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293" r:id="rId3"/>
    <p:sldId id="316" r:id="rId4"/>
    <p:sldId id="313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315" r:id="rId16"/>
    <p:sldId id="281" r:id="rId17"/>
    <p:sldId id="280" r:id="rId18"/>
    <p:sldId id="282" r:id="rId19"/>
    <p:sldId id="286" r:id="rId20"/>
    <p:sldId id="287" r:id="rId21"/>
    <p:sldId id="283" r:id="rId22"/>
    <p:sldId id="284" r:id="rId23"/>
    <p:sldId id="301" r:id="rId24"/>
    <p:sldId id="310" r:id="rId25"/>
    <p:sldId id="311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4" r:id="rId34"/>
    <p:sldId id="299" r:id="rId35"/>
    <p:sldId id="27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61"/>
  </p:normalViewPr>
  <p:slideViewPr>
    <p:cSldViewPr snapToGrid="0" snapToObjects="1">
      <p:cViewPr>
        <p:scale>
          <a:sx n="100" d="100"/>
          <a:sy n="100" d="100"/>
        </p:scale>
        <p:origin x="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2EFD5-4CAF-B145-B5EA-ADD62387C32D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ECDF5-A847-314D-BD97-9A3F7BD0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1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F008-B6DF-C142-A70D-4FA9EFFFFC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9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1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5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3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5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3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8F5A-74CE-2C46-AEFA-F7DD8F192693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B4CC-4B71-7B40-923A-850CF366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7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oxforddictionaries.com/definition/equivalent)" TargetMode="External"/><Relationship Id="rId3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Portals/1/Legal/Ops/OpsArchive/03-28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content/who-gets-teach-course-importance-assigning-courses-discipline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sites/default/files/equivalency_paper.pdf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asccc.org/disciplines-list" TargetMode="External"/><Relationship Id="rId4" Type="http://schemas.openxmlformats.org/officeDocument/2006/relationships/hyperlink" Target="http://californiacommunitycolleges.cccco.edu/Portals/0/Reports/2016-Minimum-Qualifications-Report-ADA.pdf" TargetMode="External"/><Relationship Id="rId5" Type="http://schemas.openxmlformats.org/officeDocument/2006/relationships/hyperlink" Target="http://extranet.cccco.edu/Portals/1/WED/WEDDRFA/GeneralMemos/MQGuidanceDocument.pdf" TargetMode="External"/><Relationship Id="rId6" Type="http://schemas.openxmlformats.org/officeDocument/2006/relationships/hyperlink" Target="http://www.asccc.org/sites/default/files/DLHandbook_Final_0.pdf" TargetMode="External"/><Relationship Id="rId7" Type="http://schemas.openxmlformats.org/officeDocument/2006/relationships/hyperlink" Target="http://extranet.cccco.edu/Portals/1/Legal/Ops/OpsArchive/03-28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sites/default/files/equivalency_paper.pd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freitaje@lacitycollege.edu" TargetMode="External"/><Relationship Id="rId4" Type="http://schemas.openxmlformats.org/officeDocument/2006/relationships/hyperlink" Target="mailto:cmckay@mendocino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foster@fullcoll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californiacommunitycolleges.cccco.edu/Portals/0/Reports/2016-Minimum-Qualifications-Report-AD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liforniacommunitycolleges.cccco.edu/Portals/0/FlipBooks/2014_MQHandbook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2519"/>
            <a:ext cx="9144000" cy="1929424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Minimum Qualifications, Equivalency, and Assigning Courses to Disciplines</a:t>
            </a:r>
            <a:r>
              <a:rPr lang="mr-IN" sz="4400" b="1" dirty="0" smtClean="0"/>
              <a:t>…</a:t>
            </a:r>
            <a:r>
              <a:rPr lang="en-US" sz="4400" b="1" dirty="0" smtClean="0"/>
              <a:t>Oh My!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81943"/>
            <a:ext cx="9144000" cy="312104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Sam Foster, Representative At-Large</a:t>
            </a:r>
          </a:p>
          <a:p>
            <a:r>
              <a:rPr lang="en-US" dirty="0" smtClean="0"/>
              <a:t>John Freitas, Treasurer</a:t>
            </a:r>
          </a:p>
          <a:p>
            <a:r>
              <a:rPr lang="en-US" dirty="0" smtClean="0"/>
              <a:t>Conan McKay, Area B Representative</a:t>
            </a:r>
          </a:p>
          <a:p>
            <a:endParaRPr lang="en-US" dirty="0"/>
          </a:p>
          <a:p>
            <a:r>
              <a:rPr lang="en-US" dirty="0" smtClean="0"/>
              <a:t>2017 Faculty Leadership Institute</a:t>
            </a:r>
          </a:p>
          <a:p>
            <a:r>
              <a:rPr lang="en-US" dirty="0" smtClean="0"/>
              <a:t>June 15-17, 2017</a:t>
            </a:r>
          </a:p>
          <a:p>
            <a:r>
              <a:rPr lang="en-US" dirty="0" smtClean="0"/>
              <a:t>Sacramento Sheraton Grand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150" y="5602989"/>
            <a:ext cx="47117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pPr algn="ctr"/>
            <a:r>
              <a:rPr lang="en-US" b="1" dirty="0" smtClean="0"/>
              <a:t>Disciplines List Index (New for 2016!)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43" y="1315730"/>
            <a:ext cx="9528313" cy="5369129"/>
          </a:xfrm>
        </p:spPr>
      </p:pic>
    </p:spTree>
    <p:extLst>
      <p:ext uri="{BB962C8B-B14F-4D97-AF65-F5344CB8AC3E}">
        <p14:creationId xmlns:p14="http://schemas.microsoft.com/office/powerpoint/2010/main" val="10636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/>
          <a:lstStyle/>
          <a:p>
            <a:pPr algn="ctr"/>
            <a:r>
              <a:rPr lang="en-US" b="1" dirty="0" smtClean="0"/>
              <a:t>Master’s Degree List Sample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43" y="1440553"/>
            <a:ext cx="10137913" cy="5417447"/>
          </a:xfrm>
        </p:spPr>
      </p:pic>
    </p:spTree>
    <p:extLst>
      <p:ext uri="{BB962C8B-B14F-4D97-AF65-F5344CB8AC3E}">
        <p14:creationId xmlns:p14="http://schemas.microsoft.com/office/powerpoint/2010/main" val="19516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Non-master’s List -</a:t>
            </a:r>
            <a:br>
              <a:rPr lang="en-US" b="1" dirty="0" smtClean="0"/>
            </a:br>
            <a:r>
              <a:rPr lang="en-US" b="1" dirty="0" smtClean="0"/>
              <a:t>Specific bachelor’s or associate’s degree sample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9" y="2146853"/>
            <a:ext cx="11420741" cy="3387408"/>
          </a:xfrm>
        </p:spPr>
      </p:pic>
    </p:spTree>
    <p:extLst>
      <p:ext uri="{BB962C8B-B14F-4D97-AF65-F5344CB8AC3E}">
        <p14:creationId xmlns:p14="http://schemas.microsoft.com/office/powerpoint/2010/main" val="7603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Non-master’s List -</a:t>
            </a:r>
            <a:br>
              <a:rPr lang="en-US" b="1" dirty="0" smtClean="0"/>
            </a:br>
            <a:r>
              <a:rPr lang="en-US" b="1" dirty="0" smtClean="0"/>
              <a:t>Any bachelor’s or associate’s degree sample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82" y="1690688"/>
            <a:ext cx="10375918" cy="4963326"/>
          </a:xfrm>
        </p:spPr>
      </p:pic>
    </p:spTree>
    <p:extLst>
      <p:ext uri="{BB962C8B-B14F-4D97-AF65-F5344CB8AC3E}">
        <p14:creationId xmlns:p14="http://schemas.microsoft.com/office/powerpoint/2010/main" val="12789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938"/>
            <a:ext cx="10972800" cy="1020762"/>
          </a:xfrm>
        </p:spPr>
        <p:txBody>
          <a:bodyPr/>
          <a:lstStyle/>
          <a:p>
            <a:pPr algn="ctr"/>
            <a:r>
              <a:rPr lang="en-US" b="1" dirty="0" smtClean="0"/>
              <a:t>Process for Revising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5700"/>
            <a:ext cx="9945189" cy="5184913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Revisions can be proposed by:</a:t>
            </a:r>
          </a:p>
          <a:p>
            <a:pPr lvl="1"/>
            <a:r>
              <a:rPr lang="en-US" dirty="0" smtClean="0"/>
              <a:t>Local senates</a:t>
            </a:r>
            <a:r>
              <a:rPr lang="mr-IN" dirty="0" smtClean="0"/>
              <a:t>…</a:t>
            </a:r>
            <a:r>
              <a:rPr lang="en-US" dirty="0" smtClean="0"/>
              <a:t>should be initiated by faculty discipline experts.</a:t>
            </a:r>
          </a:p>
          <a:p>
            <a:pPr lvl="1"/>
            <a:r>
              <a:rPr lang="en-US" dirty="0" smtClean="0"/>
              <a:t>Faculty through discipline or professional organizations.</a:t>
            </a:r>
          </a:p>
          <a:p>
            <a:pPr lvl="1"/>
            <a:r>
              <a:rPr lang="en-US" dirty="0" smtClean="0"/>
              <a:t>Proposals must have a second from a senate from another district!</a:t>
            </a:r>
          </a:p>
          <a:p>
            <a:pPr lvl="1"/>
            <a:r>
              <a:rPr lang="en-US" dirty="0" smtClean="0"/>
              <a:t>Proposals require consultation with statewide discipline organizations.</a:t>
            </a:r>
          </a:p>
          <a:p>
            <a:pPr lvl="1"/>
            <a:r>
              <a:rPr lang="en-US" dirty="0" smtClean="0"/>
              <a:t>The ASCCC does not make proposals.  It only facilitates the process.</a:t>
            </a:r>
          </a:p>
          <a:p>
            <a:endParaRPr lang="en-US" dirty="0" smtClean="0"/>
          </a:p>
          <a:p>
            <a:r>
              <a:rPr lang="en-US" dirty="0"/>
              <a:t>Reviewed and revised </a:t>
            </a:r>
            <a:r>
              <a:rPr lang="en-US" u="sng" dirty="0" smtClean="0"/>
              <a:t>annually </a:t>
            </a:r>
            <a:r>
              <a:rPr lang="en-US" dirty="0" smtClean="0"/>
              <a:t>(new!) – </a:t>
            </a:r>
            <a:r>
              <a:rPr lang="en-US" dirty="0"/>
              <a:t>Proposals are submitted and received by September 30. </a:t>
            </a:r>
          </a:p>
          <a:p>
            <a:pPr lvl="1"/>
            <a:r>
              <a:rPr lang="en-US" dirty="0"/>
              <a:t>Proposals received after September 30 are held until the next revision cycle.</a:t>
            </a:r>
          </a:p>
          <a:p>
            <a:endParaRPr lang="en-US" dirty="0"/>
          </a:p>
          <a:p>
            <a:r>
              <a:rPr lang="en-US" dirty="0" smtClean="0"/>
              <a:t>Proposals must go through two hearings </a:t>
            </a:r>
            <a:r>
              <a:rPr lang="mr-IN" dirty="0" smtClean="0"/>
              <a:t>–</a:t>
            </a:r>
            <a:r>
              <a:rPr lang="en-US" dirty="0" smtClean="0"/>
              <a:t> fall and spring plenary session.</a:t>
            </a:r>
          </a:p>
          <a:p>
            <a:endParaRPr lang="en-US" dirty="0" smtClean="0"/>
          </a:p>
          <a:p>
            <a:r>
              <a:rPr lang="en-US" dirty="0" smtClean="0"/>
              <a:t>Vote </a:t>
            </a:r>
            <a:r>
              <a:rPr lang="en-US" dirty="0"/>
              <a:t>at spring </a:t>
            </a:r>
            <a:r>
              <a:rPr lang="en-US" dirty="0" smtClean="0"/>
              <a:t>plenary session.</a:t>
            </a:r>
          </a:p>
          <a:p>
            <a:endParaRPr lang="en-US" dirty="0"/>
          </a:p>
          <a:p>
            <a:r>
              <a:rPr lang="en-US" dirty="0"/>
              <a:t>ASCCC </a:t>
            </a:r>
            <a:r>
              <a:rPr lang="en-US" dirty="0" smtClean="0"/>
              <a:t>consults with CCC constituencies and makes </a:t>
            </a:r>
            <a:r>
              <a:rPr lang="en-US" dirty="0"/>
              <a:t>recommendations to </a:t>
            </a:r>
            <a:r>
              <a:rPr lang="en-US" dirty="0" smtClean="0"/>
              <a:t>BOG. </a:t>
            </a:r>
          </a:p>
          <a:p>
            <a:endParaRPr lang="en-US" dirty="0" smtClean="0"/>
          </a:p>
          <a:p>
            <a:r>
              <a:rPr lang="en-US" dirty="0" smtClean="0"/>
              <a:t>Two readings by the BOG - BOG shall rely primarily on the ASCCC – </a:t>
            </a:r>
            <a:r>
              <a:rPr lang="en-US" b="1" dirty="0" smtClean="0"/>
              <a:t>Ed Code §87357.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107" y="4872446"/>
            <a:ext cx="2569293" cy="146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Equivalency - Questions to Ponder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554480"/>
            <a:ext cx="5157787" cy="463518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dirty="0" smtClean="0"/>
              <a:t>What is equivalency?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Why </a:t>
            </a:r>
            <a:r>
              <a:rPr lang="en-US" sz="4000" dirty="0"/>
              <a:t>is equivalency permitted?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are the benefits of equivalency?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Should it be common or rare?</a:t>
            </a:r>
            <a:endParaRPr lang="en-US" sz="4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838" y="2831873"/>
            <a:ext cx="5389562" cy="2637292"/>
          </a:xfrm>
        </p:spPr>
      </p:pic>
    </p:spTree>
    <p:extLst>
      <p:ext uri="{BB962C8B-B14F-4D97-AF65-F5344CB8AC3E}">
        <p14:creationId xmlns:p14="http://schemas.microsoft.com/office/powerpoint/2010/main" val="16893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Equivalency to the Minimum Qualifications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9323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Governing boards may grant faculty equivalency to the minimum qualifications.</a:t>
            </a:r>
          </a:p>
          <a:p>
            <a:endParaRPr lang="en-US" dirty="0" smtClean="0"/>
          </a:p>
          <a:p>
            <a:r>
              <a:rPr lang="en-US" dirty="0" smtClean="0"/>
              <a:t>Every district must have an equivalency process, with process, criteria, and standards by which the governing board determines that faculty possess qualifications at least equal to the minimum qualifications (</a:t>
            </a:r>
            <a:r>
              <a:rPr lang="en-US" b="1" dirty="0" smtClean="0"/>
              <a:t>Ed Code </a:t>
            </a:r>
            <a:r>
              <a:rPr lang="en-US" b="1" dirty="0"/>
              <a:t>§</a:t>
            </a:r>
            <a:r>
              <a:rPr lang="en-US" b="1" dirty="0" smtClean="0"/>
              <a:t>87359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The process, as well as criteria and standards…shall be </a:t>
            </a:r>
            <a:r>
              <a:rPr lang="en-US" u="sng" dirty="0"/>
              <a:t>developed and agreed upon jointly</a:t>
            </a:r>
            <a:r>
              <a:rPr lang="en-US" dirty="0"/>
              <a:t> by </a:t>
            </a:r>
            <a:r>
              <a:rPr lang="en-US" dirty="0" smtClean="0"/>
              <a:t>…representatives of the governing </a:t>
            </a:r>
            <a:r>
              <a:rPr lang="en-US" dirty="0"/>
              <a:t>board and the </a:t>
            </a:r>
            <a:r>
              <a:rPr lang="en-US" dirty="0" smtClean="0"/>
              <a:t>academic senate, and approved by the governing board” and “the process shall include reasonable procedures that ensure that the governing board </a:t>
            </a:r>
            <a:r>
              <a:rPr lang="en-US" u="sng" dirty="0" smtClean="0"/>
              <a:t>relies primarily</a:t>
            </a:r>
            <a:r>
              <a:rPr lang="en-US" dirty="0" smtClean="0"/>
              <a:t> upon the advice and judgment of the academic senate</a:t>
            </a:r>
            <a:r>
              <a:rPr lang="mr-IN" dirty="0" smtClean="0"/>
              <a:t>…</a:t>
            </a:r>
            <a:r>
              <a:rPr lang="en-US" dirty="0" smtClean="0"/>
              <a:t>” (</a:t>
            </a:r>
            <a:r>
              <a:rPr lang="en-US" b="1" dirty="0"/>
              <a:t>Ed Code §</a:t>
            </a:r>
            <a:r>
              <a:rPr lang="en-US" b="1" dirty="0" smtClean="0"/>
              <a:t>87359/Title </a:t>
            </a:r>
            <a:r>
              <a:rPr lang="en-US" b="1" dirty="0"/>
              <a:t>5 </a:t>
            </a:r>
            <a:r>
              <a:rPr lang="en-US" b="1" dirty="0" smtClean="0"/>
              <a:t>§53430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b="1" dirty="0" smtClean="0"/>
              <a:t>Beyond that, there are no other specific requirements in Ed Code or Title 5.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Equivalent Defined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431"/>
            <a:ext cx="10515600" cy="36346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Equal </a:t>
            </a:r>
            <a:r>
              <a:rPr lang="en-US" dirty="0"/>
              <a:t>in value, amount, function, meaning, etc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(Does this define </a:t>
            </a:r>
            <a:r>
              <a:rPr lang="en-US" u="sng" dirty="0" smtClean="0"/>
              <a:t>the means</a:t>
            </a:r>
            <a:r>
              <a:rPr lang="en-US" dirty="0" smtClean="0"/>
              <a:t> by which the definition is met?)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Origin - Late </a:t>
            </a:r>
            <a:r>
              <a:rPr lang="en-US" sz="2000" dirty="0"/>
              <a:t>Middle English (describing persons who were equal in power or rank): via Old French from late Latin </a:t>
            </a:r>
            <a:r>
              <a:rPr lang="en-US" sz="2000" dirty="0" err="1"/>
              <a:t>aequivalent</a:t>
            </a:r>
            <a:r>
              <a:rPr lang="en-US" sz="2000" dirty="0"/>
              <a:t>- </a:t>
            </a:r>
            <a:r>
              <a:rPr lang="en-US" sz="2000" b="1" dirty="0"/>
              <a:t>‘being of equal worth’, </a:t>
            </a:r>
            <a:r>
              <a:rPr lang="en-US" sz="2000" dirty="0"/>
              <a:t>from the verb </a:t>
            </a:r>
            <a:r>
              <a:rPr lang="en-US" sz="2000" dirty="0" err="1"/>
              <a:t>aequivalere</a:t>
            </a:r>
            <a:r>
              <a:rPr lang="en-US" sz="2000" dirty="0"/>
              <a:t>, from </a:t>
            </a:r>
            <a:r>
              <a:rPr lang="en-US" sz="2000" dirty="0" err="1"/>
              <a:t>aequi</a:t>
            </a:r>
            <a:r>
              <a:rPr lang="en-US" sz="2000" dirty="0"/>
              <a:t>- ‘equally’ + </a:t>
            </a:r>
            <a:r>
              <a:rPr lang="en-US" sz="2000" dirty="0" err="1"/>
              <a:t>valere</a:t>
            </a:r>
            <a:r>
              <a:rPr lang="en-US" sz="2000" dirty="0"/>
              <a:t> ‘be worth</a:t>
            </a:r>
            <a:r>
              <a:rPr lang="en-US" sz="2000" dirty="0" smtClean="0"/>
              <a:t>’.</a:t>
            </a:r>
          </a:p>
          <a:p>
            <a:pPr marL="0" indent="0" algn="ctr">
              <a:buNone/>
            </a:pPr>
            <a:r>
              <a:rPr lang="en-US" sz="1300" dirty="0" smtClean="0"/>
              <a:t>(</a:t>
            </a:r>
            <a:r>
              <a:rPr lang="en-US" sz="1300" dirty="0" smtClean="0">
                <a:hlinkClick r:id="rId2"/>
              </a:rPr>
              <a:t>https</a:t>
            </a:r>
            <a:r>
              <a:rPr lang="en-US" sz="1300" dirty="0">
                <a:hlinkClick r:id="rId2"/>
              </a:rPr>
              <a:t>://</a:t>
            </a:r>
            <a:r>
              <a:rPr lang="en-US" sz="1300" dirty="0" smtClean="0">
                <a:hlinkClick r:id="rId2"/>
              </a:rPr>
              <a:t>en.oxforddictionaries.com/definition/equivalent)</a:t>
            </a:r>
            <a:endParaRPr lang="en-US" sz="1300" dirty="0" smtClean="0"/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199" y="5212080"/>
            <a:ext cx="2785602" cy="123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60338"/>
            <a:ext cx="11074400" cy="817562"/>
          </a:xfrm>
        </p:spPr>
        <p:txBody>
          <a:bodyPr/>
          <a:lstStyle/>
          <a:p>
            <a:pPr algn="ctr"/>
            <a:r>
              <a:rPr lang="en-US" b="1" dirty="0"/>
              <a:t>Equivalency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977900"/>
            <a:ext cx="11074400" cy="5651500"/>
          </a:xfrm>
        </p:spPr>
        <p:txBody>
          <a:bodyPr>
            <a:normAutofit fontScale="92500"/>
          </a:bodyPr>
          <a:lstStyle/>
          <a:p>
            <a:r>
              <a:rPr lang="en-US" dirty="0"/>
              <a:t>Equivalent to the minimum </a:t>
            </a:r>
            <a:r>
              <a:rPr lang="en-US" dirty="0" smtClean="0"/>
              <a:t>qualifications </a:t>
            </a:r>
            <a:r>
              <a:rPr lang="en-US" dirty="0"/>
              <a:t>means </a:t>
            </a:r>
            <a:r>
              <a:rPr lang="en-US" i="1" dirty="0"/>
              <a:t>equal </a:t>
            </a:r>
            <a:r>
              <a:rPr lang="en-US" dirty="0"/>
              <a:t>to the minimum </a:t>
            </a:r>
            <a:r>
              <a:rPr lang="en-US" dirty="0" smtClean="0"/>
              <a:t>qualifications</a:t>
            </a:r>
            <a:r>
              <a:rPr lang="en-US" dirty="0"/>
              <a:t>, </a:t>
            </a:r>
            <a:r>
              <a:rPr lang="en-US" dirty="0" smtClean="0"/>
              <a:t>not </a:t>
            </a:r>
            <a:r>
              <a:rPr lang="en-US" i="1" dirty="0" smtClean="0"/>
              <a:t>nearly </a:t>
            </a:r>
            <a:r>
              <a:rPr lang="en-US" dirty="0" smtClean="0"/>
              <a:t>equal, and </a:t>
            </a:r>
            <a:r>
              <a:rPr lang="en-US" i="1" dirty="0" smtClean="0"/>
              <a:t>not provisional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/>
              <a:t>The applicant must provide evidence he or she has attained the skills and knowledge </a:t>
            </a:r>
            <a:r>
              <a:rPr lang="en-US" u="sng" dirty="0" smtClean="0"/>
              <a:t>equal to </a:t>
            </a:r>
            <a:r>
              <a:rPr lang="en-US" dirty="0" smtClean="0"/>
              <a:t>the degree and/or any required professional experience: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Evidence of required specialized </a:t>
            </a:r>
            <a:r>
              <a:rPr lang="en-US" dirty="0"/>
              <a:t>coursework </a:t>
            </a:r>
            <a:r>
              <a:rPr lang="en-US" u="sng" dirty="0" smtClean="0"/>
              <a:t>and/or</a:t>
            </a:r>
            <a:r>
              <a:rPr lang="en-US" dirty="0" smtClean="0"/>
              <a:t> requisite professional experience required for the degree listed in the Disciplines List.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Evidence that he or she has attained the breadth of coursework </a:t>
            </a:r>
            <a:r>
              <a:rPr lang="en-US" u="sng" dirty="0" smtClean="0"/>
              <a:t>or</a:t>
            </a:r>
            <a:r>
              <a:rPr lang="en-US" dirty="0" smtClean="0"/>
              <a:t> experience equal to the general education component of an earned associate’s or bachelor’s degree.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non-master’s disciplines, evidence that the requisite professional experience is equivalent to the required full-time experience required for the discipline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Single Course </a:t>
            </a:r>
            <a:r>
              <a:rPr lang="en-US" b="1" dirty="0" smtClean="0"/>
              <a:t>Equivalency?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3019" y="1600201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8921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Today, we will</a:t>
            </a:r>
            <a:r>
              <a:rPr lang="is-IS" b="1" dirty="0" smtClean="0">
                <a:latin typeface="+mn-lt"/>
              </a:rPr>
              <a:t>…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minimum qualifications requirement </a:t>
            </a:r>
            <a:r>
              <a:rPr lang="mr-IN" dirty="0" smtClean="0"/>
              <a:t>–</a:t>
            </a:r>
            <a:r>
              <a:rPr lang="en-US" dirty="0" smtClean="0"/>
              <a:t> focus on credit instructional faculty, counselors, and librarians</a:t>
            </a:r>
          </a:p>
          <a:p>
            <a:r>
              <a:rPr lang="en-US" dirty="0" smtClean="0"/>
              <a:t>Define the term “discipline”</a:t>
            </a:r>
          </a:p>
          <a:p>
            <a:r>
              <a:rPr lang="en-US" dirty="0" smtClean="0"/>
              <a:t>Provide an overview of what the disciplines list is and how it’s revised</a:t>
            </a:r>
          </a:p>
          <a:p>
            <a:r>
              <a:rPr lang="en-US" dirty="0"/>
              <a:t>Discuss equivalency principles and </a:t>
            </a:r>
            <a:r>
              <a:rPr lang="en-US" dirty="0" smtClean="0"/>
              <a:t>criteria</a:t>
            </a:r>
          </a:p>
          <a:p>
            <a:r>
              <a:rPr lang="en-US" dirty="0" smtClean="0"/>
              <a:t>Provide an overview of assigning courses to disciplines</a:t>
            </a:r>
          </a:p>
        </p:txBody>
      </p:sp>
    </p:spTree>
    <p:extLst>
      <p:ext uri="{BB962C8B-B14F-4D97-AF65-F5344CB8AC3E}">
        <p14:creationId xmlns:p14="http://schemas.microsoft.com/office/powerpoint/2010/main" val="351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Single Course Equivalency Is Not Permitted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 Code and Title 5 refer to qualifications in terms of </a:t>
            </a:r>
            <a:r>
              <a:rPr lang="en-US" dirty="0" smtClean="0"/>
              <a:t>disciplines </a:t>
            </a:r>
            <a:r>
              <a:rPr lang="en-US" dirty="0"/>
              <a:t>not courses or subject areas within a </a:t>
            </a:r>
            <a:r>
              <a:rPr lang="en-US" dirty="0" smtClean="0"/>
              <a:t>discipline </a:t>
            </a:r>
            <a:r>
              <a:rPr lang="en-US" dirty="0"/>
              <a:t>(Ed Code </a:t>
            </a:r>
            <a:r>
              <a:rPr lang="en-US" b="1" dirty="0"/>
              <a:t>§87357</a:t>
            </a:r>
            <a:r>
              <a:rPr lang="en-US" dirty="0"/>
              <a:t>; Title 5 </a:t>
            </a:r>
            <a:r>
              <a:rPr lang="en-US" b="1" dirty="0"/>
              <a:t>§53410 </a:t>
            </a:r>
            <a:r>
              <a:rPr lang="en-US" dirty="0"/>
              <a:t>and </a:t>
            </a:r>
            <a:r>
              <a:rPr lang="en-US" b="1" dirty="0"/>
              <a:t>§53430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Legal Opinion L 03-28</a:t>
            </a:r>
            <a:r>
              <a:rPr lang="en-US" dirty="0"/>
              <a:t>, Chancellor’s Office Legal </a:t>
            </a:r>
            <a:r>
              <a:rPr lang="en-US" dirty="0" smtClean="0"/>
              <a:t>Division reinforces that single course equivalency is not permitted.</a:t>
            </a:r>
          </a:p>
          <a:p>
            <a:endParaRPr lang="en-US" dirty="0" smtClean="0"/>
          </a:p>
          <a:p>
            <a:r>
              <a:rPr lang="en-US" dirty="0" smtClean="0"/>
              <a:t>Faculty </a:t>
            </a:r>
            <a:r>
              <a:rPr lang="en-US" dirty="0"/>
              <a:t>are hired to </a:t>
            </a:r>
            <a:r>
              <a:rPr lang="en-US" dirty="0" smtClean="0"/>
              <a:t>teach </a:t>
            </a:r>
            <a:r>
              <a:rPr lang="en-US" u="sng" dirty="0" smtClean="0"/>
              <a:t>within disciplines</a:t>
            </a:r>
            <a:r>
              <a:rPr lang="en-US" dirty="0" smtClean="0"/>
              <a:t> and are therefore deemed qualified to teach all courses assigned to that discipline.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6"/>
            <a:ext cx="10972800" cy="784406"/>
          </a:xfrm>
        </p:spPr>
        <p:txBody>
          <a:bodyPr/>
          <a:lstStyle/>
          <a:p>
            <a:pPr algn="ctr"/>
            <a:r>
              <a:rPr lang="en-US" b="1" dirty="0" smtClean="0"/>
              <a:t>Equivalency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Procedures established by agreement between local senates and boards of trustees for each </a:t>
            </a:r>
            <a:r>
              <a:rPr lang="en-US" dirty="0" smtClean="0"/>
              <a:t>district.</a:t>
            </a:r>
            <a:endParaRPr lang="en-US" dirty="0"/>
          </a:p>
          <a:p>
            <a:pPr lvl="1"/>
            <a:r>
              <a:rPr lang="en-US" dirty="0"/>
              <a:t>In multi college districts, the criteria for equivalency must be the same at all colleges in the district. </a:t>
            </a:r>
          </a:p>
          <a:p>
            <a:pPr lvl="1"/>
            <a:endParaRPr lang="en-US" sz="2400" dirty="0"/>
          </a:p>
          <a:p>
            <a:r>
              <a:rPr lang="en-US" dirty="0"/>
              <a:t>Discipline faculty </a:t>
            </a:r>
            <a:r>
              <a:rPr lang="en-US" dirty="0" smtClean="0"/>
              <a:t>can help determine discipline-specific equivalency criteria, but the senate makes the determination of equivalency.</a:t>
            </a:r>
          </a:p>
          <a:p>
            <a:endParaRPr lang="en-US" dirty="0" smtClean="0"/>
          </a:p>
          <a:p>
            <a:r>
              <a:rPr lang="en-US" dirty="0" smtClean="0"/>
              <a:t>Equivalency should be used to </a:t>
            </a:r>
            <a:r>
              <a:rPr lang="en-US" u="sng" dirty="0" smtClean="0"/>
              <a:t>broaden</a:t>
            </a:r>
            <a:r>
              <a:rPr lang="en-US" dirty="0" smtClean="0"/>
              <a:t> the pool of </a:t>
            </a:r>
            <a:r>
              <a:rPr lang="en-US" u="sng" dirty="0" smtClean="0"/>
              <a:t>qualified</a:t>
            </a:r>
            <a:r>
              <a:rPr lang="en-US" dirty="0" smtClean="0"/>
              <a:t> applicants, </a:t>
            </a:r>
            <a:r>
              <a:rPr lang="en-US" u="sng" dirty="0" smtClean="0"/>
              <a:t>not restrict 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Burden </a:t>
            </a:r>
            <a:r>
              <a:rPr lang="en-US" dirty="0"/>
              <a:t>of proof belongs to the </a:t>
            </a:r>
            <a:r>
              <a:rPr lang="en-US" dirty="0" smtClean="0"/>
              <a:t>applicant, but</a:t>
            </a:r>
            <a:r>
              <a:rPr lang="mr-IN" dirty="0" smtClean="0"/>
              <a:t>…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Process needs to be clear, fair, and equitably </a:t>
            </a:r>
            <a:r>
              <a:rPr lang="en-US" b="1" dirty="0" smtClean="0"/>
              <a:t>applied.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6"/>
            <a:ext cx="10972800" cy="928098"/>
          </a:xfrm>
        </p:spPr>
        <p:txBody>
          <a:bodyPr/>
          <a:lstStyle/>
          <a:p>
            <a:pPr algn="ctr"/>
            <a:r>
              <a:rPr lang="en-US" b="1" dirty="0" smtClean="0"/>
              <a:t>Equivalency Process </a:t>
            </a:r>
            <a:r>
              <a:rPr lang="mr-IN" b="1" dirty="0" smtClean="0"/>
              <a:t>–</a:t>
            </a:r>
            <a:r>
              <a:rPr lang="en-US" b="1" dirty="0" smtClean="0"/>
              <a:t> Role of HR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8561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Helping applicants navigate the </a:t>
            </a:r>
            <a:r>
              <a:rPr lang="en-US" dirty="0" smtClean="0"/>
              <a:t>process.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Collecting and forwarding equivalency applications to the senate or equivalency committee (local processes may vary).</a:t>
            </a:r>
          </a:p>
          <a:p>
            <a:endParaRPr lang="en-US" dirty="0" smtClean="0"/>
          </a:p>
          <a:p>
            <a:r>
              <a:rPr lang="en-US" dirty="0" smtClean="0"/>
              <a:t>Ensuring completeness of applications in accordance with the requirements of the local equivalency process.</a:t>
            </a:r>
          </a:p>
          <a:p>
            <a:endParaRPr lang="en-US" dirty="0" smtClean="0"/>
          </a:p>
          <a:p>
            <a:r>
              <a:rPr lang="en-US" dirty="0" smtClean="0"/>
              <a:t>Recording the outcomes of equivalency actions.</a:t>
            </a:r>
          </a:p>
          <a:p>
            <a:endParaRPr lang="en-US" dirty="0"/>
          </a:p>
          <a:p>
            <a:r>
              <a:rPr lang="en-US" dirty="0" smtClean="0"/>
              <a:t>Help ensure continuity of process </a:t>
            </a:r>
            <a:r>
              <a:rPr lang="mr-IN" dirty="0" smtClean="0"/>
              <a:t>–</a:t>
            </a:r>
            <a:r>
              <a:rPr lang="en-US" dirty="0" smtClean="0"/>
              <a:t> institutional memory!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238" y="4453784"/>
            <a:ext cx="2824162" cy="182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88890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Equivalent to an Associate Degree?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2498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Title </a:t>
            </a:r>
            <a:r>
              <a:rPr lang="en-US" dirty="0"/>
              <a:t>5 Section 55063 </a:t>
            </a:r>
            <a:r>
              <a:rPr lang="en-US" dirty="0" smtClean="0"/>
              <a:t>defines </a:t>
            </a:r>
            <a:r>
              <a:rPr lang="en-US" dirty="0"/>
              <a:t>the components of the Associate’s degree as follows: </a:t>
            </a:r>
          </a:p>
          <a:p>
            <a:r>
              <a:rPr lang="en-US" dirty="0"/>
              <a:t>C</a:t>
            </a:r>
            <a:r>
              <a:rPr lang="en-US" dirty="0" smtClean="0"/>
              <a:t>ompetency </a:t>
            </a:r>
            <a:r>
              <a:rPr lang="en-US" dirty="0"/>
              <a:t>in </a:t>
            </a:r>
            <a:r>
              <a:rPr lang="en-US" dirty="0" smtClean="0"/>
              <a:t>reading. 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ompetency </a:t>
            </a:r>
            <a:r>
              <a:rPr lang="en-US" dirty="0"/>
              <a:t>in written expression at the level of Freshman </a:t>
            </a:r>
            <a:r>
              <a:rPr lang="en-US" dirty="0" smtClean="0"/>
              <a:t>Composition. 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ompetency </a:t>
            </a:r>
            <a:r>
              <a:rPr lang="en-US" dirty="0"/>
              <a:t>in mathematics at the level of Intermediate </a:t>
            </a:r>
            <a:r>
              <a:rPr lang="en-US" dirty="0" smtClean="0"/>
              <a:t>Algebra. 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least 18 units of </a:t>
            </a:r>
            <a:r>
              <a:rPr lang="en-US" dirty="0" smtClean="0"/>
              <a:t>major preparation. </a:t>
            </a:r>
          </a:p>
          <a:p>
            <a:r>
              <a:rPr lang="en-US" dirty="0"/>
              <a:t>At least 18 units of general education in the areas of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atural </a:t>
            </a:r>
            <a:r>
              <a:rPr lang="en-US" dirty="0"/>
              <a:t>sciences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and behavioral sciences</a:t>
            </a:r>
          </a:p>
          <a:p>
            <a:pPr lvl="1"/>
            <a:r>
              <a:rPr lang="en-US" dirty="0"/>
              <a:t>Humanities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anguage </a:t>
            </a:r>
            <a:r>
              <a:rPr lang="en-US" dirty="0"/>
              <a:t>and rationality. </a:t>
            </a:r>
            <a:endParaRPr lang="en-US" dirty="0" smtClean="0"/>
          </a:p>
          <a:p>
            <a:r>
              <a:rPr lang="en-US" dirty="0" smtClean="0"/>
              <a:t>Are there methods of assessing equivalence to this for applicants who have not completed formal education? Could they be developed?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2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94615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There’s more than just A.A. and A.S.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0" y="1435100"/>
            <a:ext cx="4953000" cy="46910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Should individuals with these associate’s degrees be required to undergo equivalency?</a:t>
            </a:r>
          </a:p>
          <a:p>
            <a:r>
              <a:rPr lang="en-US" dirty="0" smtClean="0"/>
              <a:t>What does Title 5 require for earned degrees to be valid?</a:t>
            </a:r>
          </a:p>
          <a:p>
            <a:r>
              <a:rPr lang="en-US" dirty="0" smtClean="0"/>
              <a:t>What can you do if you aren’t sure a degree is valid?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59309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Associate of Applied Business (A.A.B.)</a:t>
            </a:r>
          </a:p>
          <a:p>
            <a:r>
              <a:rPr lang="en-US" dirty="0"/>
              <a:t>Associate of Applied Science (A.A.S.)</a:t>
            </a:r>
          </a:p>
          <a:p>
            <a:r>
              <a:rPr lang="en-US" dirty="0"/>
              <a:t>Associate of Applied Technology (A.A.T.)</a:t>
            </a:r>
          </a:p>
          <a:p>
            <a:r>
              <a:rPr lang="en-US" dirty="0"/>
              <a:t>Associate of Arts in Teaching (A.A.T.)</a:t>
            </a:r>
          </a:p>
          <a:p>
            <a:r>
              <a:rPr lang="en-US" dirty="0"/>
              <a:t>Associate of Business Administration (A.B.A.)</a:t>
            </a:r>
          </a:p>
          <a:p>
            <a:r>
              <a:rPr lang="en-US" dirty="0"/>
              <a:t>Associate of Electrical Engineering Technology (A.E.E.T.)</a:t>
            </a:r>
          </a:p>
          <a:p>
            <a:r>
              <a:rPr lang="en-US" dirty="0"/>
              <a:t>Associate of Electronics (A.E.)</a:t>
            </a:r>
          </a:p>
          <a:p>
            <a:r>
              <a:rPr lang="en-US" dirty="0"/>
              <a:t>Associate of Engineering (A.E./</a:t>
            </a:r>
            <a:r>
              <a:rPr lang="en-US" dirty="0" err="1"/>
              <a:t>A.Eng</a:t>
            </a:r>
            <a:r>
              <a:rPr lang="en-US" dirty="0"/>
              <a:t>.)</a:t>
            </a:r>
          </a:p>
          <a:p>
            <a:r>
              <a:rPr lang="en-US" dirty="0"/>
              <a:t>Associate of Engineering Technology (A.E.T./</a:t>
            </a:r>
            <a:r>
              <a:rPr lang="en-US" dirty="0" err="1"/>
              <a:t>A.Eng.T</a:t>
            </a:r>
            <a:r>
              <a:rPr lang="en-US" dirty="0"/>
              <a:t>.)</a:t>
            </a:r>
          </a:p>
          <a:p>
            <a:r>
              <a:rPr lang="en-US" dirty="0"/>
              <a:t>Associate of Forestry (A.F.)</a:t>
            </a:r>
          </a:p>
          <a:p>
            <a:r>
              <a:rPr lang="en-US" dirty="0"/>
              <a:t>Associate of General Studies (A.G.S.)</a:t>
            </a:r>
          </a:p>
          <a:p>
            <a:r>
              <a:rPr lang="en-US" dirty="0"/>
              <a:t>Associate of Industrial Technology (A.I.T.)</a:t>
            </a:r>
          </a:p>
          <a:p>
            <a:r>
              <a:rPr lang="en-US" dirty="0"/>
              <a:t>Associate of Nursing (A.N.)/Associate Degree Nurse/Nursing (A.D.N.)</a:t>
            </a:r>
          </a:p>
          <a:p>
            <a:r>
              <a:rPr lang="en-US" dirty="0"/>
              <a:t>Associate of Occupational Studies (A.O.S.)</a:t>
            </a:r>
          </a:p>
          <a:p>
            <a:r>
              <a:rPr lang="en-US" dirty="0"/>
              <a:t>Associate of Science in Computer Assisted Design (A.S.-C.A.D.)</a:t>
            </a:r>
          </a:p>
          <a:p>
            <a:r>
              <a:rPr lang="en-US" dirty="0"/>
              <a:t>Associate of Technology (A.T.)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Source: www2.ed.gov/about/offices/list/</a:t>
            </a:r>
            <a:r>
              <a:rPr lang="en-US" dirty="0" err="1" smtClean="0"/>
              <a:t>ous</a:t>
            </a:r>
            <a:r>
              <a:rPr lang="en-US" dirty="0" smtClean="0"/>
              <a:t>/international/</a:t>
            </a:r>
            <a:r>
              <a:rPr lang="en-US" dirty="0" err="1" smtClean="0"/>
              <a:t>usnei</a:t>
            </a:r>
            <a:r>
              <a:rPr lang="en-US" dirty="0" smtClean="0"/>
              <a:t>/us/</a:t>
            </a:r>
            <a:r>
              <a:rPr lang="en-US" dirty="0" err="1" smtClean="0"/>
              <a:t>associate.doc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870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03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+mn-lt"/>
              </a:rPr>
              <a:t>Title 5 §53406 </a:t>
            </a:r>
            <a:r>
              <a:rPr lang="mr-IN" sz="3200" b="1" dirty="0" smtClean="0">
                <a:latin typeface="+mn-lt"/>
              </a:rPr>
              <a:t>–</a:t>
            </a:r>
            <a:r>
              <a:rPr lang="en-US" sz="3200" b="1" dirty="0" smtClean="0">
                <a:latin typeface="+mn-lt"/>
              </a:rPr>
              <a:t> Requirement </a:t>
            </a:r>
            <a:r>
              <a:rPr lang="en-US" sz="3200" b="1" dirty="0">
                <a:latin typeface="+mn-lt"/>
              </a:rPr>
              <a:t>for Accredited Degrees and Units; 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Definition </a:t>
            </a:r>
            <a:r>
              <a:rPr lang="en-US" sz="3200" b="1" dirty="0">
                <a:latin typeface="+mn-lt"/>
              </a:rPr>
              <a:t>of Accredited Institution.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8000"/>
            <a:ext cx="10972800" cy="4889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“All </a:t>
            </a:r>
            <a:r>
              <a:rPr lang="en-US" dirty="0"/>
              <a:t>degrees and units used to satisfy minimum qualifications shall be from accredited institutions, unless otherwise specified in this Article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purposes of this Subchapter, “accredited institution” shall mean a postsecondary institution </a:t>
            </a:r>
            <a:r>
              <a:rPr lang="en-US" b="1" dirty="0"/>
              <a:t>accredited by an accreditation agency recognized by either the U.S. Department of Education or the Council on Postsecondary </a:t>
            </a:r>
            <a:r>
              <a:rPr lang="en-US" b="1" dirty="0" smtClean="0"/>
              <a:t>Accreditation*</a:t>
            </a:r>
            <a:r>
              <a:rPr lang="en-US" dirty="0" smtClean="0"/>
              <a:t>. </a:t>
            </a:r>
            <a:r>
              <a:rPr lang="en-US" dirty="0"/>
              <a:t>It shall not mean an institution “approved” by the California Department of Education or by the California Council for Private Postsecondary and Vocational Education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Determination of equivalency of foreign degrees shall be according to district rule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 smtClean="0"/>
              <a:t>Be careful! </a:t>
            </a:r>
            <a:r>
              <a:rPr lang="en-US" u="sng" dirty="0"/>
              <a:t>A</a:t>
            </a:r>
            <a:r>
              <a:rPr lang="en-US" u="sng" dirty="0" smtClean="0"/>
              <a:t>ccreditors may not allow the “CHEA option.” </a:t>
            </a:r>
            <a:r>
              <a:rPr lang="en-US" dirty="0" smtClean="0"/>
              <a:t> (The Council on Postsecondary Accreditation is now </a:t>
            </a:r>
            <a:r>
              <a:rPr lang="en-US" dirty="0"/>
              <a:t>called the Council for Higher Education </a:t>
            </a:r>
            <a:r>
              <a:rPr lang="en-US" dirty="0" smtClean="0"/>
              <a:t>Accreditation or CHEA).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8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274638"/>
            <a:ext cx="10960100" cy="6397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Assigning Courses to Disciplines </a:t>
            </a:r>
            <a:r>
              <a:rPr lang="mr-IN" sz="2800" b="1" dirty="0" smtClean="0">
                <a:latin typeface="+mn-lt"/>
              </a:rPr>
              <a:t>–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Where </a:t>
            </a:r>
            <a:r>
              <a:rPr lang="en-US" sz="2800" b="1" dirty="0">
                <a:latin typeface="+mn-lt"/>
              </a:rPr>
              <a:t>Curriculum and MQs Meet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206500"/>
            <a:ext cx="10960100" cy="54991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Identified in Title 5 section 53200 as an academic and professional matter within curriculum: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/>
              <a:t>c) “Academic and professional matters” means the following policy development </a:t>
            </a:r>
            <a:r>
              <a:rPr lang="en-US" i="1" dirty="0" smtClean="0"/>
              <a:t>and </a:t>
            </a:r>
            <a:r>
              <a:rPr lang="en-US" i="1" dirty="0"/>
              <a:t>implementation </a:t>
            </a:r>
            <a:r>
              <a:rPr lang="en-US" i="1" dirty="0" smtClean="0"/>
              <a:t>	matters: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(</a:t>
            </a:r>
            <a:r>
              <a:rPr lang="en-US" i="1" dirty="0"/>
              <a:t>1) curriculum, including establishing prerequisites </a:t>
            </a:r>
            <a:r>
              <a:rPr lang="en-US" b="1" i="1" dirty="0"/>
              <a:t>and placing courses </a:t>
            </a:r>
            <a:r>
              <a:rPr lang="en-US" b="1" i="1" dirty="0" smtClean="0"/>
              <a:t>within </a:t>
            </a:r>
            <a:r>
              <a:rPr lang="en-US" b="1" i="1" dirty="0"/>
              <a:t>disciplines</a:t>
            </a:r>
            <a:r>
              <a:rPr lang="en-US" b="1" i="1" dirty="0" smtClean="0"/>
              <a:t>;</a:t>
            </a:r>
          </a:p>
          <a:p>
            <a:pPr marL="0" indent="0">
              <a:buNone/>
            </a:pPr>
            <a:endParaRPr lang="en-US" b="1" i="1" dirty="0" smtClean="0"/>
          </a:p>
          <a:p>
            <a:r>
              <a:rPr lang="en-US" dirty="0"/>
              <a:t>Determines the </a:t>
            </a:r>
            <a:r>
              <a:rPr lang="en-US" i="1" dirty="0"/>
              <a:t>minimum qualifications necessary to teach a course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Determined </a:t>
            </a:r>
            <a:r>
              <a:rPr lang="en-US" dirty="0"/>
              <a:t>by local process, but </a:t>
            </a:r>
            <a:r>
              <a:rPr lang="en-US" dirty="0" smtClean="0"/>
              <a:t>local senates have </a:t>
            </a:r>
            <a:r>
              <a:rPr lang="en-US" dirty="0"/>
              <a:t>regulatory authority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Local process should </a:t>
            </a:r>
            <a:r>
              <a:rPr lang="en-US" dirty="0" smtClean="0"/>
              <a:t>include discipline </a:t>
            </a:r>
            <a:r>
              <a:rPr lang="en-US" dirty="0"/>
              <a:t>faculty expertise with review and oversight by local Curriculum Committee, Senate, or both.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Curriculum Committee </a:t>
            </a:r>
            <a:r>
              <a:rPr lang="en-US" dirty="0" smtClean="0"/>
              <a:t>is often </a:t>
            </a:r>
            <a:r>
              <a:rPr lang="en-US" dirty="0"/>
              <a:t>charged with overseeing this process, but other models exist.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Assigning courses to disciplines </a:t>
            </a:r>
            <a:r>
              <a:rPr lang="en-US" b="1" i="1" dirty="0" smtClean="0"/>
              <a:t>is not </a:t>
            </a:r>
            <a:r>
              <a:rPr lang="en-US" b="1" dirty="0" smtClean="0"/>
              <a:t>equivalency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For more information, read </a:t>
            </a:r>
            <a:r>
              <a:rPr lang="en-US" dirty="0" smtClean="0">
                <a:hlinkClick r:id="rId2"/>
              </a:rPr>
              <a:t>“Who </a:t>
            </a:r>
            <a:r>
              <a:rPr lang="en-US" dirty="0">
                <a:hlinkClick r:id="rId2"/>
              </a:rPr>
              <a:t>Gets to Teach That Course? The Importance of Assigning Courses to </a:t>
            </a:r>
            <a:r>
              <a:rPr lang="en-US" dirty="0" smtClean="0">
                <a:hlinkClick r:id="rId2"/>
              </a:rPr>
              <a:t>Disciplines” </a:t>
            </a:r>
            <a:r>
              <a:rPr lang="en-US" dirty="0" smtClean="0"/>
              <a:t>(ASCCC </a:t>
            </a:r>
            <a:r>
              <a:rPr lang="en-US" i="1" dirty="0" smtClean="0"/>
              <a:t>Rostrum</a:t>
            </a:r>
            <a:r>
              <a:rPr lang="en-US" dirty="0" smtClean="0"/>
              <a:t>, September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5787" y="1985565"/>
            <a:ext cx="4089400" cy="375523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5257800" y="1985565"/>
            <a:ext cx="3962400" cy="375523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5032" y="2939851"/>
            <a:ext cx="2076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Discipline</a:t>
            </a:r>
            <a:r>
              <a:rPr lang="en-US" u="sng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>
                <a:solidFill>
                  <a:srgbClr val="0070C0"/>
                </a:solidFill>
              </a:rPr>
              <a:t>Defines required academic preparation and professional experience for faculty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5188" y="2939851"/>
            <a:ext cx="2005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Courses</a:t>
            </a:r>
          </a:p>
          <a:p>
            <a:r>
              <a:rPr lang="en-US" dirty="0">
                <a:solidFill>
                  <a:srgbClr val="00B050"/>
                </a:solidFill>
              </a:rPr>
              <a:t>What the faculty teach</a:t>
            </a:r>
            <a:r>
              <a:rPr lang="mr-IN" dirty="0">
                <a:solidFill>
                  <a:srgbClr val="00B050"/>
                </a:solidFill>
              </a:rPr>
              <a:t>…</a:t>
            </a:r>
            <a:r>
              <a:rPr lang="en-US" dirty="0">
                <a:solidFill>
                  <a:srgbClr val="00B050"/>
                </a:solidFill>
              </a:rPr>
              <a:t>curriculum!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1482" y="2939851"/>
            <a:ext cx="1654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Assignment of Course to </a:t>
            </a:r>
            <a:r>
              <a:rPr lang="en-US" b="1" u="sng" dirty="0">
                <a:solidFill>
                  <a:srgbClr val="FF0000"/>
                </a:solidFill>
              </a:rPr>
              <a:t>Discipline</a:t>
            </a:r>
            <a:r>
              <a:rPr lang="en-US" dirty="0">
                <a:solidFill>
                  <a:srgbClr val="FF0000"/>
                </a:solidFill>
              </a:rPr>
              <a:t> Defines the MQs needed to teach the course.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2148" y="465613"/>
            <a:ext cx="10659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Course Assignment to Disciplines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</a:t>
            </a:r>
            <a:r>
              <a:rPr lang="en-US" sz="3200" b="1" dirty="0"/>
              <a:t>a</a:t>
            </a:r>
            <a:r>
              <a:rPr lang="en-US" sz="3200" b="1" dirty="0" smtClean="0"/>
              <a:t>n Illustration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55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Three Examples of Assigning Courses to Disciplines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a single discipline. </a:t>
            </a:r>
          </a:p>
          <a:p>
            <a:pPr lvl="1"/>
            <a:r>
              <a:rPr lang="en-US" dirty="0"/>
              <a:t>Example: ENGL 101 assigned to English. The minimum qualifications for English provides adequate preparation to teach the course content. </a:t>
            </a:r>
            <a:endParaRPr lang="en-US" dirty="0" smtClean="0"/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more than one discipline with an “or”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Example: ARTS 101 assigned to Art </a:t>
            </a:r>
            <a:r>
              <a:rPr lang="en-US" i="1" dirty="0"/>
              <a:t>or </a:t>
            </a:r>
            <a:r>
              <a:rPr lang="en-US" dirty="0"/>
              <a:t>Graphic Design. The minimum qualifications for </a:t>
            </a:r>
            <a:r>
              <a:rPr lang="en-US" i="1" dirty="0"/>
              <a:t>either</a:t>
            </a:r>
            <a:r>
              <a:rPr lang="en-US" dirty="0"/>
              <a:t> discipline provide adequate preparation to teach the course content. </a:t>
            </a:r>
            <a:endParaRPr lang="en-US" dirty="0" smtClean="0"/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more than one discipline with an “and” </a:t>
            </a:r>
          </a:p>
          <a:p>
            <a:pPr lvl="1"/>
            <a:r>
              <a:rPr lang="en-US" dirty="0"/>
              <a:t>HUMA 120 assigned to Humanities </a:t>
            </a:r>
            <a:r>
              <a:rPr lang="en-US" i="1" dirty="0"/>
              <a:t>and </a:t>
            </a:r>
            <a:r>
              <a:rPr lang="en-US" dirty="0"/>
              <a:t>Ethnic Studies. The minimum qualifications for both disciplines </a:t>
            </a:r>
            <a:r>
              <a:rPr lang="en-US" i="1" dirty="0"/>
              <a:t>together </a:t>
            </a:r>
            <a:r>
              <a:rPr lang="en-US" dirty="0"/>
              <a:t>provide adequate preparation to teach the course content.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Multi-College Districts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5"/>
          </a:xfrm>
        </p:spPr>
        <p:txBody>
          <a:bodyPr>
            <a:normAutofit/>
          </a:bodyPr>
          <a:lstStyle/>
          <a:p>
            <a:r>
              <a:rPr lang="en-US" dirty="0"/>
              <a:t>While some </a:t>
            </a:r>
            <a:r>
              <a:rPr lang="en-US" dirty="0" smtClean="0"/>
              <a:t>multi-college </a:t>
            </a:r>
            <a:r>
              <a:rPr lang="en-US" dirty="0"/>
              <a:t>districts have common courses, others do </a:t>
            </a:r>
            <a:r>
              <a:rPr lang="en-US" dirty="0" smtClean="0"/>
              <a:t>not.</a:t>
            </a:r>
          </a:p>
          <a:p>
            <a:endParaRPr lang="en-US" dirty="0"/>
          </a:p>
          <a:p>
            <a:r>
              <a:rPr lang="en-US" dirty="0"/>
              <a:t>Since your district has one set of minimum qualifications, similar courses should be placed in the </a:t>
            </a:r>
            <a:r>
              <a:rPr lang="en-US" b="1" dirty="0"/>
              <a:t>same</a:t>
            </a:r>
            <a:r>
              <a:rPr lang="el-GR" dirty="0"/>
              <a:t> </a:t>
            </a:r>
            <a:r>
              <a:rPr lang="en-US" dirty="0" smtClean="0"/>
              <a:t>discipline(s), </a:t>
            </a:r>
            <a:r>
              <a:rPr lang="en-US" dirty="0"/>
              <a:t>even if they are called different things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Your local process </a:t>
            </a:r>
            <a:r>
              <a:rPr lang="en-US" dirty="0" smtClean="0"/>
              <a:t>may </a:t>
            </a:r>
            <a:r>
              <a:rPr lang="en-US" dirty="0"/>
              <a:t>be different than those in single college districts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9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What You </a:t>
            </a:r>
            <a:r>
              <a:rPr lang="en-US" sz="3600" b="1" dirty="0">
                <a:latin typeface="+mn-lt"/>
              </a:rPr>
              <a:t>N</a:t>
            </a:r>
            <a:r>
              <a:rPr lang="en-US" sz="3600" b="1" dirty="0" smtClean="0">
                <a:latin typeface="+mn-lt"/>
              </a:rPr>
              <a:t>eed to Know </a:t>
            </a:r>
            <a:r>
              <a:rPr lang="mr-IN" sz="3600" b="1" dirty="0" smtClean="0">
                <a:latin typeface="+mn-lt"/>
              </a:rPr>
              <a:t>–</a:t>
            </a:r>
            <a:r>
              <a:rPr lang="en-US" sz="3600" b="1" dirty="0" smtClean="0">
                <a:latin typeface="+mn-lt"/>
              </a:rPr>
              <a:t> a Checklist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5384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/>
              <a:t>Minimum Qualifications </a:t>
            </a:r>
            <a:endParaRPr lang="en-US" sz="2000" dirty="0"/>
          </a:p>
          <a:p>
            <a:pPr lvl="0">
              <a:buFont typeface="Wingdings" charset="2"/>
              <a:buChar char="ü"/>
            </a:pPr>
            <a:r>
              <a:rPr lang="en-US" sz="2000" dirty="0" smtClean="0"/>
              <a:t>Know what the Disciplines List is and where to find it. The </a:t>
            </a:r>
            <a:r>
              <a:rPr lang="en-US" sz="2000" dirty="0"/>
              <a:t>Disciplines </a:t>
            </a:r>
            <a:r>
              <a:rPr lang="en-US" sz="2000" dirty="0" smtClean="0"/>
              <a:t>List </a:t>
            </a:r>
            <a:r>
              <a:rPr lang="en-US" sz="2000" dirty="0"/>
              <a:t>can be found at </a:t>
            </a:r>
            <a:r>
              <a:rPr lang="en-US" sz="2000" dirty="0" err="1"/>
              <a:t>ASCCC.org</a:t>
            </a:r>
            <a:r>
              <a:rPr lang="en-US" sz="2000" dirty="0"/>
              <a:t> under the </a:t>
            </a:r>
            <a:r>
              <a:rPr lang="en-US" sz="2000" dirty="0" smtClean="0"/>
              <a:t>“Resources” menu.</a:t>
            </a:r>
            <a:endParaRPr lang="en-US" sz="2000" dirty="0"/>
          </a:p>
          <a:p>
            <a:pPr>
              <a:buFont typeface="Wingdings" charset="2"/>
              <a:buChar char="ü"/>
            </a:pPr>
            <a:r>
              <a:rPr lang="en-US" sz="2000" dirty="0" smtClean="0"/>
              <a:t>Be aware of the relevant Ed Code and Title 5 sections (provided in the Disciplines List publication).</a:t>
            </a:r>
          </a:p>
          <a:p>
            <a:pPr>
              <a:buFont typeface="Wingdings" charset="2"/>
              <a:buChar char="ü"/>
            </a:pPr>
            <a:r>
              <a:rPr lang="en-US" sz="2000" dirty="0" smtClean="0"/>
              <a:t>Be aware of the ASCCC Disciplines List revision process.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Equivalency</a:t>
            </a:r>
            <a:endParaRPr lang="en-US" sz="2000" dirty="0"/>
          </a:p>
          <a:p>
            <a:pPr lvl="0">
              <a:buFont typeface="Wingdings" charset="2"/>
              <a:buChar char="ü"/>
            </a:pPr>
            <a:r>
              <a:rPr lang="en-US" sz="2000" dirty="0" smtClean="0"/>
              <a:t>Know what your equivalency process is, how it operates, and where to find it.  Every </a:t>
            </a:r>
            <a:r>
              <a:rPr lang="en-US" sz="2000" dirty="0"/>
              <a:t>district must have an equivalency </a:t>
            </a:r>
            <a:r>
              <a:rPr lang="en-US" sz="2000" dirty="0" smtClean="0"/>
              <a:t>process.</a:t>
            </a:r>
          </a:p>
          <a:p>
            <a:pPr lvl="0">
              <a:buFont typeface="Wingdings" charset="2"/>
              <a:buChar char="ü"/>
            </a:pPr>
            <a:r>
              <a:rPr lang="en-US" sz="2000" dirty="0" smtClean="0"/>
              <a:t>Know your roles and responsibilities in the equivalency process.</a:t>
            </a:r>
          </a:p>
          <a:p>
            <a:pPr lvl="0">
              <a:buFont typeface="Wingdings" charset="2"/>
              <a:buChar char="ü"/>
            </a:pPr>
            <a:r>
              <a:rPr lang="en-US" sz="2000" dirty="0" smtClean="0"/>
              <a:t>Know which human resources staff are responsible for working with your senate and equivalency committee and what their roles are.</a:t>
            </a:r>
          </a:p>
          <a:p>
            <a:pPr lvl="0">
              <a:buFont typeface="Wingdings" charset="2"/>
              <a:buChar char="ü"/>
            </a:pPr>
            <a:r>
              <a:rPr lang="en-US" sz="2000" dirty="0" smtClean="0"/>
              <a:t>Ensure there is regular training on the equivalency process.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Assigning courses to disciplines</a:t>
            </a:r>
            <a:endParaRPr lang="en-US" sz="2000" dirty="0"/>
          </a:p>
          <a:p>
            <a:pPr lvl="0">
              <a:buFont typeface="Wingdings" charset="2"/>
              <a:buChar char="ü"/>
            </a:pPr>
            <a:r>
              <a:rPr lang="en-US" sz="2000" dirty="0" smtClean="0"/>
              <a:t>Know the process for assigning courses to disciplines. (Hint: it shouldn’t be HR or administrators.)</a:t>
            </a:r>
            <a:endParaRPr lang="en-US" sz="2000" dirty="0"/>
          </a:p>
          <a:p>
            <a:pPr lvl="0">
              <a:buFont typeface="Wingdings" charset="2"/>
              <a:buChar char="ü"/>
            </a:pPr>
            <a:r>
              <a:rPr lang="en-US" sz="2000" dirty="0" smtClean="0"/>
              <a:t>Know where to find discipline assignments for courses.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And finally</a:t>
            </a:r>
            <a:r>
              <a:rPr lang="mr-IN" sz="2000" b="1" dirty="0" smtClean="0"/>
              <a:t>…</a:t>
            </a:r>
            <a:endParaRPr lang="en-US" sz="2000" b="1" dirty="0"/>
          </a:p>
          <a:p>
            <a:pPr>
              <a:buFont typeface="Wingdings" charset="2"/>
              <a:buChar char="ü"/>
            </a:pPr>
            <a:r>
              <a:rPr lang="en-US" sz="2000" dirty="0" smtClean="0"/>
              <a:t>Be aware of all relevant Ed Code/Title 5 sections and </a:t>
            </a:r>
            <a:r>
              <a:rPr lang="en-US" sz="2000" u="sng" dirty="0" smtClean="0"/>
              <a:t>assert faculty primacy as necessary!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16065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Disciplines vs. Departments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0869"/>
            <a:ext cx="9372600" cy="3866606"/>
          </a:xfrm>
        </p:spPr>
        <p:txBody>
          <a:bodyPr/>
          <a:lstStyle/>
          <a:p>
            <a:pPr lvl="1"/>
            <a:r>
              <a:rPr lang="en-US" dirty="0" smtClean="0"/>
              <a:t>Departments are locally defined organizational structures.</a:t>
            </a:r>
          </a:p>
          <a:p>
            <a:pPr lvl="1"/>
            <a:r>
              <a:rPr lang="en-US" dirty="0" smtClean="0"/>
              <a:t>Instructional </a:t>
            </a:r>
            <a:r>
              <a:rPr lang="en-US" dirty="0"/>
              <a:t>faculty </a:t>
            </a:r>
            <a:r>
              <a:rPr lang="en-US" dirty="0" smtClean="0"/>
              <a:t>teach </a:t>
            </a:r>
            <a:r>
              <a:rPr lang="en-US" dirty="0"/>
              <a:t>courses </a:t>
            </a:r>
            <a:r>
              <a:rPr lang="en-US" i="1" dirty="0"/>
              <a:t>assigned to disciplines, not departments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Faculty must meet the MQs of the disciplines to which courses are assigned.</a:t>
            </a:r>
            <a:endParaRPr lang="en-US" dirty="0"/>
          </a:p>
          <a:p>
            <a:pPr lvl="2"/>
            <a:r>
              <a:rPr lang="en-US" dirty="0"/>
              <a:t>Example:  The LACC Chemistry and Earth Sciences Department offers courses in Chemistry, Geology, Oceanography, and Geography.  Who teaches which course?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4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45" y="491582"/>
            <a:ext cx="10676709" cy="2049462"/>
          </a:xfrm>
        </p:spPr>
        <p:txBody>
          <a:bodyPr>
            <a:normAutofit/>
          </a:bodyPr>
          <a:lstStyle/>
          <a:p>
            <a:pPr marL="914400" lvl="2"/>
            <a:r>
              <a:rPr lang="en-US" sz="2800" b="1" dirty="0"/>
              <a:t>Example:</a:t>
            </a:r>
            <a:r>
              <a:rPr lang="en-US" sz="2800" dirty="0"/>
              <a:t>  The LACC Chemistry and Earth Sciences Department offers courses in Chemistry, Geology, Oceanography, and Geography.  Who teaches which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45" y="2541044"/>
            <a:ext cx="10676709" cy="37512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800" dirty="0"/>
          </a:p>
          <a:p>
            <a:pPr marL="914400" lvl="2" indent="0">
              <a:buNone/>
            </a:pPr>
            <a:r>
              <a:rPr lang="en-US" sz="2800" u="sng" dirty="0"/>
              <a:t>Courses			</a:t>
            </a:r>
            <a:r>
              <a:rPr lang="en-US" sz="2800" u="sng" dirty="0" smtClean="0"/>
              <a:t>		Assigned </a:t>
            </a:r>
            <a:r>
              <a:rPr lang="en-US" sz="2800" u="sng" dirty="0"/>
              <a:t>Discipline(s)</a:t>
            </a:r>
          </a:p>
          <a:p>
            <a:pPr marL="914400" lvl="2" indent="0">
              <a:buNone/>
            </a:pPr>
            <a:r>
              <a:rPr lang="en-US" sz="2800" dirty="0"/>
              <a:t>Chemistry (all)			</a:t>
            </a:r>
            <a:r>
              <a:rPr lang="en-US" sz="2800" dirty="0" smtClean="0"/>
              <a:t>	Chemistry</a:t>
            </a:r>
            <a:endParaRPr lang="en-US" sz="2800" dirty="0"/>
          </a:p>
          <a:p>
            <a:pPr marL="914400" lvl="2" indent="0">
              <a:buNone/>
            </a:pPr>
            <a:r>
              <a:rPr lang="en-US" sz="2800" dirty="0"/>
              <a:t>Earth Science (all)			</a:t>
            </a:r>
            <a:r>
              <a:rPr lang="en-US" sz="2800" dirty="0" smtClean="0"/>
              <a:t>	Earth </a:t>
            </a:r>
            <a:r>
              <a:rPr lang="en-US" sz="2800" dirty="0"/>
              <a:t>Science</a:t>
            </a:r>
          </a:p>
          <a:p>
            <a:pPr marL="914400" lvl="2" indent="0">
              <a:buNone/>
            </a:pPr>
            <a:r>
              <a:rPr lang="en-US" sz="2800" dirty="0"/>
              <a:t>Geology (all)				</a:t>
            </a:r>
            <a:r>
              <a:rPr lang="en-US" sz="2800" dirty="0" smtClean="0"/>
              <a:t>	Earth </a:t>
            </a:r>
            <a:r>
              <a:rPr lang="en-US" sz="2800" dirty="0"/>
              <a:t>Science</a:t>
            </a:r>
          </a:p>
          <a:p>
            <a:pPr marL="914400" lvl="2" indent="0">
              <a:buNone/>
            </a:pPr>
            <a:r>
              <a:rPr lang="en-US" sz="2800" dirty="0"/>
              <a:t>Geography (all)			</a:t>
            </a:r>
            <a:r>
              <a:rPr lang="en-US" sz="2800" dirty="0" smtClean="0"/>
              <a:t>	Geography</a:t>
            </a:r>
            <a:endParaRPr lang="en-US" sz="2800" dirty="0"/>
          </a:p>
          <a:p>
            <a:pPr marL="914400" lvl="2" indent="0">
              <a:buNone/>
            </a:pPr>
            <a:r>
              <a:rPr lang="en-US" sz="2800" dirty="0"/>
              <a:t>Oceanography (all)			</a:t>
            </a:r>
            <a:r>
              <a:rPr lang="en-US" sz="2800" dirty="0" smtClean="0"/>
              <a:t>	Earth </a:t>
            </a:r>
            <a:r>
              <a:rPr lang="en-US" sz="2800" dirty="0"/>
              <a:t>Science</a:t>
            </a:r>
          </a:p>
          <a:p>
            <a:pPr marL="914400" lvl="2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3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5701" y="1277561"/>
            <a:ext cx="4789487" cy="452159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noFill/>
            </a:endParaRPr>
          </a:p>
        </p:txBody>
      </p:sp>
      <p:sp>
        <p:nvSpPr>
          <p:cNvPr id="3" name="Oval 2"/>
          <p:cNvSpPr/>
          <p:nvPr/>
        </p:nvSpPr>
        <p:spPr>
          <a:xfrm>
            <a:off x="5257800" y="1130301"/>
            <a:ext cx="4686300" cy="461049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94087" y="1642070"/>
            <a:ext cx="37211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Earth Science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					 </a:t>
            </a:r>
            <a:r>
              <a:rPr lang="en-US" b="1" dirty="0" smtClean="0">
                <a:solidFill>
                  <a:srgbClr val="0070C0"/>
                </a:solidFill>
              </a:rPr>
              <a:t>        Chemistry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Geography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0900" y="1305384"/>
            <a:ext cx="401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EARTH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</a:p>
          <a:p>
            <a:r>
              <a:rPr lang="en-US" b="1" dirty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GEOL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</a:p>
          <a:p>
            <a:r>
              <a:rPr lang="en-US" b="1" dirty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GEOL </a:t>
            </a:r>
            <a:r>
              <a:rPr lang="en-US" b="1" dirty="0">
                <a:solidFill>
                  <a:srgbClr val="00B050"/>
                </a:solidFill>
              </a:rPr>
              <a:t>6</a:t>
            </a:r>
          </a:p>
          <a:p>
            <a:r>
              <a:rPr lang="en-US" b="1" dirty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GEOL6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OCEANO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</a:p>
          <a:p>
            <a:r>
              <a:rPr lang="en-US" b="1" dirty="0">
                <a:solidFill>
                  <a:srgbClr val="00B050"/>
                </a:solidFill>
              </a:rPr>
              <a:t>CHEM 60</a:t>
            </a:r>
          </a:p>
          <a:p>
            <a:r>
              <a:rPr lang="en-US" b="1" dirty="0">
                <a:solidFill>
                  <a:srgbClr val="00B050"/>
                </a:solidFill>
              </a:rPr>
              <a:t>CHEM 101</a:t>
            </a:r>
          </a:p>
          <a:p>
            <a:r>
              <a:rPr lang="en-US" b="1" dirty="0">
                <a:solidFill>
                  <a:srgbClr val="00B050"/>
                </a:solidFill>
              </a:rPr>
              <a:t>CHEM 102</a:t>
            </a:r>
          </a:p>
          <a:p>
            <a:r>
              <a:rPr lang="en-US" b="1" dirty="0">
                <a:solidFill>
                  <a:srgbClr val="00B050"/>
                </a:solidFill>
              </a:rPr>
              <a:t>CHEM 211</a:t>
            </a:r>
          </a:p>
          <a:p>
            <a:r>
              <a:rPr lang="en-US" b="1" dirty="0">
                <a:solidFill>
                  <a:srgbClr val="00B050"/>
                </a:solidFill>
              </a:rPr>
              <a:t>CHEM 212</a:t>
            </a:r>
          </a:p>
          <a:p>
            <a:r>
              <a:rPr lang="en-US" b="1" dirty="0">
                <a:solidFill>
                  <a:srgbClr val="00B050"/>
                </a:solidFill>
              </a:rPr>
              <a:t>CHEM 221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GEOG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</a:p>
          <a:p>
            <a:r>
              <a:rPr lang="en-US" b="1" dirty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GEOG </a:t>
            </a:r>
            <a:r>
              <a:rPr lang="en-US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0800" y="66520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Disciplines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89700" y="665204"/>
            <a:ext cx="273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Courses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6251" y="6077486"/>
            <a:ext cx="4239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Courses </a:t>
            </a:r>
            <a:r>
              <a:rPr lang="en-US" sz="2400" b="1" dirty="0"/>
              <a:t>Assigned to </a:t>
            </a:r>
            <a:r>
              <a:rPr lang="en-US" sz="2400" b="1" dirty="0">
                <a:solidFill>
                  <a:srgbClr val="0070C0"/>
                </a:solidFill>
              </a:rPr>
              <a:t>Disciplines</a:t>
            </a:r>
          </a:p>
        </p:txBody>
      </p:sp>
      <p:sp>
        <p:nvSpPr>
          <p:cNvPr id="11" name="Down Arrow 10"/>
          <p:cNvSpPr/>
          <p:nvPr/>
        </p:nvSpPr>
        <p:spPr>
          <a:xfrm rot="10800000" flipH="1">
            <a:off x="6144020" y="5539621"/>
            <a:ext cx="244079" cy="4346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2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“The </a:t>
            </a:r>
            <a:r>
              <a:rPr lang="en-US" dirty="0"/>
              <a:t>Academic Senate believes that faculty members must exemplify to their students the value of an education that is both well-rounded and specialized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hlinkClick r:id="rId2"/>
              </a:rPr>
              <a:t>Equivalence to Minimum Qualifications</a:t>
            </a:r>
            <a:r>
              <a:rPr lang="en-US" dirty="0" smtClean="0"/>
              <a:t>, paper adopted by the ASCCC</a:t>
            </a:r>
          </a:p>
          <a:p>
            <a:pPr marL="0" indent="0" algn="ctr">
              <a:buNone/>
            </a:pP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7498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>
                <a:hlinkClick r:id="rId2"/>
              </a:rPr>
              <a:t>Equivalence to Minimum Qualifications</a:t>
            </a:r>
            <a:r>
              <a:rPr lang="en-US" dirty="0"/>
              <a:t>, ASCCC, adopted Spring </a:t>
            </a:r>
            <a:r>
              <a:rPr lang="en-US" dirty="0" smtClean="0"/>
              <a:t>2016</a:t>
            </a:r>
          </a:p>
          <a:p>
            <a:endParaRPr lang="en-US" dirty="0" smtClean="0"/>
          </a:p>
          <a:p>
            <a:r>
              <a:rPr lang="en-US" dirty="0" smtClean="0"/>
              <a:t>ASCCC Disciplines List web page - </a:t>
            </a:r>
            <a:r>
              <a:rPr lang="en-US" dirty="0" smtClean="0">
                <a:hlinkClick r:id="rId3"/>
              </a:rPr>
              <a:t>http://asccc.org/disciplines-list</a:t>
            </a:r>
            <a:endParaRPr lang="en-US" dirty="0" smtClean="0"/>
          </a:p>
          <a:p>
            <a:pPr lvl="1"/>
            <a:r>
              <a:rPr lang="en-US" dirty="0" smtClean="0"/>
              <a:t>Additional Disciplines List resources, including an archive of past Disciplines Lists</a:t>
            </a:r>
          </a:p>
          <a:p>
            <a:endParaRPr lang="en-US" i="1" dirty="0" smtClean="0">
              <a:hlinkClick r:id="rId4"/>
            </a:endParaRPr>
          </a:p>
          <a:p>
            <a:r>
              <a:rPr lang="en-US" i="1" dirty="0" smtClean="0">
                <a:hlinkClick r:id="rId4"/>
              </a:rPr>
              <a:t>Minimum Qualifications for Faculty and Administrators in the California Community Colleges</a:t>
            </a:r>
            <a:r>
              <a:rPr lang="en-US" dirty="0" smtClean="0"/>
              <a:t>, Chancellor’s Office (2016)</a:t>
            </a:r>
          </a:p>
          <a:p>
            <a:endParaRPr lang="en-US" u="sng" dirty="0">
              <a:hlinkClick r:id="rId5"/>
            </a:endParaRPr>
          </a:p>
          <a:p>
            <a:r>
              <a:rPr lang="en-US" i="1" u="sng" dirty="0" smtClean="0">
                <a:hlinkClick r:id="rId5"/>
              </a:rPr>
              <a:t>Guidance Document for Career Technical Education Minimum Qualifications and Equivalency</a:t>
            </a:r>
            <a:r>
              <a:rPr lang="en-US" i="1" u="sng" dirty="0" smtClean="0"/>
              <a:t> </a:t>
            </a:r>
            <a:r>
              <a:rPr lang="en-US" dirty="0" smtClean="0"/>
              <a:t>(distributed January 31, 2017)</a:t>
            </a:r>
          </a:p>
          <a:p>
            <a:endParaRPr lang="en-US" i="1" dirty="0" smtClean="0"/>
          </a:p>
          <a:p>
            <a:r>
              <a:rPr lang="en-US" i="1" dirty="0" smtClean="0">
                <a:hlinkClick r:id="rId6"/>
              </a:rPr>
              <a:t>Disciplines List Revision Handbook</a:t>
            </a:r>
            <a:r>
              <a:rPr lang="en-US" dirty="0" smtClean="0"/>
              <a:t>, ASCCC (2014)</a:t>
            </a:r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CCCCO Legal Opinion L 03-28 </a:t>
            </a:r>
            <a:r>
              <a:rPr lang="en-US" dirty="0" smtClean="0"/>
              <a:t>on single-course equivalencies.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Sam </a:t>
            </a:r>
            <a:r>
              <a:rPr lang="en-US" dirty="0"/>
              <a:t>Foster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sfoster@fullcoll.edu</a:t>
            </a: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John Freitas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freitaje@lacitycollege.edu</a:t>
            </a: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Conan McKay - </a:t>
            </a:r>
            <a:r>
              <a:rPr lang="en-US" dirty="0" smtClean="0">
                <a:hlinkClick r:id="rId4"/>
              </a:rPr>
              <a:t>cmckay@mendocino.edu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428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Key Points About MQs and Disciplines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79406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Minimum qualifications are about the minimum academic and professional subject matter expertise and preparation required to be faculty in the CCCs, not about skills or abilities as faculty.</a:t>
            </a:r>
          </a:p>
          <a:p>
            <a:endParaRPr lang="en-US" dirty="0" smtClean="0"/>
          </a:p>
          <a:p>
            <a:r>
              <a:rPr lang="en-US" dirty="0" smtClean="0"/>
              <a:t>Faculty must meet the MQs </a:t>
            </a:r>
            <a:r>
              <a:rPr lang="en-US" u="sng" dirty="0" smtClean="0"/>
              <a:t>or the equivalent </a:t>
            </a:r>
            <a:r>
              <a:rPr lang="en-US" dirty="0" smtClean="0"/>
              <a:t>in a discipline in order to provide instruction or services to students. (Title 5 sections 53410 through 53417)</a:t>
            </a:r>
          </a:p>
          <a:p>
            <a:endParaRPr lang="en-US" dirty="0" smtClean="0"/>
          </a:p>
          <a:p>
            <a:r>
              <a:rPr lang="en-US" dirty="0" smtClean="0"/>
              <a:t>A course must be assigned to one or more disciplines in the Disciplines List </a:t>
            </a:r>
            <a:r>
              <a:rPr lang="mr-IN" dirty="0" smtClean="0"/>
              <a:t>–</a:t>
            </a:r>
            <a:r>
              <a:rPr lang="en-US" dirty="0" smtClean="0"/>
              <a:t> defines the MQs required to teach specific courses. (Title 5 section 53407)</a:t>
            </a:r>
          </a:p>
          <a:p>
            <a:endParaRPr lang="en-US" dirty="0" smtClean="0"/>
          </a:p>
          <a:p>
            <a:r>
              <a:rPr lang="en-US" dirty="0" smtClean="0"/>
              <a:t>“Discipline” refers to faculty academic and professional preparation, not department names our course title.</a:t>
            </a:r>
          </a:p>
          <a:p>
            <a:endParaRPr lang="en-US" dirty="0" smtClean="0"/>
          </a:p>
          <a:p>
            <a:r>
              <a:rPr lang="en-US" dirty="0" smtClean="0"/>
              <a:t>Revisions to the MQs in the Disciplines List originate from local senates or statewide faculty organizations. The ASCCC facilitates the process and makes the recommendations to the Board of Governors.</a:t>
            </a:r>
          </a:p>
          <a:p>
            <a:endParaRPr lang="en-US" dirty="0" smtClean="0"/>
          </a:p>
          <a:p>
            <a:r>
              <a:rPr lang="en-US" dirty="0" smtClean="0"/>
              <a:t>Districts must have equivalency processes established by mutual agreement with the senate and administration and approved by the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3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321021"/>
            <a:ext cx="107569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Minimum Qualifications “Hierarchy”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581930"/>
            <a:ext cx="9492706" cy="45046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Faculty must meet minimum qualifications to work at a California community college.</a:t>
            </a:r>
          </a:p>
          <a:p>
            <a:endParaRPr lang="en-US" dirty="0" smtClean="0"/>
          </a:p>
          <a:p>
            <a:r>
              <a:rPr lang="en-US" dirty="0" smtClean="0"/>
              <a:t>“Basic MQs” for credit instructors, counselors, and librarians are the minimum degree and experience requirements specified in Title 5 §53410.  </a:t>
            </a:r>
          </a:p>
          <a:p>
            <a:endParaRPr lang="en-US" dirty="0" smtClean="0"/>
          </a:p>
          <a:p>
            <a:r>
              <a:rPr lang="en-US" dirty="0" smtClean="0"/>
              <a:t>Discipline-specific MQs in the Disciplines List</a:t>
            </a:r>
          </a:p>
          <a:p>
            <a:pPr lvl="1"/>
            <a:r>
              <a:rPr lang="en-US" dirty="0" smtClean="0"/>
              <a:t>Define the fields of study or professional experience to required to fit within a discipline.</a:t>
            </a:r>
          </a:p>
          <a:p>
            <a:pPr lvl="1"/>
            <a:r>
              <a:rPr lang="en-US" dirty="0" smtClean="0"/>
              <a:t>Must conform to the degree and experience requirements of §53410.</a:t>
            </a:r>
          </a:p>
          <a:p>
            <a:pPr lvl="1"/>
            <a:r>
              <a:rPr lang="en-US" dirty="0" smtClean="0"/>
              <a:t>Note: MQs for noncredit, health services professionals, apprenticeship, DSPS, EOPS, and learning assistance are established in specific Title 5 regulations, but are incorporated into the Disciplines List.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897" y="1464021"/>
            <a:ext cx="1948113" cy="14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Minimum Qualifications “Hierarchy</a:t>
            </a:r>
            <a:r>
              <a:rPr lang="en-US" b="1" dirty="0" smtClean="0"/>
              <a:t>”</a:t>
            </a:r>
            <a:br>
              <a:rPr lang="en-US" b="1" dirty="0" smtClean="0"/>
            </a:br>
            <a:r>
              <a:rPr lang="en-US" sz="3100" b="1" dirty="0" smtClean="0"/>
              <a:t>(Sec. 53410 </a:t>
            </a:r>
            <a:r>
              <a:rPr lang="mr-IN" sz="3100" b="1" dirty="0" smtClean="0"/>
              <a:t>–</a:t>
            </a:r>
            <a:r>
              <a:rPr lang="en-US" sz="3100" b="1" dirty="0" smtClean="0"/>
              <a:t> credit instructional faculty, librarians, counselors)</a:t>
            </a:r>
            <a:endParaRPr lang="en-US" sz="3100" dirty="0"/>
          </a:p>
        </p:txBody>
      </p:sp>
      <p:sp useBgFill="1"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84149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u="sng" dirty="0" smtClean="0">
                <a:solidFill>
                  <a:schemeClr val="tx1"/>
                </a:solidFill>
              </a:rPr>
              <a:t>Basic MQ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aster’s degree 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Bachelor’s degree plus two years professional experience, 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Associate’s degree plus six years professional experience</a:t>
            </a:r>
          </a:p>
        </p:txBody>
      </p:sp>
      <p:sp useBgFill="1">
        <p:nvSpPr>
          <p:cNvPr id="5" name="Rounded Rectangle 4"/>
          <p:cNvSpPr/>
          <p:nvPr/>
        </p:nvSpPr>
        <p:spPr>
          <a:xfrm>
            <a:off x="2133600" y="4559301"/>
            <a:ext cx="8077200" cy="1943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Discipline-Specific MQ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Humanities - Master’s in Humanities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Biotechnology - Bachelor’s in biological sciences, chemistry, biochemistry or engineering, plus two years of professional experience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Bookbinding </a:t>
            </a:r>
            <a:r>
              <a:rPr lang="mr-IN" dirty="0">
                <a:solidFill>
                  <a:prstClr val="black"/>
                </a:solidFill>
              </a:rPr>
              <a:t>–</a:t>
            </a:r>
            <a:r>
              <a:rPr lang="en-US" dirty="0">
                <a:solidFill>
                  <a:prstClr val="black"/>
                </a:solidFill>
              </a:rPr>
              <a:t> any bachelor’s degree plus two years/associate’s degree plus six years professional experience</a:t>
            </a:r>
          </a:p>
        </p:txBody>
      </p:sp>
      <p:sp>
        <p:nvSpPr>
          <p:cNvPr id="3" name="Down Arrow 2"/>
          <p:cNvSpPr/>
          <p:nvPr/>
        </p:nvSpPr>
        <p:spPr>
          <a:xfrm>
            <a:off x="5930900" y="3530600"/>
            <a:ext cx="330200" cy="939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Local Qualifications May Exceed State MQs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0688"/>
            <a:ext cx="10972800" cy="4856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district may establish additional qualifications </a:t>
            </a:r>
            <a:r>
              <a:rPr lang="en-US" dirty="0" smtClean="0"/>
              <a:t>that </a:t>
            </a:r>
            <a:r>
              <a:rPr lang="en-US" dirty="0"/>
              <a:t>are more rigorous than the state-established MQs.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local MQs </a:t>
            </a:r>
            <a:r>
              <a:rPr lang="en-US" i="1" dirty="0"/>
              <a:t>cannot</a:t>
            </a:r>
            <a:r>
              <a:rPr lang="en-US" dirty="0"/>
              <a:t> be less rigorous than the state-established MQs.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Local decisions to exceed state MQs should be made based on sound pedagogical and curricular reasons, not “just because.”</a:t>
            </a:r>
          </a:p>
          <a:p>
            <a:endParaRPr lang="en-US" dirty="0" smtClean="0"/>
          </a:p>
          <a:p>
            <a:r>
              <a:rPr lang="en-US" i="1" dirty="0" smtClean="0"/>
              <a:t>Beware of unintended consequences!</a:t>
            </a:r>
          </a:p>
          <a:p>
            <a:pPr lvl="1"/>
            <a:r>
              <a:rPr lang="en-US" i="1" dirty="0" smtClean="0"/>
              <a:t>The point is to get the broadest possible pool of minimally qualified candidates!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556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Discipline MQs and the Disciplines List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625" y="1218565"/>
            <a:ext cx="3206750" cy="4122010"/>
          </a:xfrm>
        </p:spPr>
      </p:pic>
      <p:sp>
        <p:nvSpPr>
          <p:cNvPr id="3" name="TextBox 2"/>
          <p:cNvSpPr txBox="1"/>
          <p:nvPr/>
        </p:nvSpPr>
        <p:spPr>
          <a:xfrm>
            <a:off x="1981200" y="5816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http://californiacommunitycolleges.cccco.edu/Portals/0/Reports/2016-Minimum-Qualifications-Report-ADA.pdf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89000"/>
          </a:xfrm>
        </p:spPr>
        <p:txBody>
          <a:bodyPr/>
          <a:lstStyle/>
          <a:p>
            <a:r>
              <a:rPr lang="en-US" b="1" dirty="0" smtClean="0"/>
              <a:t>Organization of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965200"/>
            <a:ext cx="11176000" cy="5537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Index (New for 2016!) A-Z reference list of all disciplines, including associated Ed Code and Title 5 citations as appropriate, and the page number where found.  </a:t>
            </a:r>
            <a:r>
              <a:rPr lang="en-US" sz="1800" u="sng" dirty="0">
                <a:ea typeface="ＭＳ Ｐゴシック" charset="0"/>
                <a:cs typeface="Arial" charset="0"/>
              </a:rPr>
              <a:t>There is no longer the ”blended list” that shows all MQs together.</a:t>
            </a:r>
          </a:p>
          <a:p>
            <a:pPr>
              <a:lnSpc>
                <a:spcPct val="110000"/>
              </a:lnSpc>
            </a:pPr>
            <a:endParaRPr lang="en-US" sz="1800" dirty="0">
              <a:ea typeface="ＭＳ Ｐゴシック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requiring a Master’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s Degree, including relevant MQs for EOPS, DSPS, health services, and learning assistance/learning skills faculty.</a:t>
            </a:r>
          </a:p>
          <a:p>
            <a:pPr>
              <a:lnSpc>
                <a:spcPct val="110000"/>
              </a:lnSpc>
            </a:pPr>
            <a:endParaRPr lang="en-US" altLang="ja-JP" sz="1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requiring 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a specific Bachelor’s or Associate’s degree plus the requisite professional experience, including noncredit MQs from Title 5.  </a:t>
            </a:r>
          </a:p>
          <a:p>
            <a:pPr lvl="1">
              <a:lnSpc>
                <a:spcPct val="110000"/>
              </a:lnSpc>
            </a:pPr>
            <a:r>
              <a:rPr lang="en-US" altLang="ja-JP" sz="1800" u="sng" dirty="0">
                <a:ea typeface="ＭＳ Ｐゴシック" charset="0"/>
                <a:cs typeface="ＭＳ Ｐゴシック" charset="0"/>
              </a:rPr>
              <a:t>Professional experience is always required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, even with a master’s </a:t>
            </a:r>
            <a:r>
              <a:rPr lang="en-US" altLang="ja-JP" sz="1800" dirty="0" smtClean="0">
                <a:ea typeface="ＭＳ Ｐゴシック" charset="0"/>
                <a:cs typeface="ＭＳ Ｐゴシック" charset="0"/>
              </a:rPr>
              <a:t>degree or 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higher.</a:t>
            </a:r>
          </a:p>
          <a:p>
            <a:pPr lvl="1">
              <a:lnSpc>
                <a:spcPct val="110000"/>
              </a:lnSpc>
            </a:pPr>
            <a:endParaRPr lang="en-US" altLang="ja-JP" sz="1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Disciplines requiring any Bachelor’s or Associate’s degree plus the requisite professional experience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altLang="ja-JP" sz="1800" u="sng" dirty="0">
                <a:ea typeface="ＭＳ Ｐゴシック" charset="0"/>
                <a:cs typeface="ＭＳ Ｐゴシック" charset="0"/>
              </a:rPr>
              <a:t>Professional experience is always required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, even with a master’s degree or higher.</a:t>
            </a:r>
          </a:p>
          <a:p>
            <a:pPr lvl="1">
              <a:lnSpc>
                <a:spcPct val="110000"/>
              </a:lnSpc>
            </a:pPr>
            <a:endParaRPr lang="en-US" sz="1800" dirty="0">
              <a:ea typeface="ＭＳ Ｐゴシック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ea typeface="ＭＳ Ｐゴシック" charset="0"/>
                <a:cs typeface="Arial" charset="0"/>
              </a:rPr>
              <a:t>All relevant Ed Code and Title 5 language on MQs, including for academic administrators.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70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2487</Words>
  <Application>Microsoft Macintosh PowerPoint</Application>
  <PresentationFormat>Widescreen</PresentationFormat>
  <Paragraphs>316</Paragraphs>
  <Slides>35</Slides>
  <Notes>1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Mangal</vt:lpstr>
      <vt:lpstr>ＭＳ Ｐゴシック</vt:lpstr>
      <vt:lpstr>Wingdings</vt:lpstr>
      <vt:lpstr>Office Theme</vt:lpstr>
      <vt:lpstr>Minimum Qualifications, Equivalency, and Assigning Courses to Disciplines…Oh My!</vt:lpstr>
      <vt:lpstr>Today, we will…</vt:lpstr>
      <vt:lpstr>What You Need to Know – a Checklist</vt:lpstr>
      <vt:lpstr>Key Points About MQs and Disciplines</vt:lpstr>
      <vt:lpstr>Minimum Qualifications “Hierarchy”</vt:lpstr>
      <vt:lpstr>Minimum Qualifications “Hierarchy” (Sec. 53410 – credit instructional faculty, librarians, counselors)</vt:lpstr>
      <vt:lpstr>Local Qualifications May Exceed State MQs</vt:lpstr>
      <vt:lpstr>Discipline MQs and the Disciplines List</vt:lpstr>
      <vt:lpstr>Organization of the Disciplines List</vt:lpstr>
      <vt:lpstr>Disciplines List Index (New for 2016!)</vt:lpstr>
      <vt:lpstr>Master’s Degree List Sample</vt:lpstr>
      <vt:lpstr>Non-master’s List - Specific bachelor’s or associate’s degree sample</vt:lpstr>
      <vt:lpstr>Non-master’s List - Any bachelor’s or associate’s degree sample</vt:lpstr>
      <vt:lpstr>Process for Revising the Disciplines List</vt:lpstr>
      <vt:lpstr>Equivalency - Questions to Ponder</vt:lpstr>
      <vt:lpstr>Equivalency to the Minimum Qualifications</vt:lpstr>
      <vt:lpstr>Equivalent Defined</vt:lpstr>
      <vt:lpstr>Equivalency Principles</vt:lpstr>
      <vt:lpstr>Single Course Equivalency?</vt:lpstr>
      <vt:lpstr>Single Course Equivalency Is Not Permitted</vt:lpstr>
      <vt:lpstr>Equivalency Process</vt:lpstr>
      <vt:lpstr>Equivalency Process – Role of HR</vt:lpstr>
      <vt:lpstr>Equivalent to an Associate Degree? </vt:lpstr>
      <vt:lpstr>There’s more than just A.A. and A.S.</vt:lpstr>
      <vt:lpstr>Title 5 §53406 – Requirement for Accredited Degrees and Units;  Definition of Accredited Institution.</vt:lpstr>
      <vt:lpstr>Assigning Courses to Disciplines – Where Curriculum and MQs Meet</vt:lpstr>
      <vt:lpstr>PowerPoint Presentation</vt:lpstr>
      <vt:lpstr>Three Examples of Assigning Courses to Disciplines</vt:lpstr>
      <vt:lpstr>Multi-College Districts</vt:lpstr>
      <vt:lpstr>Disciplines vs. Departments</vt:lpstr>
      <vt:lpstr>Example:  The LACC Chemistry and Earth Sciences Department offers courses in Chemistry, Geology, Oceanography, and Geography.  Who teaches which course?</vt:lpstr>
      <vt:lpstr>PowerPoint Presentation</vt:lpstr>
      <vt:lpstr>PowerPoint Presentation</vt:lpstr>
      <vt:lpstr>Resources</vt:lpstr>
      <vt:lpstr>Questions?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Disciplines List – What Works and What Could Be Improved </dc:title>
  <dc:creator>Microsoft Office User</dc:creator>
  <cp:lastModifiedBy>Microsoft Office User</cp:lastModifiedBy>
  <cp:revision>18</cp:revision>
  <dcterms:created xsi:type="dcterms:W3CDTF">2017-06-10T20:25:53Z</dcterms:created>
  <dcterms:modified xsi:type="dcterms:W3CDTF">2017-06-15T13:18:02Z</dcterms:modified>
</cp:coreProperties>
</file>