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5.jpg" ContentType="image/jpeg"/>
  <Override PartName="/ppt/notesSlides/notesSlide10.xml" ContentType="application/vnd.openxmlformats-officedocument.presentationml.notesSlide+xml"/>
  <Override PartName="/ppt/media/image6.jpg" ContentType="image/jpeg"/>
  <Override PartName="/ppt/notesSlides/notesSlide11.xml" ContentType="application/vnd.openxmlformats-officedocument.presentationml.notesSlide+xml"/>
  <Override PartName="/ppt/media/image7.jpg" ContentType="image/jpeg"/>
  <Override PartName="/ppt/notesSlides/notesSlide12.xml" ContentType="application/vnd.openxmlformats-officedocument.presentationml.notesSlide+xml"/>
  <Override PartName="/ppt/media/image8.jpg" ContentType="image/jpeg"/>
  <Override PartName="/ppt/notesSlides/notesSlide13.xml" ContentType="application/vnd.openxmlformats-officedocument.presentationml.notesSlide+xml"/>
  <Override PartName="/ppt/media/image9.jpg" ContentType="image/jpeg"/>
  <Override PartName="/ppt/notesSlides/notesSlide14.xml" ContentType="application/vnd.openxmlformats-officedocument.presentationml.notesSlide+xml"/>
  <Override PartName="/ppt/media/image10.jpg" ContentType="image/jpeg"/>
  <Override PartName="/ppt/notesSlides/notesSlide15.xml" ContentType="application/vnd.openxmlformats-officedocument.presentationml.notesSlide+xml"/>
  <Override PartName="/ppt/media/image21.jpg" ContentType="image/jpeg"/>
  <Override PartName="/ppt/media/image22.jpg" ContentType="image/jpeg"/>
  <Override PartName="/ppt/notesSlides/notesSlide16.xml" ContentType="application/vnd.openxmlformats-officedocument.presentationml.notesSlide+xml"/>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463" r:id="rId2"/>
    <p:sldId id="442" r:id="rId3"/>
    <p:sldId id="445" r:id="rId4"/>
    <p:sldId id="446" r:id="rId5"/>
    <p:sldId id="460" r:id="rId6"/>
    <p:sldId id="482" r:id="rId7"/>
    <p:sldId id="436" r:id="rId8"/>
    <p:sldId id="453" r:id="rId9"/>
    <p:sldId id="447" r:id="rId10"/>
    <p:sldId id="448" r:id="rId11"/>
    <p:sldId id="449" r:id="rId12"/>
    <p:sldId id="450" r:id="rId13"/>
    <p:sldId id="451" r:id="rId14"/>
    <p:sldId id="461" r:id="rId15"/>
    <p:sldId id="465" r:id="rId16"/>
    <p:sldId id="477" r:id="rId17"/>
    <p:sldId id="478" r:id="rId18"/>
    <p:sldId id="479" r:id="rId19"/>
    <p:sldId id="476" r:id="rId20"/>
    <p:sldId id="466" r:id="rId21"/>
    <p:sldId id="472" r:id="rId22"/>
    <p:sldId id="467" r:id="rId23"/>
    <p:sldId id="480" r:id="rId24"/>
    <p:sldId id="481" r:id="rId25"/>
    <p:sldId id="468" r:id="rId26"/>
    <p:sldId id="469" r:id="rId27"/>
    <p:sldId id="470" r:id="rId28"/>
    <p:sldId id="471" r:id="rId29"/>
    <p:sldId id="462" r:id="rId30"/>
    <p:sldId id="464" r:id="rId31"/>
    <p:sldId id="4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0"/>
    <p:restoredTop sz="93111"/>
  </p:normalViewPr>
  <p:slideViewPr>
    <p:cSldViewPr snapToGrid="0" snapToObjects="1">
      <p:cViewPr varScale="1">
        <p:scale>
          <a:sx n="70" d="100"/>
          <a:sy n="70"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592D-6AE2-3840-9A18-21B1B11E8D9A}" type="datetimeFigureOut">
              <a:rPr lang="en-US" smtClean="0"/>
              <a:t>4/26/19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8FB0F-793B-C342-95DB-99D9DA10A71F}" type="slidenum">
              <a:rPr lang="en-US" smtClean="0"/>
              <a:t>‹#›</a:t>
            </a:fld>
            <a:endParaRPr lang="en-US"/>
          </a:p>
        </p:txBody>
      </p:sp>
    </p:spTree>
    <p:extLst>
      <p:ext uri="{BB962C8B-B14F-4D97-AF65-F5344CB8AC3E}">
        <p14:creationId xmlns:p14="http://schemas.microsoft.com/office/powerpoint/2010/main" val="317477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describes the taskforce and areas of recommendations</a:t>
            </a:r>
          </a:p>
          <a:p>
            <a:endParaRPr lang="en-US" dirty="0"/>
          </a:p>
          <a:p>
            <a:endParaRPr lang="en-US" dirty="0"/>
          </a:p>
        </p:txBody>
      </p:sp>
      <p:sp>
        <p:nvSpPr>
          <p:cNvPr id="4" name="Slide Number Placeholder 3"/>
          <p:cNvSpPr>
            <a:spLocks noGrp="1"/>
          </p:cNvSpPr>
          <p:nvPr>
            <p:ph type="sldNum" sz="quarter" idx="5"/>
          </p:nvPr>
        </p:nvSpPr>
        <p:spPr/>
        <p:txBody>
          <a:bodyPr/>
          <a:lstStyle/>
          <a:p>
            <a:fld id="{88D8FB0F-793B-C342-95DB-99D9DA10A71F}" type="slidenum">
              <a:rPr lang="en-US" smtClean="0"/>
              <a:t>1</a:t>
            </a:fld>
            <a:endParaRPr lang="en-US"/>
          </a:p>
        </p:txBody>
      </p:sp>
    </p:spTree>
    <p:extLst>
      <p:ext uri="{BB962C8B-B14F-4D97-AF65-F5344CB8AC3E}">
        <p14:creationId xmlns:p14="http://schemas.microsoft.com/office/powerpoint/2010/main" val="52787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86004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195133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12</a:t>
            </a:fld>
            <a:endParaRPr lang="en-US"/>
          </a:p>
        </p:txBody>
      </p:sp>
    </p:spTree>
    <p:extLst>
      <p:ext uri="{BB962C8B-B14F-4D97-AF65-F5344CB8AC3E}">
        <p14:creationId xmlns:p14="http://schemas.microsoft.com/office/powerpoint/2010/main" val="64299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13</a:t>
            </a:fld>
            <a:endParaRPr lang="en-US"/>
          </a:p>
        </p:txBody>
      </p:sp>
    </p:spTree>
    <p:extLst>
      <p:ext uri="{BB962C8B-B14F-4D97-AF65-F5344CB8AC3E}">
        <p14:creationId xmlns:p14="http://schemas.microsoft.com/office/powerpoint/2010/main" val="66453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gives instruction on activity</a:t>
            </a:r>
          </a:p>
        </p:txBody>
      </p:sp>
      <p:sp>
        <p:nvSpPr>
          <p:cNvPr id="4" name="Slide Number Placeholder 3"/>
          <p:cNvSpPr>
            <a:spLocks noGrp="1"/>
          </p:cNvSpPr>
          <p:nvPr>
            <p:ph type="sldNum" sz="quarter" idx="10"/>
          </p:nvPr>
        </p:nvSpPr>
        <p:spPr/>
        <p:txBody>
          <a:bodyPr/>
          <a:lstStyle/>
          <a:p>
            <a:fld id="{88D8FB0F-793B-C342-95DB-99D9DA10A71F}" type="slidenum">
              <a:rPr lang="en-US" smtClean="0"/>
              <a:t>14</a:t>
            </a:fld>
            <a:endParaRPr lang="en-US"/>
          </a:p>
        </p:txBody>
      </p:sp>
    </p:spTree>
    <p:extLst>
      <p:ext uri="{BB962C8B-B14F-4D97-AF65-F5344CB8AC3E}">
        <p14:creationId xmlns:p14="http://schemas.microsoft.com/office/powerpoint/2010/main" val="4791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Lynn facilitates questions and comments</a:t>
            </a:r>
          </a:p>
          <a:p>
            <a:endParaRPr lang="en-US"/>
          </a:p>
        </p:txBody>
      </p:sp>
      <p:sp>
        <p:nvSpPr>
          <p:cNvPr id="4" name="Slide Number Placeholder 3"/>
          <p:cNvSpPr>
            <a:spLocks noGrp="1"/>
          </p:cNvSpPr>
          <p:nvPr>
            <p:ph type="sldNum" sz="quarter" idx="10"/>
          </p:nvPr>
        </p:nvSpPr>
        <p:spPr/>
        <p:txBody>
          <a:bodyPr/>
          <a:lstStyle/>
          <a:p>
            <a:fld id="{88D8FB0F-793B-C342-95DB-99D9DA10A71F}" type="slidenum">
              <a:rPr lang="en-US" smtClean="0"/>
              <a:t>29</a:t>
            </a:fld>
            <a:endParaRPr lang="en-US"/>
          </a:p>
        </p:txBody>
      </p:sp>
    </p:spTree>
    <p:extLst>
      <p:ext uri="{BB962C8B-B14F-4D97-AF65-F5344CB8AC3E}">
        <p14:creationId xmlns:p14="http://schemas.microsoft.com/office/powerpoint/2010/main" val="154279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8FB0F-793B-C342-95DB-99D9DA10A71F}" type="slidenum">
              <a:rPr lang="en-US" smtClean="0"/>
              <a:t>31</a:t>
            </a:fld>
            <a:endParaRPr lang="en-US"/>
          </a:p>
        </p:txBody>
      </p:sp>
    </p:spTree>
    <p:extLst>
      <p:ext uri="{BB962C8B-B14F-4D97-AF65-F5344CB8AC3E}">
        <p14:creationId xmlns:p14="http://schemas.microsoft.com/office/powerpoint/2010/main" val="59672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425" tIns="45713" rIns="91425" bIns="45713">
            <a:normAutofit/>
          </a:bodyPr>
          <a:lstStyle/>
          <a:p>
            <a:r>
              <a:rPr lang="en-US" dirty="0"/>
              <a:t>Lynn describes recommendation 13</a:t>
            </a:r>
          </a:p>
        </p:txBody>
      </p:sp>
    </p:spTree>
    <p:extLst>
      <p:ext uri="{BB962C8B-B14F-4D97-AF65-F5344CB8AC3E}">
        <p14:creationId xmlns:p14="http://schemas.microsoft.com/office/powerpoint/2010/main" val="21680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 gives history of the Workgroup</a:t>
            </a:r>
          </a:p>
        </p:txBody>
      </p:sp>
      <p:sp>
        <p:nvSpPr>
          <p:cNvPr id="4" name="Slide Number Placeholder 3"/>
          <p:cNvSpPr>
            <a:spLocks noGrp="1"/>
          </p:cNvSpPr>
          <p:nvPr>
            <p:ph type="sldNum" sz="quarter" idx="10"/>
          </p:nvPr>
        </p:nvSpPr>
        <p:spPr/>
        <p:txBody>
          <a:bodyPr/>
          <a:lstStyle/>
          <a:p>
            <a:fld id="{455B50FE-A74A-2545-9D2C-085B20D96B54}" type="slidenum">
              <a:rPr lang="en-US" smtClean="0"/>
              <a:t>3</a:t>
            </a:fld>
            <a:endParaRPr lang="en-US"/>
          </a:p>
        </p:txBody>
      </p:sp>
    </p:spTree>
    <p:extLst>
      <p:ext uri="{BB962C8B-B14F-4D97-AF65-F5344CB8AC3E}">
        <p14:creationId xmlns:p14="http://schemas.microsoft.com/office/powerpoint/2010/main" val="283558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gives content of Tool Kit</a:t>
            </a:r>
          </a:p>
        </p:txBody>
      </p:sp>
      <p:sp>
        <p:nvSpPr>
          <p:cNvPr id="4" name="Slide Number Placeholder 3"/>
          <p:cNvSpPr>
            <a:spLocks noGrp="1"/>
          </p:cNvSpPr>
          <p:nvPr>
            <p:ph type="sldNum" sz="quarter" idx="10"/>
          </p:nvPr>
        </p:nvSpPr>
        <p:spPr/>
        <p:txBody>
          <a:bodyPr/>
          <a:lstStyle/>
          <a:p>
            <a:fld id="{455B50FE-A74A-2545-9D2C-085B20D96B54}" type="slidenum">
              <a:rPr lang="en-US" smtClean="0"/>
              <a:t>4</a:t>
            </a:fld>
            <a:endParaRPr lang="en-US"/>
          </a:p>
        </p:txBody>
      </p:sp>
    </p:spTree>
    <p:extLst>
      <p:ext uri="{BB962C8B-B14F-4D97-AF65-F5344CB8AC3E}">
        <p14:creationId xmlns:p14="http://schemas.microsoft.com/office/powerpoint/2010/main" val="190831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5</a:t>
            </a:fld>
            <a:endParaRPr lang="en-US"/>
          </a:p>
        </p:txBody>
      </p:sp>
    </p:spTree>
    <p:extLst>
      <p:ext uri="{BB962C8B-B14F-4D97-AF65-F5344CB8AC3E}">
        <p14:creationId xmlns:p14="http://schemas.microsoft.com/office/powerpoint/2010/main" val="277318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88D8FB0F-793B-C342-95DB-99D9DA10A71F}" type="slidenum">
              <a:rPr lang="en-US" smtClean="0"/>
              <a:t>6</a:t>
            </a:fld>
            <a:endParaRPr lang="en-US"/>
          </a:p>
        </p:txBody>
      </p:sp>
    </p:spTree>
    <p:extLst>
      <p:ext uri="{BB962C8B-B14F-4D97-AF65-F5344CB8AC3E}">
        <p14:creationId xmlns:p14="http://schemas.microsoft.com/office/powerpoint/2010/main" val="39863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describes general education</a:t>
            </a:r>
          </a:p>
        </p:txBody>
      </p:sp>
      <p:sp>
        <p:nvSpPr>
          <p:cNvPr id="4" name="Slide Number Placeholder 3"/>
          <p:cNvSpPr>
            <a:spLocks noGrp="1"/>
          </p:cNvSpPr>
          <p:nvPr>
            <p:ph type="sldNum" sz="quarter" idx="10"/>
          </p:nvPr>
        </p:nvSpPr>
        <p:spPr/>
        <p:txBody>
          <a:bodyPr/>
          <a:lstStyle/>
          <a:p>
            <a:fld id="{455B50FE-A74A-2545-9D2C-085B20D96B54}" type="slidenum">
              <a:rPr lang="en-US" smtClean="0"/>
              <a:t>7</a:t>
            </a:fld>
            <a:endParaRPr lang="en-US"/>
          </a:p>
        </p:txBody>
      </p:sp>
    </p:spTree>
    <p:extLst>
      <p:ext uri="{BB962C8B-B14F-4D97-AF65-F5344CB8AC3E}">
        <p14:creationId xmlns:p14="http://schemas.microsoft.com/office/powerpoint/2010/main" val="258959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8</a:t>
            </a:fld>
            <a:endParaRPr lang="en-US"/>
          </a:p>
        </p:txBody>
      </p:sp>
    </p:spTree>
    <p:extLst>
      <p:ext uri="{BB962C8B-B14F-4D97-AF65-F5344CB8AC3E}">
        <p14:creationId xmlns:p14="http://schemas.microsoft.com/office/powerpoint/2010/main" val="24150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talks about all the specific areas of the general education areas focusing on the </a:t>
            </a:r>
            <a:r>
              <a:rPr lang="en-US" dirty="0" err="1"/>
              <a:t>cte</a:t>
            </a:r>
            <a:r>
              <a:rPr lang="en-US" dirty="0"/>
              <a:t> examples</a:t>
            </a:r>
          </a:p>
        </p:txBody>
      </p:sp>
      <p:sp>
        <p:nvSpPr>
          <p:cNvPr id="4" name="Slide Number Placeholder 3"/>
          <p:cNvSpPr>
            <a:spLocks noGrp="1"/>
          </p:cNvSpPr>
          <p:nvPr>
            <p:ph type="sldNum" sz="quarter" idx="10"/>
          </p:nvPr>
        </p:nvSpPr>
        <p:spPr/>
        <p:txBody>
          <a:bodyPr/>
          <a:lstStyle/>
          <a:p>
            <a:fld id="{455B50FE-A74A-2545-9D2C-085B20D96B54}" type="slidenum">
              <a:rPr lang="en-US" smtClean="0"/>
              <a:t>9</a:t>
            </a:fld>
            <a:endParaRPr lang="en-US"/>
          </a:p>
        </p:txBody>
      </p:sp>
    </p:spTree>
    <p:extLst>
      <p:ext uri="{BB962C8B-B14F-4D97-AF65-F5344CB8AC3E}">
        <p14:creationId xmlns:p14="http://schemas.microsoft.com/office/powerpoint/2010/main" val="23965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1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9289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4161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6968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02AFD-CA7C-5047-A9EA-BA4B60729C48}"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001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02AFD-CA7C-5047-A9EA-BA4B60729C48}"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52761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02AFD-CA7C-5047-A9EA-BA4B60729C48}" type="datetimeFigureOut">
              <a:rPr lang="en-US" smtClean="0"/>
              <a:t>4/26/19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05FF7-24E6-4142-819E-CEB2DA7CE01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0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02AFD-CA7C-5047-A9EA-BA4B60729C48}" type="datetimeFigureOut">
              <a:rPr lang="en-US" smtClean="0"/>
              <a:t>4/26/19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7788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02AFD-CA7C-5047-A9EA-BA4B60729C48}" type="datetimeFigureOut">
              <a:rPr lang="en-US" smtClean="0"/>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89360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51721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2802AFD-CA7C-5047-A9EA-BA4B60729C48}" type="datetimeFigureOut">
              <a:rPr lang="en-US" smtClean="0"/>
              <a:t>4/26/19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3B05FF7-24E6-4142-819E-CEB2DA7CE016}" type="slidenum">
              <a:rPr lang="en-US" smtClean="0"/>
              <a:t>‹#›</a:t>
            </a:fld>
            <a:endParaRPr lang="en-US"/>
          </a:p>
        </p:txBody>
      </p:sp>
    </p:spTree>
    <p:extLst>
      <p:ext uri="{BB962C8B-B14F-4D97-AF65-F5344CB8AC3E}">
        <p14:creationId xmlns:p14="http://schemas.microsoft.com/office/powerpoint/2010/main" val="168696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sccc.org/contact/request-services" TargetMode="Externa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hyperlink" Target="mailto:info@asccc.org" TargetMode="External"/><Relationship Id="rId5" Type="http://schemas.openxmlformats.org/officeDocument/2006/relationships/hyperlink" Target="mailto:caschenbach@lassencollege.edu" TargetMode="External"/><Relationship Id="rId6" Type="http://schemas.openxmlformats.org/officeDocument/2006/relationships/hyperlink" Target="mailto:dchiabotti@napavalley.edu" TargetMode="External"/><Relationship Id="rId7" Type="http://schemas.openxmlformats.org/officeDocument/2006/relationships/hyperlink" Target="mailto:lshaw@cccco.edu"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9B4B0-FA51-DA44-B455-3F63BDE56A7A}"/>
              </a:ext>
            </a:extLst>
          </p:cNvPr>
          <p:cNvSpPr>
            <a:spLocks noGrp="1"/>
          </p:cNvSpPr>
          <p:nvPr>
            <p:ph type="ctrTitle"/>
          </p:nvPr>
        </p:nvSpPr>
        <p:spPr>
          <a:xfrm>
            <a:off x="1270286" y="-72986"/>
            <a:ext cx="9144000" cy="2387600"/>
          </a:xfrm>
        </p:spPr>
        <p:txBody>
          <a:bodyPr>
            <a:noAutofit/>
          </a:bodyPr>
          <a:lstStyle/>
          <a:p>
            <a:pPr algn="ctr"/>
            <a:r>
              <a:rPr lang="en-US" sz="4400" b="1" dirty="0" smtClean="0">
                <a:latin typeface="+mn-lt"/>
              </a:rPr>
              <a:t>Minimum </a:t>
            </a:r>
            <a:r>
              <a:rPr lang="en-US" sz="4400" b="1" dirty="0">
                <a:latin typeface="+mn-lt"/>
              </a:rPr>
              <a:t>Qualifications</a:t>
            </a:r>
            <a:br>
              <a:rPr lang="en-US" sz="4400" b="1" dirty="0">
                <a:latin typeface="+mn-lt"/>
              </a:rPr>
            </a:br>
            <a:r>
              <a:rPr lang="en-US" sz="4400" b="1" dirty="0">
                <a:latin typeface="+mn-lt"/>
              </a:rPr>
              <a:t>Tool Kit</a:t>
            </a:r>
          </a:p>
        </p:txBody>
      </p:sp>
      <p:pic>
        <p:nvPicPr>
          <p:cNvPr id="4" name="Picture 3">
            <a:extLst>
              <a:ext uri="{FF2B5EF4-FFF2-40B4-BE49-F238E27FC236}">
                <a16:creationId xmlns:a16="http://schemas.microsoft.com/office/drawing/2014/main" xmlns="" id="{833C8D1F-BA7E-4244-A04B-3EC83522F87B}"/>
              </a:ext>
            </a:extLst>
          </p:cNvPr>
          <p:cNvPicPr>
            <a:picLocks noChangeAspect="1"/>
          </p:cNvPicPr>
          <p:nvPr/>
        </p:nvPicPr>
        <p:blipFill>
          <a:blip r:embed="rId3"/>
          <a:stretch>
            <a:fillRect/>
          </a:stretch>
        </p:blipFill>
        <p:spPr>
          <a:xfrm>
            <a:off x="4460965" y="2314614"/>
            <a:ext cx="3295838" cy="3154082"/>
          </a:xfrm>
          <a:prstGeom prst="rect">
            <a:avLst/>
          </a:prstGeom>
        </p:spPr>
      </p:pic>
      <p:sp>
        <p:nvSpPr>
          <p:cNvPr id="5" name="TextBox 4">
            <a:extLst>
              <a:ext uri="{FF2B5EF4-FFF2-40B4-BE49-F238E27FC236}">
                <a16:creationId xmlns:a16="http://schemas.microsoft.com/office/drawing/2014/main" xmlns="" id="{584C700C-75F1-6B4B-BBC2-65246438558B}"/>
              </a:ext>
            </a:extLst>
          </p:cNvPr>
          <p:cNvSpPr txBox="1"/>
          <p:nvPr/>
        </p:nvSpPr>
        <p:spPr>
          <a:xfrm>
            <a:off x="600436" y="5662506"/>
            <a:ext cx="10845209" cy="1077218"/>
          </a:xfrm>
          <a:prstGeom prst="rect">
            <a:avLst/>
          </a:prstGeom>
          <a:noFill/>
        </p:spPr>
        <p:txBody>
          <a:bodyPr wrap="square" rtlCol="0">
            <a:spAutoFit/>
          </a:bodyPr>
          <a:lstStyle/>
          <a:p>
            <a:pPr algn="ctr"/>
            <a:r>
              <a:rPr lang="en-US" sz="3200" dirty="0"/>
              <a:t>Cheryl Aschenbach, </a:t>
            </a:r>
            <a:r>
              <a:rPr lang="en-US" sz="3200" dirty="0" smtClean="0"/>
              <a:t>Dianna </a:t>
            </a:r>
            <a:r>
              <a:rPr lang="en-US" sz="3200" dirty="0" err="1" smtClean="0"/>
              <a:t>Chiabotti</a:t>
            </a:r>
            <a:r>
              <a:rPr lang="en-US" sz="3200" dirty="0" smtClean="0"/>
              <a:t>, </a:t>
            </a:r>
            <a:r>
              <a:rPr lang="en-US" sz="3200" dirty="0"/>
              <a:t>Dr. Lynn Shaw</a:t>
            </a:r>
          </a:p>
          <a:p>
            <a:pPr algn="ctr"/>
            <a:r>
              <a:rPr lang="en-US" sz="3200" dirty="0" smtClean="0"/>
              <a:t>ASCCC 2019 Career and Noncredit Education Institute </a:t>
            </a:r>
            <a:endParaRPr lang="en-US" sz="3200" dirty="0"/>
          </a:p>
        </p:txBody>
      </p:sp>
    </p:spTree>
    <p:extLst>
      <p:ext uri="{BB962C8B-B14F-4D97-AF65-F5344CB8AC3E}">
        <p14:creationId xmlns:p14="http://schemas.microsoft.com/office/powerpoint/2010/main" val="158429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413373"/>
            <a:ext cx="11070020" cy="1448950"/>
          </a:xfrm>
        </p:spPr>
        <p:txBody>
          <a:bodyPr>
            <a:normAutofit fontScale="90000"/>
          </a:bodyPr>
          <a:lstStyle/>
          <a:p>
            <a:r>
              <a:rPr lang="en-US" dirty="0"/>
              <a:t>General Education Area B </a:t>
            </a:r>
            <a:br>
              <a:rPr lang="en-US" dirty="0"/>
            </a:br>
            <a:r>
              <a:rPr lang="en-US" dirty="0"/>
              <a:t>Social and </a:t>
            </a:r>
            <a:br>
              <a:rPr lang="en-US" dirty="0"/>
            </a:br>
            <a:r>
              <a:rPr lang="en-US" dirty="0"/>
              <a:t>Behavioral Sciences</a:t>
            </a:r>
          </a:p>
        </p:txBody>
      </p:sp>
      <p:sp>
        <p:nvSpPr>
          <p:cNvPr id="3" name="Content Placeholder 2"/>
          <p:cNvSpPr>
            <a:spLocks noGrp="1"/>
          </p:cNvSpPr>
          <p:nvPr>
            <p:ph idx="1"/>
          </p:nvPr>
        </p:nvSpPr>
        <p:spPr>
          <a:xfrm>
            <a:off x="378372" y="2163448"/>
            <a:ext cx="11624442" cy="4694552"/>
          </a:xfrm>
        </p:spPr>
        <p:txBody>
          <a:bodyPr>
            <a:normAutofit/>
          </a:bodyPr>
          <a:lstStyle/>
          <a:p>
            <a:pPr marL="0" indent="0">
              <a:buNone/>
            </a:pPr>
            <a:r>
              <a:rPr lang="en-US" sz="2000" b="1" dirty="0"/>
              <a:t>Example: Culinary Arts/Food Production</a:t>
            </a:r>
          </a:p>
          <a:p>
            <a:pPr marL="0" lvl="0" indent="0">
              <a:buNone/>
            </a:pPr>
            <a:r>
              <a:rPr lang="en-US" sz="2000" dirty="0"/>
              <a:t>A chef or culinary artist works within varied ethnic </a:t>
            </a:r>
          </a:p>
          <a:p>
            <a:pPr marL="0" lvl="0" indent="0">
              <a:buNone/>
            </a:pPr>
            <a:r>
              <a:rPr lang="en-US" sz="2000" dirty="0"/>
              <a:t>foods and understands and applies an understanding </a:t>
            </a:r>
          </a:p>
          <a:p>
            <a:pPr marL="0" lvl="0" indent="0">
              <a:buNone/>
            </a:pPr>
            <a:r>
              <a:rPr lang="en-US" sz="2000" dirty="0"/>
              <a:t>of foods and culture as well as historical food trends</a:t>
            </a:r>
          </a:p>
          <a:p>
            <a:pPr marL="0" indent="0">
              <a:buNone/>
            </a:pPr>
            <a:endParaRPr lang="en-US" sz="2000" b="1" dirty="0"/>
          </a:p>
          <a:p>
            <a:pPr marL="0" indent="0">
              <a:buNone/>
            </a:pPr>
            <a:endParaRPr lang="en-US" sz="2000" b="1" dirty="0"/>
          </a:p>
          <a:p>
            <a:pPr marL="0" indent="0">
              <a:buNone/>
            </a:pPr>
            <a:r>
              <a:rPr lang="en-US" sz="2000" b="1" dirty="0"/>
              <a:t>Purpose for Including One Course in Social and Behavioral Sciences for GE</a:t>
            </a:r>
          </a:p>
          <a:p>
            <a:pPr lvl="0"/>
            <a:r>
              <a:rPr lang="en-US" sz="1800" dirty="0"/>
              <a:t>For students to develop an awareness of the methods of inquiry used by the social and behavioral sciences.</a:t>
            </a:r>
          </a:p>
          <a:p>
            <a:pPr lvl="0"/>
            <a:r>
              <a:rPr lang="en-US" sz="1800" dirty="0"/>
              <a:t>To stimulate students’ critical thinking about ways people act or have acted in response to their societies</a:t>
            </a:r>
          </a:p>
          <a:p>
            <a:pPr lvl="0"/>
            <a:r>
              <a:rPr lang="en-US" sz="1800" dirty="0"/>
              <a:t>To promote students’ appreciation of how societies and social subgroups operate</a:t>
            </a:r>
          </a:p>
          <a:p>
            <a:pPr lvl="0"/>
            <a:r>
              <a:rPr lang="en-US" sz="1800" dirty="0"/>
              <a:t>To develop or promote a students’ understanding and appreciation of ethnic groups (Title 5 §55063 (b)(2) requires a course in Ethnic Studies. It is most likely met through the course/experience/ability counted in Area B or Area C)</a:t>
            </a:r>
          </a:p>
          <a:p>
            <a:endParaRPr lang="en-US" dirty="0"/>
          </a:p>
        </p:txBody>
      </p:sp>
      <p:pic>
        <p:nvPicPr>
          <p:cNvPr id="6" name="Picture 5">
            <a:extLst>
              <a:ext uri="{FF2B5EF4-FFF2-40B4-BE49-F238E27FC236}">
                <a16:creationId xmlns:a16="http://schemas.microsoft.com/office/drawing/2014/main" xmlns="" id="{81D72FC4-DC1B-1D45-9E97-703265488AFE}"/>
              </a:ext>
            </a:extLst>
          </p:cNvPr>
          <p:cNvPicPr>
            <a:picLocks noChangeAspect="1"/>
          </p:cNvPicPr>
          <p:nvPr/>
        </p:nvPicPr>
        <p:blipFill>
          <a:blip r:embed="rId3"/>
          <a:stretch>
            <a:fillRect/>
          </a:stretch>
        </p:blipFill>
        <p:spPr>
          <a:xfrm>
            <a:off x="7061997" y="413373"/>
            <a:ext cx="5130003" cy="3847502"/>
          </a:xfrm>
          <a:prstGeom prst="rect">
            <a:avLst/>
          </a:prstGeom>
        </p:spPr>
      </p:pic>
    </p:spTree>
    <p:extLst>
      <p:ext uri="{BB962C8B-B14F-4D97-AF65-F5344CB8AC3E}">
        <p14:creationId xmlns:p14="http://schemas.microsoft.com/office/powerpoint/2010/main" val="39922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274636"/>
            <a:ext cx="10515600" cy="1325563"/>
          </a:xfrm>
        </p:spPr>
        <p:txBody>
          <a:bodyPr>
            <a:normAutofit/>
          </a:bodyPr>
          <a:lstStyle/>
          <a:p>
            <a:r>
              <a:rPr lang="en-US" dirty="0"/>
              <a:t>General Education Area C </a:t>
            </a:r>
            <a:br>
              <a:rPr lang="en-US" dirty="0"/>
            </a:br>
            <a:r>
              <a:rPr lang="en-US" dirty="0"/>
              <a:t>Humanities</a:t>
            </a:r>
          </a:p>
        </p:txBody>
      </p:sp>
      <p:sp>
        <p:nvSpPr>
          <p:cNvPr id="3" name="Content Placeholder 2"/>
          <p:cNvSpPr>
            <a:spLocks noGrp="1"/>
          </p:cNvSpPr>
          <p:nvPr>
            <p:ph idx="1"/>
          </p:nvPr>
        </p:nvSpPr>
        <p:spPr>
          <a:xfrm>
            <a:off x="404734" y="1600199"/>
            <a:ext cx="11587569" cy="4892675"/>
          </a:xfrm>
        </p:spPr>
        <p:txBody>
          <a:bodyPr>
            <a:normAutofit/>
          </a:bodyPr>
          <a:lstStyle/>
          <a:p>
            <a:pPr marL="0" indent="0">
              <a:buNone/>
            </a:pPr>
            <a:r>
              <a:rPr lang="en-US" sz="2400" b="1" dirty="0"/>
              <a:t>Example: Mortuary Science</a:t>
            </a:r>
          </a:p>
          <a:p>
            <a:pPr marL="0" indent="0">
              <a:buNone/>
            </a:pPr>
            <a:r>
              <a:rPr lang="en-US" sz="2000" dirty="0"/>
              <a:t>Certified Funeral Service Practitioners complete </a:t>
            </a:r>
          </a:p>
          <a:p>
            <a:pPr marL="0" indent="0">
              <a:buNone/>
            </a:pPr>
            <a:r>
              <a:rPr lang="en-US" sz="2000" dirty="0"/>
              <a:t>Celebrant training to develop an awareness of traditions </a:t>
            </a:r>
          </a:p>
          <a:p>
            <a:pPr marL="0" indent="0">
              <a:buNone/>
            </a:pPr>
            <a:r>
              <a:rPr lang="en-US" sz="2000" dirty="0"/>
              <a:t>of different cultures and religions</a:t>
            </a:r>
          </a:p>
          <a:p>
            <a:pPr marL="0" indent="0">
              <a:buNone/>
            </a:pPr>
            <a:endParaRPr lang="en-US" sz="2000" dirty="0"/>
          </a:p>
          <a:p>
            <a:pPr marL="0" indent="0">
              <a:buNone/>
            </a:pPr>
            <a:endParaRPr lang="en-US" sz="2000" dirty="0"/>
          </a:p>
          <a:p>
            <a:pPr marL="0" indent="0">
              <a:buNone/>
            </a:pPr>
            <a:r>
              <a:rPr lang="en-US" sz="2000" b="1" dirty="0"/>
              <a:t>Purpose for Including One Course in Humanities for GE</a:t>
            </a:r>
            <a:endParaRPr lang="en-US" sz="2000" dirty="0"/>
          </a:p>
          <a:p>
            <a:pPr lvl="0"/>
            <a:r>
              <a:rPr lang="en-US" sz="1800" dirty="0"/>
              <a:t>For students to develop an awareness of the way in which people throughout the ages and in different cultures have responded to themselves and the world around them in artistic and cultural creations.</a:t>
            </a:r>
          </a:p>
          <a:p>
            <a:pPr lvl="0"/>
            <a:r>
              <a:rPr lang="en-US" sz="1800" dirty="0"/>
              <a:t>For students to develop or demonstrate aesthetic understanding and an ability to make value judgements.</a:t>
            </a:r>
          </a:p>
          <a:p>
            <a:pPr lvl="0"/>
            <a:r>
              <a:rPr lang="en-US" sz="1800" dirty="0"/>
              <a:t>To promote a students’ understanding and appreciation of ethnic groups (Title 5 §55063 (b)(2) requires a course in Ethnic Studies. It is most likely met through the course/experience/ability counted in Area B or Area C)</a:t>
            </a:r>
          </a:p>
          <a:p>
            <a:pPr lvl="0"/>
            <a:endParaRPr lang="en-US" sz="1800" dirty="0"/>
          </a:p>
          <a:p>
            <a:endParaRPr lang="en-US" dirty="0"/>
          </a:p>
        </p:txBody>
      </p:sp>
      <p:pic>
        <p:nvPicPr>
          <p:cNvPr id="5" name="Picture 4">
            <a:extLst>
              <a:ext uri="{FF2B5EF4-FFF2-40B4-BE49-F238E27FC236}">
                <a16:creationId xmlns:a16="http://schemas.microsoft.com/office/drawing/2014/main" xmlns="" id="{F2E82717-4104-9D4D-B0FE-8C5F9955AD9E}"/>
              </a:ext>
            </a:extLst>
          </p:cNvPr>
          <p:cNvPicPr>
            <a:picLocks noChangeAspect="1"/>
          </p:cNvPicPr>
          <p:nvPr/>
        </p:nvPicPr>
        <p:blipFill>
          <a:blip r:embed="rId3"/>
          <a:stretch>
            <a:fillRect/>
          </a:stretch>
        </p:blipFill>
        <p:spPr>
          <a:xfrm>
            <a:off x="7291347" y="378003"/>
            <a:ext cx="4756616" cy="3567462"/>
          </a:xfrm>
          <a:prstGeom prst="rect">
            <a:avLst/>
          </a:prstGeom>
        </p:spPr>
      </p:pic>
    </p:spTree>
    <p:extLst>
      <p:ext uri="{BB962C8B-B14F-4D97-AF65-F5344CB8AC3E}">
        <p14:creationId xmlns:p14="http://schemas.microsoft.com/office/powerpoint/2010/main" val="1236308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07" y="643583"/>
            <a:ext cx="11232630" cy="990600"/>
          </a:xfrm>
        </p:spPr>
        <p:txBody>
          <a:bodyPr>
            <a:normAutofit fontScale="90000"/>
          </a:bodyPr>
          <a:lstStyle/>
          <a:p>
            <a:r>
              <a:rPr lang="en-US" dirty="0"/>
              <a:t>General Education Area D.1. </a:t>
            </a:r>
            <a:br>
              <a:rPr lang="en-US" dirty="0"/>
            </a:br>
            <a:r>
              <a:rPr lang="en-US" dirty="0"/>
              <a:t>Language and Rationality: </a:t>
            </a:r>
            <a:br>
              <a:rPr lang="en-US" dirty="0"/>
            </a:br>
            <a:r>
              <a:rPr lang="en-US" dirty="0"/>
              <a:t>English Composition</a:t>
            </a:r>
          </a:p>
        </p:txBody>
      </p:sp>
      <p:sp>
        <p:nvSpPr>
          <p:cNvPr id="3" name="Content Placeholder 2"/>
          <p:cNvSpPr>
            <a:spLocks noGrp="1"/>
          </p:cNvSpPr>
          <p:nvPr>
            <p:ph idx="1"/>
          </p:nvPr>
        </p:nvSpPr>
        <p:spPr>
          <a:xfrm>
            <a:off x="377607" y="1985200"/>
            <a:ext cx="6465757" cy="5031826"/>
          </a:xfrm>
        </p:spPr>
        <p:txBody>
          <a:bodyPr>
            <a:normAutofit lnSpcReduction="10000"/>
          </a:bodyPr>
          <a:lstStyle/>
          <a:p>
            <a:pPr marL="0" lvl="0" indent="0">
              <a:buNone/>
            </a:pPr>
            <a:r>
              <a:rPr lang="en-US" sz="2000" b="1" dirty="0"/>
              <a:t>Example: Any Discipline</a:t>
            </a:r>
          </a:p>
          <a:p>
            <a:r>
              <a:rPr lang="en-US" sz="2000" dirty="0"/>
              <a:t>Publishing a peer-reviewed article</a:t>
            </a:r>
          </a:p>
          <a:p>
            <a:r>
              <a:rPr lang="en-US" sz="2000" dirty="0"/>
              <a:t>Writing of a market, technical or sales report or manual, or writing of a similar document within the work environment</a:t>
            </a:r>
          </a:p>
          <a:p>
            <a:pPr marL="0" indent="0">
              <a:buNone/>
            </a:pPr>
            <a:endParaRPr lang="en-US" sz="1800" dirty="0"/>
          </a:p>
          <a:p>
            <a:pPr marL="0" indent="0">
              <a:buNone/>
            </a:pPr>
            <a:r>
              <a:rPr lang="en-US" sz="2000" b="1" dirty="0"/>
              <a:t>Purpose for Including English Competency and One Course in Language and Rationality: English Composition for General Education</a:t>
            </a:r>
            <a:endParaRPr lang="en-US" sz="2000" dirty="0"/>
          </a:p>
          <a:p>
            <a:pPr lvl="0"/>
            <a:r>
              <a:rPr lang="en-US" sz="2000" dirty="0"/>
              <a:t>For students to develop the principles and applications of language toward logical thought, clear and precise written expression and critical evaluation of written communication in whatever symbol system the student uses.</a:t>
            </a:r>
          </a:p>
          <a:p>
            <a:pPr lvl="0"/>
            <a:r>
              <a:rPr lang="en-US" sz="2000" dirty="0"/>
              <a:t>For students to develop expository and argumentative writing skills (English Composition)</a:t>
            </a:r>
          </a:p>
          <a:p>
            <a:pPr lvl="0"/>
            <a:endParaRPr lang="en-US" sz="1800" dirty="0"/>
          </a:p>
          <a:p>
            <a:endParaRPr lang="en-US" dirty="0"/>
          </a:p>
        </p:txBody>
      </p:sp>
      <p:pic>
        <p:nvPicPr>
          <p:cNvPr id="8" name="Picture 7">
            <a:extLst>
              <a:ext uri="{FF2B5EF4-FFF2-40B4-BE49-F238E27FC236}">
                <a16:creationId xmlns:a16="http://schemas.microsoft.com/office/drawing/2014/main" xmlns="" id="{6D4F6C3A-CE95-4141-8E4E-3FB98DDB81F4}"/>
              </a:ext>
            </a:extLst>
          </p:cNvPr>
          <p:cNvPicPr>
            <a:picLocks noChangeAspect="1"/>
          </p:cNvPicPr>
          <p:nvPr/>
        </p:nvPicPr>
        <p:blipFill>
          <a:blip r:embed="rId3"/>
          <a:stretch>
            <a:fillRect/>
          </a:stretch>
        </p:blipFill>
        <p:spPr>
          <a:xfrm>
            <a:off x="7570250" y="398204"/>
            <a:ext cx="4564595" cy="6105964"/>
          </a:xfrm>
          <a:prstGeom prst="rect">
            <a:avLst/>
          </a:prstGeom>
        </p:spPr>
      </p:pic>
    </p:spTree>
    <p:extLst>
      <p:ext uri="{BB962C8B-B14F-4D97-AF65-F5344CB8AC3E}">
        <p14:creationId xmlns:p14="http://schemas.microsoft.com/office/powerpoint/2010/main" val="309417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628021"/>
            <a:ext cx="12082072" cy="1580213"/>
          </a:xfrm>
        </p:spPr>
        <p:txBody>
          <a:bodyPr>
            <a:normAutofit fontScale="90000"/>
          </a:bodyPr>
          <a:lstStyle/>
          <a:p>
            <a:r>
              <a:rPr lang="en-US" dirty="0"/>
              <a:t>General Education Area D.2. </a:t>
            </a:r>
            <a:br>
              <a:rPr lang="en-US" dirty="0"/>
            </a:br>
            <a:r>
              <a:rPr lang="en-US" dirty="0"/>
              <a:t>Language &amp; Rationality: </a:t>
            </a:r>
            <a:br>
              <a:rPr lang="en-US" dirty="0"/>
            </a:br>
            <a:r>
              <a:rPr lang="en-US" dirty="0"/>
              <a:t>Communication &amp; </a:t>
            </a:r>
            <a:br>
              <a:rPr lang="en-US" dirty="0"/>
            </a:br>
            <a:r>
              <a:rPr lang="en-US" dirty="0"/>
              <a:t>Analytical Thinking</a:t>
            </a:r>
          </a:p>
        </p:txBody>
      </p:sp>
      <p:sp>
        <p:nvSpPr>
          <p:cNvPr id="3" name="Content Placeholder 2"/>
          <p:cNvSpPr>
            <a:spLocks noGrp="1"/>
          </p:cNvSpPr>
          <p:nvPr>
            <p:ph idx="1"/>
          </p:nvPr>
        </p:nvSpPr>
        <p:spPr>
          <a:xfrm>
            <a:off x="609600" y="2457408"/>
            <a:ext cx="6390806" cy="2054957"/>
          </a:xfrm>
        </p:spPr>
        <p:txBody>
          <a:bodyPr>
            <a:normAutofit fontScale="92500" lnSpcReduction="10000"/>
          </a:bodyPr>
          <a:lstStyle/>
          <a:p>
            <a:pPr marL="0" lvl="0" indent="0">
              <a:buNone/>
            </a:pPr>
            <a:r>
              <a:rPr lang="en-US" sz="2000" b="1" dirty="0"/>
              <a:t>Example: Automotive Technology</a:t>
            </a:r>
          </a:p>
          <a:p>
            <a:pPr marL="0" lvl="0" indent="0">
              <a:buNone/>
            </a:pPr>
            <a:r>
              <a:rPr lang="en-US" sz="2000" dirty="0"/>
              <a:t>A licensed automotive technician must use mathematical skills to manage and calculate ratios, measurements, comparisons, and specifications related to investigation of problems; may also use mathematical skills and reasoning to machine parts and tools to exact specification.</a:t>
            </a:r>
          </a:p>
          <a:p>
            <a:pPr marL="0" lvl="0" indent="0">
              <a:buNone/>
            </a:pPr>
            <a:endParaRPr lang="en-US" sz="1800" dirty="0"/>
          </a:p>
        </p:txBody>
      </p:sp>
      <p:pic>
        <p:nvPicPr>
          <p:cNvPr id="6" name="Picture 5">
            <a:extLst>
              <a:ext uri="{FF2B5EF4-FFF2-40B4-BE49-F238E27FC236}">
                <a16:creationId xmlns:a16="http://schemas.microsoft.com/office/drawing/2014/main" xmlns="" id="{C6882FEE-B144-484D-8AEC-D8FE590EFDF9}"/>
              </a:ext>
            </a:extLst>
          </p:cNvPr>
          <p:cNvPicPr>
            <a:picLocks noChangeAspect="1"/>
          </p:cNvPicPr>
          <p:nvPr/>
        </p:nvPicPr>
        <p:blipFill>
          <a:blip r:embed="rId3"/>
          <a:stretch>
            <a:fillRect/>
          </a:stretch>
        </p:blipFill>
        <p:spPr>
          <a:xfrm>
            <a:off x="7276174" y="386797"/>
            <a:ext cx="4757697" cy="4757697"/>
          </a:xfrm>
          <a:prstGeom prst="rect">
            <a:avLst/>
          </a:prstGeom>
        </p:spPr>
      </p:pic>
      <p:sp>
        <p:nvSpPr>
          <p:cNvPr id="4" name="TextBox 3"/>
          <p:cNvSpPr txBox="1"/>
          <p:nvPr/>
        </p:nvSpPr>
        <p:spPr>
          <a:xfrm>
            <a:off x="609600" y="4673648"/>
            <a:ext cx="10060318" cy="2031325"/>
          </a:xfrm>
          <a:prstGeom prst="rect">
            <a:avLst/>
          </a:prstGeom>
          <a:noFill/>
        </p:spPr>
        <p:txBody>
          <a:bodyPr wrap="none" rtlCol="0">
            <a:spAutoFit/>
          </a:bodyPr>
          <a:lstStyle/>
          <a:p>
            <a:r>
              <a:rPr lang="en-US" b="1" dirty="0"/>
              <a:t>Purpose for Including One Course in </a:t>
            </a:r>
          </a:p>
          <a:p>
            <a:r>
              <a:rPr lang="en-US" b="1" dirty="0"/>
              <a:t>Language and Rationality for General Education</a:t>
            </a:r>
          </a:p>
          <a:p>
            <a:endParaRPr lang="en-US" dirty="0"/>
          </a:p>
          <a:p>
            <a:pPr marL="285750" lvl="0" indent="-285750">
              <a:buFont typeface="Arial" charset="0"/>
              <a:buChar char="•"/>
            </a:pPr>
            <a:r>
              <a:rPr lang="en-US" dirty="0"/>
              <a:t>For students to demonstrate competence in mathematics at a level equivalent to intermediate algebra</a:t>
            </a:r>
          </a:p>
          <a:p>
            <a:pPr marL="285750" lvl="0" indent="-285750">
              <a:buFont typeface="Arial" charset="0"/>
              <a:buChar char="•"/>
            </a:pPr>
            <a:r>
              <a:rPr lang="en-US" dirty="0"/>
              <a:t>For students to develop oral communication and analytical thinking skills</a:t>
            </a:r>
          </a:p>
          <a:p>
            <a:pPr marL="285750" lvl="0" indent="-285750">
              <a:buFont typeface="Arial" charset="0"/>
              <a:buChar char="•"/>
            </a:pPr>
            <a:r>
              <a:rPr lang="en-US" dirty="0"/>
              <a:t>For students to develop skills interpreting and assessing data and statistics to draw conclusions. </a:t>
            </a:r>
          </a:p>
          <a:p>
            <a:endParaRPr lang="en-US" dirty="0"/>
          </a:p>
        </p:txBody>
      </p:sp>
    </p:spTree>
    <p:extLst>
      <p:ext uri="{BB962C8B-B14F-4D97-AF65-F5344CB8AC3E}">
        <p14:creationId xmlns:p14="http://schemas.microsoft.com/office/powerpoint/2010/main" val="384150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9B4B0-FA51-DA44-B455-3F63BDE56A7A}"/>
              </a:ext>
            </a:extLst>
          </p:cNvPr>
          <p:cNvSpPr>
            <a:spLocks noGrp="1"/>
          </p:cNvSpPr>
          <p:nvPr>
            <p:ph type="ctrTitle"/>
          </p:nvPr>
        </p:nvSpPr>
        <p:spPr>
          <a:xfrm>
            <a:off x="361507" y="664794"/>
            <a:ext cx="11483163" cy="2387600"/>
          </a:xfrm>
        </p:spPr>
        <p:txBody>
          <a:bodyPr>
            <a:noAutofit/>
          </a:bodyPr>
          <a:lstStyle/>
          <a:p>
            <a:pPr algn="ctr"/>
            <a:r>
              <a:rPr lang="en-US" sz="4000" dirty="0">
                <a:latin typeface="+mn-lt"/>
              </a:rPr>
              <a:t>Career Technical Education</a:t>
            </a:r>
            <a:br>
              <a:rPr lang="en-US" sz="4000" dirty="0">
                <a:latin typeface="+mn-lt"/>
              </a:rPr>
            </a:br>
            <a:r>
              <a:rPr lang="en-US" sz="4000" dirty="0">
                <a:latin typeface="+mn-lt"/>
              </a:rPr>
              <a:t>Minimum Qualifications</a:t>
            </a:r>
            <a:br>
              <a:rPr lang="en-US" sz="4000" dirty="0">
                <a:latin typeface="+mn-lt"/>
              </a:rPr>
            </a:br>
            <a:r>
              <a:rPr lang="en-US" sz="4000" dirty="0">
                <a:latin typeface="+mn-lt"/>
              </a:rPr>
              <a:t>Tool Kit Activity</a:t>
            </a:r>
            <a:br>
              <a:rPr lang="en-US" sz="4000" dirty="0">
                <a:latin typeface="+mn-lt"/>
              </a:rPr>
            </a:br>
            <a:r>
              <a:rPr lang="en-US" sz="3200" dirty="0">
                <a:solidFill>
                  <a:srgbClr val="FF0000"/>
                </a:solidFill>
              </a:rPr>
              <a:t> </a:t>
            </a:r>
            <a:r>
              <a:rPr lang="en-US" sz="3200" dirty="0">
                <a:solidFill>
                  <a:schemeClr val="accent1"/>
                </a:solidFill>
              </a:rPr>
              <a:t>You be the judge: Equivalency Case STUDY ACTIVITY</a:t>
            </a:r>
            <a:endParaRPr lang="en-US" sz="3200" dirty="0">
              <a:solidFill>
                <a:schemeClr val="accent1"/>
              </a:solidFill>
              <a:latin typeface="+mn-lt"/>
            </a:endParaRPr>
          </a:p>
        </p:txBody>
      </p:sp>
      <p:pic>
        <p:nvPicPr>
          <p:cNvPr id="4" name="Picture 3">
            <a:extLst>
              <a:ext uri="{FF2B5EF4-FFF2-40B4-BE49-F238E27FC236}">
                <a16:creationId xmlns:a16="http://schemas.microsoft.com/office/drawing/2014/main" xmlns="" id="{833C8D1F-BA7E-4244-A04B-3EC83522F87B}"/>
              </a:ext>
            </a:extLst>
          </p:cNvPr>
          <p:cNvPicPr>
            <a:picLocks noChangeAspect="1"/>
          </p:cNvPicPr>
          <p:nvPr/>
        </p:nvPicPr>
        <p:blipFill>
          <a:blip r:embed="rId3"/>
          <a:stretch>
            <a:fillRect/>
          </a:stretch>
        </p:blipFill>
        <p:spPr>
          <a:xfrm>
            <a:off x="4165381" y="3284966"/>
            <a:ext cx="3608990" cy="3453765"/>
          </a:xfrm>
          <a:prstGeom prst="rect">
            <a:avLst/>
          </a:prstGeom>
        </p:spPr>
      </p:pic>
    </p:spTree>
    <p:extLst>
      <p:ext uri="{BB962C8B-B14F-4D97-AF65-F5344CB8AC3E}">
        <p14:creationId xmlns:p14="http://schemas.microsoft.com/office/powerpoint/2010/main" val="164190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89" y="609599"/>
            <a:ext cx="11221941" cy="990600"/>
          </a:xfrm>
        </p:spPr>
        <p:txBody>
          <a:bodyPr>
            <a:normAutofit fontScale="90000"/>
          </a:bodyPr>
          <a:lstStyle/>
          <a:p>
            <a:pPr algn="ctr"/>
            <a:r>
              <a:rPr lang="en-US" dirty="0"/>
              <a:t>Minimum Qualifications &amp; Equivalency Committee </a:t>
            </a:r>
            <a:br>
              <a:rPr lang="en-US" dirty="0"/>
            </a:br>
            <a:r>
              <a:rPr lang="en-US" dirty="0"/>
              <a:t>Activity Directions</a:t>
            </a:r>
          </a:p>
        </p:txBody>
      </p:sp>
      <p:sp>
        <p:nvSpPr>
          <p:cNvPr id="3" name="Content Placeholder 2"/>
          <p:cNvSpPr>
            <a:spLocks noGrp="1"/>
          </p:cNvSpPr>
          <p:nvPr>
            <p:ph idx="1"/>
          </p:nvPr>
        </p:nvSpPr>
        <p:spPr>
          <a:xfrm>
            <a:off x="609600" y="1899225"/>
            <a:ext cx="11158330" cy="4991431"/>
          </a:xfrm>
        </p:spPr>
        <p:txBody>
          <a:bodyPr>
            <a:normAutofit/>
          </a:bodyPr>
          <a:lstStyle/>
          <a:p>
            <a:pPr marL="0" indent="0" algn="ctr">
              <a:buNone/>
            </a:pPr>
            <a:r>
              <a:rPr lang="en-US" dirty="0"/>
              <a:t>Imagine you are serving on your District Equivalency Committee. </a:t>
            </a:r>
            <a:br>
              <a:rPr lang="en-US" dirty="0"/>
            </a:br>
            <a:endParaRPr lang="en-US" dirty="0"/>
          </a:p>
          <a:p>
            <a:pPr marL="0" indent="0">
              <a:buNone/>
            </a:pPr>
            <a:endParaRPr lang="en-US" dirty="0"/>
          </a:p>
        </p:txBody>
      </p:sp>
      <p:pic>
        <p:nvPicPr>
          <p:cNvPr id="5" name="Picture 4">
            <a:extLst>
              <a:ext uri="{FF2B5EF4-FFF2-40B4-BE49-F238E27FC236}">
                <a16:creationId xmlns:a16="http://schemas.microsoft.com/office/drawing/2014/main" xmlns="" id="{76965319-FDA0-ED46-93BF-A33E544E15D0}"/>
              </a:ext>
            </a:extLst>
          </p:cNvPr>
          <p:cNvPicPr>
            <a:picLocks noChangeAspect="1"/>
          </p:cNvPicPr>
          <p:nvPr/>
        </p:nvPicPr>
        <p:blipFill>
          <a:blip r:embed="rId2"/>
          <a:stretch>
            <a:fillRect/>
          </a:stretch>
        </p:blipFill>
        <p:spPr>
          <a:xfrm>
            <a:off x="3423557" y="3139621"/>
            <a:ext cx="5117035" cy="3718379"/>
          </a:xfrm>
          <a:prstGeom prst="rect">
            <a:avLst/>
          </a:prstGeom>
        </p:spPr>
      </p:pic>
    </p:spTree>
    <p:extLst>
      <p:ext uri="{BB962C8B-B14F-4D97-AF65-F5344CB8AC3E}">
        <p14:creationId xmlns:p14="http://schemas.microsoft.com/office/powerpoint/2010/main" val="257628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r>
              <a:rPr lang="en-US"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There are general descriptions of the roles you will be assigned in this exercise. Please feel free to embellish as you like. Maybe you have had experience in an equivalency committee and want to change the viewpoint of your assigned character. Feel free!</a:t>
            </a:r>
          </a:p>
          <a:p>
            <a:endParaRPr lang="en-US" dirty="0"/>
          </a:p>
          <a:p>
            <a:pPr marL="0" indent="0">
              <a:buNone/>
            </a:pPr>
            <a:endParaRPr lang="en-US" dirty="0"/>
          </a:p>
        </p:txBody>
      </p:sp>
      <p:pic>
        <p:nvPicPr>
          <p:cNvPr id="4" name="Picture 3">
            <a:extLst>
              <a:ext uri="{FF2B5EF4-FFF2-40B4-BE49-F238E27FC236}">
                <a16:creationId xmlns:a16="http://schemas.microsoft.com/office/drawing/2014/main" xmlns="" id="{233EC4C5-B323-AA40-9BD5-BA1094098C10}"/>
              </a:ext>
            </a:extLst>
          </p:cNvPr>
          <p:cNvPicPr>
            <a:picLocks noChangeAspect="1"/>
          </p:cNvPicPr>
          <p:nvPr/>
        </p:nvPicPr>
        <p:blipFill>
          <a:blip r:embed="rId2"/>
          <a:stretch>
            <a:fillRect/>
          </a:stretch>
        </p:blipFill>
        <p:spPr>
          <a:xfrm>
            <a:off x="3929743" y="2829472"/>
            <a:ext cx="5159828" cy="4028528"/>
          </a:xfrm>
          <a:prstGeom prst="rect">
            <a:avLst/>
          </a:prstGeom>
        </p:spPr>
      </p:pic>
    </p:spTree>
    <p:extLst>
      <p:ext uri="{BB962C8B-B14F-4D97-AF65-F5344CB8AC3E}">
        <p14:creationId xmlns:p14="http://schemas.microsoft.com/office/powerpoint/2010/main" val="118086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r>
              <a:rPr lang="en-US"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You will be given a description of a candidate applying for equivalency. The  description  of the candidate is based on actual cases, with all identifying information changed.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xmlns="" id="{6E7EBE58-A0BC-D743-81E4-05E7914FE862}"/>
              </a:ext>
            </a:extLst>
          </p:cNvPr>
          <p:cNvPicPr>
            <a:picLocks noChangeAspect="1"/>
          </p:cNvPicPr>
          <p:nvPr/>
        </p:nvPicPr>
        <p:blipFill>
          <a:blip r:embed="rId2"/>
          <a:stretch>
            <a:fillRect/>
          </a:stretch>
        </p:blipFill>
        <p:spPr>
          <a:xfrm>
            <a:off x="2754086" y="2854465"/>
            <a:ext cx="6391728" cy="3593506"/>
          </a:xfrm>
          <a:prstGeom prst="rect">
            <a:avLst/>
          </a:prstGeom>
        </p:spPr>
      </p:pic>
    </p:spTree>
    <p:extLst>
      <p:ext uri="{BB962C8B-B14F-4D97-AF65-F5344CB8AC3E}">
        <p14:creationId xmlns:p14="http://schemas.microsoft.com/office/powerpoint/2010/main" val="301618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r>
              <a:rPr lang="en-US"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Your job in this exercise is to determine if the candidate will be recommended for equivalency. Your internal process for the working of the committee is for you to decide. </a:t>
            </a:r>
          </a:p>
          <a:p>
            <a:endParaRPr lang="en-US" dirty="0"/>
          </a:p>
          <a:p>
            <a:pPr marL="0" indent="0">
              <a:buNone/>
            </a:pPr>
            <a:endParaRPr lang="en-US" dirty="0"/>
          </a:p>
        </p:txBody>
      </p:sp>
      <p:pic>
        <p:nvPicPr>
          <p:cNvPr id="4" name="Picture 3">
            <a:extLst>
              <a:ext uri="{FF2B5EF4-FFF2-40B4-BE49-F238E27FC236}">
                <a16:creationId xmlns:a16="http://schemas.microsoft.com/office/drawing/2014/main" xmlns="" id="{E05017A0-F0DC-D149-A198-001BB1903D08}"/>
              </a:ext>
            </a:extLst>
          </p:cNvPr>
          <p:cNvPicPr>
            <a:picLocks noChangeAspect="1"/>
          </p:cNvPicPr>
          <p:nvPr/>
        </p:nvPicPr>
        <p:blipFill>
          <a:blip r:embed="rId2"/>
          <a:stretch>
            <a:fillRect/>
          </a:stretch>
        </p:blipFill>
        <p:spPr>
          <a:xfrm>
            <a:off x="2536372" y="2841915"/>
            <a:ext cx="6219080" cy="3482685"/>
          </a:xfrm>
          <a:prstGeom prst="rect">
            <a:avLst/>
          </a:prstGeom>
        </p:spPr>
      </p:pic>
    </p:spTree>
    <p:extLst>
      <p:ext uri="{BB962C8B-B14F-4D97-AF65-F5344CB8AC3E}">
        <p14:creationId xmlns:p14="http://schemas.microsoft.com/office/powerpoint/2010/main" val="407102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Career Technical Education </a:t>
            </a:r>
            <a:br>
              <a:rPr lang="en-US" dirty="0"/>
            </a:br>
            <a:r>
              <a:rPr lang="en-US" dirty="0"/>
              <a:t>Minimum Qualifications &amp; Equivalency Committee Roles</a:t>
            </a:r>
          </a:p>
        </p:txBody>
      </p:sp>
      <p:sp>
        <p:nvSpPr>
          <p:cNvPr id="5" name="Content Placeholder 4"/>
          <p:cNvSpPr>
            <a:spLocks noGrp="1"/>
          </p:cNvSpPr>
          <p:nvPr>
            <p:ph idx="1"/>
          </p:nvPr>
        </p:nvSpPr>
        <p:spPr>
          <a:xfrm>
            <a:off x="745672" y="1992086"/>
            <a:ext cx="10700656" cy="4025537"/>
          </a:xfrm>
        </p:spPr>
        <p:txBody>
          <a:bodyPr>
            <a:normAutofit/>
          </a:bodyPr>
          <a:lstStyle/>
          <a:p>
            <a:pPr marL="0" indent="0" fontAlgn="base">
              <a:buNone/>
            </a:pPr>
            <a:r>
              <a:rPr lang="en-US" b="1" dirty="0"/>
              <a:t>Senate President or designee</a:t>
            </a:r>
            <a:endParaRPr lang="en-US" dirty="0"/>
          </a:p>
          <a:p>
            <a:pPr marL="0" indent="0" fontAlgn="base">
              <a:buNone/>
            </a:pPr>
            <a:r>
              <a:rPr lang="en-US" dirty="0"/>
              <a:t>You chair the Equivalency Committee. Your concern is that the process is followed and that discipline faculty take the lead. </a:t>
            </a:r>
          </a:p>
          <a:p>
            <a:pPr marL="0" indent="0">
              <a:buNone/>
            </a:pPr>
            <a:endParaRPr lang="en-US" b="1" dirty="0"/>
          </a:p>
          <a:p>
            <a:endParaRPr lang="en-US" dirty="0"/>
          </a:p>
        </p:txBody>
      </p:sp>
      <p:pic>
        <p:nvPicPr>
          <p:cNvPr id="3" name="Picture 2">
            <a:extLst>
              <a:ext uri="{FF2B5EF4-FFF2-40B4-BE49-F238E27FC236}">
                <a16:creationId xmlns:a16="http://schemas.microsoft.com/office/drawing/2014/main" xmlns="" id="{B8F09F2E-CD4B-F74F-ADF5-B41F1B856640}"/>
              </a:ext>
            </a:extLst>
          </p:cNvPr>
          <p:cNvPicPr>
            <a:picLocks noChangeAspect="1"/>
          </p:cNvPicPr>
          <p:nvPr/>
        </p:nvPicPr>
        <p:blipFill>
          <a:blip r:embed="rId2"/>
          <a:stretch>
            <a:fillRect/>
          </a:stretch>
        </p:blipFill>
        <p:spPr>
          <a:xfrm>
            <a:off x="3254828" y="3265714"/>
            <a:ext cx="5203372" cy="3456254"/>
          </a:xfrm>
          <a:prstGeom prst="rect">
            <a:avLst/>
          </a:prstGeom>
        </p:spPr>
      </p:pic>
    </p:spTree>
    <p:extLst>
      <p:ext uri="{BB962C8B-B14F-4D97-AF65-F5344CB8AC3E}">
        <p14:creationId xmlns:p14="http://schemas.microsoft.com/office/powerpoint/2010/main" val="31384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840" y="1955263"/>
            <a:ext cx="9672320" cy="984885"/>
          </a:xfrm>
          <a:prstGeom prst="rect">
            <a:avLst/>
          </a:prstGeom>
        </p:spPr>
        <p:txBody>
          <a:bodyPr vert="horz" wrap="square" lIns="0" tIns="0" rIns="0" bIns="0" rtlCol="0">
            <a:spAutoFit/>
          </a:bodyPr>
          <a:lstStyle/>
          <a:p>
            <a:pPr marL="12700" marR="5080" indent="575945" algn="ctr">
              <a:lnSpc>
                <a:spcPct val="100000"/>
              </a:lnSpc>
            </a:pPr>
            <a:r>
              <a:rPr sz="3200" b="1" dirty="0">
                <a:latin typeface="+mn-lt"/>
              </a:rPr>
              <a:t>25 </a:t>
            </a:r>
            <a:r>
              <a:rPr sz="3200" b="1" spc="-10" dirty="0">
                <a:latin typeface="+mn-lt"/>
              </a:rPr>
              <a:t>Strong </a:t>
            </a:r>
            <a:r>
              <a:rPr sz="3200" b="1" spc="-25" dirty="0">
                <a:latin typeface="+mn-lt"/>
              </a:rPr>
              <a:t>Workforce </a:t>
            </a:r>
            <a:r>
              <a:rPr sz="3200" b="1" spc="-10" dirty="0">
                <a:latin typeface="+mn-lt"/>
              </a:rPr>
              <a:t>Recommendations  </a:t>
            </a:r>
            <a:r>
              <a:rPr lang="en-US" sz="3200" b="1" spc="-10" dirty="0">
                <a:latin typeface="+mn-lt"/>
              </a:rPr>
              <a:t/>
            </a:r>
            <a:br>
              <a:rPr lang="en-US" sz="3200" b="1" spc="-10" dirty="0">
                <a:latin typeface="+mn-lt"/>
              </a:rPr>
            </a:br>
            <a:r>
              <a:rPr sz="3200" b="1" spc="-10" dirty="0">
                <a:latin typeface="+mn-lt"/>
              </a:rPr>
              <a:t>Adopted by </a:t>
            </a:r>
            <a:r>
              <a:rPr sz="3200" b="1" dirty="0">
                <a:latin typeface="+mn-lt"/>
              </a:rPr>
              <a:t>the </a:t>
            </a:r>
            <a:r>
              <a:rPr sz="3200" b="1" spc="-10" dirty="0">
                <a:latin typeface="+mn-lt"/>
              </a:rPr>
              <a:t>Board </a:t>
            </a:r>
            <a:r>
              <a:rPr sz="3200" b="1" spc="-5" dirty="0">
                <a:latin typeface="+mn-lt"/>
              </a:rPr>
              <a:t>of </a:t>
            </a:r>
            <a:r>
              <a:rPr sz="3200" b="1" spc="-10" dirty="0">
                <a:latin typeface="+mn-lt"/>
              </a:rPr>
              <a:t>Governors </a:t>
            </a:r>
            <a:r>
              <a:rPr sz="3200" b="1" spc="-5" dirty="0">
                <a:latin typeface="+mn-lt"/>
              </a:rPr>
              <a:t>in </a:t>
            </a:r>
            <a:r>
              <a:rPr sz="3200" b="1" spc="-25" dirty="0">
                <a:latin typeface="+mn-lt"/>
              </a:rPr>
              <a:t>Fall</a:t>
            </a:r>
            <a:r>
              <a:rPr sz="3200" b="1" spc="-110" dirty="0">
                <a:latin typeface="+mn-lt"/>
              </a:rPr>
              <a:t> </a:t>
            </a:r>
            <a:r>
              <a:rPr sz="3200" b="1" dirty="0">
                <a:latin typeface="+mn-lt"/>
              </a:rPr>
              <a:t>2015</a:t>
            </a:r>
          </a:p>
        </p:txBody>
      </p:sp>
      <p:sp>
        <p:nvSpPr>
          <p:cNvPr id="6" name="object 6"/>
          <p:cNvSpPr txBox="1">
            <a:spLocks noGrp="1"/>
          </p:cNvSpPr>
          <p:nvPr>
            <p:ph type="sldNum" sz="quarter" idx="12"/>
          </p:nvPr>
        </p:nvSpPr>
        <p:spPr>
          <a:xfrm>
            <a:off x="11772053" y="6683375"/>
            <a:ext cx="222672" cy="276999"/>
          </a:xfrm>
          <a:prstGeom prst="rect">
            <a:avLst/>
          </a:prstGeom>
        </p:spPr>
        <p:txBody>
          <a:bodyPr vert="horz" wrap="square" lIns="0" tIns="0" rIns="0" bIns="0" rtlCol="0">
            <a:spAutoFit/>
          </a:bodyPr>
          <a:lstStyle/>
          <a:p>
            <a:pPr marL="25400">
              <a:lnSpc>
                <a:spcPts val="955"/>
              </a:lnSpc>
            </a:pPr>
            <a:fld id="{81D60167-4931-47E6-BA6A-407CBD079E47}" type="slidenum">
              <a:rPr dirty="0"/>
              <a:t>2</a:t>
            </a:fld>
            <a:endParaRPr dirty="0"/>
          </a:p>
        </p:txBody>
      </p:sp>
      <p:sp>
        <p:nvSpPr>
          <p:cNvPr id="3" name="object 3"/>
          <p:cNvSpPr/>
          <p:nvPr/>
        </p:nvSpPr>
        <p:spPr>
          <a:xfrm>
            <a:off x="3794234" y="449451"/>
            <a:ext cx="4603532" cy="14676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95235" y="3016469"/>
            <a:ext cx="5401530" cy="3575722"/>
          </a:xfrm>
          <a:prstGeom prst="rect">
            <a:avLst/>
          </a:prstGeom>
        </p:spPr>
        <p:txBody>
          <a:bodyPr vert="horz" wrap="square" lIns="0" tIns="0" rIns="0" bIns="0" rtlCol="0">
            <a:spAutoFit/>
          </a:bodyPr>
          <a:lstStyle/>
          <a:p>
            <a:pPr marL="12700" marR="1555115">
              <a:lnSpc>
                <a:spcPct val="120000"/>
              </a:lnSpc>
            </a:pPr>
            <a:r>
              <a:rPr sz="2800" spc="-10" dirty="0">
                <a:latin typeface="Calibri"/>
                <a:cs typeface="Calibri"/>
              </a:rPr>
              <a:t>Student </a:t>
            </a:r>
            <a:r>
              <a:rPr sz="2800" spc="-5" dirty="0">
                <a:latin typeface="Calibri"/>
                <a:cs typeface="Calibri"/>
              </a:rPr>
              <a:t>Success  </a:t>
            </a:r>
            <a:endParaRPr lang="en-US" sz="2800" spc="-5" dirty="0">
              <a:latin typeface="Calibri"/>
              <a:cs typeface="Calibri"/>
            </a:endParaRPr>
          </a:p>
          <a:p>
            <a:pPr marL="12700" marR="1555115">
              <a:lnSpc>
                <a:spcPct val="120000"/>
              </a:lnSpc>
            </a:pPr>
            <a:r>
              <a:rPr sz="2800" spc="-5" dirty="0">
                <a:latin typeface="Calibri"/>
                <a:cs typeface="Calibri"/>
              </a:rPr>
              <a:t>Career</a:t>
            </a:r>
            <a:r>
              <a:rPr sz="2800" spc="-90" dirty="0">
                <a:latin typeface="Calibri"/>
                <a:cs typeface="Calibri"/>
              </a:rPr>
              <a:t> </a:t>
            </a:r>
            <a:r>
              <a:rPr sz="2800" spc="-25" dirty="0">
                <a:latin typeface="Calibri"/>
                <a:cs typeface="Calibri"/>
              </a:rPr>
              <a:t>Pathways</a:t>
            </a:r>
            <a:endParaRPr sz="2800" dirty="0">
              <a:latin typeface="Calibri"/>
              <a:cs typeface="Calibri"/>
            </a:endParaRPr>
          </a:p>
          <a:p>
            <a:pPr marL="12700" marR="5080" indent="-635">
              <a:lnSpc>
                <a:spcPct val="120000"/>
              </a:lnSpc>
            </a:pPr>
            <a:r>
              <a:rPr sz="2800" spc="-25" dirty="0">
                <a:latin typeface="Calibri"/>
                <a:cs typeface="Calibri"/>
              </a:rPr>
              <a:t>Workforce </a:t>
            </a:r>
            <a:r>
              <a:rPr sz="2800" spc="-20" dirty="0">
                <a:latin typeface="Calibri"/>
                <a:cs typeface="Calibri"/>
              </a:rPr>
              <a:t>Data </a:t>
            </a:r>
            <a:r>
              <a:rPr sz="2800" spc="-5" dirty="0">
                <a:latin typeface="Calibri"/>
                <a:cs typeface="Calibri"/>
              </a:rPr>
              <a:t>&amp; </a:t>
            </a:r>
            <a:r>
              <a:rPr sz="2800" spc="-10" dirty="0">
                <a:latin typeface="Calibri"/>
                <a:cs typeface="Calibri"/>
              </a:rPr>
              <a:t>Outcomes  </a:t>
            </a:r>
            <a:endParaRPr lang="en-US" sz="2800" spc="-10" dirty="0">
              <a:latin typeface="Calibri"/>
              <a:cs typeface="Calibri"/>
            </a:endParaRPr>
          </a:p>
          <a:p>
            <a:pPr marL="12700" marR="5080" indent="-635">
              <a:lnSpc>
                <a:spcPct val="120000"/>
              </a:lnSpc>
            </a:pPr>
            <a:r>
              <a:rPr sz="2800" spc="-5" dirty="0">
                <a:latin typeface="Calibri"/>
                <a:cs typeface="Calibri"/>
              </a:rPr>
              <a:t>Curriculum</a:t>
            </a:r>
            <a:endParaRPr sz="2800" dirty="0">
              <a:latin typeface="Calibri"/>
              <a:cs typeface="Calibri"/>
            </a:endParaRPr>
          </a:p>
          <a:p>
            <a:pPr marL="12700">
              <a:lnSpc>
                <a:spcPct val="100000"/>
              </a:lnSpc>
              <a:spcBef>
                <a:spcPts val="600"/>
              </a:spcBef>
            </a:pPr>
            <a:r>
              <a:rPr sz="2800" b="1" spc="-5" dirty="0">
                <a:latin typeface="Calibri"/>
                <a:cs typeface="Calibri"/>
              </a:rPr>
              <a:t>CTE</a:t>
            </a:r>
            <a:r>
              <a:rPr sz="2800" b="1" spc="-70" dirty="0">
                <a:latin typeface="Calibri"/>
                <a:cs typeface="Calibri"/>
              </a:rPr>
              <a:t> </a:t>
            </a:r>
            <a:r>
              <a:rPr sz="2800" b="1" spc="-15" dirty="0">
                <a:latin typeface="Calibri"/>
                <a:cs typeface="Calibri"/>
              </a:rPr>
              <a:t>Faculty</a:t>
            </a:r>
            <a:endParaRPr sz="2800" b="1" dirty="0">
              <a:latin typeface="Calibri"/>
              <a:cs typeface="Calibri"/>
            </a:endParaRPr>
          </a:p>
          <a:p>
            <a:pPr marL="12700" marR="837565">
              <a:lnSpc>
                <a:spcPct val="120000"/>
              </a:lnSpc>
            </a:pPr>
            <a:r>
              <a:rPr sz="2800" spc="-10" dirty="0">
                <a:latin typeface="Calibri"/>
                <a:cs typeface="Calibri"/>
              </a:rPr>
              <a:t>Regional Coordination  </a:t>
            </a:r>
            <a:endParaRPr lang="en-US" sz="2800" spc="-10" dirty="0">
              <a:latin typeface="Calibri"/>
              <a:cs typeface="Calibri"/>
            </a:endParaRPr>
          </a:p>
          <a:p>
            <a:pPr marL="12700" marR="837565">
              <a:lnSpc>
                <a:spcPct val="120000"/>
              </a:lnSpc>
            </a:pPr>
            <a:r>
              <a:rPr sz="2800" spc="-10" dirty="0">
                <a:latin typeface="Calibri"/>
                <a:cs typeface="Calibri"/>
              </a:rPr>
              <a:t>Funding</a:t>
            </a:r>
            <a:endParaRPr sz="2800" dirty="0">
              <a:latin typeface="Calibri"/>
              <a:cs typeface="Calibri"/>
            </a:endParaRPr>
          </a:p>
        </p:txBody>
      </p:sp>
    </p:spTree>
    <p:extLst>
      <p:ext uri="{BB962C8B-B14F-4D97-AF65-F5344CB8AC3E}">
        <p14:creationId xmlns:p14="http://schemas.microsoft.com/office/powerpoint/2010/main" val="204045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5" name="Content Placeholder 4"/>
          <p:cNvSpPr>
            <a:spLocks noGrp="1"/>
          </p:cNvSpPr>
          <p:nvPr>
            <p:ph idx="1"/>
          </p:nvPr>
        </p:nvSpPr>
        <p:spPr>
          <a:xfrm>
            <a:off x="609600" y="1783080"/>
            <a:ext cx="10972800" cy="4876800"/>
          </a:xfrm>
        </p:spPr>
        <p:txBody>
          <a:bodyPr>
            <a:normAutofit/>
          </a:bodyPr>
          <a:lstStyle/>
          <a:p>
            <a:pPr marL="0" indent="0">
              <a:buNone/>
            </a:pPr>
            <a:r>
              <a:rPr lang="en-US" b="1" dirty="0"/>
              <a:t>Human Resources Director</a:t>
            </a:r>
            <a:endParaRPr lang="en-US" dirty="0"/>
          </a:p>
          <a:p>
            <a:pPr marL="0" indent="0">
              <a:buNone/>
            </a:pPr>
            <a:r>
              <a:rPr lang="en-US" dirty="0"/>
              <a:t>You have worked at your District for 12 years and you have rarely seen an equivalency to minimum qualifications be approved. As a matter of fact, your college has a process on paper but you know that the unwritten policy is to not approve any equivalencies. The District has great concerns about accreditation and audits and does not want any risk by giving an equivalency.</a:t>
            </a:r>
          </a:p>
          <a:p>
            <a:pPr marL="0" indent="0">
              <a:buNone/>
            </a:pPr>
            <a:r>
              <a:rPr lang="en-US" dirty="0"/>
              <a:t> </a:t>
            </a:r>
          </a:p>
          <a:p>
            <a:endParaRPr lang="en-US" dirty="0"/>
          </a:p>
        </p:txBody>
      </p:sp>
      <p:pic>
        <p:nvPicPr>
          <p:cNvPr id="3" name="Picture 2">
            <a:extLst>
              <a:ext uri="{FF2B5EF4-FFF2-40B4-BE49-F238E27FC236}">
                <a16:creationId xmlns:a16="http://schemas.microsoft.com/office/drawing/2014/main" xmlns="" id="{B16C106E-B1E8-B844-A563-56B73763FA4F}"/>
              </a:ext>
            </a:extLst>
          </p:cNvPr>
          <p:cNvPicPr>
            <a:picLocks noChangeAspect="1"/>
          </p:cNvPicPr>
          <p:nvPr/>
        </p:nvPicPr>
        <p:blipFill>
          <a:blip r:embed="rId2"/>
          <a:stretch>
            <a:fillRect/>
          </a:stretch>
        </p:blipFill>
        <p:spPr>
          <a:xfrm>
            <a:off x="4887687" y="4112624"/>
            <a:ext cx="2166256" cy="2455090"/>
          </a:xfrm>
          <a:prstGeom prst="rect">
            <a:avLst/>
          </a:prstGeom>
        </p:spPr>
      </p:pic>
    </p:spTree>
    <p:extLst>
      <p:ext uri="{BB962C8B-B14F-4D97-AF65-F5344CB8AC3E}">
        <p14:creationId xmlns:p14="http://schemas.microsoft.com/office/powerpoint/2010/main" val="15291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&amp;Equivalency Committee Roles</a:t>
            </a:r>
          </a:p>
        </p:txBody>
      </p:sp>
      <p:sp>
        <p:nvSpPr>
          <p:cNvPr id="5" name="Content Placeholder 4"/>
          <p:cNvSpPr>
            <a:spLocks noGrp="1"/>
          </p:cNvSpPr>
          <p:nvPr>
            <p:ph idx="1"/>
          </p:nvPr>
        </p:nvSpPr>
        <p:spPr>
          <a:xfrm>
            <a:off x="609600" y="1783080"/>
            <a:ext cx="10972800" cy="4876800"/>
          </a:xfrm>
        </p:spPr>
        <p:txBody>
          <a:bodyPr>
            <a:normAutofit/>
          </a:bodyPr>
          <a:lstStyle/>
          <a:p>
            <a:pPr marL="0" indent="0">
              <a:buNone/>
            </a:pPr>
            <a:r>
              <a:rPr lang="en-US" dirty="0"/>
              <a:t> </a:t>
            </a:r>
            <a:r>
              <a:rPr lang="en-US" b="1" dirty="0"/>
              <a:t>CTE Dean</a:t>
            </a:r>
            <a:endParaRPr lang="en-US" dirty="0"/>
          </a:p>
          <a:p>
            <a:pPr marL="0" indent="0">
              <a:buNone/>
            </a:pPr>
            <a:r>
              <a:rPr lang="en-US" dirty="0"/>
              <a:t>You are hyper concerned about the unstaffed classes for next semester and beyond. You are feeling the pressure of the new funding formula and need enrollment. You know that the candidate is perfect for the classroom and have verified that what the candidate has in his/her portfolio of documentation is true.</a:t>
            </a:r>
          </a:p>
          <a:p>
            <a:pPr marL="0" indent="0">
              <a:buNone/>
            </a:pPr>
            <a:r>
              <a:rPr lang="en-US" dirty="0"/>
              <a:t> </a:t>
            </a:r>
          </a:p>
          <a:p>
            <a:endParaRPr lang="en-US" dirty="0"/>
          </a:p>
        </p:txBody>
      </p:sp>
      <p:pic>
        <p:nvPicPr>
          <p:cNvPr id="3" name="Picture 2">
            <a:extLst>
              <a:ext uri="{FF2B5EF4-FFF2-40B4-BE49-F238E27FC236}">
                <a16:creationId xmlns:a16="http://schemas.microsoft.com/office/drawing/2014/main" xmlns="" id="{2AF0981F-7040-9946-9BFD-7E0DBBE82201}"/>
              </a:ext>
            </a:extLst>
          </p:cNvPr>
          <p:cNvPicPr>
            <a:picLocks noChangeAspect="1"/>
          </p:cNvPicPr>
          <p:nvPr/>
        </p:nvPicPr>
        <p:blipFill>
          <a:blip r:embed="rId2"/>
          <a:stretch>
            <a:fillRect/>
          </a:stretch>
        </p:blipFill>
        <p:spPr>
          <a:xfrm>
            <a:off x="3246181" y="3933173"/>
            <a:ext cx="4841905" cy="2711467"/>
          </a:xfrm>
          <a:prstGeom prst="rect">
            <a:avLst/>
          </a:prstGeom>
        </p:spPr>
      </p:pic>
    </p:spTree>
    <p:extLst>
      <p:ext uri="{BB962C8B-B14F-4D97-AF65-F5344CB8AC3E}">
        <p14:creationId xmlns:p14="http://schemas.microsoft.com/office/powerpoint/2010/main" val="1808878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3" name="Content Placeholder 2"/>
          <p:cNvSpPr>
            <a:spLocks noGrp="1"/>
          </p:cNvSpPr>
          <p:nvPr>
            <p:ph idx="1"/>
          </p:nvPr>
        </p:nvSpPr>
        <p:spPr>
          <a:xfrm>
            <a:off x="609600" y="1675631"/>
            <a:ext cx="10972800" cy="4876800"/>
          </a:xfrm>
        </p:spPr>
        <p:txBody>
          <a:bodyPr>
            <a:normAutofit/>
          </a:bodyPr>
          <a:lstStyle/>
          <a:p>
            <a:pPr marL="0" indent="0">
              <a:buNone/>
            </a:pPr>
            <a:r>
              <a:rPr lang="en-US" b="1" dirty="0"/>
              <a:t>English or Math or General Education Faculty</a:t>
            </a:r>
            <a:endParaRPr lang="en-US" dirty="0"/>
          </a:p>
          <a:p>
            <a:pPr marL="0" indent="0">
              <a:buNone/>
            </a:pPr>
            <a:r>
              <a:rPr lang="en-US" dirty="0"/>
              <a:t>You are concerned about the breadth of education that general education classes provide. You believe a </a:t>
            </a:r>
            <a:r>
              <a:rPr lang="en-US" dirty="0" err="1"/>
              <a:t>transcripted</a:t>
            </a:r>
            <a:r>
              <a:rPr lang="en-US" dirty="0"/>
              <a:t> course is the best way to show the deep understanding of learning. You do not understand why everyone cannot just get a degree like you did. After all we are only asking for an Associate Degree and you have a Masters or PhD or </a:t>
            </a:r>
            <a:r>
              <a:rPr lang="en-US" dirty="0" err="1"/>
              <a:t>EdD</a:t>
            </a:r>
            <a:r>
              <a:rPr lang="en-US" dirty="0"/>
              <a:t>. </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BF60147B-7213-A448-8ABE-60BE0941D491}"/>
              </a:ext>
            </a:extLst>
          </p:cNvPr>
          <p:cNvPicPr>
            <a:picLocks noChangeAspect="1"/>
          </p:cNvPicPr>
          <p:nvPr/>
        </p:nvPicPr>
        <p:blipFill>
          <a:blip r:embed="rId2"/>
          <a:stretch>
            <a:fillRect/>
          </a:stretch>
        </p:blipFill>
        <p:spPr>
          <a:xfrm>
            <a:off x="1753645" y="4192614"/>
            <a:ext cx="2237088" cy="2511448"/>
          </a:xfrm>
          <a:prstGeom prst="rect">
            <a:avLst/>
          </a:prstGeom>
        </p:spPr>
      </p:pic>
      <p:pic>
        <p:nvPicPr>
          <p:cNvPr id="5" name="Picture 4">
            <a:extLst>
              <a:ext uri="{FF2B5EF4-FFF2-40B4-BE49-F238E27FC236}">
                <a16:creationId xmlns:a16="http://schemas.microsoft.com/office/drawing/2014/main" xmlns="" id="{28C7832C-120C-4D44-80EC-0B040AA979B1}"/>
              </a:ext>
            </a:extLst>
          </p:cNvPr>
          <p:cNvPicPr>
            <a:picLocks noChangeAspect="1"/>
          </p:cNvPicPr>
          <p:nvPr/>
        </p:nvPicPr>
        <p:blipFill>
          <a:blip r:embed="rId3"/>
          <a:stretch>
            <a:fillRect/>
          </a:stretch>
        </p:blipFill>
        <p:spPr>
          <a:xfrm>
            <a:off x="7822416" y="4061897"/>
            <a:ext cx="1872727" cy="2490534"/>
          </a:xfrm>
          <a:prstGeom prst="rect">
            <a:avLst/>
          </a:prstGeom>
        </p:spPr>
      </p:pic>
    </p:spTree>
    <p:extLst>
      <p:ext uri="{BB962C8B-B14F-4D97-AF65-F5344CB8AC3E}">
        <p14:creationId xmlns:p14="http://schemas.microsoft.com/office/powerpoint/2010/main" val="4016886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Minimum Qualifications &amp;</a:t>
            </a:r>
            <a:br>
              <a:rPr lang="en-US" dirty="0"/>
            </a:br>
            <a:r>
              <a:rPr lang="en-US" dirty="0"/>
              <a:t>Equivalency Committee Roles</a:t>
            </a:r>
          </a:p>
        </p:txBody>
      </p:sp>
      <p:sp>
        <p:nvSpPr>
          <p:cNvPr id="3" name="Content Placeholder 2"/>
          <p:cNvSpPr>
            <a:spLocks noGrp="1"/>
          </p:cNvSpPr>
          <p:nvPr>
            <p:ph idx="1"/>
          </p:nvPr>
        </p:nvSpPr>
        <p:spPr>
          <a:xfrm>
            <a:off x="609600" y="1830787"/>
            <a:ext cx="10972800" cy="4876800"/>
          </a:xfrm>
        </p:spPr>
        <p:txBody>
          <a:bodyPr>
            <a:normAutofit/>
          </a:bodyPr>
          <a:lstStyle/>
          <a:p>
            <a:pPr marL="0" indent="0">
              <a:buNone/>
            </a:pPr>
            <a:r>
              <a:rPr lang="en-US" b="1" dirty="0"/>
              <a:t>Faculty Candidate</a:t>
            </a:r>
            <a:endParaRPr lang="en-US" dirty="0"/>
          </a:p>
          <a:p>
            <a:pPr marL="0" indent="0">
              <a:buNone/>
            </a:pPr>
            <a:r>
              <a:rPr lang="en-US" dirty="0"/>
              <a:t>You are a well-recognized industry expert with years of experience in your area. You have provided the committee with documentation that you feel easily meets or exceed the minimum qualifications required. You live in the local community and want to give back. You have a hard time seeing why you have to go through all this paperwork just to help your community.</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xmlns="" id="{8E554856-54A7-284D-927E-D2759DE91215}"/>
              </a:ext>
            </a:extLst>
          </p:cNvPr>
          <p:cNvPicPr>
            <a:picLocks noChangeAspect="1"/>
          </p:cNvPicPr>
          <p:nvPr/>
        </p:nvPicPr>
        <p:blipFill>
          <a:blip r:embed="rId2"/>
          <a:stretch>
            <a:fillRect/>
          </a:stretch>
        </p:blipFill>
        <p:spPr>
          <a:xfrm>
            <a:off x="3629597" y="4382278"/>
            <a:ext cx="5352932" cy="2029408"/>
          </a:xfrm>
          <a:prstGeom prst="rect">
            <a:avLst/>
          </a:prstGeom>
        </p:spPr>
      </p:pic>
    </p:spTree>
    <p:extLst>
      <p:ext uri="{BB962C8B-B14F-4D97-AF65-F5344CB8AC3E}">
        <p14:creationId xmlns:p14="http://schemas.microsoft.com/office/powerpoint/2010/main" val="687454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0229"/>
            <a:ext cx="10972800" cy="990600"/>
          </a:xfrm>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3" name="Content Placeholder 2"/>
          <p:cNvSpPr>
            <a:spLocks noGrp="1"/>
          </p:cNvSpPr>
          <p:nvPr>
            <p:ph idx="1"/>
          </p:nvPr>
        </p:nvSpPr>
        <p:spPr>
          <a:xfrm>
            <a:off x="609600" y="1830787"/>
            <a:ext cx="10972800" cy="4876800"/>
          </a:xfrm>
        </p:spPr>
        <p:txBody>
          <a:bodyPr>
            <a:normAutofit/>
          </a:bodyPr>
          <a:lstStyle/>
          <a:p>
            <a:pPr marL="0" indent="0">
              <a:buNone/>
            </a:pPr>
            <a:r>
              <a:rPr lang="en-US" b="1" dirty="0"/>
              <a:t>Faculty Champion</a:t>
            </a:r>
            <a:endParaRPr lang="en-US" dirty="0"/>
          </a:p>
          <a:p>
            <a:pPr marL="0" indent="0">
              <a:buNone/>
            </a:pPr>
            <a:r>
              <a:rPr lang="en-US" dirty="0"/>
              <a:t>Your department desperately needs some new faculty with relevant current industry experience. All the current faculty in your department have not worked in industry in the last decade. Your candidate has served on both the local and regional advisory boards for the last three years. You know the candidate from when you both worked at the same company. While the candidate is not your friend, you have had a professional relationship over the last 10 years.</a:t>
            </a:r>
          </a:p>
          <a:p>
            <a:endParaRPr lang="en-US" dirty="0"/>
          </a:p>
        </p:txBody>
      </p:sp>
      <p:pic>
        <p:nvPicPr>
          <p:cNvPr id="4" name="Picture 3">
            <a:extLst>
              <a:ext uri="{FF2B5EF4-FFF2-40B4-BE49-F238E27FC236}">
                <a16:creationId xmlns:a16="http://schemas.microsoft.com/office/drawing/2014/main" xmlns="" id="{693392D3-6A78-A346-8145-E40E187DA65C}"/>
              </a:ext>
            </a:extLst>
          </p:cNvPr>
          <p:cNvPicPr>
            <a:picLocks noChangeAspect="1"/>
          </p:cNvPicPr>
          <p:nvPr/>
        </p:nvPicPr>
        <p:blipFill>
          <a:blip r:embed="rId2"/>
          <a:stretch>
            <a:fillRect/>
          </a:stretch>
        </p:blipFill>
        <p:spPr>
          <a:xfrm>
            <a:off x="3918858" y="4640242"/>
            <a:ext cx="3959678" cy="1967387"/>
          </a:xfrm>
          <a:prstGeom prst="rect">
            <a:avLst/>
          </a:prstGeom>
        </p:spPr>
      </p:pic>
    </p:spTree>
    <p:extLst>
      <p:ext uri="{BB962C8B-B14F-4D97-AF65-F5344CB8AC3E}">
        <p14:creationId xmlns:p14="http://schemas.microsoft.com/office/powerpoint/2010/main" val="1102090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normAutofit fontScale="92500"/>
          </a:bodyPr>
          <a:lstStyle/>
          <a:p>
            <a:pPr marL="0" indent="0">
              <a:buNone/>
            </a:pPr>
            <a:r>
              <a:rPr lang="en-US" b="1" dirty="0"/>
              <a:t>Diesel Mechanics</a:t>
            </a:r>
            <a:endParaRPr lang="en-US" dirty="0"/>
          </a:p>
          <a:p>
            <a:pPr marL="0" indent="0">
              <a:buNone/>
            </a:pPr>
            <a:r>
              <a:rPr lang="en-US" dirty="0"/>
              <a:t>Tanisha Drivetrain is actively managing one of the largest diesel repair facilities in the region.  She has 15 years of experiences in diesel repair and maintains power plant certifications from Cummins, Detroit, Mack, Freightliner and Volvo.  Tanisha is considered one of the region’s most highly respected diesel repair experts.  Tanisha has extensive experience in training new mechanics and has established the first online, industry supported, professional development program in California for diesel professionals. Tanisha sits on the local college’s Green Diesel advisory board.  She also provides education at Statewide training events, speaks at a statewide manufacturer’s conference and hires about 35% of the local program graduates.  Tanisha ensures that her employer strongly supports CTE pathway efforts at several inner city high schools. Tanisha has been recognized by the High School Board of Trustees for her work with non-traditional students. Tanisha has a high school and certification from a private trade school.  </a:t>
            </a:r>
          </a:p>
          <a:p>
            <a:endParaRPr lang="en-US" dirty="0"/>
          </a:p>
        </p:txBody>
      </p:sp>
    </p:spTree>
    <p:extLst>
      <p:ext uri="{BB962C8B-B14F-4D97-AF65-F5344CB8AC3E}">
        <p14:creationId xmlns:p14="http://schemas.microsoft.com/office/powerpoint/2010/main" val="152356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you think?</a:t>
            </a:r>
          </a:p>
        </p:txBody>
      </p:sp>
      <p:sp>
        <p:nvSpPr>
          <p:cNvPr id="3" name="Subtitle 2"/>
          <p:cNvSpPr>
            <a:spLocks noGrp="1"/>
          </p:cNvSpPr>
          <p:nvPr>
            <p:ph type="subTitle" idx="1"/>
          </p:nvPr>
        </p:nvSpPr>
        <p:spPr>
          <a:xfrm>
            <a:off x="914399" y="3505199"/>
            <a:ext cx="9767455" cy="2583873"/>
          </a:xfrm>
        </p:spPr>
        <p:txBody>
          <a:bodyPr>
            <a:normAutofit/>
          </a:bodyPr>
          <a:lstStyle/>
          <a:p>
            <a:r>
              <a:rPr lang="en-US" sz="2800" dirty="0"/>
              <a:t>Does your equivalency committee recommend Tanisha Diesel for equivalency in the discipline of Diesel Mechanics?</a:t>
            </a:r>
          </a:p>
          <a:p>
            <a:endParaRPr lang="en-US" sz="2800" dirty="0"/>
          </a:p>
          <a:p>
            <a:r>
              <a:rPr lang="en-US" sz="2800" dirty="0"/>
              <a:t>Why or why not?</a:t>
            </a:r>
          </a:p>
        </p:txBody>
      </p:sp>
    </p:spTree>
    <p:extLst>
      <p:ext uri="{BB962C8B-B14F-4D97-AF65-F5344CB8AC3E}">
        <p14:creationId xmlns:p14="http://schemas.microsoft.com/office/powerpoint/2010/main" val="1352271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normAutofit/>
          </a:bodyPr>
          <a:lstStyle/>
          <a:p>
            <a:pPr marL="0" indent="0">
              <a:buNone/>
            </a:pPr>
            <a:r>
              <a:rPr lang="en-US" b="1" dirty="0"/>
              <a:t>Health Information Technology (Medical record technology)</a:t>
            </a:r>
            <a:endParaRPr lang="en-US" dirty="0"/>
          </a:p>
          <a:p>
            <a:pPr marL="0" indent="0">
              <a:buNone/>
            </a:pPr>
            <a:r>
              <a:rPr lang="en-US" dirty="0"/>
              <a:t>Debbie </a:t>
            </a:r>
            <a:r>
              <a:rPr lang="en-US" dirty="0" err="1"/>
              <a:t>Datawinski</a:t>
            </a:r>
            <a:r>
              <a:rPr lang="en-US" dirty="0"/>
              <a:t> currently manages an office of 5 staff at a regional Health Information Technology (HIT) company and has 15 years experience implementing HIT recommendations from California’s Department of Health Services. Debbie is has completed several industry recognized credentials. She is responsible for the staff development of her employees and has developed a training handbook as a resource.  Debbie’s organization provides internships for the local community college’s HIT graduates.  As an armed forces reserve soldier, Debbie recently returned from a 3-month deployment to Peru, where she actively trained HIT professionals from several state-run medical systems.  Debbie speaks fluent Spanish. Debbie has a certificate of achievement in HIT from her local community college. She has no additional college credit.</a:t>
            </a:r>
          </a:p>
        </p:txBody>
      </p:sp>
    </p:spTree>
    <p:extLst>
      <p:ext uri="{BB962C8B-B14F-4D97-AF65-F5344CB8AC3E}">
        <p14:creationId xmlns:p14="http://schemas.microsoft.com/office/powerpoint/2010/main" val="1185117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you think?</a:t>
            </a:r>
          </a:p>
        </p:txBody>
      </p:sp>
      <p:sp>
        <p:nvSpPr>
          <p:cNvPr id="3" name="Subtitle 2"/>
          <p:cNvSpPr>
            <a:spLocks noGrp="1"/>
          </p:cNvSpPr>
          <p:nvPr>
            <p:ph type="subTitle" idx="1"/>
          </p:nvPr>
        </p:nvSpPr>
        <p:spPr>
          <a:xfrm>
            <a:off x="914400" y="3505200"/>
            <a:ext cx="10723418" cy="2895600"/>
          </a:xfrm>
        </p:spPr>
        <p:txBody>
          <a:bodyPr>
            <a:normAutofit/>
          </a:bodyPr>
          <a:lstStyle/>
          <a:p>
            <a:r>
              <a:rPr lang="en-US" sz="2800" dirty="0"/>
              <a:t>Does your equivalency committee recommend Debbie </a:t>
            </a:r>
            <a:r>
              <a:rPr lang="en-US" sz="2800" dirty="0" err="1"/>
              <a:t>Datawinski</a:t>
            </a:r>
            <a:r>
              <a:rPr lang="en-US" sz="2800" dirty="0"/>
              <a:t> for equivalency in the discipline of Health Information Technology?</a:t>
            </a:r>
          </a:p>
          <a:p>
            <a:r>
              <a:rPr lang="en-US" sz="2800" dirty="0"/>
              <a:t/>
            </a:r>
            <a:br>
              <a:rPr lang="en-US" sz="2800" dirty="0"/>
            </a:br>
            <a:r>
              <a:rPr lang="en-US" sz="2800" dirty="0"/>
              <a:t>Why or why not?</a:t>
            </a:r>
          </a:p>
        </p:txBody>
      </p:sp>
    </p:spTree>
    <p:extLst>
      <p:ext uri="{BB962C8B-B14F-4D97-AF65-F5344CB8AC3E}">
        <p14:creationId xmlns:p14="http://schemas.microsoft.com/office/powerpoint/2010/main" val="12956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15B35078-65DC-2F4F-A335-20C566743A33}"/>
              </a:ext>
            </a:extLst>
          </p:cNvPr>
          <p:cNvPicPr>
            <a:picLocks noGrp="1" noChangeAspect="1"/>
          </p:cNvPicPr>
          <p:nvPr>
            <p:ph idx="1"/>
          </p:nvPr>
        </p:nvPicPr>
        <p:blipFill>
          <a:blip r:embed="rId3"/>
          <a:stretch>
            <a:fillRect/>
          </a:stretch>
        </p:blipFill>
        <p:spPr>
          <a:xfrm>
            <a:off x="3040993" y="1170488"/>
            <a:ext cx="6110014" cy="5033818"/>
          </a:xfrm>
        </p:spPr>
      </p:pic>
    </p:spTree>
    <p:extLst>
      <p:ext uri="{BB962C8B-B14F-4D97-AF65-F5344CB8AC3E}">
        <p14:creationId xmlns:p14="http://schemas.microsoft.com/office/powerpoint/2010/main" val="1976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628" y="2041452"/>
            <a:ext cx="10515600" cy="4816548"/>
          </a:xfrm>
        </p:spPr>
        <p:txBody>
          <a:bodyPr>
            <a:normAutofit fontScale="92500" lnSpcReduction="10000"/>
          </a:bodyPr>
          <a:lstStyle/>
          <a:p>
            <a:pPr marL="0" indent="0">
              <a:buNone/>
            </a:pPr>
            <a:r>
              <a:rPr lang="en-US" b="1" dirty="0"/>
              <a:t>“Increase the pool of qualified CTE instructors by addressing CTE faculty recruitment and hiring practices. </a:t>
            </a:r>
            <a:endParaRPr lang="en-US" dirty="0"/>
          </a:p>
          <a:p>
            <a:pPr marL="0" indent="0">
              <a:buNone/>
            </a:pPr>
            <a:r>
              <a:rPr lang="en-US" dirty="0"/>
              <a:t> </a:t>
            </a:r>
          </a:p>
          <a:p>
            <a:pPr marL="514350" lvl="0" indent="-514350" fontAlgn="base">
              <a:buFont typeface="+mj-lt"/>
              <a:buAutoNum type="alphaUcPeriod"/>
            </a:pPr>
            <a:r>
              <a:rPr lang="en-US" dirty="0"/>
              <a:t>Clarify legislative and regulatory </a:t>
            </a:r>
            <a:r>
              <a:rPr lang="en-US" b="1" dirty="0"/>
              <a:t>barriers to hiring CTE instructors </a:t>
            </a:r>
            <a:r>
              <a:rPr lang="en-US" dirty="0"/>
              <a:t>who may not meet existing college hiring standards, but possess significant industry experience.</a:t>
            </a:r>
          </a:p>
          <a:p>
            <a:pPr marL="514350" lvl="0" indent="-514350" fontAlgn="base">
              <a:buFont typeface="+mj-lt"/>
              <a:buAutoNum type="alphaUcPeriod"/>
            </a:pPr>
            <a:r>
              <a:rPr lang="en-US" b="1" dirty="0"/>
              <a:t>Disseminate effective practices </a:t>
            </a:r>
            <a:r>
              <a:rPr lang="en-US" dirty="0"/>
              <a:t>in the recruitment and hiring of diverse faculty and the application of minimum qualifications and equivalencies. </a:t>
            </a:r>
          </a:p>
          <a:p>
            <a:pPr marL="514350" lvl="0" indent="-514350" fontAlgn="base">
              <a:buFont typeface="+mj-lt"/>
              <a:buAutoNum type="alphaUcPeriod"/>
            </a:pPr>
            <a:r>
              <a:rPr lang="en-US" dirty="0"/>
              <a:t>Develop </a:t>
            </a:r>
            <a:r>
              <a:rPr lang="en-US" b="1" dirty="0"/>
              <a:t>pipelines to recruit community college faculty </a:t>
            </a:r>
            <a:r>
              <a:rPr lang="en-US" dirty="0"/>
              <a:t>with industry expertise through collaborations with higher education, business, and industry professional organizations. </a:t>
            </a:r>
          </a:p>
          <a:p>
            <a:pPr marL="514350" lvl="0" indent="-514350" fontAlgn="base">
              <a:buFont typeface="+mj-lt"/>
              <a:buAutoNum type="alphaUcPeriod"/>
            </a:pPr>
            <a:r>
              <a:rPr lang="en-US" b="1" dirty="0"/>
              <a:t>Establish a mentorship model </a:t>
            </a:r>
            <a:r>
              <a:rPr lang="en-US" dirty="0"/>
              <a:t>that delineates pathways for industry professionals to intern at colleges to gain teaching skills, knowledge, and experience while pursuing an associate degree or an equivalent.”</a:t>
            </a:r>
          </a:p>
          <a:p>
            <a:pPr lvl="1"/>
            <a:endParaRPr lang="en-US" dirty="0"/>
          </a:p>
          <a:p>
            <a:endParaRPr lang="en-US" dirty="0"/>
          </a:p>
        </p:txBody>
      </p:sp>
      <p:sp>
        <p:nvSpPr>
          <p:cNvPr id="4" name="object 3">
            <a:extLst>
              <a:ext uri="{FF2B5EF4-FFF2-40B4-BE49-F238E27FC236}">
                <a16:creationId xmlns:a16="http://schemas.microsoft.com/office/drawing/2014/main" xmlns="" id="{C75BD1B8-C2CB-614C-AD87-9F57185C082A}"/>
              </a:ext>
            </a:extLst>
          </p:cNvPr>
          <p:cNvSpPr/>
          <p:nvPr/>
        </p:nvSpPr>
        <p:spPr>
          <a:xfrm>
            <a:off x="3794234" y="517452"/>
            <a:ext cx="4603532" cy="14676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9743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ASCCC Equivalency Regionals	</a:t>
            </a:r>
          </a:p>
          <a:p>
            <a:pPr lvl="1"/>
            <a:r>
              <a:rPr lang="en-US" dirty="0"/>
              <a:t>April 29 @ Los Rios CCD</a:t>
            </a:r>
          </a:p>
          <a:p>
            <a:pPr lvl="1"/>
            <a:r>
              <a:rPr lang="en-US" dirty="0"/>
              <a:t>May 2 @ LA Trade Tech </a:t>
            </a:r>
            <a:endParaRPr lang="en-US" dirty="0" smtClean="0"/>
          </a:p>
          <a:p>
            <a:pPr lvl="1"/>
            <a:r>
              <a:rPr lang="en-US" dirty="0" smtClean="0"/>
              <a:t>May </a:t>
            </a:r>
            <a:r>
              <a:rPr lang="en-US" dirty="0"/>
              <a:t>3 @ Reedley College</a:t>
            </a:r>
          </a:p>
          <a:p>
            <a:pPr lvl="1"/>
            <a:r>
              <a:rPr lang="en-US" dirty="0" smtClean="0"/>
              <a:t>May 8 </a:t>
            </a:r>
            <a:r>
              <a:rPr lang="en-US" dirty="0"/>
              <a:t>@ Moorpark College</a:t>
            </a:r>
          </a:p>
          <a:p>
            <a:r>
              <a:rPr lang="en-US" dirty="0"/>
              <a:t>Webinars – mid-May</a:t>
            </a:r>
          </a:p>
          <a:p>
            <a:r>
              <a:rPr lang="en-US" dirty="0"/>
              <a:t>Technical visits, as requested (</a:t>
            </a:r>
            <a:r>
              <a:rPr lang="en-US" dirty="0">
                <a:hlinkClick r:id="rId2"/>
              </a:rPr>
              <a:t>https://www.asccc.org/contact/request-services</a:t>
            </a:r>
            <a:r>
              <a:rPr lang="en-US" dirty="0"/>
              <a:t>)</a:t>
            </a:r>
          </a:p>
          <a:p>
            <a:r>
              <a:rPr lang="en-US" dirty="0"/>
              <a:t>Release Toolkit via ASCCC, CCCCO, Vision Resource Center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76" y="5591540"/>
            <a:ext cx="4523449" cy="1046199"/>
          </a:xfrm>
          <a:prstGeom prst="rect">
            <a:avLst/>
          </a:prstGeom>
        </p:spPr>
      </p:pic>
    </p:spTree>
    <p:extLst>
      <p:ext uri="{BB962C8B-B14F-4D97-AF65-F5344CB8AC3E}">
        <p14:creationId xmlns:p14="http://schemas.microsoft.com/office/powerpoint/2010/main" val="1432248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319B11B-C2A8-244C-B1D8-9A63404C80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489857"/>
            <a:ext cx="9826434" cy="6259508"/>
          </a:xfrm>
          <a:prstGeom prst="rect">
            <a:avLst/>
          </a:prstGeom>
        </p:spPr>
      </p:pic>
      <p:sp>
        <p:nvSpPr>
          <p:cNvPr id="2" name="TextBox 1"/>
          <p:cNvSpPr txBox="1"/>
          <p:nvPr/>
        </p:nvSpPr>
        <p:spPr>
          <a:xfrm>
            <a:off x="1072478" y="4120455"/>
            <a:ext cx="10241843" cy="3108543"/>
          </a:xfrm>
          <a:prstGeom prst="rect">
            <a:avLst/>
          </a:prstGeom>
          <a:noFill/>
        </p:spPr>
        <p:txBody>
          <a:bodyPr wrap="none" rtlCol="0">
            <a:spAutoFit/>
          </a:bodyPr>
          <a:lstStyle/>
          <a:p>
            <a:pPr algn="ctr"/>
            <a:r>
              <a:rPr lang="en-US" sz="3200" dirty="0">
                <a:hlinkClick r:id="rId4"/>
              </a:rPr>
              <a:t>info@asccc.org</a:t>
            </a:r>
            <a:endParaRPr lang="en-US" sz="3200" dirty="0"/>
          </a:p>
          <a:p>
            <a:pPr algn="ctr"/>
            <a:endParaRPr lang="en-US" sz="3200" dirty="0"/>
          </a:p>
          <a:p>
            <a:pPr algn="ctr"/>
            <a:r>
              <a:rPr lang="en-US" sz="3200" dirty="0"/>
              <a:t>Cheryl </a:t>
            </a:r>
            <a:r>
              <a:rPr lang="en-US" sz="3200" dirty="0" err="1"/>
              <a:t>Aschenbach</a:t>
            </a:r>
            <a:r>
              <a:rPr lang="en-US" sz="3200" dirty="0"/>
              <a:t>  </a:t>
            </a:r>
            <a:r>
              <a:rPr lang="en-US" sz="3200" dirty="0">
                <a:hlinkClick r:id="rId5"/>
              </a:rPr>
              <a:t>caschenbach@lassencollege.edu</a:t>
            </a:r>
            <a:r>
              <a:rPr lang="en-US" sz="3200" dirty="0"/>
              <a:t> </a:t>
            </a:r>
          </a:p>
          <a:p>
            <a:pPr algn="ctr"/>
            <a:r>
              <a:rPr lang="en-US" sz="3200" dirty="0" smtClean="0"/>
              <a:t>Dianna </a:t>
            </a:r>
            <a:r>
              <a:rPr lang="en-US" sz="3200" dirty="0" err="1" smtClean="0"/>
              <a:t>Chiabotti</a:t>
            </a:r>
            <a:r>
              <a:rPr lang="en-US" sz="3200" dirty="0" smtClean="0"/>
              <a:t>  </a:t>
            </a:r>
            <a:r>
              <a:rPr lang="en-US" sz="3200" dirty="0" smtClean="0">
                <a:hlinkClick r:id="rId6"/>
              </a:rPr>
              <a:t>dchiabotti@napavalley.edu</a:t>
            </a:r>
            <a:endParaRPr lang="en-US" sz="3200" dirty="0" smtClean="0"/>
          </a:p>
          <a:p>
            <a:pPr algn="ctr"/>
            <a:r>
              <a:rPr lang="en-US" sz="3200" smtClean="0"/>
              <a:t>Lynn </a:t>
            </a:r>
            <a:r>
              <a:rPr lang="en-US" sz="3200" dirty="0"/>
              <a:t>Shaw  </a:t>
            </a:r>
            <a:r>
              <a:rPr lang="en-US" sz="3200" dirty="0">
                <a:hlinkClick r:id="rId7"/>
              </a:rPr>
              <a:t>lshaw@cccco.edu</a:t>
            </a:r>
            <a:endParaRPr lang="en-US" sz="3200" dirty="0"/>
          </a:p>
          <a:p>
            <a:r>
              <a:rPr lang="en-US" dirty="0"/>
              <a:t> </a:t>
            </a:r>
          </a:p>
          <a:p>
            <a:endParaRPr lang="en-US" dirty="0"/>
          </a:p>
        </p:txBody>
      </p:sp>
    </p:spTree>
    <p:extLst>
      <p:ext uri="{BB962C8B-B14F-4D97-AF65-F5344CB8AC3E}">
        <p14:creationId xmlns:p14="http://schemas.microsoft.com/office/powerpoint/2010/main" val="265553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118" y="409566"/>
            <a:ext cx="10515600" cy="4351338"/>
          </a:xfrm>
        </p:spPr>
        <p:txBody>
          <a:bodyPr>
            <a:normAutofit/>
          </a:bodyPr>
          <a:lstStyle/>
          <a:p>
            <a:pPr marL="0" indent="0" algn="ctr">
              <a:buNone/>
            </a:pPr>
            <a:r>
              <a:rPr lang="en-US" sz="3200" b="1" dirty="0"/>
              <a:t>Chancellor’s Office </a:t>
            </a:r>
            <a:br>
              <a:rPr lang="en-US" sz="3200" b="1" dirty="0"/>
            </a:br>
            <a:r>
              <a:rPr lang="en-US" sz="3200" b="1" dirty="0"/>
              <a:t>CTE Minimum Qualifications Work Group</a:t>
            </a:r>
            <a:endParaRPr lang="en-US" sz="3200" dirty="0"/>
          </a:p>
          <a:p>
            <a:pPr marL="0" indent="0">
              <a:buNone/>
            </a:pPr>
            <a:endParaRPr lang="en-US" dirty="0"/>
          </a:p>
          <a:p>
            <a:r>
              <a:rPr lang="en-US" dirty="0"/>
              <a:t>Academic Senate</a:t>
            </a:r>
          </a:p>
          <a:p>
            <a:r>
              <a:rPr lang="en-US" dirty="0"/>
              <a:t>Chief Instructional Officers </a:t>
            </a:r>
          </a:p>
          <a:p>
            <a:r>
              <a:rPr lang="en-US" dirty="0"/>
              <a:t>College Presidents</a:t>
            </a:r>
          </a:p>
          <a:p>
            <a:r>
              <a:rPr lang="en-US" dirty="0"/>
              <a:t>Human Resources </a:t>
            </a:r>
          </a:p>
          <a:p>
            <a:r>
              <a:rPr lang="en-US" dirty="0"/>
              <a:t>California Community College Chancellor’s Office</a:t>
            </a:r>
          </a:p>
          <a:p>
            <a:endParaRPr lang="en-US" dirty="0"/>
          </a:p>
        </p:txBody>
      </p:sp>
    </p:spTree>
    <p:extLst>
      <p:ext uri="{BB962C8B-B14F-4D97-AF65-F5344CB8AC3E}">
        <p14:creationId xmlns:p14="http://schemas.microsoft.com/office/powerpoint/2010/main" val="197908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177" y="2796072"/>
            <a:ext cx="10515600" cy="4351338"/>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a:buFont typeface="Arial" charset="0"/>
              <a:buChar char="•"/>
            </a:pPr>
            <a:r>
              <a:rPr lang="en-US" sz="3200" b="1" dirty="0"/>
              <a:t>CTE Minimum Qualifications Tool Kit</a:t>
            </a:r>
          </a:p>
          <a:p>
            <a:pPr>
              <a:buFont typeface="Arial" charset="0"/>
              <a:buChar char="•"/>
            </a:pPr>
            <a:r>
              <a:rPr lang="en-US" sz="2400" dirty="0"/>
              <a:t>Equivalency</a:t>
            </a:r>
          </a:p>
          <a:p>
            <a:pPr>
              <a:buFont typeface="Arial" charset="0"/>
              <a:buChar char="•"/>
            </a:pPr>
            <a:r>
              <a:rPr lang="en-US" sz="2400" dirty="0"/>
              <a:t>Faculty Internship</a:t>
            </a:r>
          </a:p>
          <a:p>
            <a:pPr>
              <a:buFont typeface="Arial" charset="0"/>
              <a:buChar char="•"/>
            </a:pPr>
            <a:r>
              <a:rPr lang="en-US" sz="2400" dirty="0"/>
              <a:t>Apprenticeship Minimum Qualifications</a:t>
            </a:r>
          </a:p>
          <a:p>
            <a:pPr marL="0" indent="0">
              <a:buNone/>
            </a:pPr>
            <a:endParaRPr lang="en-US" dirty="0"/>
          </a:p>
          <a:p>
            <a:endParaRPr lang="en-US" dirty="0"/>
          </a:p>
          <a:p>
            <a:endParaRPr lang="en-US" dirty="0"/>
          </a:p>
        </p:txBody>
      </p:sp>
      <p:pic>
        <p:nvPicPr>
          <p:cNvPr id="7" name="Picture 4" descr="D:\tool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34" y="419902"/>
            <a:ext cx="9597931" cy="3941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971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A.A. degree</a:t>
            </a:r>
            <a:endParaRPr lang="en-US" dirty="0"/>
          </a:p>
        </p:txBody>
      </p:sp>
      <p:sp>
        <p:nvSpPr>
          <p:cNvPr id="3" name="Content Placeholder 2"/>
          <p:cNvSpPr>
            <a:spLocks noGrp="1"/>
          </p:cNvSpPr>
          <p:nvPr>
            <p:ph idx="1"/>
          </p:nvPr>
        </p:nvSpPr>
        <p:spPr/>
        <p:txBody>
          <a:bodyPr/>
          <a:lstStyle/>
          <a:p>
            <a:pPr marL="0" indent="0">
              <a:buNone/>
            </a:pPr>
            <a:r>
              <a:rPr lang="en-US" dirty="0" smtClean="0"/>
              <a:t>Every A.A. or A.S. degree must include a minimum of 60 semester units including</a:t>
            </a:r>
          </a:p>
          <a:p>
            <a:r>
              <a:rPr lang="en-US" dirty="0" smtClean="0"/>
              <a:t>Minimum 18 semester units of major preparation</a:t>
            </a:r>
          </a:p>
          <a:p>
            <a:r>
              <a:rPr lang="en-US" dirty="0" smtClean="0"/>
              <a:t>Minimum 18 semester units of general education</a:t>
            </a:r>
          </a:p>
          <a:p>
            <a:r>
              <a:rPr lang="en-US" dirty="0" smtClean="0"/>
              <a:t>If major preparation and GE don’t total 60 units, then a student may be required to complete additional elective units</a:t>
            </a:r>
          </a:p>
          <a:p>
            <a:endParaRPr lang="en-US" dirty="0"/>
          </a:p>
          <a:p>
            <a:r>
              <a:rPr lang="en-US" dirty="0" smtClean="0"/>
              <a:t>For faculty applicants without a degree who are considered experts in their field, the equivalent of major preparation is rarely a concern.  Instead, a lack of coursework in general education is often the barrier to qualification through equivalency.</a:t>
            </a:r>
            <a:endParaRPr lang="en-US" dirty="0"/>
          </a:p>
        </p:txBody>
      </p:sp>
    </p:spTree>
    <p:extLst>
      <p:ext uri="{BB962C8B-B14F-4D97-AF65-F5344CB8AC3E}">
        <p14:creationId xmlns:p14="http://schemas.microsoft.com/office/powerpoint/2010/main" val="84754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General Education?</a:t>
            </a:r>
          </a:p>
        </p:txBody>
      </p:sp>
      <p:sp>
        <p:nvSpPr>
          <p:cNvPr id="3" name="Content Placeholder 2"/>
          <p:cNvSpPr>
            <a:spLocks noGrp="1"/>
          </p:cNvSpPr>
          <p:nvPr>
            <p:ph idx="1"/>
          </p:nvPr>
        </p:nvSpPr>
        <p:spPr/>
        <p:txBody>
          <a:bodyPr>
            <a:normAutofit/>
          </a:bodyPr>
          <a:lstStyle/>
          <a:p>
            <a:pPr marL="0" indent="0">
              <a:buNone/>
            </a:pPr>
            <a:r>
              <a:rPr lang="en-US" dirty="0"/>
              <a:t>Purpose of GE is to produce a citizen who can interact effectively with the world around them based on critical thinking and reasoning, sound oral and written communication, an applied understanding of other peoples and cultures, and applied experiences with science and its impact on people. </a:t>
            </a:r>
          </a:p>
        </p:txBody>
      </p:sp>
    </p:spTree>
    <p:extLst>
      <p:ext uri="{BB962C8B-B14F-4D97-AF65-F5344CB8AC3E}">
        <p14:creationId xmlns:p14="http://schemas.microsoft.com/office/powerpoint/2010/main" val="2018740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General Education is required for an Associate of Arts or Associate of Sciences?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GE for an AA degree includes demonstrated competencies in math and English along with 18 units in 5 areas:</a:t>
            </a:r>
          </a:p>
          <a:p>
            <a:pPr lvl="1"/>
            <a:r>
              <a:rPr lang="en-US" dirty="0"/>
              <a:t>A. Natural Sciences </a:t>
            </a:r>
          </a:p>
          <a:p>
            <a:pPr lvl="1"/>
            <a:r>
              <a:rPr lang="en-US" dirty="0"/>
              <a:t>B. Social and Behavioral Sciences </a:t>
            </a:r>
          </a:p>
          <a:p>
            <a:pPr lvl="1"/>
            <a:r>
              <a:rPr lang="en-US" dirty="0"/>
              <a:t>C. Humanities </a:t>
            </a:r>
          </a:p>
          <a:p>
            <a:pPr lvl="1"/>
            <a:r>
              <a:rPr lang="en-US" dirty="0"/>
              <a:t>D.1. Language and Rationality: English Composition </a:t>
            </a:r>
          </a:p>
          <a:p>
            <a:pPr lvl="1"/>
            <a:r>
              <a:rPr lang="en-US" dirty="0"/>
              <a:t>D.2. Language and Rationality: Communication and Analytical Thinking </a:t>
            </a:r>
          </a:p>
        </p:txBody>
      </p:sp>
    </p:spTree>
    <p:extLst>
      <p:ext uri="{BB962C8B-B14F-4D97-AF65-F5344CB8AC3E}">
        <p14:creationId xmlns:p14="http://schemas.microsoft.com/office/powerpoint/2010/main" val="218168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8" y="499132"/>
            <a:ext cx="10515600" cy="1325563"/>
          </a:xfrm>
        </p:spPr>
        <p:txBody>
          <a:bodyPr>
            <a:normAutofit fontScale="90000"/>
          </a:bodyPr>
          <a:lstStyle/>
          <a:p>
            <a:r>
              <a:rPr lang="en-US" dirty="0"/>
              <a:t/>
            </a:r>
            <a:br>
              <a:rPr lang="en-US" dirty="0"/>
            </a:br>
            <a:r>
              <a:rPr lang="en-US" dirty="0"/>
              <a:t>General Education Area A </a:t>
            </a:r>
            <a:br>
              <a:rPr lang="en-US" dirty="0"/>
            </a:br>
            <a:r>
              <a:rPr lang="en-US" dirty="0"/>
              <a:t>Natural Sciences</a:t>
            </a:r>
            <a:br>
              <a:rPr lang="en-US" dirty="0"/>
            </a:br>
            <a:endParaRPr lang="en-US" dirty="0"/>
          </a:p>
        </p:txBody>
      </p:sp>
      <p:sp>
        <p:nvSpPr>
          <p:cNvPr id="3" name="Content Placeholder 2"/>
          <p:cNvSpPr>
            <a:spLocks noGrp="1"/>
          </p:cNvSpPr>
          <p:nvPr>
            <p:ph idx="1"/>
          </p:nvPr>
        </p:nvSpPr>
        <p:spPr>
          <a:xfrm>
            <a:off x="546538" y="2417379"/>
            <a:ext cx="11361682" cy="3762704"/>
          </a:xfrm>
        </p:spPr>
        <p:txBody>
          <a:bodyPr>
            <a:normAutofit/>
          </a:bodyPr>
          <a:lstStyle/>
          <a:p>
            <a:pPr marL="0" lvl="0" indent="0">
              <a:buNone/>
            </a:pPr>
            <a:r>
              <a:rPr lang="en-US" sz="2000" b="1" dirty="0"/>
              <a:t>Example: Aviation (Certified Flight Instructor)</a:t>
            </a:r>
          </a:p>
          <a:p>
            <a:r>
              <a:rPr lang="en-US" sz="2000" dirty="0"/>
              <a:t>A certified recreational, private, or commercial must </a:t>
            </a:r>
          </a:p>
          <a:p>
            <a:pPr marL="0" indent="0">
              <a:buNone/>
            </a:pPr>
            <a:r>
              <a:rPr lang="en-US" sz="2000" dirty="0"/>
              <a:t>understand and apply Newton’s Basic Laws of Motion </a:t>
            </a:r>
          </a:p>
          <a:p>
            <a:pPr marL="0" indent="0">
              <a:buNone/>
            </a:pPr>
            <a:r>
              <a:rPr lang="en-US" sz="2000" dirty="0"/>
              <a:t>and Bernoulli’s Principle Ref: FAR 61.185(2)</a:t>
            </a:r>
          </a:p>
          <a:p>
            <a:pPr marL="0" indent="0">
              <a:buNone/>
            </a:pPr>
            <a:endParaRPr lang="en-US" sz="2000" dirty="0"/>
          </a:p>
          <a:p>
            <a:pPr marL="0" indent="0">
              <a:buNone/>
            </a:pPr>
            <a:r>
              <a:rPr lang="en-US" sz="2000" b="1" dirty="0"/>
              <a:t>Purpose for Including One Course in Natural Sciences for General Education</a:t>
            </a:r>
            <a:endParaRPr lang="en-US" sz="2000" dirty="0"/>
          </a:p>
          <a:p>
            <a:pPr lvl="0"/>
            <a:r>
              <a:rPr lang="en-US" sz="1800" dirty="0"/>
              <a:t>For students to develop the ability to examine the physical universe, its life forms, and its natural phenomena</a:t>
            </a:r>
          </a:p>
          <a:p>
            <a:pPr lvl="0"/>
            <a:r>
              <a:rPr lang="en-US" sz="1800" dirty="0"/>
              <a:t>For students to develop an appreciation of, understanding of, and ability to apply the scientific method</a:t>
            </a:r>
          </a:p>
          <a:p>
            <a:pPr lvl="0"/>
            <a:r>
              <a:rPr lang="en-US" sz="1800" dirty="0"/>
              <a:t>For students to develop the ability to understand the relationship between science and other human activities</a:t>
            </a:r>
          </a:p>
          <a:p>
            <a:pPr lvl="0"/>
            <a:endParaRPr lang="en-US" sz="1800" dirty="0"/>
          </a:p>
        </p:txBody>
      </p:sp>
      <p:pic>
        <p:nvPicPr>
          <p:cNvPr id="5" name="Picture 4">
            <a:extLst>
              <a:ext uri="{FF2B5EF4-FFF2-40B4-BE49-F238E27FC236}">
                <a16:creationId xmlns:a16="http://schemas.microsoft.com/office/drawing/2014/main" xmlns="" id="{DABB5541-FAE4-0F49-89F7-38A8149BCAF3}"/>
              </a:ext>
            </a:extLst>
          </p:cNvPr>
          <p:cNvPicPr>
            <a:picLocks noChangeAspect="1"/>
          </p:cNvPicPr>
          <p:nvPr/>
        </p:nvPicPr>
        <p:blipFill>
          <a:blip r:embed="rId3"/>
          <a:stretch>
            <a:fillRect/>
          </a:stretch>
        </p:blipFill>
        <p:spPr>
          <a:xfrm>
            <a:off x="7528889" y="418749"/>
            <a:ext cx="4603531" cy="3452648"/>
          </a:xfrm>
          <a:prstGeom prst="rect">
            <a:avLst/>
          </a:prstGeom>
        </p:spPr>
      </p:pic>
    </p:spTree>
    <p:extLst>
      <p:ext uri="{BB962C8B-B14F-4D97-AF65-F5344CB8AC3E}">
        <p14:creationId xmlns:p14="http://schemas.microsoft.com/office/powerpoint/2010/main" val="3241348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796</TotalTime>
  <Words>1871</Words>
  <Application>Microsoft Macintosh PowerPoint</Application>
  <PresentationFormat>Widescreen</PresentationFormat>
  <Paragraphs>189</Paragraphs>
  <Slides>31</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Theme5</vt:lpstr>
      <vt:lpstr>Minimum Qualifications Tool Kit</vt:lpstr>
      <vt:lpstr>25 Strong Workforce Recommendations   Adopted by the Board of Governors in Fall 2015</vt:lpstr>
      <vt:lpstr>PowerPoint Presentation</vt:lpstr>
      <vt:lpstr>PowerPoint Presentation</vt:lpstr>
      <vt:lpstr>PowerPoint Presentation</vt:lpstr>
      <vt:lpstr>Components of an A.A. degree</vt:lpstr>
      <vt:lpstr>Why General Education?</vt:lpstr>
      <vt:lpstr>What General Education is required for an Associate of Arts or Associate of Sciences?</vt:lpstr>
      <vt:lpstr> General Education Area A  Natural Sciences </vt:lpstr>
      <vt:lpstr>General Education Area B  Social and  Behavioral Sciences</vt:lpstr>
      <vt:lpstr>General Education Area C  Humanities</vt:lpstr>
      <vt:lpstr>General Education Area D.1.  Language and Rationality:  English Composition</vt:lpstr>
      <vt:lpstr>General Education Area D.2.  Language &amp; Rationality:  Communication &amp;  Analytical Thinking</vt:lpstr>
      <vt:lpstr>Career Technical Education Minimum Qualifications Tool Kit Activity  You be the judge: Equivalency Case STUDY ACTIVITY</vt:lpstr>
      <vt:lpstr>Minimum Qualifications &amp; Equivalency Committee  Activity Directions</vt:lpstr>
      <vt:lpstr>Minimum Qualifications &amp; Equivalency Committee Activity</vt:lpstr>
      <vt:lpstr>Minimum Qualifications &amp; Equivalency Committee Activity</vt:lpstr>
      <vt:lpstr>Minimum Qualifications &amp; Equivalency Committee Activity</vt:lpstr>
      <vt:lpstr> Career Technical Education  Minimum Qualifications &amp; Equivalency Committee Roles</vt:lpstr>
      <vt:lpstr>Career Technical Education  Minimum Qualifications &amp; Equivalency Committee Roles</vt:lpstr>
      <vt:lpstr>Career Technical Education  Minimum Qualifications &amp;Equivalency Committee Roles</vt:lpstr>
      <vt:lpstr>Career Technical Education  Minimum Qualifications &amp; Equivalency Committee Roles</vt:lpstr>
      <vt:lpstr>Career Technical Education Minimum Qualifications &amp; Equivalency Committee Roles</vt:lpstr>
      <vt:lpstr>Career Technical Education  Minimum Qualifications &amp; Equivalency Committee Roles</vt:lpstr>
      <vt:lpstr>Scenario</vt:lpstr>
      <vt:lpstr>What do you think?</vt:lpstr>
      <vt:lpstr>Scenario</vt:lpstr>
      <vt:lpstr>What do you think?</vt:lpstr>
      <vt:lpstr>PowerPoint Presentation</vt:lpstr>
      <vt:lpstr>Next Steps</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Minimum Qualifications Tool Kit</dc:title>
  <dc:creator>Lynn Shaw</dc:creator>
  <cp:lastModifiedBy>Microsoft Office User</cp:lastModifiedBy>
  <cp:revision>51</cp:revision>
  <dcterms:created xsi:type="dcterms:W3CDTF">2019-03-19T18:23:13Z</dcterms:created>
  <dcterms:modified xsi:type="dcterms:W3CDTF">2019-04-26T21:44:33Z</dcterms:modified>
</cp:coreProperties>
</file>