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5" r:id="rId5"/>
    <p:sldId id="281" r:id="rId6"/>
    <p:sldId id="269" r:id="rId7"/>
    <p:sldId id="268" r:id="rId8"/>
    <p:sldId id="266" r:id="rId9"/>
    <p:sldId id="278" r:id="rId10"/>
    <p:sldId id="272" r:id="rId11"/>
    <p:sldId id="270" r:id="rId12"/>
    <p:sldId id="277" r:id="rId13"/>
    <p:sldId id="280" r:id="rId14"/>
    <p:sldId id="279" r:id="rId15"/>
    <p:sldId id="273" r:id="rId16"/>
    <p:sldId id="276" r:id="rId17"/>
    <p:sldId id="275" r:id="rId18"/>
    <p:sldId id="282" r:id="rId19"/>
    <p:sldId id="26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10"/>
    <p:restoredTop sz="94643"/>
  </p:normalViewPr>
  <p:slideViewPr>
    <p:cSldViewPr snapToGrid="0" snapToObjects="1">
      <p:cViewPr>
        <p:scale>
          <a:sx n="75" d="100"/>
          <a:sy n="75" d="100"/>
        </p:scale>
        <p:origin x="248" y="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20188-28DB-584A-8D99-556581598E69}" type="datetimeFigureOut">
              <a:rPr lang="en-US" smtClean="0"/>
              <a:t>2/8/18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68EE8-B064-7649-8860-7037930FE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20188-28DB-584A-8D99-556581598E69}" type="datetimeFigureOut">
              <a:rPr lang="en-US" smtClean="0"/>
              <a:t>2/8/18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68EE8-B064-7649-8860-7037930FE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399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20188-28DB-584A-8D99-556581598E69}" type="datetimeFigureOut">
              <a:rPr lang="en-US" smtClean="0"/>
              <a:t>2/8/18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68EE8-B064-7649-8860-7037930FE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628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20188-28DB-584A-8D99-556581598E69}" type="datetimeFigureOut">
              <a:rPr lang="en-US" smtClean="0"/>
              <a:t>2/8/18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68EE8-B064-7649-8860-7037930FE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80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20188-28DB-584A-8D99-556581598E69}" type="datetimeFigureOut">
              <a:rPr lang="en-US" smtClean="0"/>
              <a:t>2/8/18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68EE8-B064-7649-8860-7037930FE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355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20188-28DB-584A-8D99-556581598E69}" type="datetimeFigureOut">
              <a:rPr lang="en-US" smtClean="0"/>
              <a:t>2/8/18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68EE8-B064-7649-8860-7037930FE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07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20188-28DB-584A-8D99-556581598E69}" type="datetimeFigureOut">
              <a:rPr lang="en-US" smtClean="0"/>
              <a:t>2/8/18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68EE8-B064-7649-8860-7037930FE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355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20188-28DB-584A-8D99-556581598E69}" type="datetimeFigureOut">
              <a:rPr lang="en-US" smtClean="0"/>
              <a:t>2/8/18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68EE8-B064-7649-8860-7037930FE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700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20188-28DB-584A-8D99-556581598E69}" type="datetimeFigureOut">
              <a:rPr lang="en-US" smtClean="0"/>
              <a:t>2/8/18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68EE8-B064-7649-8860-7037930FE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243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20188-28DB-584A-8D99-556581598E69}" type="datetimeFigureOut">
              <a:rPr lang="en-US" smtClean="0"/>
              <a:t>2/8/18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68EE8-B064-7649-8860-7037930FE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60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20188-28DB-584A-8D99-556581598E69}" type="datetimeFigureOut">
              <a:rPr lang="en-US" smtClean="0"/>
              <a:t>2/8/18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68EE8-B064-7649-8860-7037930FE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577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20188-28DB-584A-8D99-556581598E69}" type="datetimeFigureOut">
              <a:rPr lang="en-US" smtClean="0"/>
              <a:t>2/8/18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68EE8-B064-7649-8860-7037930FE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Wait, Why Are We Doing This?: Making SLO Assessment Meaningful and Useful for Teaching </a:t>
            </a:r>
            <a:r>
              <a:rPr lang="en-US" b="1" dirty="0" smtClean="0"/>
              <a:t>Faculty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Gayle Pitman, Faculty Research Coordinator/SLO Coordinator</a:t>
            </a:r>
          </a:p>
          <a:p>
            <a:r>
              <a:rPr lang="en-US" dirty="0" smtClean="0"/>
              <a:t>Sacramento City College</a:t>
            </a:r>
          </a:p>
          <a:p>
            <a:r>
              <a:rPr lang="en-US" dirty="0" smtClean="0"/>
              <a:t>February 9,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94455" y="-2400590"/>
            <a:ext cx="8001757" cy="1127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53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75039" y="-1021186"/>
            <a:ext cx="6944068" cy="898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14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Case example: Math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/>
              <a:t>The problem: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/>
              <a:t>They were doing their SLO assessments!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/>
              <a:t>And their SLO assessments indicated generally high or moderate achievement!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dirty="0" smtClean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/>
              <a:t>But . . .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/>
              <a:t>They had low course success rates.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/>
              <a:t>AND they had low morale.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9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8" t="2279" r="15969"/>
          <a:stretch/>
        </p:blipFill>
        <p:spPr>
          <a:xfrm rot="5400000">
            <a:off x="3026360" y="-1967081"/>
            <a:ext cx="5691491" cy="1067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10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Despite such glowing findings . . 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3600" dirty="0" smtClean="0"/>
          </a:p>
          <a:p>
            <a:pPr marL="0" indent="0" algn="ctr">
              <a:buNone/>
            </a:pPr>
            <a:r>
              <a:rPr lang="en-US" sz="3600" dirty="0" smtClean="0"/>
              <a:t>Fewer than 50% of students were passing Math 120 with a C or better.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58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Math solution?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/>
              <a:t>Shift from points-based grading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/>
              <a:t>t</a:t>
            </a:r>
            <a:r>
              <a:rPr lang="en-US" sz="3600" dirty="0" smtClean="0"/>
              <a:t>o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/>
              <a:t>Outcomes-based grading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/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dirty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/>
              <a:t>Reframing what “grades” mean helped math faculty get on board with using SLO assessment results.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/>
              <a:t>It also helped them be more effective with students.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8904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Point-based grading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These grading systems are based on the assumption </a:t>
            </a:r>
            <a:r>
              <a:rPr lang="en-US" dirty="0"/>
              <a:t>that the assignments and assessments facilitate and demonstrate the students’ achievement of the outcomes </a:t>
            </a:r>
            <a:endParaRPr lang="en-US" dirty="0" smtClean="0"/>
          </a:p>
          <a:p>
            <a:r>
              <a:rPr lang="en-US" dirty="0" smtClean="0"/>
              <a:t>In point-based grading systems, the relationship </a:t>
            </a:r>
            <a:r>
              <a:rPr lang="en-US" dirty="0"/>
              <a:t>between achievement of outcomes and final grade is implied and indirect.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some cases, there is no relationship between SLOs and grades.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181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Outcomes-based grading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Final grade tied to the level of achievement the student documents for each outcome; </a:t>
            </a:r>
            <a:endParaRPr lang="en-US" dirty="0" smtClean="0"/>
          </a:p>
          <a:p>
            <a:r>
              <a:rPr lang="en-US" dirty="0" smtClean="0"/>
              <a:t>Student </a:t>
            </a:r>
            <a:r>
              <a:rPr lang="en-US" dirty="0"/>
              <a:t>has responsibility to provide evidence of achievement and to monitor his/her performance; </a:t>
            </a:r>
            <a:endParaRPr lang="en-US" dirty="0" smtClean="0"/>
          </a:p>
          <a:p>
            <a:r>
              <a:rPr lang="en-US" dirty="0" smtClean="0"/>
              <a:t>Grading </a:t>
            </a:r>
            <a:r>
              <a:rPr lang="en-US" dirty="0"/>
              <a:t>criteria are very clear; and </a:t>
            </a:r>
            <a:endParaRPr lang="en-US" dirty="0" smtClean="0"/>
          </a:p>
          <a:p>
            <a:r>
              <a:rPr lang="en-US" dirty="0" smtClean="0"/>
              <a:t>Passing </a:t>
            </a:r>
            <a:r>
              <a:rPr lang="en-US" dirty="0"/>
              <a:t>grade requires basic competence in </a:t>
            </a:r>
            <a:r>
              <a:rPr lang="en-US" b="1" dirty="0"/>
              <a:t>every</a:t>
            </a:r>
            <a:r>
              <a:rPr lang="en-US" dirty="0"/>
              <a:t> expected learning outcome.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33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 summary . . 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out what people are passionate about.</a:t>
            </a:r>
          </a:p>
          <a:p>
            <a:r>
              <a:rPr lang="en-US" dirty="0" smtClean="0"/>
              <a:t>Ask faculty (in a non-judgmental way) why they’re not doing SLO assessment.</a:t>
            </a:r>
            <a:endParaRPr lang="en-US" dirty="0"/>
          </a:p>
          <a:p>
            <a:r>
              <a:rPr lang="en-US" dirty="0" smtClean="0"/>
              <a:t>Then problem-solve using those two pieces of information.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82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800" dirty="0" smtClean="0"/>
          </a:p>
          <a:p>
            <a:pPr marL="0" indent="0" algn="ctr">
              <a:buNone/>
            </a:pPr>
            <a:r>
              <a:rPr lang="en-US" sz="4800" dirty="0" smtClean="0"/>
              <a:t>Questions? Comments?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13661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Let’s start with a question . . 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800" dirty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smtClean="0"/>
              <a:t>Why did you become an educator?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030121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Why people pursue careers in education: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Intrinsic factors</a:t>
            </a:r>
          </a:p>
          <a:p>
            <a:pPr lvl="1"/>
            <a:r>
              <a:rPr lang="en-US" dirty="0"/>
              <a:t>I love my subject. </a:t>
            </a:r>
          </a:p>
          <a:p>
            <a:pPr lvl="1"/>
            <a:r>
              <a:rPr lang="en-US" dirty="0"/>
              <a:t>Teaching is fun. </a:t>
            </a:r>
          </a:p>
          <a:p>
            <a:pPr lvl="1"/>
            <a:r>
              <a:rPr lang="en-US" dirty="0"/>
              <a:t>The job is varied and enjoyable.</a:t>
            </a:r>
          </a:p>
          <a:p>
            <a:pPr lvl="1"/>
            <a:r>
              <a:rPr lang="en-US" dirty="0"/>
              <a:t>I learn a lot from my </a:t>
            </a:r>
            <a:r>
              <a:rPr lang="en-US" dirty="0" smtClean="0"/>
              <a:t>students.</a:t>
            </a:r>
          </a:p>
          <a:p>
            <a:r>
              <a:rPr lang="en-US" dirty="0" smtClean="0"/>
              <a:t>Extrinsic factors</a:t>
            </a:r>
          </a:p>
          <a:p>
            <a:pPr lvl="1"/>
            <a:r>
              <a:rPr lang="en-US" dirty="0"/>
              <a:t>I get summers off.</a:t>
            </a:r>
          </a:p>
          <a:p>
            <a:pPr lvl="1"/>
            <a:r>
              <a:rPr lang="en-US" dirty="0"/>
              <a:t>The pay is good.</a:t>
            </a:r>
          </a:p>
          <a:p>
            <a:pPr lvl="1"/>
            <a:r>
              <a:rPr lang="en-US" dirty="0"/>
              <a:t>I get health benefits and a pension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I couldn’t get a job anywhere else.</a:t>
            </a:r>
          </a:p>
          <a:p>
            <a:r>
              <a:rPr lang="en-US" dirty="0" smtClean="0"/>
              <a:t>Altruistic factors</a:t>
            </a:r>
          </a:p>
          <a:p>
            <a:pPr lvl="1"/>
            <a:r>
              <a:rPr lang="en-US" dirty="0"/>
              <a:t>I want to help students succeed. </a:t>
            </a:r>
          </a:p>
          <a:p>
            <a:pPr lvl="1"/>
            <a:r>
              <a:rPr lang="en-US" dirty="0"/>
              <a:t>I care about student equity. </a:t>
            </a:r>
          </a:p>
          <a:p>
            <a:pPr lvl="1"/>
            <a:r>
              <a:rPr lang="en-US" dirty="0"/>
              <a:t>I want students to have access to a quality education.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285220" y="2398427"/>
            <a:ext cx="3657600" cy="2062103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Wait – we don’t become educators because we love </a:t>
            </a:r>
          </a:p>
          <a:p>
            <a:pPr algn="ctr"/>
            <a:r>
              <a:rPr lang="en-US" sz="3200" dirty="0" smtClean="0"/>
              <a:t>SLO assessment???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00902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Case example: History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/>
              <a:t>The problem: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/>
              <a:t>They weren’t doing their SLO assessments!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dirty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/>
              <a:t>Why?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3600" dirty="0" smtClean="0"/>
              <a:t>I don’t know how.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3600" dirty="0" smtClean="0"/>
              <a:t>I don’t have time.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3600" dirty="0" smtClean="0"/>
              <a:t>I don</a:t>
            </a:r>
            <a:r>
              <a:rPr lang="uk-UA" sz="3600" dirty="0" smtClean="0"/>
              <a:t>’</a:t>
            </a:r>
            <a:r>
              <a:rPr lang="en-US" sz="3600" dirty="0" smtClean="0"/>
              <a:t>t care about SLO assessment.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61891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History solution?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dirty="0" smtClean="0"/>
          </a:p>
          <a:p>
            <a:pPr marL="0" indent="0" algn="ctr">
              <a:buNone/>
            </a:pPr>
            <a:r>
              <a:rPr lang="en-US" sz="3600" dirty="0" smtClean="0"/>
              <a:t>Create SLOs that are more meaningful, and relevant to what instructors are doing in the classroom.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3550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Before . . 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3040"/>
            <a:ext cx="10515600" cy="471392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000" i="1" dirty="0"/>
              <a:t>Upon completion of this course, the student will be able to:</a:t>
            </a:r>
            <a:endParaRPr lang="en-US" sz="2000" dirty="0"/>
          </a:p>
          <a:p>
            <a:r>
              <a:rPr lang="en-US" sz="2000" dirty="0"/>
              <a:t>identify and correctly use basic historical terminology, and distinguish between primary and secondary sources as historical evidence.</a:t>
            </a:r>
          </a:p>
          <a:p>
            <a:r>
              <a:rPr lang="en-US" sz="2000" dirty="0"/>
              <a:t>analyze multiple causes for an historical event, and properly evaluate why that event happened.</a:t>
            </a:r>
          </a:p>
          <a:p>
            <a:r>
              <a:rPr lang="en-US" sz="2000" dirty="0"/>
              <a:t>identify various interpretations used by historians to explain United States history up to the Civil War.</a:t>
            </a:r>
          </a:p>
          <a:p>
            <a:r>
              <a:rPr lang="en-US" sz="2000" dirty="0"/>
              <a:t>identify the major time periods and relevant geography of United States history up to the Civil War.</a:t>
            </a:r>
          </a:p>
          <a:p>
            <a:r>
              <a:rPr lang="en-US" sz="2000" dirty="0"/>
              <a:t>analyze and evaluate the major economic, social, political, and cultural developments in United States history up to the Civil War.</a:t>
            </a:r>
          </a:p>
          <a:p>
            <a:r>
              <a:rPr lang="en-US" sz="2000" dirty="0"/>
              <a:t>analyze and evaluate the experiences and conflicts of diverse groups of people, including “common people,” in United States history up to the Civil War.</a:t>
            </a:r>
          </a:p>
          <a:p>
            <a:r>
              <a:rPr lang="en-US" sz="2000" dirty="0"/>
              <a:t>analyze, describe, and explain the motives, settlement and organization of European colonies in North America, and the impact on the Native American environment and cultures.</a:t>
            </a:r>
          </a:p>
          <a:p>
            <a:r>
              <a:rPr lang="en-US" sz="2000" dirty="0"/>
              <a:t>trace the development of racial slavery in America, explain the reasons for its institutionalization, and analyze the influence of Africans and African culture on American society and institutions.</a:t>
            </a:r>
          </a:p>
          <a:p>
            <a:r>
              <a:rPr lang="en-US" sz="2000" dirty="0"/>
              <a:t>analyze the events of the American Revolution and the creation of the United States, including state and national Constitutions, and explain the rationale behind these developments.</a:t>
            </a:r>
          </a:p>
          <a:p>
            <a:r>
              <a:rPr lang="en-US" sz="2000" dirty="0"/>
              <a:t>analyze the philosophical, intellectual and cultural influences on the development of American political and social institutions.</a:t>
            </a:r>
          </a:p>
        </p:txBody>
      </p:sp>
    </p:spTree>
    <p:extLst>
      <p:ext uri="{BB962C8B-B14F-4D97-AF65-F5344CB8AC3E}">
        <p14:creationId xmlns:p14="http://schemas.microsoft.com/office/powerpoint/2010/main" val="130309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. . . </a:t>
            </a:r>
            <a:r>
              <a:rPr lang="en-US" dirty="0"/>
              <a:t>a</a:t>
            </a:r>
            <a:r>
              <a:rPr lang="en-US" dirty="0" smtClean="0"/>
              <a:t>nd after.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i="1" dirty="0"/>
              <a:t>Upon completion of this course, the student will be able to:</a:t>
            </a:r>
            <a:endParaRPr lang="en-US" dirty="0" smtClean="0"/>
          </a:p>
          <a:p>
            <a:r>
              <a:rPr lang="en-US" dirty="0" smtClean="0"/>
              <a:t>identify</a:t>
            </a:r>
            <a:r>
              <a:rPr lang="en-US" dirty="0"/>
              <a:t>, explain, and evaluate the major historical forces in United States history through Reconstruction. (</a:t>
            </a:r>
            <a:r>
              <a:rPr lang="en-US" dirty="0" err="1"/>
              <a:t>ProLo</a:t>
            </a:r>
            <a:r>
              <a:rPr lang="en-US" dirty="0"/>
              <a:t> 4)</a:t>
            </a:r>
          </a:p>
          <a:p>
            <a:r>
              <a:rPr lang="en-US" dirty="0"/>
              <a:t>generate significant open-ended questions about United States history, and critically analyze primary and secondary sources to construct oral and written historical arguments. (</a:t>
            </a:r>
            <a:r>
              <a:rPr lang="en-US" dirty="0" err="1"/>
              <a:t>ProLo</a:t>
            </a:r>
            <a:r>
              <a:rPr lang="en-US" dirty="0"/>
              <a:t> 3)</a:t>
            </a:r>
          </a:p>
          <a:p>
            <a:r>
              <a:rPr lang="en-US" dirty="0"/>
              <a:t>evaluate and analyze the diverse experiences and perspectives of multiple ethnic groups in United States history through an examination of conflicting narratives and power imbalances. (</a:t>
            </a:r>
            <a:r>
              <a:rPr lang="en-US" dirty="0" err="1"/>
              <a:t>ProLo</a:t>
            </a:r>
            <a:r>
              <a:rPr lang="en-US" dirty="0"/>
              <a:t> 1)</a:t>
            </a:r>
          </a:p>
          <a:p>
            <a:r>
              <a:rPr lang="en-US" dirty="0"/>
              <a:t>demonstrate an understanding of the interconnectedness between United States and global history to foster active civic engagement. (</a:t>
            </a:r>
            <a:r>
              <a:rPr lang="en-US" dirty="0" err="1"/>
              <a:t>ProLo</a:t>
            </a:r>
            <a:r>
              <a:rPr lang="en-US" dirty="0"/>
              <a:t> 2)</a:t>
            </a:r>
          </a:p>
          <a:p>
            <a:r>
              <a:rPr lang="en-US" dirty="0"/>
              <a:t>apply historical knowledge and historical thinking to contemporary issues. (</a:t>
            </a:r>
            <a:r>
              <a:rPr lang="en-US" dirty="0" err="1"/>
              <a:t>ProLos</a:t>
            </a:r>
            <a:r>
              <a:rPr lang="en-US" dirty="0"/>
              <a:t> 2, 3, 4)</a:t>
            </a:r>
          </a:p>
          <a:p>
            <a:r>
              <a:rPr lang="en-US" dirty="0"/>
              <a:t>collect, sift, organize, question, synthesize, and interpret complex material. (</a:t>
            </a:r>
            <a:r>
              <a:rPr lang="en-US" dirty="0" err="1"/>
              <a:t>ProLos</a:t>
            </a:r>
            <a:r>
              <a:rPr lang="en-US" dirty="0"/>
              <a:t> 1, 2, 3, 4)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59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Case example: Early Childhood Education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4000" dirty="0" smtClean="0"/>
              <a:t>The problem:</a:t>
            </a:r>
          </a:p>
          <a:p>
            <a:pPr marL="0" indent="0" algn="ctr">
              <a:buNone/>
            </a:pPr>
            <a:r>
              <a:rPr lang="en-US" sz="4000" dirty="0" smtClean="0"/>
              <a:t>They weren’t doing their SLO reports!</a:t>
            </a:r>
          </a:p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r>
              <a:rPr lang="en-US" sz="4000" dirty="0" smtClean="0"/>
              <a:t>Why?</a:t>
            </a:r>
          </a:p>
          <a:p>
            <a:pPr algn="ctr"/>
            <a:r>
              <a:rPr lang="en-US" sz="4000" dirty="0" smtClean="0"/>
              <a:t>I don’t know how.</a:t>
            </a:r>
          </a:p>
          <a:p>
            <a:pPr algn="ctr"/>
            <a:r>
              <a:rPr lang="en-US" sz="4000" dirty="0" smtClean="0"/>
              <a:t>I don’t have time.</a:t>
            </a:r>
          </a:p>
          <a:p>
            <a:pPr algn="ctr"/>
            <a:r>
              <a:rPr lang="en-US" sz="4000" dirty="0" smtClean="0"/>
              <a:t>I don’t care about SLO assessment.  </a:t>
            </a:r>
          </a:p>
          <a:p>
            <a:pPr marL="0" indent="0" algn="ctr">
              <a:buNone/>
            </a:pPr>
            <a:r>
              <a:rPr lang="en-US" sz="4000" dirty="0" smtClean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5802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Early Childhood Education solution?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17606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3" t="25378" r="23147" b="23263"/>
          <a:stretch/>
        </p:blipFill>
        <p:spPr>
          <a:xfrm>
            <a:off x="3876538" y="1617606"/>
            <a:ext cx="4438923" cy="5240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246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913</Words>
  <Application>Microsoft Macintosh PowerPoint</Application>
  <PresentationFormat>Widescreen</PresentationFormat>
  <Paragraphs>108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Calibri</vt:lpstr>
      <vt:lpstr>Calibri Light</vt:lpstr>
      <vt:lpstr>Arial</vt:lpstr>
      <vt:lpstr>Office Theme</vt:lpstr>
      <vt:lpstr>Wait, Why Are We Doing This?: Making SLO Assessment Meaningful and Useful for Teaching Faculty</vt:lpstr>
      <vt:lpstr>Let’s start with a question . . . </vt:lpstr>
      <vt:lpstr>Why people pursue careers in education:</vt:lpstr>
      <vt:lpstr>Case example: History </vt:lpstr>
      <vt:lpstr>The History solution?</vt:lpstr>
      <vt:lpstr>Before . . . </vt:lpstr>
      <vt:lpstr>. . . and after.</vt:lpstr>
      <vt:lpstr>Case example: Early Childhood Education  </vt:lpstr>
      <vt:lpstr>The Early Childhood Education solution? </vt:lpstr>
      <vt:lpstr>PowerPoint Presentation</vt:lpstr>
      <vt:lpstr>PowerPoint Presentation</vt:lpstr>
      <vt:lpstr>Case example: Math</vt:lpstr>
      <vt:lpstr>PowerPoint Presentation</vt:lpstr>
      <vt:lpstr>Despite such glowing findings . . . </vt:lpstr>
      <vt:lpstr>The Math solution?</vt:lpstr>
      <vt:lpstr>Point-based grading systems</vt:lpstr>
      <vt:lpstr> Outcomes-based grading systems</vt:lpstr>
      <vt:lpstr>In summary . . . </vt:lpstr>
      <vt:lpstr>      </vt:lpstr>
    </vt:vector>
  </TitlesOfParts>
  <Company/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Wait, Why Are We Doing This?: Making SLO Assessment Meaningful and Useful for Teaching Faculty</dc:title>
  <dc:creator>Gayle Pitman</dc:creator>
  <cp:lastModifiedBy>Gayle Pitman</cp:lastModifiedBy>
  <cp:revision>14</cp:revision>
  <dcterms:created xsi:type="dcterms:W3CDTF">2018-02-08T18:08:34Z</dcterms:created>
  <dcterms:modified xsi:type="dcterms:W3CDTF">2018-02-08T22:21:16Z</dcterms:modified>
</cp:coreProperties>
</file>