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1"/>
    <p:sldMasterId id="2147483824" r:id="rId2"/>
  </p:sldMasterIdLst>
  <p:notesMasterIdLst>
    <p:notesMasterId r:id="rId37"/>
  </p:notesMasterIdLst>
  <p:sldIdLst>
    <p:sldId id="256" r:id="rId3"/>
    <p:sldId id="257" r:id="rId4"/>
    <p:sldId id="258" r:id="rId5"/>
    <p:sldId id="266" r:id="rId6"/>
    <p:sldId id="267" r:id="rId7"/>
    <p:sldId id="261" r:id="rId8"/>
    <p:sldId id="262" r:id="rId9"/>
    <p:sldId id="263" r:id="rId10"/>
    <p:sldId id="275" r:id="rId11"/>
    <p:sldId id="268" r:id="rId12"/>
    <p:sldId id="269" r:id="rId13"/>
    <p:sldId id="271" r:id="rId14"/>
    <p:sldId id="277" r:id="rId15"/>
    <p:sldId id="276" r:id="rId16"/>
    <p:sldId id="273" r:id="rId17"/>
    <p:sldId id="274" r:id="rId18"/>
    <p:sldId id="279" r:id="rId19"/>
    <p:sldId id="280" r:id="rId20"/>
    <p:sldId id="294" r:id="rId21"/>
    <p:sldId id="281" r:id="rId22"/>
    <p:sldId id="282" r:id="rId23"/>
    <p:sldId id="283" r:id="rId24"/>
    <p:sldId id="284" r:id="rId25"/>
    <p:sldId id="293" r:id="rId26"/>
    <p:sldId id="285" r:id="rId27"/>
    <p:sldId id="286" r:id="rId28"/>
    <p:sldId id="295" r:id="rId29"/>
    <p:sldId id="287" r:id="rId30"/>
    <p:sldId id="288" r:id="rId31"/>
    <p:sldId id="289" r:id="rId32"/>
    <p:sldId id="290" r:id="rId33"/>
    <p:sldId id="291" r:id="rId34"/>
    <p:sldId id="292" r:id="rId35"/>
    <p:sldId id="27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94676"/>
  </p:normalViewPr>
  <p:slideViewPr>
    <p:cSldViewPr snapToGrid="0" snapToObjects="1">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155A3-E176-5A42-A7A6-6D63A18E8623}" type="datetimeFigureOut">
              <a:rPr lang="en-US" smtClean="0"/>
              <a:t>2/15/2017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428F8-FF32-4C45-AB12-6F7EBDF8E28E}" type="slidenum">
              <a:rPr lang="en-US" smtClean="0"/>
              <a:t>‹#›</a:t>
            </a:fld>
            <a:endParaRPr lang="en-US"/>
          </a:p>
        </p:txBody>
      </p:sp>
    </p:spTree>
    <p:extLst>
      <p:ext uri="{BB962C8B-B14F-4D97-AF65-F5344CB8AC3E}">
        <p14:creationId xmlns:p14="http://schemas.microsoft.com/office/powerpoint/2010/main" val="6277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83158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09075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30445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91020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9375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711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8270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927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4895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53836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36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1229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1250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473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8816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216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57088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81566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78569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3008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4808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7313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92744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1422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93222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07399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8844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0FC687F-BE99-2C4A-9E06-0AB63DD4E7C3}"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122F8-530C-1A4C-95B0-EEA98272468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C687F-BE99-2C4A-9E06-0AB63DD4E7C3}"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122F8-530C-1A4C-95B0-EEA98272468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C687F-BE99-2C4A-9E06-0AB63DD4E7C3}"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122F8-530C-1A4C-95B0-EEA98272468F}"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15600" y="593367"/>
            <a:ext cx="11360800" cy="831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 name="Shape 2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sldNum" idx="12"/>
          </p:nvPr>
        </p:nvSpPr>
        <p:spPr>
          <a:xfrm>
            <a:off x="11330665" y="6251677"/>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853151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5"/>
        <p:cNvGrpSpPr/>
        <p:nvPr/>
      </p:nvGrpSpPr>
      <p:grpSpPr>
        <a:xfrm>
          <a:off x="0" y="0"/>
          <a:ext cx="0" cy="0"/>
          <a:chOff x="0" y="0"/>
          <a:chExt cx="0" cy="0"/>
        </a:xfrm>
      </p:grpSpPr>
      <p:sp>
        <p:nvSpPr>
          <p:cNvPr id="17" name="Shape 17"/>
          <p:cNvSpPr txBox="1">
            <a:spLocks noGrp="1"/>
          </p:cNvSpPr>
          <p:nvPr>
            <p:ph type="title"/>
          </p:nvPr>
        </p:nvSpPr>
        <p:spPr>
          <a:xfrm>
            <a:off x="647833" y="2286000"/>
            <a:ext cx="10911600" cy="1047600"/>
          </a:xfrm>
          <a:prstGeom prst="rect">
            <a:avLst/>
          </a:prstGeom>
        </p:spPr>
        <p:txBody>
          <a:bodyPr lIns="91425" tIns="91425" rIns="91425" bIns="91425" anchor="b"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18" name="Shape 18"/>
          <p:cNvSpPr txBox="1">
            <a:spLocks noGrp="1"/>
          </p:cNvSpPr>
          <p:nvPr>
            <p:ph type="sldNum" idx="12"/>
          </p:nvPr>
        </p:nvSpPr>
        <p:spPr>
          <a:xfrm>
            <a:off x="11330665" y="6251677"/>
            <a:ext cx="731600" cy="524800"/>
          </a:xfrm>
          <a:prstGeom prst="rect">
            <a:avLst/>
          </a:prstGeom>
        </p:spPr>
        <p:txBody>
          <a:bodyPr lIns="91425" tIns="91425" rIns="91425" bIns="91425" anchor="ctr" anchorCtr="0">
            <a:noAutofit/>
          </a:bodyPr>
          <a:lstStyle/>
          <a:p>
            <a:fld id="{00000000-1234-1234-1234-123412341234}" type="slidenum">
              <a:rPr lang="en" smtClean="0">
                <a:solidFill>
                  <a:schemeClr val="lt1"/>
                </a:solidFill>
              </a:rPr>
              <a:pPr/>
              <a:t>‹#›</a:t>
            </a:fld>
            <a:endParaRPr lang="en">
              <a:solidFill>
                <a:schemeClr val="lt1"/>
              </a:solidFill>
            </a:endParaRPr>
          </a:p>
        </p:txBody>
      </p:sp>
    </p:spTree>
    <p:extLst>
      <p:ext uri="{BB962C8B-B14F-4D97-AF65-F5344CB8AC3E}">
        <p14:creationId xmlns:p14="http://schemas.microsoft.com/office/powerpoint/2010/main" val="173084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Main point">
    <p:bg>
      <p:bgPr>
        <a:solidFill>
          <a:schemeClr val="accen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53667" y="701800"/>
            <a:ext cx="7472000" cy="5454400"/>
          </a:xfrm>
          <a:prstGeom prst="rect">
            <a:avLst/>
          </a:prstGeom>
        </p:spPr>
        <p:txBody>
          <a:bodyPr lIns="91425" tIns="91425" rIns="91425" bIns="91425" anchor="ctr" anchorCtr="0"/>
          <a:lstStyle>
            <a:lvl1pPr lvl="0" rtl="0">
              <a:spcBef>
                <a:spcPts val="0"/>
              </a:spcBef>
              <a:buClr>
                <a:schemeClr val="lt1"/>
              </a:buClr>
              <a:buSzPct val="100000"/>
              <a:defRPr sz="6400">
                <a:solidFill>
                  <a:schemeClr val="lt1"/>
                </a:solidFill>
              </a:defRPr>
            </a:lvl1pPr>
            <a:lvl2pPr lvl="1" rtl="0">
              <a:spcBef>
                <a:spcPts val="0"/>
              </a:spcBef>
              <a:buClr>
                <a:schemeClr val="lt1"/>
              </a:buClr>
              <a:buSzPct val="100000"/>
              <a:defRPr sz="6400">
                <a:solidFill>
                  <a:schemeClr val="lt1"/>
                </a:solidFill>
              </a:defRPr>
            </a:lvl2pPr>
            <a:lvl3pPr lvl="2" rtl="0">
              <a:spcBef>
                <a:spcPts val="0"/>
              </a:spcBef>
              <a:buClr>
                <a:schemeClr val="lt1"/>
              </a:buClr>
              <a:buSzPct val="100000"/>
              <a:defRPr sz="6400">
                <a:solidFill>
                  <a:schemeClr val="lt1"/>
                </a:solidFill>
              </a:defRPr>
            </a:lvl3pPr>
            <a:lvl4pPr lvl="3" rtl="0">
              <a:spcBef>
                <a:spcPts val="0"/>
              </a:spcBef>
              <a:buClr>
                <a:schemeClr val="lt1"/>
              </a:buClr>
              <a:buSzPct val="100000"/>
              <a:defRPr sz="6400">
                <a:solidFill>
                  <a:schemeClr val="lt1"/>
                </a:solidFill>
              </a:defRPr>
            </a:lvl4pPr>
            <a:lvl5pPr lvl="4" rtl="0">
              <a:spcBef>
                <a:spcPts val="0"/>
              </a:spcBef>
              <a:buClr>
                <a:schemeClr val="lt1"/>
              </a:buClr>
              <a:buSzPct val="100000"/>
              <a:defRPr sz="6400">
                <a:solidFill>
                  <a:schemeClr val="lt1"/>
                </a:solidFill>
              </a:defRPr>
            </a:lvl5pPr>
            <a:lvl6pPr lvl="5" rtl="0">
              <a:spcBef>
                <a:spcPts val="0"/>
              </a:spcBef>
              <a:buClr>
                <a:schemeClr val="lt1"/>
              </a:buClr>
              <a:buSzPct val="100000"/>
              <a:defRPr sz="6400">
                <a:solidFill>
                  <a:schemeClr val="lt1"/>
                </a:solidFill>
              </a:defRPr>
            </a:lvl6pPr>
            <a:lvl7pPr lvl="6" rtl="0">
              <a:spcBef>
                <a:spcPts val="0"/>
              </a:spcBef>
              <a:buClr>
                <a:schemeClr val="lt1"/>
              </a:buClr>
              <a:buSzPct val="100000"/>
              <a:defRPr sz="6400">
                <a:solidFill>
                  <a:schemeClr val="lt1"/>
                </a:solidFill>
              </a:defRPr>
            </a:lvl7pPr>
            <a:lvl8pPr lvl="7" rtl="0">
              <a:spcBef>
                <a:spcPts val="0"/>
              </a:spcBef>
              <a:buClr>
                <a:schemeClr val="lt1"/>
              </a:buClr>
              <a:buSzPct val="100000"/>
              <a:defRPr sz="6400">
                <a:solidFill>
                  <a:schemeClr val="lt1"/>
                </a:solidFill>
              </a:defRPr>
            </a:lvl8pPr>
            <a:lvl9pPr lvl="8" rtl="0">
              <a:spcBef>
                <a:spcPts val="0"/>
              </a:spcBef>
              <a:buClr>
                <a:schemeClr val="lt1"/>
              </a:buClr>
              <a:buSzPct val="100000"/>
              <a:defRPr sz="6400">
                <a:solidFill>
                  <a:schemeClr val="lt1"/>
                </a:solidFill>
              </a:defRPr>
            </a:lvl9pPr>
          </a:lstStyle>
          <a:p>
            <a:endParaRPr/>
          </a:p>
        </p:txBody>
      </p:sp>
      <p:sp>
        <p:nvSpPr>
          <p:cNvPr id="37" name="Shape 37"/>
          <p:cNvSpPr txBox="1">
            <a:spLocks noGrp="1"/>
          </p:cNvSpPr>
          <p:nvPr>
            <p:ph type="sldNum" idx="12"/>
          </p:nvPr>
        </p:nvSpPr>
        <p:spPr>
          <a:xfrm>
            <a:off x="11330665" y="6251677"/>
            <a:ext cx="731600" cy="524800"/>
          </a:xfrm>
          <a:prstGeom prst="rect">
            <a:avLst/>
          </a:prstGeom>
        </p:spPr>
        <p:txBody>
          <a:bodyPr lIns="91425" tIns="91425" rIns="91425" bIns="91425" anchor="ctr" anchorCtr="0">
            <a:noAutofit/>
          </a:bodyPr>
          <a:lstStyle/>
          <a:p>
            <a:fld id="{00000000-1234-1234-1234-123412341234}" type="slidenum">
              <a:rPr lang="en" smtClean="0">
                <a:solidFill>
                  <a:schemeClr val="lt1"/>
                </a:solidFill>
              </a:rPr>
              <a:pPr/>
              <a:t>‹#›</a:t>
            </a:fld>
            <a:endParaRPr lang="en">
              <a:solidFill>
                <a:schemeClr val="lt1"/>
              </a:solidFill>
            </a:endParaRPr>
          </a:p>
        </p:txBody>
      </p:sp>
    </p:spTree>
    <p:extLst>
      <p:ext uri="{BB962C8B-B14F-4D97-AF65-F5344CB8AC3E}">
        <p14:creationId xmlns:p14="http://schemas.microsoft.com/office/powerpoint/2010/main" val="13299803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15600" y="593367"/>
            <a:ext cx="11360800" cy="831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5" name="Shape 25"/>
          <p:cNvSpPr txBox="1">
            <a:spLocks noGrp="1"/>
          </p:cNvSpPr>
          <p:nvPr>
            <p:ph type="body" idx="1"/>
          </p:nvPr>
        </p:nvSpPr>
        <p:spPr>
          <a:xfrm>
            <a:off x="415600" y="1536633"/>
            <a:ext cx="5333200" cy="4555200"/>
          </a:xfrm>
          <a:prstGeom prst="rect">
            <a:avLst/>
          </a:prstGeom>
        </p:spPr>
        <p:txBody>
          <a:bodyPr lIns="91425" tIns="91425" rIns="91425" bIns="91425" anchor="t" anchorCtr="0"/>
          <a:lstStyle>
            <a:lvl1pPr lvl="0" rtl="0">
              <a:spcBef>
                <a:spcPts val="0"/>
              </a:spcBef>
              <a:buSzPct val="100000"/>
              <a:defRPr sz="1867"/>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26" name="Shape 26"/>
          <p:cNvSpPr txBox="1">
            <a:spLocks noGrp="1"/>
          </p:cNvSpPr>
          <p:nvPr>
            <p:ph type="body" idx="2"/>
          </p:nvPr>
        </p:nvSpPr>
        <p:spPr>
          <a:xfrm>
            <a:off x="6443200" y="1536633"/>
            <a:ext cx="5333200" cy="4555200"/>
          </a:xfrm>
          <a:prstGeom prst="rect">
            <a:avLst/>
          </a:prstGeom>
        </p:spPr>
        <p:txBody>
          <a:bodyPr lIns="91425" tIns="91425" rIns="91425" bIns="91425" anchor="t" anchorCtr="0"/>
          <a:lstStyle>
            <a:lvl1pPr lvl="0" rtl="0">
              <a:spcBef>
                <a:spcPts val="0"/>
              </a:spcBef>
              <a:buSzPct val="100000"/>
              <a:defRPr sz="1867"/>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27" name="Shape 27"/>
          <p:cNvSpPr txBox="1">
            <a:spLocks noGrp="1"/>
          </p:cNvSpPr>
          <p:nvPr>
            <p:ph type="sldNum" idx="12"/>
          </p:nvPr>
        </p:nvSpPr>
        <p:spPr>
          <a:xfrm>
            <a:off x="11330665" y="6251677"/>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9704991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0FC687F-BE99-2C4A-9E06-0AB63DD4E7C3}"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122F8-530C-1A4C-95B0-EEA98272468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C687F-BE99-2C4A-9E06-0AB63DD4E7C3}"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122F8-530C-1A4C-95B0-EEA98272468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FC687F-BE99-2C4A-9E06-0AB63DD4E7C3}"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122F8-530C-1A4C-95B0-EEA98272468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FC687F-BE99-2C4A-9E06-0AB63DD4E7C3}"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122F8-530C-1A4C-95B0-EEA98272468F}"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C687F-BE99-2C4A-9E06-0AB63DD4E7C3}"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122F8-530C-1A4C-95B0-EEA98272468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FC687F-BE99-2C4A-9E06-0AB63DD4E7C3}"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A122F8-530C-1A4C-95B0-EEA98272468F}"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FC687F-BE99-2C4A-9E06-0AB63DD4E7C3}"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A122F8-530C-1A4C-95B0-EEA98272468F}"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C687F-BE99-2C4A-9E06-0AB63DD4E7C3}"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A122F8-530C-1A4C-95B0-EEA98272468F}"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C687F-BE99-2C4A-9E06-0AB63DD4E7C3}"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122F8-530C-1A4C-95B0-EEA98272468F}" type="slidenum">
              <a:rPr lang="en-US" smtClean="0"/>
              <a:t>‹#›</a:t>
            </a:fld>
            <a:endParaRPr lang="en-US"/>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C687F-BE99-2C4A-9E06-0AB63DD4E7C3}" type="datetimeFigureOut">
              <a:rPr lang="en-US" smtClean="0"/>
              <a:t>2/15/2017</a:t>
            </a:fld>
            <a:endParaRPr lang="en-US"/>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89A122F8-530C-1A4C-95B0-EEA98272468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C687F-BE99-2C4A-9E06-0AB63DD4E7C3}"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122F8-530C-1A4C-95B0-EEA98272468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C687F-BE99-2C4A-9E06-0AB63DD4E7C3}"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122F8-530C-1A4C-95B0-EEA98272468F}"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15600" y="593367"/>
            <a:ext cx="11360800" cy="831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1" name="Shape 2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2" name="Shape 22"/>
          <p:cNvSpPr txBox="1">
            <a:spLocks noGrp="1"/>
          </p:cNvSpPr>
          <p:nvPr>
            <p:ph type="sldNum" idx="12"/>
          </p:nvPr>
        </p:nvSpPr>
        <p:spPr>
          <a:xfrm>
            <a:off x="11330665" y="6251677"/>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4839762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FC687F-BE99-2C4A-9E06-0AB63DD4E7C3}"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122F8-530C-1A4C-95B0-EEA98272468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FC687F-BE99-2C4A-9E06-0AB63DD4E7C3}"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122F8-530C-1A4C-95B0-EEA98272468F}"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FC687F-BE99-2C4A-9E06-0AB63DD4E7C3}"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A122F8-530C-1A4C-95B0-EEA98272468F}" type="slidenum">
              <a:rPr lang="en-US" smtClean="0"/>
              <a:t>‹#›</a:t>
            </a:fld>
            <a:endParaRPr lang="en-US"/>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FC687F-BE99-2C4A-9E06-0AB63DD4E7C3}"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A122F8-530C-1A4C-95B0-EEA98272468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C687F-BE99-2C4A-9E06-0AB63DD4E7C3}"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A122F8-530C-1A4C-95B0-EEA98272468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C687F-BE99-2C4A-9E06-0AB63DD4E7C3}"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122F8-530C-1A4C-95B0-EEA98272468F}" type="slidenum">
              <a:rPr lang="en-US" smtClean="0"/>
              <a:t>‹#›</a:t>
            </a:fld>
            <a:endParaRPr lang="en-US"/>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C687F-BE99-2C4A-9E06-0AB63DD4E7C3}" type="datetimeFigureOut">
              <a:rPr lang="en-US" smtClean="0"/>
              <a:t>2/15/2017</a:t>
            </a:fld>
            <a:endParaRPr lang="en-US"/>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89A122F8-530C-1A4C-95B0-EEA98272468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0FC687F-BE99-2C4A-9E06-0AB63DD4E7C3}" type="datetimeFigureOut">
              <a:rPr lang="en-US" smtClean="0"/>
              <a:t>2/15/2017</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9A122F8-530C-1A4C-95B0-EEA98272468F}" type="slidenum">
              <a:rPr lang="en-US" smtClean="0"/>
              <a:t>‹#›</a:t>
            </a:fld>
            <a:endParaRPr lang="en-US"/>
          </a:p>
        </p:txBody>
      </p:sp>
    </p:spTree>
    <p:extLst>
      <p:ext uri="{BB962C8B-B14F-4D97-AF65-F5344CB8AC3E}">
        <p14:creationId xmlns:p14="http://schemas.microsoft.com/office/powerpoint/2010/main" val="56365820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Lst>
  <p:timing>
    <p:tnLst>
      <p:par>
        <p:cTn id="1" dur="indefinite" restart="never" nodeType="tmRoot"/>
      </p:par>
    </p:tnLst>
  </p:timing>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0FC687F-BE99-2C4A-9E06-0AB63DD4E7C3}" type="datetimeFigureOut">
              <a:rPr lang="en-US" smtClean="0"/>
              <a:t>2/15/2017</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9A122F8-530C-1A4C-95B0-EEA98272468F}" type="slidenum">
              <a:rPr lang="en-US" smtClean="0"/>
              <a:t>‹#›</a:t>
            </a:fld>
            <a:endParaRPr lang="en-US"/>
          </a:p>
        </p:txBody>
      </p:sp>
    </p:spTree>
    <p:extLst>
      <p:ext uri="{BB962C8B-B14F-4D97-AF65-F5344CB8AC3E}">
        <p14:creationId xmlns:p14="http://schemas.microsoft.com/office/powerpoint/2010/main" val="1060861142"/>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timing>
    <p:tnLst>
      <p:par>
        <p:cTn id="1" dur="indefinite" restart="never" nodeType="tmRoot"/>
      </p:par>
    </p:tnLst>
  </p:timing>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Finding/Creating Meaning </a:t>
            </a:r>
            <a:br>
              <a:rPr lang="en-US" dirty="0" smtClean="0"/>
            </a:br>
            <a:r>
              <a:rPr lang="en-US" dirty="0" smtClean="0"/>
              <a:t>in SLO Assessment</a:t>
            </a:r>
            <a:endParaRPr lang="en-US" dirty="0"/>
          </a:p>
        </p:txBody>
      </p:sp>
      <p:sp>
        <p:nvSpPr>
          <p:cNvPr id="3" name="Subtitle 2"/>
          <p:cNvSpPr>
            <a:spLocks noGrp="1"/>
          </p:cNvSpPr>
          <p:nvPr>
            <p:ph type="subTitle" idx="1"/>
          </p:nvPr>
        </p:nvSpPr>
        <p:spPr/>
        <p:txBody>
          <a:bodyPr>
            <a:normAutofit fontScale="92500" lnSpcReduction="20000"/>
          </a:bodyPr>
          <a:lstStyle/>
          <a:p>
            <a:pPr algn="l"/>
            <a:r>
              <a:rPr lang="en-US" dirty="0" smtClean="0"/>
              <a:t>Randy Beach, ASCCC South Representative, </a:t>
            </a:r>
          </a:p>
          <a:p>
            <a:pPr algn="l"/>
            <a:r>
              <a:rPr lang="en-US" dirty="0" smtClean="0"/>
              <a:t>Southwestern College</a:t>
            </a:r>
          </a:p>
          <a:p>
            <a:pPr algn="l"/>
            <a:r>
              <a:rPr lang="en-US" dirty="0" smtClean="0"/>
              <a:t>SLO Symposium, </a:t>
            </a:r>
            <a:r>
              <a:rPr lang="en-US" dirty="0"/>
              <a:t>North Orange County Community College </a:t>
            </a:r>
            <a:r>
              <a:rPr lang="en-US" dirty="0" smtClean="0"/>
              <a:t>District</a:t>
            </a:r>
          </a:p>
          <a:p>
            <a:pPr algn="l"/>
            <a:r>
              <a:rPr lang="en-US" dirty="0" smtClean="0"/>
              <a:t>February 3, 2017</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625" y="864393"/>
            <a:ext cx="4752975" cy="3564731"/>
          </a:xfrm>
          <a:prstGeom prst="rect">
            <a:avLst/>
          </a:prstGeom>
        </p:spPr>
      </p:pic>
    </p:spTree>
    <p:extLst>
      <p:ext uri="{BB962C8B-B14F-4D97-AF65-F5344CB8AC3E}">
        <p14:creationId xmlns:p14="http://schemas.microsoft.com/office/powerpoint/2010/main" val="380953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prstGeom prst="rect">
            <a:avLst/>
          </a:prstGeom>
        </p:spPr>
        <p:txBody>
          <a:bodyPr vert="horz" lIns="121900" tIns="121900" rIns="121900" bIns="121900" rtlCol="0" anchor="t" anchorCtr="0">
            <a:noAutofit/>
          </a:bodyPr>
          <a:lstStyle/>
          <a:p>
            <a:r>
              <a:rPr lang="en" dirty="0"/>
              <a:t>Making It Meaningful</a:t>
            </a:r>
          </a:p>
        </p:txBody>
      </p:sp>
      <p:pic>
        <p:nvPicPr>
          <p:cNvPr id="263" name="Shape 263" descr="bookcover.jpg"/>
          <p:cNvPicPr preferRelativeResize="0"/>
          <p:nvPr/>
        </p:nvPicPr>
        <p:blipFill>
          <a:blip r:embed="rId3">
            <a:alphaModFix/>
          </a:blip>
          <a:stretch>
            <a:fillRect/>
          </a:stretch>
        </p:blipFill>
        <p:spPr>
          <a:xfrm>
            <a:off x="7876534" y="1257005"/>
            <a:ext cx="2823365" cy="4193000"/>
          </a:xfrm>
          <a:prstGeom prst="rect">
            <a:avLst/>
          </a:prstGeom>
          <a:noFill/>
          <a:ln>
            <a:noFill/>
          </a:ln>
        </p:spPr>
      </p:pic>
      <p:sp>
        <p:nvSpPr>
          <p:cNvPr id="2" name="TextBox 1"/>
          <p:cNvSpPr txBox="1"/>
          <p:nvPr/>
        </p:nvSpPr>
        <p:spPr>
          <a:xfrm>
            <a:off x="628650" y="1557338"/>
            <a:ext cx="6786563" cy="4401205"/>
          </a:xfrm>
          <a:prstGeom prst="rect">
            <a:avLst/>
          </a:prstGeom>
          <a:noFill/>
        </p:spPr>
        <p:txBody>
          <a:bodyPr wrap="square" rtlCol="0">
            <a:spAutoFit/>
          </a:bodyPr>
          <a:lstStyle/>
          <a:p>
            <a:r>
              <a:rPr lang="en-US" sz="2800" dirty="0">
                <a:latin typeface="Arial" charset="0"/>
                <a:ea typeface="Arial" charset="0"/>
                <a:cs typeface="Arial" charset="0"/>
              </a:rPr>
              <a:t>The authors of </a:t>
            </a:r>
            <a:r>
              <a:rPr lang="en-US" sz="2800" i="1" dirty="0">
                <a:latin typeface="Arial" charset="0"/>
                <a:ea typeface="Arial" charset="0"/>
                <a:cs typeface="Arial" charset="0"/>
              </a:rPr>
              <a:t>Using Evidence of Student Learning to Improve Higher Education </a:t>
            </a:r>
            <a:r>
              <a:rPr lang="en-US" sz="2800" dirty="0">
                <a:latin typeface="Arial" charset="0"/>
                <a:ea typeface="Arial" charset="0"/>
                <a:cs typeface="Arial" charset="0"/>
              </a:rPr>
              <a:t>write, “...gathering evidence for student learning is not for compliance with external demands but, rather, an institutional strategy, a core function of continuous improvement, and a means for faculty and staff to elevate student success and strengthen institutional health” (Preface).</a:t>
            </a:r>
          </a:p>
        </p:txBody>
      </p:sp>
    </p:spTree>
    <p:extLst>
      <p:ext uri="{BB962C8B-B14F-4D97-AF65-F5344CB8AC3E}">
        <p14:creationId xmlns:p14="http://schemas.microsoft.com/office/powerpoint/2010/main" val="1314711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prstGeom prst="rect">
            <a:avLst/>
          </a:prstGeom>
        </p:spPr>
        <p:txBody>
          <a:bodyPr vert="horz" lIns="121900" tIns="121900" rIns="121900" bIns="121900" rtlCol="0" anchor="t" anchorCtr="0">
            <a:noAutofit/>
          </a:bodyPr>
          <a:lstStyle/>
          <a:p>
            <a:endParaRPr/>
          </a:p>
        </p:txBody>
      </p:sp>
      <p:sp>
        <p:nvSpPr>
          <p:cNvPr id="269" name="Shape 269"/>
          <p:cNvSpPr txBox="1">
            <a:spLocks noGrp="1"/>
          </p:cNvSpPr>
          <p:nvPr>
            <p:ph type="body" idx="1"/>
          </p:nvPr>
        </p:nvSpPr>
        <p:spPr>
          <a:prstGeom prst="rect">
            <a:avLst/>
          </a:prstGeom>
        </p:spPr>
        <p:txBody>
          <a:bodyPr vert="horz" lIns="121900" tIns="121900" rIns="121900" bIns="121900" rtlCol="0" anchor="t" anchorCtr="0">
            <a:noAutofit/>
          </a:bodyPr>
          <a:lstStyle/>
          <a:p>
            <a:pPr>
              <a:buNone/>
            </a:pPr>
            <a:endParaRPr/>
          </a:p>
        </p:txBody>
      </p:sp>
      <p:pic>
        <p:nvPicPr>
          <p:cNvPr id="270" name="Shape 270"/>
          <p:cNvPicPr preferRelativeResize="0"/>
          <p:nvPr/>
        </p:nvPicPr>
        <p:blipFill rotWithShape="1">
          <a:blip r:embed="rId3">
            <a:alphaModFix/>
          </a:blip>
          <a:srcRect t="1781" b="2451"/>
          <a:stretch/>
        </p:blipFill>
        <p:spPr>
          <a:xfrm>
            <a:off x="3790096" y="359533"/>
            <a:ext cx="4115865" cy="5859799"/>
          </a:xfrm>
          <a:prstGeom prst="rect">
            <a:avLst/>
          </a:prstGeom>
          <a:noFill/>
          <a:ln>
            <a:noFill/>
          </a:ln>
        </p:spPr>
      </p:pic>
    </p:spTree>
    <p:extLst>
      <p:ext uri="{BB962C8B-B14F-4D97-AF65-F5344CB8AC3E}">
        <p14:creationId xmlns:p14="http://schemas.microsoft.com/office/powerpoint/2010/main" val="1474318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prstGeom prst="rect">
            <a:avLst/>
          </a:prstGeom>
        </p:spPr>
        <p:txBody>
          <a:bodyPr vert="horz" lIns="121900" tIns="121900" rIns="121900" bIns="121900" rtlCol="0" anchor="t" anchorCtr="0">
            <a:noAutofit/>
          </a:bodyPr>
          <a:lstStyle/>
          <a:p>
            <a:pPr>
              <a:buClr>
                <a:schemeClr val="dk2"/>
              </a:buClr>
              <a:buSzPct val="36666"/>
            </a:pPr>
            <a:r>
              <a:rPr lang="en" dirty="0"/>
              <a:t>Making It Meaningful: SLO? I Still Don’t Get It</a:t>
            </a:r>
          </a:p>
          <a:p>
            <a:endParaRPr dirty="0"/>
          </a:p>
        </p:txBody>
      </p:sp>
      <p:sp>
        <p:nvSpPr>
          <p:cNvPr id="283" name="Shape 283"/>
          <p:cNvSpPr txBox="1">
            <a:spLocks noGrp="1"/>
          </p:cNvSpPr>
          <p:nvPr>
            <p:ph type="body" idx="1"/>
          </p:nvPr>
        </p:nvSpPr>
        <p:spPr>
          <a:prstGeom prst="rect">
            <a:avLst/>
          </a:prstGeom>
        </p:spPr>
        <p:txBody>
          <a:bodyPr vert="horz" lIns="121900" tIns="121900" rIns="121900" bIns="121900" rtlCol="0" anchor="t" anchorCtr="0">
            <a:noAutofit/>
          </a:bodyPr>
          <a:lstStyle/>
          <a:p>
            <a:pPr>
              <a:lnSpc>
                <a:spcPct val="100000"/>
              </a:lnSpc>
            </a:pPr>
            <a:r>
              <a:rPr lang="en" dirty="0">
                <a:latin typeface="Arial" charset="0"/>
                <a:ea typeface="Arial" charset="0"/>
                <a:cs typeface="Arial" charset="0"/>
                <a:sym typeface="Arial"/>
              </a:rPr>
              <a:t>SLOs are action statements (read as commands)  </a:t>
            </a:r>
          </a:p>
          <a:p>
            <a:pPr>
              <a:lnSpc>
                <a:spcPct val="100000"/>
              </a:lnSpc>
            </a:pPr>
            <a:r>
              <a:rPr lang="en" dirty="0" smtClean="0">
                <a:latin typeface="Arial" charset="0"/>
                <a:ea typeface="Arial" charset="0"/>
                <a:cs typeface="Arial" charset="0"/>
                <a:sym typeface="Arial"/>
              </a:rPr>
              <a:t>What </a:t>
            </a:r>
            <a:r>
              <a:rPr lang="en" dirty="0">
                <a:latin typeface="Arial" charset="0"/>
                <a:ea typeface="Arial" charset="0"/>
                <a:cs typeface="Arial" charset="0"/>
                <a:sym typeface="Arial"/>
              </a:rPr>
              <a:t>students will be able to think, know, feel or do as a result of an educational experience, often at different levels of that organized educational experience (course/program/institution</a:t>
            </a:r>
            <a:r>
              <a:rPr lang="en" dirty="0" smtClean="0">
                <a:latin typeface="Arial" charset="0"/>
                <a:ea typeface="Arial" charset="0"/>
                <a:cs typeface="Arial" charset="0"/>
                <a:sym typeface="Arial"/>
              </a:rPr>
              <a:t>)</a:t>
            </a:r>
            <a:endParaRPr lang="en" dirty="0">
              <a:latin typeface="Arial" charset="0"/>
              <a:ea typeface="Arial" charset="0"/>
              <a:cs typeface="Arial" charset="0"/>
              <a:sym typeface="Arial"/>
            </a:endParaRPr>
          </a:p>
          <a:p>
            <a:pPr>
              <a:lnSpc>
                <a:spcPct val="100000"/>
              </a:lnSpc>
            </a:pPr>
            <a:r>
              <a:rPr lang="en" dirty="0">
                <a:latin typeface="Arial" charset="0"/>
                <a:ea typeface="Arial" charset="0"/>
                <a:cs typeface="Arial" charset="0"/>
                <a:sym typeface="Arial"/>
              </a:rPr>
              <a:t>Objectives are what we intend to teach</a:t>
            </a:r>
          </a:p>
          <a:p>
            <a:pPr>
              <a:lnSpc>
                <a:spcPct val="100000"/>
              </a:lnSpc>
            </a:pPr>
            <a:r>
              <a:rPr lang="en" dirty="0">
                <a:latin typeface="Arial" charset="0"/>
                <a:ea typeface="Arial" charset="0"/>
                <a:cs typeface="Arial" charset="0"/>
                <a:sym typeface="Arial"/>
              </a:rPr>
              <a:t>Outcomes are what students can do once taught</a:t>
            </a:r>
          </a:p>
          <a:p>
            <a:pPr>
              <a:lnSpc>
                <a:spcPct val="100000"/>
              </a:lnSpc>
            </a:pPr>
            <a:r>
              <a:rPr lang="en" dirty="0">
                <a:latin typeface="Arial" charset="0"/>
                <a:ea typeface="Arial" charset="0"/>
                <a:cs typeface="Arial" charset="0"/>
                <a:sym typeface="Arial"/>
              </a:rPr>
              <a:t>Course </a:t>
            </a:r>
            <a:r>
              <a:rPr lang="en" dirty="0" smtClean="0">
                <a:latin typeface="Arial" charset="0"/>
                <a:ea typeface="Arial" charset="0"/>
                <a:cs typeface="Arial" charset="0"/>
                <a:sym typeface="Arial"/>
              </a:rPr>
              <a:t>objectives </a:t>
            </a:r>
            <a:r>
              <a:rPr lang="en" dirty="0">
                <a:latin typeface="Arial" charset="0"/>
                <a:ea typeface="Arial" charset="0"/>
                <a:cs typeface="Arial" charset="0"/>
                <a:sym typeface="Arial"/>
              </a:rPr>
              <a:t>are the BASIS of outcomes at </a:t>
            </a:r>
            <a:r>
              <a:rPr lang="en-US" dirty="0">
                <a:latin typeface="Arial" charset="0"/>
                <a:ea typeface="Arial" charset="0"/>
                <a:cs typeface="Arial" charset="0"/>
                <a:sym typeface="Arial"/>
              </a:rPr>
              <a:t>the c</a:t>
            </a:r>
            <a:r>
              <a:rPr lang="en" dirty="0" err="1">
                <a:latin typeface="Arial" charset="0"/>
                <a:ea typeface="Arial" charset="0"/>
                <a:cs typeface="Arial" charset="0"/>
                <a:sym typeface="Arial"/>
              </a:rPr>
              <a:t>ourse</a:t>
            </a:r>
            <a:r>
              <a:rPr lang="en" dirty="0">
                <a:latin typeface="Arial" charset="0"/>
                <a:ea typeface="Arial" charset="0"/>
                <a:cs typeface="Arial" charset="0"/>
                <a:sym typeface="Arial"/>
              </a:rPr>
              <a:t> </a:t>
            </a:r>
            <a:r>
              <a:rPr lang="en-US" dirty="0">
                <a:latin typeface="Arial" charset="0"/>
                <a:ea typeface="Arial" charset="0"/>
                <a:cs typeface="Arial" charset="0"/>
                <a:sym typeface="Arial"/>
              </a:rPr>
              <a:t>l</a:t>
            </a:r>
            <a:r>
              <a:rPr lang="en" dirty="0" err="1">
                <a:latin typeface="Arial" charset="0"/>
                <a:ea typeface="Arial" charset="0"/>
                <a:cs typeface="Arial" charset="0"/>
                <a:sym typeface="Arial"/>
              </a:rPr>
              <a:t>evel</a:t>
            </a:r>
            <a:endParaRPr lang="en" dirty="0">
              <a:latin typeface="Arial" charset="0"/>
              <a:ea typeface="Arial" charset="0"/>
              <a:cs typeface="Arial" charset="0"/>
              <a:sym typeface="Arial"/>
            </a:endParaRPr>
          </a:p>
          <a:p>
            <a:pPr>
              <a:lnSpc>
                <a:spcPct val="100000"/>
              </a:lnSpc>
            </a:pPr>
            <a:r>
              <a:rPr lang="en" dirty="0">
                <a:latin typeface="Arial" charset="0"/>
                <a:ea typeface="Arial" charset="0"/>
                <a:cs typeface="Arial" charset="0"/>
                <a:sym typeface="Arial"/>
              </a:rPr>
              <a:t>CSLOS are </a:t>
            </a:r>
            <a:r>
              <a:rPr lang="en-US" dirty="0">
                <a:latin typeface="Arial" charset="0"/>
                <a:ea typeface="Arial" charset="0"/>
                <a:cs typeface="Arial" charset="0"/>
                <a:sym typeface="Arial"/>
              </a:rPr>
              <a:t>s</a:t>
            </a:r>
            <a:r>
              <a:rPr lang="en" dirty="0" err="1">
                <a:latin typeface="Arial" charset="0"/>
                <a:ea typeface="Arial" charset="0"/>
                <a:cs typeface="Arial" charset="0"/>
                <a:sym typeface="Arial"/>
              </a:rPr>
              <a:t>ynthesized</a:t>
            </a:r>
            <a:r>
              <a:rPr lang="en" dirty="0">
                <a:latin typeface="Arial" charset="0"/>
                <a:ea typeface="Arial" charset="0"/>
                <a:cs typeface="Arial" charset="0"/>
                <a:sym typeface="Arial"/>
              </a:rPr>
              <a:t> to create Program Level Outcomes</a:t>
            </a:r>
          </a:p>
        </p:txBody>
      </p:sp>
    </p:spTree>
    <p:extLst>
      <p:ext uri="{BB962C8B-B14F-4D97-AF65-F5344CB8AC3E}">
        <p14:creationId xmlns:p14="http://schemas.microsoft.com/office/powerpoint/2010/main" val="1946056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To </a:t>
            </a:r>
            <a:r>
              <a:rPr lang="en-US" dirty="0" smtClean="0"/>
              <a:t>Make </a:t>
            </a:r>
            <a:r>
              <a:rPr lang="en-US" dirty="0"/>
              <a:t>SLO Assessment</a:t>
            </a:r>
            <a:r>
              <a:rPr lang="en-US" dirty="0" smtClean="0"/>
              <a:t> Meaningful</a:t>
            </a:r>
            <a:r>
              <a:rPr lang="mr-IN" dirty="0"/>
              <a:t>…</a:t>
            </a:r>
            <a:r>
              <a:rPr lang="en-US" dirty="0" smtClean="0"/>
              <a:t>.</a:t>
            </a:r>
            <a:endParaRPr lang="en-US" dirty="0"/>
          </a:p>
        </p:txBody>
      </p:sp>
      <p:sp>
        <p:nvSpPr>
          <p:cNvPr id="6" name="Text Placeholder 5"/>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9114" y="2398712"/>
            <a:ext cx="6910386" cy="4006850"/>
          </a:xfrm>
          <a:prstGeom prst="rect">
            <a:avLst/>
          </a:prstGeom>
        </p:spPr>
      </p:pic>
      <p:sp>
        <p:nvSpPr>
          <p:cNvPr id="5" name="TextBox 4"/>
          <p:cNvSpPr txBox="1"/>
          <p:nvPr/>
        </p:nvSpPr>
        <p:spPr>
          <a:xfrm>
            <a:off x="542925" y="2571750"/>
            <a:ext cx="3471863" cy="2308324"/>
          </a:xfrm>
          <a:prstGeom prst="rect">
            <a:avLst/>
          </a:prstGeom>
          <a:noFill/>
        </p:spPr>
        <p:txBody>
          <a:bodyPr wrap="square" rtlCol="0">
            <a:spAutoFit/>
          </a:bodyPr>
          <a:lstStyle/>
          <a:p>
            <a:r>
              <a:rPr lang="en-US" sz="4800" dirty="0"/>
              <a:t>First write a </a:t>
            </a:r>
          </a:p>
          <a:p>
            <a:r>
              <a:rPr lang="en-US" sz="4800" dirty="0"/>
              <a:t>meaningful SLO</a:t>
            </a:r>
          </a:p>
        </p:txBody>
      </p:sp>
    </p:spTree>
    <p:extLst>
      <p:ext uri="{BB962C8B-B14F-4D97-AF65-F5344CB8AC3E}">
        <p14:creationId xmlns:p14="http://schemas.microsoft.com/office/powerpoint/2010/main" val="191586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and Outcomes</a:t>
            </a:r>
            <a:endParaRPr lang="en-US" dirty="0"/>
          </a:p>
        </p:txBody>
      </p:sp>
      <p:sp>
        <p:nvSpPr>
          <p:cNvPr id="3" name="Text Placeholder 2"/>
          <p:cNvSpPr>
            <a:spLocks noGrp="1"/>
          </p:cNvSpPr>
          <p:nvPr>
            <p:ph type="body" idx="1"/>
          </p:nvPr>
        </p:nvSpPr>
        <p:spPr/>
        <p:txBody>
          <a:bodyPr numCol="2">
            <a:noAutofit/>
          </a:bodyPr>
          <a:lstStyle/>
          <a:p>
            <a:pPr marL="0" indent="0">
              <a:buNone/>
            </a:pPr>
            <a:r>
              <a:rPr lang="en-US" sz="3200" u="sng" dirty="0" smtClean="0"/>
              <a:t>Objective</a:t>
            </a:r>
          </a:p>
          <a:p>
            <a:pPr marL="0" indent="0">
              <a:buNone/>
            </a:pPr>
            <a:endParaRPr lang="en-US" sz="3200" dirty="0"/>
          </a:p>
          <a:p>
            <a:pPr marL="0" indent="0">
              <a:buNone/>
            </a:pPr>
            <a:r>
              <a:rPr lang="en-US" sz="3200" i="1" dirty="0" smtClean="0"/>
              <a:t>Instructor will teach</a:t>
            </a:r>
            <a:r>
              <a:rPr lang="en-US" sz="3200" dirty="0" smtClean="0"/>
              <a:t>:</a:t>
            </a:r>
          </a:p>
          <a:p>
            <a:pPr marL="0" indent="0">
              <a:buNone/>
            </a:pPr>
            <a:endParaRPr lang="en-US" sz="3200" dirty="0"/>
          </a:p>
          <a:p>
            <a:pPr marL="0" indent="0">
              <a:buNone/>
            </a:pPr>
            <a:r>
              <a:rPr lang="en-US" sz="3200" dirty="0"/>
              <a:t>Effective use of the compare and contrast rhetorical mode for developing an </a:t>
            </a:r>
            <a:r>
              <a:rPr lang="en-US" sz="3200" dirty="0" smtClean="0"/>
              <a:t>argument</a:t>
            </a:r>
          </a:p>
          <a:p>
            <a:pPr marL="0" indent="0">
              <a:buNone/>
            </a:pPr>
            <a:endParaRPr lang="en-US" sz="3200" dirty="0"/>
          </a:p>
          <a:p>
            <a:pPr marL="0" indent="0">
              <a:buNone/>
            </a:pPr>
            <a:endParaRPr lang="en-US" sz="3200" dirty="0" smtClean="0"/>
          </a:p>
          <a:p>
            <a:pPr marL="0" indent="0">
              <a:buNone/>
            </a:pPr>
            <a:r>
              <a:rPr lang="en-US" sz="3200" u="sng" dirty="0" smtClean="0"/>
              <a:t>Student Learning Outcome</a:t>
            </a:r>
            <a:endParaRPr lang="en-US" sz="3200" dirty="0" smtClean="0"/>
          </a:p>
          <a:p>
            <a:pPr marL="0" indent="0">
              <a:buNone/>
            </a:pPr>
            <a:endParaRPr lang="en-US" sz="3200" u="sng" dirty="0"/>
          </a:p>
          <a:p>
            <a:pPr marL="0" indent="0">
              <a:buNone/>
            </a:pPr>
            <a:r>
              <a:rPr lang="en-US" sz="3200" i="1" dirty="0" smtClean="0"/>
              <a:t>Student will be able to:</a:t>
            </a:r>
            <a:endParaRPr lang="en-US" sz="3200" dirty="0" smtClean="0"/>
          </a:p>
          <a:p>
            <a:pPr marL="0" indent="0">
              <a:buNone/>
            </a:pPr>
            <a:endParaRPr lang="en-US" sz="3200" dirty="0"/>
          </a:p>
          <a:p>
            <a:pPr marL="0" indent="0">
              <a:buNone/>
            </a:pPr>
            <a:r>
              <a:rPr lang="en-US" sz="3200" dirty="0"/>
              <a:t>Write a paragraph using the compare and contrast rhetorical mode to create an argument</a:t>
            </a:r>
          </a:p>
          <a:p>
            <a:pPr marL="0" indent="0">
              <a:buNone/>
            </a:pPr>
            <a:endParaRPr lang="en-US" sz="3200" dirty="0"/>
          </a:p>
        </p:txBody>
      </p:sp>
    </p:spTree>
    <p:extLst>
      <p:ext uri="{BB962C8B-B14F-4D97-AF65-F5344CB8AC3E}">
        <p14:creationId xmlns:p14="http://schemas.microsoft.com/office/powerpoint/2010/main" val="223986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prstGeom prst="rect">
            <a:avLst/>
          </a:prstGeom>
        </p:spPr>
        <p:txBody>
          <a:bodyPr vert="horz" lIns="121900" tIns="121900" rIns="121900" bIns="121900" rtlCol="0" anchor="t" anchorCtr="0">
            <a:noAutofit/>
          </a:bodyPr>
          <a:lstStyle/>
          <a:p>
            <a:r>
              <a:rPr lang="en-US" sz="3733" dirty="0" smtClean="0"/>
              <a:t>Where Do I Start to Write </a:t>
            </a:r>
            <a:r>
              <a:rPr lang="en" sz="3733" dirty="0" smtClean="0"/>
              <a:t>a </a:t>
            </a:r>
            <a:r>
              <a:rPr lang="en" sz="3733" dirty="0"/>
              <a:t>Meaningful SLO?</a:t>
            </a:r>
          </a:p>
        </p:txBody>
      </p:sp>
      <p:sp>
        <p:nvSpPr>
          <p:cNvPr id="296" name="Shape 296"/>
          <p:cNvSpPr txBox="1">
            <a:spLocks noGrp="1"/>
          </p:cNvSpPr>
          <p:nvPr>
            <p:ph type="body" idx="1"/>
          </p:nvPr>
        </p:nvSpPr>
        <p:spPr>
          <a:prstGeom prst="rect">
            <a:avLst/>
          </a:prstGeom>
        </p:spPr>
        <p:txBody>
          <a:bodyPr vert="horz" lIns="121900" tIns="121900" rIns="121900" bIns="121900" rtlCol="0" anchor="t" anchorCtr="0">
            <a:noAutofit/>
          </a:bodyPr>
          <a:lstStyle/>
          <a:p>
            <a:pPr>
              <a:lnSpc>
                <a:spcPct val="100000"/>
              </a:lnSpc>
              <a:buClr>
                <a:srgbClr val="000000"/>
              </a:buClr>
              <a:buSzPct val="100000"/>
            </a:pPr>
            <a:r>
              <a:rPr lang="en" sz="2800" dirty="0">
                <a:latin typeface="Arial" charset="0"/>
                <a:ea typeface="Arial" charset="0"/>
                <a:cs typeface="Arial" charset="0"/>
                <a:sym typeface="Arial"/>
              </a:rPr>
              <a:t>Don’t think about content, but instead think about </a:t>
            </a:r>
            <a:r>
              <a:rPr lang="en" sz="2800" dirty="0" smtClean="0">
                <a:latin typeface="Arial" charset="0"/>
                <a:ea typeface="Arial" charset="0"/>
                <a:cs typeface="Arial" charset="0"/>
                <a:sym typeface="Arial"/>
              </a:rPr>
              <a:t>the life </a:t>
            </a:r>
            <a:r>
              <a:rPr lang="en-US" sz="2800" dirty="0" smtClean="0">
                <a:latin typeface="Arial" charset="0"/>
                <a:ea typeface="Arial" charset="0"/>
                <a:cs typeface="Arial" charset="0"/>
                <a:sym typeface="Arial"/>
              </a:rPr>
              <a:t>or work skills</a:t>
            </a:r>
            <a:r>
              <a:rPr lang="en" sz="2800" dirty="0" smtClean="0">
                <a:latin typeface="Arial" charset="0"/>
                <a:ea typeface="Arial" charset="0"/>
                <a:cs typeface="Arial" charset="0"/>
                <a:sym typeface="Arial"/>
              </a:rPr>
              <a:t> </a:t>
            </a:r>
            <a:r>
              <a:rPr lang="en" sz="2800" dirty="0">
                <a:latin typeface="Arial" charset="0"/>
                <a:ea typeface="Arial" charset="0"/>
                <a:cs typeface="Arial" charset="0"/>
                <a:sym typeface="Arial"/>
              </a:rPr>
              <a:t>that students will use beyond the end of the course or the program.</a:t>
            </a:r>
          </a:p>
          <a:p>
            <a:pPr>
              <a:lnSpc>
                <a:spcPct val="100000"/>
              </a:lnSpc>
              <a:buClr>
                <a:srgbClr val="000000"/>
              </a:buClr>
              <a:buSzPct val="100000"/>
            </a:pPr>
            <a:endParaRPr lang="en-US" sz="2800" dirty="0" smtClean="0">
              <a:latin typeface="Arial" charset="0"/>
              <a:ea typeface="Arial" charset="0"/>
              <a:cs typeface="Arial" charset="0"/>
              <a:sym typeface="Arial"/>
            </a:endParaRPr>
          </a:p>
          <a:p>
            <a:pPr>
              <a:lnSpc>
                <a:spcPct val="100000"/>
              </a:lnSpc>
              <a:buClr>
                <a:srgbClr val="000000"/>
              </a:buClr>
              <a:buSzPct val="100000"/>
            </a:pPr>
            <a:r>
              <a:rPr lang="en" sz="2800" dirty="0" smtClean="0">
                <a:latin typeface="Arial" charset="0"/>
                <a:ea typeface="Arial" charset="0"/>
                <a:cs typeface="Arial" charset="0"/>
                <a:sym typeface="Arial"/>
              </a:rPr>
              <a:t>Consider </a:t>
            </a:r>
            <a:r>
              <a:rPr lang="en" sz="2800" dirty="0">
                <a:latin typeface="Arial" charset="0"/>
                <a:ea typeface="Arial" charset="0"/>
                <a:cs typeface="Arial" charset="0"/>
                <a:sym typeface="Arial"/>
              </a:rPr>
              <a:t>what students should be able to do with what they’ve learned. Make a </a:t>
            </a:r>
            <a:r>
              <a:rPr lang="en-US" sz="2800" dirty="0" smtClean="0">
                <a:latin typeface="Arial" charset="0"/>
                <a:ea typeface="Arial" charset="0"/>
                <a:cs typeface="Arial" charset="0"/>
                <a:sym typeface="Arial"/>
              </a:rPr>
              <a:t>concrete </a:t>
            </a:r>
            <a:r>
              <a:rPr lang="en" sz="2800" dirty="0" smtClean="0">
                <a:latin typeface="Arial" charset="0"/>
                <a:ea typeface="Arial" charset="0"/>
                <a:cs typeface="Arial" charset="0"/>
                <a:sym typeface="Arial"/>
              </a:rPr>
              <a:t>list</a:t>
            </a:r>
            <a:r>
              <a:rPr lang="en" sz="2800" dirty="0">
                <a:latin typeface="Arial" charset="0"/>
                <a:ea typeface="Arial" charset="0"/>
                <a:cs typeface="Arial" charset="0"/>
                <a:sym typeface="Arial"/>
              </a:rPr>
              <a:t>. </a:t>
            </a:r>
          </a:p>
          <a:p>
            <a:pPr>
              <a:lnSpc>
                <a:spcPct val="100000"/>
              </a:lnSpc>
              <a:buClr>
                <a:srgbClr val="000000"/>
              </a:buClr>
              <a:buSzPct val="100000"/>
            </a:pPr>
            <a:endParaRPr lang="en-US" sz="2800" dirty="0" smtClean="0">
              <a:latin typeface="Arial" charset="0"/>
              <a:ea typeface="Arial" charset="0"/>
              <a:cs typeface="Arial" charset="0"/>
              <a:sym typeface="Arial"/>
            </a:endParaRPr>
          </a:p>
          <a:p>
            <a:pPr>
              <a:lnSpc>
                <a:spcPct val="100000"/>
              </a:lnSpc>
              <a:buClr>
                <a:srgbClr val="000000"/>
              </a:buClr>
              <a:buSzPct val="100000"/>
            </a:pPr>
            <a:r>
              <a:rPr lang="en-US" sz="2800" dirty="0" smtClean="0">
                <a:latin typeface="Arial" charset="0"/>
                <a:ea typeface="Arial" charset="0"/>
                <a:cs typeface="Arial" charset="0"/>
                <a:sym typeface="Arial"/>
              </a:rPr>
              <a:t>Consider </a:t>
            </a:r>
            <a:r>
              <a:rPr lang="en" sz="2800" dirty="0" smtClean="0">
                <a:latin typeface="Arial" charset="0"/>
                <a:ea typeface="Arial" charset="0"/>
                <a:cs typeface="Arial" charset="0"/>
                <a:sym typeface="Arial"/>
              </a:rPr>
              <a:t>the </a:t>
            </a:r>
            <a:r>
              <a:rPr lang="en" sz="2800" dirty="0">
                <a:latin typeface="Arial" charset="0"/>
                <a:ea typeface="Arial" charset="0"/>
                <a:cs typeface="Arial" charset="0"/>
                <a:sym typeface="Arial"/>
              </a:rPr>
              <a:t>higher-level thinking aspirations you have for </a:t>
            </a:r>
            <a:r>
              <a:rPr lang="en" sz="2800" dirty="0" smtClean="0">
                <a:latin typeface="Arial" charset="0"/>
                <a:ea typeface="Arial" charset="0"/>
                <a:cs typeface="Arial" charset="0"/>
                <a:sym typeface="Arial"/>
              </a:rPr>
              <a:t>students</a:t>
            </a:r>
            <a:r>
              <a:rPr lang="en-US" sz="2800" dirty="0" smtClean="0">
                <a:latin typeface="Arial" charset="0"/>
                <a:ea typeface="Arial" charset="0"/>
                <a:cs typeface="Arial" charset="0"/>
                <a:sym typeface="Arial"/>
              </a:rPr>
              <a:t>.</a:t>
            </a:r>
            <a:r>
              <a:rPr lang="en" sz="2800" dirty="0" smtClean="0">
                <a:latin typeface="Arial" charset="0"/>
                <a:ea typeface="Arial" charset="0"/>
                <a:cs typeface="Arial" charset="0"/>
                <a:sym typeface="Arial"/>
              </a:rPr>
              <a:t> </a:t>
            </a:r>
            <a:r>
              <a:rPr lang="en" sz="2800" dirty="0">
                <a:latin typeface="Arial" charset="0"/>
                <a:ea typeface="Arial" charset="0"/>
                <a:cs typeface="Arial" charset="0"/>
                <a:sym typeface="Arial"/>
              </a:rPr>
              <a:t>Look beyond recitation or recall of content knowledge. (Don’t use the word “understand” – go for higher level skills.)</a:t>
            </a:r>
          </a:p>
        </p:txBody>
      </p:sp>
    </p:spTree>
    <p:extLst>
      <p:ext uri="{BB962C8B-B14F-4D97-AF65-F5344CB8AC3E}">
        <p14:creationId xmlns:p14="http://schemas.microsoft.com/office/powerpoint/2010/main" val="1491597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prstGeom prst="rect">
            <a:avLst/>
          </a:prstGeom>
        </p:spPr>
        <p:txBody>
          <a:bodyPr vert="horz" lIns="121900" tIns="121900" rIns="121900" bIns="121900" rtlCol="0" anchor="t" anchorCtr="0">
            <a:noAutofit/>
          </a:bodyPr>
          <a:lstStyle/>
          <a:p>
            <a:r>
              <a:rPr lang="en" sz="3733" dirty="0"/>
              <a:t>What Do I Ask When Writing a Meaningful SLO?</a:t>
            </a:r>
          </a:p>
        </p:txBody>
      </p:sp>
      <p:sp>
        <p:nvSpPr>
          <p:cNvPr id="302" name="Shape 302"/>
          <p:cNvSpPr txBox="1">
            <a:spLocks noGrp="1"/>
          </p:cNvSpPr>
          <p:nvPr>
            <p:ph type="body" idx="1"/>
          </p:nvPr>
        </p:nvSpPr>
        <p:spPr>
          <a:prstGeom prst="rect">
            <a:avLst/>
          </a:prstGeom>
        </p:spPr>
        <p:txBody>
          <a:bodyPr vert="horz" lIns="121900" tIns="121900" rIns="121900" bIns="121900" rtlCol="0" anchor="t" anchorCtr="0">
            <a:noAutofit/>
          </a:bodyPr>
          <a:lstStyle/>
          <a:p>
            <a:pPr>
              <a:lnSpc>
                <a:spcPct val="100000"/>
              </a:lnSpc>
              <a:buClr>
                <a:srgbClr val="000000"/>
              </a:buClr>
              <a:buSzPct val="100000"/>
            </a:pPr>
            <a:r>
              <a:rPr lang="en" sz="3200" dirty="0">
                <a:latin typeface="Arial" charset="0"/>
                <a:ea typeface="Arial" charset="0"/>
                <a:cs typeface="Arial" charset="0"/>
                <a:sym typeface="Arial"/>
              </a:rPr>
              <a:t>Do </a:t>
            </a:r>
            <a:r>
              <a:rPr lang="en-US" sz="3200" dirty="0">
                <a:latin typeface="Arial" charset="0"/>
                <a:ea typeface="Arial" charset="0"/>
                <a:cs typeface="Arial" charset="0"/>
                <a:sym typeface="Arial"/>
              </a:rPr>
              <a:t>I</a:t>
            </a:r>
            <a:r>
              <a:rPr lang="en" sz="3200" dirty="0" smtClean="0">
                <a:latin typeface="Arial" charset="0"/>
                <a:ea typeface="Arial" charset="0"/>
                <a:cs typeface="Arial" charset="0"/>
                <a:sym typeface="Arial"/>
              </a:rPr>
              <a:t> </a:t>
            </a:r>
            <a:r>
              <a:rPr lang="en" sz="3200" dirty="0">
                <a:latin typeface="Arial" charset="0"/>
                <a:ea typeface="Arial" charset="0"/>
                <a:cs typeface="Arial" charset="0"/>
                <a:sym typeface="Arial"/>
              </a:rPr>
              <a:t>require students to synthesize many separate skills? What can students do after they learn ALL these </a:t>
            </a:r>
            <a:r>
              <a:rPr lang="en" sz="3200" dirty="0" smtClean="0">
                <a:latin typeface="Arial" charset="0"/>
                <a:ea typeface="Arial" charset="0"/>
                <a:cs typeface="Arial" charset="0"/>
                <a:sym typeface="Arial"/>
              </a:rPr>
              <a:t>skills</a:t>
            </a:r>
            <a:r>
              <a:rPr lang="en-US" sz="3200" dirty="0">
                <a:latin typeface="Arial" charset="0"/>
                <a:ea typeface="Arial" charset="0"/>
                <a:cs typeface="Arial" charset="0"/>
                <a:sym typeface="Arial"/>
              </a:rPr>
              <a:t>?</a:t>
            </a:r>
            <a:endParaRPr lang="en" sz="3200" dirty="0">
              <a:latin typeface="Arial" charset="0"/>
              <a:ea typeface="Arial" charset="0"/>
              <a:cs typeface="Arial" charset="0"/>
              <a:sym typeface="Arial"/>
            </a:endParaRPr>
          </a:p>
          <a:p>
            <a:pPr>
              <a:lnSpc>
                <a:spcPct val="100000"/>
              </a:lnSpc>
              <a:buClr>
                <a:srgbClr val="000000"/>
              </a:buClr>
              <a:buSzPct val="100000"/>
            </a:pPr>
            <a:r>
              <a:rPr lang="en" sz="3200" dirty="0">
                <a:latin typeface="Arial" charset="0"/>
                <a:ea typeface="Arial" charset="0"/>
                <a:cs typeface="Arial" charset="0"/>
                <a:sym typeface="Arial"/>
              </a:rPr>
              <a:t>How will students demonstrate that new knowledge or ability? Be concrete and specific. </a:t>
            </a:r>
          </a:p>
          <a:p>
            <a:pPr>
              <a:lnSpc>
                <a:spcPct val="100000"/>
              </a:lnSpc>
              <a:buClr>
                <a:srgbClr val="000000"/>
              </a:buClr>
              <a:buSzPct val="100000"/>
            </a:pPr>
            <a:r>
              <a:rPr lang="en" sz="3200" dirty="0">
                <a:latin typeface="Arial" charset="0"/>
                <a:ea typeface="Arial" charset="0"/>
                <a:cs typeface="Arial" charset="0"/>
                <a:sym typeface="Arial"/>
              </a:rPr>
              <a:t>Is this SLO measurable? Are there degrees of performance? </a:t>
            </a:r>
          </a:p>
          <a:p>
            <a:pPr>
              <a:lnSpc>
                <a:spcPct val="100000"/>
              </a:lnSpc>
              <a:buClr>
                <a:srgbClr val="000000"/>
              </a:buClr>
              <a:buSzPct val="100000"/>
            </a:pPr>
            <a:r>
              <a:rPr lang="en" sz="3200" dirty="0">
                <a:latin typeface="Arial" charset="0"/>
                <a:ea typeface="Arial" charset="0"/>
                <a:cs typeface="Arial" charset="0"/>
                <a:sym typeface="Arial"/>
              </a:rPr>
              <a:t>Would a rubric be helpful? </a:t>
            </a:r>
          </a:p>
        </p:txBody>
      </p:sp>
    </p:spTree>
    <p:extLst>
      <p:ext uri="{BB962C8B-B14F-4D97-AF65-F5344CB8AC3E}">
        <p14:creationId xmlns:p14="http://schemas.microsoft.com/office/powerpoint/2010/main" val="1836099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prstGeom prst="rect">
            <a:avLst/>
          </a:prstGeom>
        </p:spPr>
        <p:txBody>
          <a:bodyPr vert="horz" lIns="121900" tIns="121900" rIns="121900" bIns="121900" rtlCol="0" anchor="t" anchorCtr="0">
            <a:noAutofit/>
          </a:bodyPr>
          <a:lstStyle/>
          <a:p>
            <a:r>
              <a:rPr lang="en"/>
              <a:t>Making It Meaningful: The Assessment</a:t>
            </a:r>
          </a:p>
          <a:p>
            <a:endParaRPr/>
          </a:p>
        </p:txBody>
      </p:sp>
      <p:sp>
        <p:nvSpPr>
          <p:cNvPr id="308" name="Shape 308"/>
          <p:cNvSpPr txBox="1">
            <a:spLocks noGrp="1"/>
          </p:cNvSpPr>
          <p:nvPr>
            <p:ph type="body" idx="1"/>
          </p:nvPr>
        </p:nvSpPr>
        <p:spPr>
          <a:xfrm>
            <a:off x="415600" y="1536633"/>
            <a:ext cx="11360800" cy="831200"/>
          </a:xfrm>
          <a:prstGeom prst="rect">
            <a:avLst/>
          </a:prstGeom>
        </p:spPr>
        <p:txBody>
          <a:bodyPr vert="horz" lIns="121900" tIns="121900" rIns="121900" bIns="121900" rtlCol="0" anchor="t" anchorCtr="0">
            <a:noAutofit/>
          </a:bodyPr>
          <a:lstStyle/>
          <a:p>
            <a:pPr algn="ctr">
              <a:buNone/>
            </a:pPr>
            <a:r>
              <a:rPr lang="en" sz="2667">
                <a:solidFill>
                  <a:srgbClr val="000000"/>
                </a:solidFill>
                <a:latin typeface="Arial"/>
                <a:ea typeface="Arial"/>
                <a:cs typeface="Arial"/>
                <a:sym typeface="Arial"/>
              </a:rPr>
              <a:t>Now that you’ve written a kicking SLO, you need to measure it right? </a:t>
            </a:r>
          </a:p>
        </p:txBody>
      </p:sp>
      <p:pic>
        <p:nvPicPr>
          <p:cNvPr id="309" name="Shape 309"/>
          <p:cNvPicPr preferRelativeResize="0"/>
          <p:nvPr/>
        </p:nvPicPr>
        <p:blipFill>
          <a:blip r:embed="rId3">
            <a:alphaModFix/>
          </a:blip>
          <a:stretch>
            <a:fillRect/>
          </a:stretch>
        </p:blipFill>
        <p:spPr>
          <a:xfrm>
            <a:off x="2118767" y="2367835"/>
            <a:ext cx="7425699" cy="3452967"/>
          </a:xfrm>
          <a:prstGeom prst="rect">
            <a:avLst/>
          </a:prstGeom>
          <a:noFill/>
          <a:ln>
            <a:noFill/>
          </a:ln>
        </p:spPr>
      </p:pic>
    </p:spTree>
    <p:extLst>
      <p:ext uri="{BB962C8B-B14F-4D97-AF65-F5344CB8AC3E}">
        <p14:creationId xmlns:p14="http://schemas.microsoft.com/office/powerpoint/2010/main" val="28989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568169" y="408371"/>
            <a:ext cx="11014400" cy="1039600"/>
          </a:xfrm>
          <a:prstGeom prst="rect">
            <a:avLst/>
          </a:prstGeom>
          <a:noFill/>
          <a:ln>
            <a:noFill/>
          </a:ln>
        </p:spPr>
        <p:txBody>
          <a:bodyPr vert="horz" lIns="121900" tIns="60933" rIns="121900" bIns="60933" rtlCol="0" anchor="ctr" anchorCtr="0">
            <a:noAutofit/>
          </a:bodyPr>
          <a:lstStyle/>
          <a:p>
            <a:pPr>
              <a:spcBef>
                <a:spcPts val="0"/>
              </a:spcBef>
              <a:buClr>
                <a:srgbClr val="000000"/>
              </a:buClr>
              <a:buSzPct val="36666"/>
            </a:pPr>
            <a:r>
              <a:rPr lang="en" sz="3733" dirty="0">
                <a:sym typeface="Raleway"/>
              </a:rPr>
              <a:t>WHAT IS </a:t>
            </a:r>
            <a:r>
              <a:rPr lang="en" sz="3733" dirty="0" smtClean="0">
                <a:sym typeface="Raleway"/>
              </a:rPr>
              <a:t>ASSESSMENT?</a:t>
            </a:r>
            <a:r>
              <a:rPr lang="en-US" sz="3733" dirty="0" smtClean="0">
                <a:sym typeface="Raleway"/>
              </a:rPr>
              <a:t> COURSE LEVEL</a:t>
            </a:r>
            <a:endParaRPr lang="en" sz="3733" dirty="0">
              <a:sym typeface="Raleway"/>
            </a:endParaRPr>
          </a:p>
        </p:txBody>
      </p:sp>
      <p:sp>
        <p:nvSpPr>
          <p:cNvPr id="315" name="Shape 315"/>
          <p:cNvSpPr txBox="1">
            <a:spLocks noGrp="1"/>
          </p:cNvSpPr>
          <p:nvPr>
            <p:ph idx="1"/>
          </p:nvPr>
        </p:nvSpPr>
        <p:spPr>
          <a:xfrm>
            <a:off x="664632" y="1710267"/>
            <a:ext cx="5907618" cy="4133321"/>
          </a:xfrm>
          <a:prstGeom prst="rect">
            <a:avLst/>
          </a:prstGeom>
          <a:noFill/>
          <a:ln>
            <a:noFill/>
          </a:ln>
        </p:spPr>
        <p:txBody>
          <a:bodyPr vert="horz" lIns="121900" tIns="60933" rIns="121900" bIns="60933" rtlCol="0" anchor="t" anchorCtr="0">
            <a:noAutofit/>
          </a:bodyPr>
          <a:lstStyle/>
          <a:p>
            <a:pPr marL="0" indent="0">
              <a:lnSpc>
                <a:spcPct val="100000"/>
              </a:lnSpc>
              <a:spcBef>
                <a:spcPts val="0"/>
              </a:spcBef>
              <a:spcAft>
                <a:spcPts val="2133"/>
              </a:spcAft>
              <a:buClr>
                <a:srgbClr val="000000"/>
              </a:buClr>
              <a:buSzPct val="100000"/>
              <a:buNone/>
            </a:pPr>
            <a:r>
              <a:rPr lang="en" dirty="0">
                <a:latin typeface="Arial" charset="0"/>
                <a:ea typeface="Arial" charset="0"/>
                <a:cs typeface="Arial" charset="0"/>
                <a:sym typeface="Arial"/>
              </a:rPr>
              <a:t>Outcomes assessment at the course </a:t>
            </a:r>
            <a:r>
              <a:rPr lang="en" dirty="0" err="1" smtClean="0">
                <a:latin typeface="Arial" charset="0"/>
                <a:ea typeface="Arial" charset="0"/>
                <a:cs typeface="Arial" charset="0"/>
                <a:sym typeface="Arial"/>
              </a:rPr>
              <a:t>leve</a:t>
            </a:r>
            <a:r>
              <a:rPr lang="en-US" dirty="0" smtClean="0">
                <a:latin typeface="Arial" charset="0"/>
                <a:ea typeface="Arial" charset="0"/>
                <a:cs typeface="Arial" charset="0"/>
                <a:sym typeface="Arial"/>
              </a:rPr>
              <a:t>l </a:t>
            </a:r>
          </a:p>
          <a:p>
            <a:pPr marL="0" indent="0">
              <a:lnSpc>
                <a:spcPct val="100000"/>
              </a:lnSpc>
              <a:spcBef>
                <a:spcPts val="0"/>
              </a:spcBef>
              <a:spcAft>
                <a:spcPts val="2133"/>
              </a:spcAft>
              <a:buClr>
                <a:srgbClr val="000000"/>
              </a:buClr>
              <a:buSzPct val="100000"/>
              <a:buNone/>
            </a:pPr>
            <a:r>
              <a:rPr lang="en" dirty="0" smtClean="0">
                <a:latin typeface="Arial" charset="0"/>
                <a:ea typeface="Arial" charset="0"/>
                <a:cs typeface="Arial" charset="0"/>
                <a:sym typeface="Arial"/>
              </a:rPr>
              <a:t>continuous </a:t>
            </a:r>
            <a:r>
              <a:rPr lang="en" dirty="0">
                <a:latin typeface="Arial" charset="0"/>
                <a:ea typeface="Arial" charset="0"/>
                <a:cs typeface="Arial" charset="0"/>
                <a:sym typeface="Arial"/>
              </a:rPr>
              <a:t>process of collecting, evaluating, and using information </a:t>
            </a:r>
            <a:endParaRPr lang="en-US" dirty="0" smtClean="0">
              <a:latin typeface="Arial" charset="0"/>
              <a:ea typeface="Arial" charset="0"/>
              <a:cs typeface="Arial" charset="0"/>
              <a:sym typeface="Arial"/>
            </a:endParaRPr>
          </a:p>
          <a:p>
            <a:pPr marL="0" indent="0">
              <a:lnSpc>
                <a:spcPct val="100000"/>
              </a:lnSpc>
              <a:spcBef>
                <a:spcPts val="0"/>
              </a:spcBef>
              <a:spcAft>
                <a:spcPts val="2133"/>
              </a:spcAft>
              <a:buClr>
                <a:srgbClr val="000000"/>
              </a:buClr>
              <a:buSzPct val="100000"/>
              <a:buNone/>
            </a:pPr>
            <a:r>
              <a:rPr lang="en" dirty="0" smtClean="0">
                <a:latin typeface="Arial" charset="0"/>
                <a:ea typeface="Arial" charset="0"/>
                <a:cs typeface="Arial" charset="0"/>
                <a:sym typeface="Arial"/>
              </a:rPr>
              <a:t>determine </a:t>
            </a:r>
            <a:r>
              <a:rPr lang="en" dirty="0">
                <a:latin typeface="Arial" charset="0"/>
                <a:ea typeface="Arial" charset="0"/>
                <a:cs typeface="Arial" charset="0"/>
                <a:sym typeface="Arial"/>
              </a:rPr>
              <a:t>if and how well student performance </a:t>
            </a:r>
            <a:r>
              <a:rPr lang="en-US" dirty="0" smtClean="0">
                <a:latin typeface="Arial" charset="0"/>
                <a:ea typeface="Arial" charset="0"/>
                <a:cs typeface="Arial" charset="0"/>
                <a:sym typeface="Arial"/>
              </a:rPr>
              <a:t>of outcomes aligns </a:t>
            </a:r>
          </a:p>
          <a:p>
            <a:pPr marL="0" indent="0">
              <a:lnSpc>
                <a:spcPct val="100000"/>
              </a:lnSpc>
              <a:spcBef>
                <a:spcPts val="0"/>
              </a:spcBef>
              <a:spcAft>
                <a:spcPts val="2133"/>
              </a:spcAft>
              <a:buClr>
                <a:srgbClr val="000000"/>
              </a:buClr>
              <a:buSzPct val="100000"/>
              <a:buNone/>
            </a:pPr>
            <a:r>
              <a:rPr lang="en-US" dirty="0" smtClean="0">
                <a:latin typeface="Arial" charset="0"/>
                <a:ea typeface="Arial" charset="0"/>
                <a:cs typeface="Arial" charset="0"/>
                <a:sym typeface="Arial"/>
              </a:rPr>
              <a:t>course objectives, </a:t>
            </a:r>
            <a:r>
              <a:rPr lang="en" dirty="0" smtClean="0">
                <a:latin typeface="Arial" charset="0"/>
                <a:ea typeface="Arial" charset="0"/>
                <a:cs typeface="Arial" charset="0"/>
                <a:sym typeface="Arial"/>
              </a:rPr>
              <a:t>matches </a:t>
            </a:r>
            <a:r>
              <a:rPr lang="en" dirty="0">
                <a:latin typeface="Arial" charset="0"/>
                <a:ea typeface="Arial" charset="0"/>
                <a:cs typeface="Arial" charset="0"/>
                <a:sym typeface="Arial"/>
              </a:rPr>
              <a:t>learning </a:t>
            </a:r>
            <a:r>
              <a:rPr lang="en" dirty="0" smtClean="0">
                <a:latin typeface="Arial" charset="0"/>
                <a:ea typeface="Arial" charset="0"/>
                <a:cs typeface="Arial" charset="0"/>
                <a:sym typeface="Arial"/>
              </a:rPr>
              <a:t>expectations</a:t>
            </a:r>
            <a:r>
              <a:rPr lang="en-US" dirty="0" smtClean="0">
                <a:latin typeface="Arial" charset="0"/>
                <a:ea typeface="Arial" charset="0"/>
                <a:cs typeface="Arial" charset="0"/>
                <a:sym typeface="Arial"/>
              </a:rPr>
              <a:t>, and is supported by teaching strategies and resources</a:t>
            </a:r>
            <a:r>
              <a:rPr lang="en" dirty="0" smtClean="0">
                <a:latin typeface="Arial" charset="0"/>
                <a:ea typeface="Arial" charset="0"/>
                <a:cs typeface="Arial" charset="0"/>
                <a:sym typeface="Arial"/>
              </a:rPr>
              <a:t>. </a:t>
            </a:r>
            <a:endParaRPr lang="en" dirty="0">
              <a:latin typeface="Arial" charset="0"/>
              <a:ea typeface="Arial" charset="0"/>
              <a:cs typeface="Arial" charset="0"/>
              <a:sym typeface="Arial"/>
            </a:endParaRPr>
          </a:p>
        </p:txBody>
      </p:sp>
      <p:pic>
        <p:nvPicPr>
          <p:cNvPr id="316" name="Shape 316"/>
          <p:cNvPicPr preferRelativeResize="0"/>
          <p:nvPr/>
        </p:nvPicPr>
        <p:blipFill>
          <a:blip r:embed="rId3">
            <a:alphaModFix/>
          </a:blip>
          <a:stretch>
            <a:fillRect/>
          </a:stretch>
        </p:blipFill>
        <p:spPr>
          <a:xfrm>
            <a:off x="6672263" y="1710267"/>
            <a:ext cx="4910304" cy="3594952"/>
          </a:xfrm>
          <a:prstGeom prst="rect">
            <a:avLst/>
          </a:prstGeom>
          <a:noFill/>
          <a:ln>
            <a:noFill/>
          </a:ln>
        </p:spPr>
      </p:pic>
    </p:spTree>
    <p:extLst>
      <p:ext uri="{BB962C8B-B14F-4D97-AF65-F5344CB8AC3E}">
        <p14:creationId xmlns:p14="http://schemas.microsoft.com/office/powerpoint/2010/main" val="1771522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568169" y="408371"/>
            <a:ext cx="11014400" cy="1039600"/>
          </a:xfrm>
          <a:prstGeom prst="rect">
            <a:avLst/>
          </a:prstGeom>
          <a:noFill/>
          <a:ln>
            <a:noFill/>
          </a:ln>
        </p:spPr>
        <p:txBody>
          <a:bodyPr vert="horz" lIns="121900" tIns="60933" rIns="121900" bIns="60933" rtlCol="0" anchor="ctr" anchorCtr="0">
            <a:noAutofit/>
          </a:bodyPr>
          <a:lstStyle/>
          <a:p>
            <a:pPr>
              <a:spcBef>
                <a:spcPts val="0"/>
              </a:spcBef>
              <a:buClr>
                <a:srgbClr val="000000"/>
              </a:buClr>
              <a:buSzPct val="36666"/>
            </a:pPr>
            <a:r>
              <a:rPr lang="en" sz="3733" dirty="0">
                <a:sym typeface="Raleway"/>
              </a:rPr>
              <a:t>WHAT IS </a:t>
            </a:r>
            <a:r>
              <a:rPr lang="en" sz="3733" dirty="0" smtClean="0">
                <a:sym typeface="Raleway"/>
              </a:rPr>
              <a:t>ASSESSMENT?</a:t>
            </a:r>
            <a:r>
              <a:rPr lang="en-US" sz="3733" dirty="0" smtClean="0">
                <a:sym typeface="Raleway"/>
              </a:rPr>
              <a:t> PROGRAM LEVEL</a:t>
            </a:r>
            <a:endParaRPr lang="en" sz="3733" dirty="0">
              <a:sym typeface="Raleway"/>
            </a:endParaRPr>
          </a:p>
        </p:txBody>
      </p:sp>
      <p:sp>
        <p:nvSpPr>
          <p:cNvPr id="315" name="Shape 315"/>
          <p:cNvSpPr txBox="1">
            <a:spLocks noGrp="1"/>
          </p:cNvSpPr>
          <p:nvPr>
            <p:ph idx="1"/>
          </p:nvPr>
        </p:nvSpPr>
        <p:spPr>
          <a:xfrm>
            <a:off x="568169" y="1290808"/>
            <a:ext cx="5475444" cy="5109992"/>
          </a:xfrm>
          <a:prstGeom prst="rect">
            <a:avLst/>
          </a:prstGeom>
          <a:noFill/>
          <a:ln>
            <a:noFill/>
          </a:ln>
        </p:spPr>
        <p:txBody>
          <a:bodyPr vert="horz" lIns="121900" tIns="60933" rIns="121900" bIns="60933" rtlCol="0" anchor="t" anchorCtr="0">
            <a:noAutofit/>
          </a:bodyPr>
          <a:lstStyle/>
          <a:p>
            <a:pPr marL="0" indent="0">
              <a:lnSpc>
                <a:spcPct val="100000"/>
              </a:lnSpc>
              <a:spcBef>
                <a:spcPts val="0"/>
              </a:spcBef>
              <a:spcAft>
                <a:spcPts val="2133"/>
              </a:spcAft>
              <a:buClr>
                <a:srgbClr val="000000"/>
              </a:buClr>
              <a:buSzPct val="100000"/>
              <a:buNone/>
            </a:pPr>
            <a:r>
              <a:rPr lang="en" dirty="0">
                <a:latin typeface="Arial" charset="0"/>
                <a:ea typeface="Arial" charset="0"/>
                <a:cs typeface="Arial" charset="0"/>
                <a:sym typeface="Arial"/>
              </a:rPr>
              <a:t>Outcomes assessment at the </a:t>
            </a:r>
            <a:r>
              <a:rPr lang="en-US" dirty="0">
                <a:latin typeface="Arial" charset="0"/>
                <a:ea typeface="Arial" charset="0"/>
                <a:cs typeface="Arial" charset="0"/>
                <a:sym typeface="Arial"/>
              </a:rPr>
              <a:t>program</a:t>
            </a:r>
            <a:r>
              <a:rPr lang="en" dirty="0">
                <a:latin typeface="Arial" charset="0"/>
                <a:ea typeface="Arial" charset="0"/>
                <a:cs typeface="Arial" charset="0"/>
                <a:sym typeface="Arial"/>
              </a:rPr>
              <a:t> </a:t>
            </a:r>
            <a:r>
              <a:rPr lang="en" dirty="0" smtClean="0">
                <a:latin typeface="Arial" charset="0"/>
                <a:ea typeface="Arial" charset="0"/>
                <a:cs typeface="Arial" charset="0"/>
                <a:sym typeface="Arial"/>
              </a:rPr>
              <a:t>level</a:t>
            </a:r>
            <a:r>
              <a:rPr lang="en-US" dirty="0" smtClean="0">
                <a:latin typeface="Arial" charset="0"/>
                <a:ea typeface="Arial" charset="0"/>
                <a:cs typeface="Arial" charset="0"/>
                <a:sym typeface="Arial"/>
              </a:rPr>
              <a:t>:</a:t>
            </a:r>
            <a:endParaRPr lang="en-US" dirty="0">
              <a:latin typeface="Arial" charset="0"/>
              <a:ea typeface="Arial" charset="0"/>
              <a:cs typeface="Arial" charset="0"/>
              <a:sym typeface="Arial"/>
            </a:endParaRPr>
          </a:p>
          <a:p>
            <a:pPr>
              <a:lnSpc>
                <a:spcPct val="100000"/>
              </a:lnSpc>
              <a:spcBef>
                <a:spcPts val="0"/>
              </a:spcBef>
              <a:spcAft>
                <a:spcPts val="2133"/>
              </a:spcAft>
              <a:buClr>
                <a:srgbClr val="000000"/>
              </a:buClr>
            </a:pPr>
            <a:r>
              <a:rPr lang="en" dirty="0" smtClean="0">
                <a:latin typeface="Arial" charset="0"/>
                <a:ea typeface="Arial" charset="0"/>
                <a:cs typeface="Arial" charset="0"/>
                <a:sym typeface="Arial"/>
              </a:rPr>
              <a:t>continuous </a:t>
            </a:r>
            <a:r>
              <a:rPr lang="en" dirty="0">
                <a:latin typeface="Arial" charset="0"/>
                <a:ea typeface="Arial" charset="0"/>
                <a:cs typeface="Arial" charset="0"/>
                <a:sym typeface="Arial"/>
              </a:rPr>
              <a:t>process of collecting, evaluating, and using </a:t>
            </a:r>
            <a:r>
              <a:rPr lang="en" dirty="0" smtClean="0">
                <a:latin typeface="Arial" charset="0"/>
                <a:ea typeface="Arial" charset="0"/>
                <a:cs typeface="Arial" charset="0"/>
                <a:sym typeface="Arial"/>
              </a:rPr>
              <a:t>information</a:t>
            </a:r>
            <a:endParaRPr lang="en-US" dirty="0" smtClean="0">
              <a:latin typeface="Arial" charset="0"/>
              <a:ea typeface="Arial" charset="0"/>
              <a:cs typeface="Arial" charset="0"/>
              <a:sym typeface="Arial"/>
            </a:endParaRPr>
          </a:p>
          <a:p>
            <a:pPr>
              <a:lnSpc>
                <a:spcPct val="100000"/>
              </a:lnSpc>
              <a:spcBef>
                <a:spcPts val="0"/>
              </a:spcBef>
              <a:spcAft>
                <a:spcPts val="2133"/>
              </a:spcAft>
              <a:buClr>
                <a:srgbClr val="000000"/>
              </a:buClr>
            </a:pPr>
            <a:r>
              <a:rPr lang="en-US" dirty="0" smtClean="0">
                <a:latin typeface="Arial" charset="0"/>
                <a:ea typeface="Arial" charset="0"/>
                <a:cs typeface="Arial" charset="0"/>
                <a:sym typeface="Arial"/>
              </a:rPr>
              <a:t>affirm </a:t>
            </a:r>
            <a:r>
              <a:rPr lang="en-US" dirty="0">
                <a:latin typeface="Arial" charset="0"/>
                <a:ea typeface="Arial" charset="0"/>
                <a:cs typeface="Arial" charset="0"/>
                <a:sym typeface="Arial"/>
              </a:rPr>
              <a:t>the courses in the program are supporting student proficiency in the skills and abilities that faculty desire for students </a:t>
            </a:r>
            <a:endParaRPr lang="en-US" dirty="0" smtClean="0">
              <a:latin typeface="Arial" charset="0"/>
              <a:ea typeface="Arial" charset="0"/>
              <a:cs typeface="Arial" charset="0"/>
              <a:sym typeface="Arial"/>
            </a:endParaRPr>
          </a:p>
          <a:p>
            <a:pPr>
              <a:lnSpc>
                <a:spcPct val="100000"/>
              </a:lnSpc>
              <a:spcBef>
                <a:spcPts val="0"/>
              </a:spcBef>
              <a:spcAft>
                <a:spcPts val="2133"/>
              </a:spcAft>
              <a:buClr>
                <a:srgbClr val="000000"/>
              </a:buClr>
            </a:pPr>
            <a:r>
              <a:rPr lang="en-US" dirty="0" smtClean="0">
                <a:latin typeface="Arial" charset="0"/>
                <a:ea typeface="Arial" charset="0"/>
                <a:cs typeface="Arial" charset="0"/>
                <a:sym typeface="Arial"/>
              </a:rPr>
              <a:t>Determine if changes </a:t>
            </a:r>
            <a:r>
              <a:rPr lang="en-US" dirty="0">
                <a:latin typeface="Arial" charset="0"/>
                <a:ea typeface="Arial" charset="0"/>
                <a:cs typeface="Arial" charset="0"/>
                <a:sym typeface="Arial"/>
              </a:rPr>
              <a:t>are needed to support student success</a:t>
            </a:r>
            <a:r>
              <a:rPr lang="en" dirty="0">
                <a:latin typeface="Arial" charset="0"/>
                <a:ea typeface="Arial" charset="0"/>
                <a:cs typeface="Arial" charset="0"/>
                <a:sym typeface="Arial"/>
              </a:rPr>
              <a:t>.</a:t>
            </a:r>
            <a:r>
              <a:rPr lang="en-US" dirty="0">
                <a:latin typeface="Arial" charset="0"/>
                <a:ea typeface="Arial" charset="0"/>
                <a:cs typeface="Arial" charset="0"/>
                <a:sym typeface="Arial"/>
              </a:rPr>
              <a:t> </a:t>
            </a:r>
            <a:r>
              <a:rPr lang="en" dirty="0">
                <a:latin typeface="Arial" charset="0"/>
                <a:ea typeface="Arial" charset="0"/>
                <a:cs typeface="Arial" charset="0"/>
                <a:sym typeface="Arial"/>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72032">
            <a:off x="5798416" y="2570010"/>
            <a:ext cx="6581592" cy="2193864"/>
          </a:xfrm>
          <a:prstGeom prst="rect">
            <a:avLst/>
          </a:prstGeom>
        </p:spPr>
      </p:pic>
    </p:spTree>
    <p:extLst>
      <p:ext uri="{BB962C8B-B14F-4D97-AF65-F5344CB8AC3E}">
        <p14:creationId xmlns:p14="http://schemas.microsoft.com/office/powerpoint/2010/main" val="811517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&amp; Outcomes</a:t>
            </a:r>
            <a:endParaRPr lang="en-US" dirty="0"/>
          </a:p>
        </p:txBody>
      </p:sp>
      <p:sp>
        <p:nvSpPr>
          <p:cNvPr id="3" name="Content Placeholder 2"/>
          <p:cNvSpPr>
            <a:spLocks noGrp="1"/>
          </p:cNvSpPr>
          <p:nvPr>
            <p:ph idx="1"/>
          </p:nvPr>
        </p:nvSpPr>
        <p:spPr/>
        <p:txBody>
          <a:bodyPr/>
          <a:lstStyle/>
          <a:p>
            <a:pPr marL="0" indent="0">
              <a:buNone/>
            </a:pPr>
            <a:r>
              <a:rPr lang="en-US" dirty="0">
                <a:latin typeface="Arial" charset="0"/>
                <a:ea typeface="Arial" charset="0"/>
                <a:cs typeface="Arial" charset="0"/>
              </a:rPr>
              <a:t>Making assessment meaningful and relevant for faculty is often a challenge, yet even reluctant faculty are willing to give SLO assessment a chance when processes are simple and lead to useful results. This session will focus on important considerations for making SLO assessment more meaningful for faculty as they attempt to close the loop on outcomes assessment and create action plans based on assessment data.</a:t>
            </a:r>
          </a:p>
          <a:p>
            <a:endParaRPr lang="en-US" dirty="0"/>
          </a:p>
        </p:txBody>
      </p:sp>
    </p:spTree>
    <p:extLst>
      <p:ext uri="{BB962C8B-B14F-4D97-AF65-F5344CB8AC3E}">
        <p14:creationId xmlns:p14="http://schemas.microsoft.com/office/powerpoint/2010/main" val="1038941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568169" y="408371"/>
            <a:ext cx="11014400" cy="1039600"/>
          </a:xfrm>
          <a:prstGeom prst="rect">
            <a:avLst/>
          </a:prstGeom>
          <a:noFill/>
          <a:ln>
            <a:noFill/>
          </a:ln>
        </p:spPr>
        <p:txBody>
          <a:bodyPr vert="horz" lIns="121900" tIns="60933" rIns="121900" bIns="60933" rtlCol="0" anchor="ctr" anchorCtr="0">
            <a:noAutofit/>
          </a:bodyPr>
          <a:lstStyle/>
          <a:p>
            <a:pPr indent="-93131">
              <a:lnSpc>
                <a:spcPct val="100000"/>
              </a:lnSpc>
              <a:spcBef>
                <a:spcPts val="0"/>
              </a:spcBef>
              <a:buClr>
                <a:srgbClr val="000000"/>
              </a:buClr>
              <a:buSzPct val="36666"/>
            </a:pPr>
            <a:r>
              <a:rPr lang="en" sz="4000" dirty="0">
                <a:sym typeface="Raleway"/>
              </a:rPr>
              <a:t>What’s In It For Me?</a:t>
            </a:r>
            <a:r>
              <a:rPr lang="en-US" sz="4000" dirty="0">
                <a:sym typeface="Raleway"/>
              </a:rPr>
              <a:t> </a:t>
            </a:r>
            <a:endParaRPr lang="en" sz="4000" b="1" dirty="0">
              <a:solidFill>
                <a:schemeClr val="dk1"/>
              </a:solidFill>
              <a:latin typeface="Raleway"/>
              <a:ea typeface="Raleway"/>
              <a:cs typeface="Raleway"/>
              <a:sym typeface="Raleway"/>
            </a:endParaRPr>
          </a:p>
        </p:txBody>
      </p:sp>
      <p:sp>
        <p:nvSpPr>
          <p:cNvPr id="322" name="Shape 322"/>
          <p:cNvSpPr txBox="1">
            <a:spLocks noGrp="1"/>
          </p:cNvSpPr>
          <p:nvPr>
            <p:ph idx="1"/>
          </p:nvPr>
        </p:nvSpPr>
        <p:spPr>
          <a:xfrm>
            <a:off x="664633" y="1710267"/>
            <a:ext cx="10075200" cy="2118000"/>
          </a:xfrm>
          <a:prstGeom prst="rect">
            <a:avLst/>
          </a:prstGeom>
          <a:noFill/>
          <a:ln>
            <a:noFill/>
          </a:ln>
        </p:spPr>
        <p:txBody>
          <a:bodyPr vert="horz" lIns="121900" tIns="60933" rIns="121900" bIns="60933" rtlCol="0" anchor="t" anchorCtr="0">
            <a:noAutofit/>
          </a:bodyPr>
          <a:lstStyle/>
          <a:p>
            <a:pPr marL="0" indent="0">
              <a:lnSpc>
                <a:spcPct val="100000"/>
              </a:lnSpc>
              <a:spcBef>
                <a:spcPts val="0"/>
              </a:spcBef>
              <a:spcAft>
                <a:spcPts val="2133"/>
              </a:spcAft>
              <a:buClr>
                <a:srgbClr val="000000"/>
              </a:buClr>
              <a:buSzPct val="100000"/>
              <a:buNone/>
            </a:pPr>
            <a:r>
              <a:rPr lang="en" dirty="0">
                <a:latin typeface="Arial" charset="0"/>
                <a:ea typeface="Arial" charset="0"/>
                <a:cs typeface="Arial" charset="0"/>
                <a:sym typeface="Arial"/>
              </a:rPr>
              <a:t>Results, positive or negative, are used to stimulate meaningful dialogue between student and instructor about how instruction and non-instructional services can be utilized to increase student success </a:t>
            </a:r>
          </a:p>
          <a:p>
            <a:pPr marL="0" indent="-93131">
              <a:lnSpc>
                <a:spcPct val="115000"/>
              </a:lnSpc>
              <a:spcBef>
                <a:spcPts val="0"/>
              </a:spcBef>
              <a:spcAft>
                <a:spcPts val="2133"/>
              </a:spcAft>
              <a:buClr>
                <a:srgbClr val="000000"/>
              </a:buClr>
              <a:buSzPct val="45833"/>
              <a:buNone/>
            </a:pPr>
            <a:endParaRPr dirty="0"/>
          </a:p>
        </p:txBody>
      </p:sp>
      <p:sp>
        <p:nvSpPr>
          <p:cNvPr id="323" name="Shape 323"/>
          <p:cNvSpPr txBox="1"/>
          <p:nvPr/>
        </p:nvSpPr>
        <p:spPr>
          <a:xfrm>
            <a:off x="664633" y="3909533"/>
            <a:ext cx="10918000" cy="1906000"/>
          </a:xfrm>
          <a:prstGeom prst="rect">
            <a:avLst/>
          </a:prstGeom>
          <a:noFill/>
          <a:ln>
            <a:noFill/>
          </a:ln>
        </p:spPr>
        <p:txBody>
          <a:bodyPr lIns="121900" tIns="121900" rIns="121900" bIns="121900" anchor="t" anchorCtr="0">
            <a:noAutofit/>
          </a:bodyPr>
          <a:lstStyle/>
          <a:p>
            <a:pPr>
              <a:lnSpc>
                <a:spcPct val="115000"/>
              </a:lnSpc>
              <a:spcAft>
                <a:spcPts val="2133"/>
              </a:spcAft>
              <a:buClr>
                <a:schemeClr val="dk1"/>
              </a:buClr>
              <a:buSzPct val="39285"/>
            </a:pPr>
            <a:r>
              <a:rPr lang="en" sz="3733" b="1" dirty="0">
                <a:solidFill>
                  <a:srgbClr val="980000"/>
                </a:solidFill>
                <a:latin typeface="Questrial"/>
                <a:ea typeface="Questrial"/>
                <a:cs typeface="Questrial"/>
                <a:sym typeface="Questrial"/>
              </a:rPr>
              <a:t>Results and actions must be documented and reviewed to be useful outside of that interaction </a:t>
            </a:r>
          </a:p>
        </p:txBody>
      </p:sp>
    </p:spTree>
    <p:extLst>
      <p:ext uri="{BB962C8B-B14F-4D97-AF65-F5344CB8AC3E}">
        <p14:creationId xmlns:p14="http://schemas.microsoft.com/office/powerpoint/2010/main" val="72340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1000"/>
                                        <p:tgtEl>
                                          <p:spTgt spid="323"/>
                                        </p:tgtEl>
                                        <p:attrNameLst>
                                          <p:attrName>ppt_w</p:attrName>
                                        </p:attrNameLst>
                                      </p:cBhvr>
                                      <p:tavLst>
                                        <p:tav tm="0">
                                          <p:val>
                                            <p:strVal val="0"/>
                                          </p:val>
                                        </p:tav>
                                        <p:tav tm="100000">
                                          <p:val>
                                            <p:strVal val="#ppt_w"/>
                                          </p:val>
                                        </p:tav>
                                      </p:tavLst>
                                    </p:anim>
                                    <p:anim calcmode="lin" valueType="num">
                                      <p:cBhvr additive="base">
                                        <p:cTn id="8" dur="1000"/>
                                        <p:tgtEl>
                                          <p:spTgt spid="3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568169" y="408371"/>
            <a:ext cx="11014400" cy="1039600"/>
          </a:xfrm>
          <a:prstGeom prst="rect">
            <a:avLst/>
          </a:prstGeom>
          <a:noFill/>
          <a:ln>
            <a:noFill/>
          </a:ln>
        </p:spPr>
        <p:txBody>
          <a:bodyPr vert="horz" lIns="121900" tIns="60933" rIns="121900" bIns="60933" rtlCol="0" anchor="ctr" anchorCtr="0">
            <a:noAutofit/>
          </a:bodyPr>
          <a:lstStyle/>
          <a:p>
            <a:pPr>
              <a:spcBef>
                <a:spcPts val="0"/>
              </a:spcBef>
              <a:buClr>
                <a:srgbClr val="000000"/>
              </a:buClr>
              <a:buSzPct val="36666"/>
            </a:pPr>
            <a:r>
              <a:rPr lang="en" sz="3733" dirty="0">
                <a:sym typeface="Raleway"/>
              </a:rPr>
              <a:t>WHAT IS “AUTHENTIC” ASSESSMENT? </a:t>
            </a:r>
          </a:p>
        </p:txBody>
      </p:sp>
      <p:sp>
        <p:nvSpPr>
          <p:cNvPr id="329" name="Shape 329"/>
          <p:cNvSpPr txBox="1">
            <a:spLocks noGrp="1"/>
          </p:cNvSpPr>
          <p:nvPr>
            <p:ph idx="1"/>
          </p:nvPr>
        </p:nvSpPr>
        <p:spPr>
          <a:xfrm>
            <a:off x="609600" y="1752600"/>
            <a:ext cx="10972800" cy="4373600"/>
          </a:xfrm>
          <a:prstGeom prst="rect">
            <a:avLst/>
          </a:prstGeom>
          <a:noFill/>
          <a:ln>
            <a:noFill/>
          </a:ln>
        </p:spPr>
        <p:txBody>
          <a:bodyPr vert="horz" lIns="121900" tIns="60933" rIns="121900" bIns="60933" rtlCol="0" anchor="t" anchorCtr="0">
            <a:noAutofit/>
          </a:bodyPr>
          <a:lstStyle/>
          <a:p>
            <a:pPr marL="0" indent="0">
              <a:lnSpc>
                <a:spcPct val="100000"/>
              </a:lnSpc>
              <a:spcBef>
                <a:spcPts val="0"/>
              </a:spcBef>
              <a:spcAft>
                <a:spcPts val="2133"/>
              </a:spcAft>
              <a:buClr>
                <a:srgbClr val="000000"/>
              </a:buClr>
              <a:buSzPct val="100000"/>
              <a:buNone/>
            </a:pPr>
            <a:r>
              <a:rPr lang="en" dirty="0">
                <a:latin typeface="Arial" charset="0"/>
                <a:ea typeface="Arial" charset="0"/>
                <a:cs typeface="Arial" charset="0"/>
                <a:sym typeface="Arial"/>
              </a:rPr>
              <a:t>Assessment designed to assess student ability to apply standard-driven knowledge and skills to real-world challenges.</a:t>
            </a:r>
          </a:p>
          <a:p>
            <a:pPr marL="0" indent="0">
              <a:lnSpc>
                <a:spcPct val="100000"/>
              </a:lnSpc>
              <a:spcBef>
                <a:spcPts val="0"/>
              </a:spcBef>
              <a:spcAft>
                <a:spcPts val="2133"/>
              </a:spcAft>
              <a:buClr>
                <a:srgbClr val="000000"/>
              </a:buClr>
              <a:buSzPct val="100000"/>
              <a:buNone/>
            </a:pPr>
            <a:r>
              <a:rPr lang="en" dirty="0">
                <a:latin typeface="Arial" charset="0"/>
                <a:ea typeface="Arial" charset="0"/>
                <a:cs typeface="Arial" charset="0"/>
                <a:sym typeface="Arial"/>
              </a:rPr>
              <a:t>Authentic assessments typically ask students to generate </a:t>
            </a:r>
            <a:r>
              <a:rPr lang="en-US" dirty="0">
                <a:latin typeface="Arial" charset="0"/>
                <a:ea typeface="Arial" charset="0"/>
                <a:cs typeface="Arial" charset="0"/>
                <a:sym typeface="Arial"/>
              </a:rPr>
              <a:t>ideas/products, </a:t>
            </a:r>
            <a:r>
              <a:rPr lang="en" dirty="0">
                <a:latin typeface="Arial" charset="0"/>
                <a:ea typeface="Arial" charset="0"/>
                <a:cs typeface="Arial" charset="0"/>
                <a:sym typeface="Arial"/>
              </a:rPr>
              <a:t>rather than choose a response</a:t>
            </a:r>
            <a:r>
              <a:rPr lang="en-US" dirty="0">
                <a:latin typeface="Arial" charset="0"/>
                <a:ea typeface="Arial" charset="0"/>
                <a:cs typeface="Arial" charset="0"/>
                <a:sym typeface="Arial"/>
              </a:rPr>
              <a:t>,</a:t>
            </a:r>
            <a:r>
              <a:rPr lang="en" dirty="0">
                <a:latin typeface="Arial" charset="0"/>
                <a:ea typeface="Arial" charset="0"/>
                <a:cs typeface="Arial" charset="0"/>
                <a:sym typeface="Arial"/>
              </a:rPr>
              <a:t> to demonstrate what they know and can do. </a:t>
            </a:r>
          </a:p>
          <a:p>
            <a:pPr marL="0" indent="0">
              <a:lnSpc>
                <a:spcPct val="100000"/>
              </a:lnSpc>
              <a:spcBef>
                <a:spcPts val="0"/>
              </a:spcBef>
              <a:spcAft>
                <a:spcPts val="2133"/>
              </a:spcAft>
              <a:buClr>
                <a:srgbClr val="000000"/>
              </a:buClr>
              <a:buSzPct val="100000"/>
              <a:buNone/>
            </a:pPr>
            <a:r>
              <a:rPr lang="en" dirty="0">
                <a:latin typeface="Arial" charset="0"/>
                <a:ea typeface="Arial" charset="0"/>
                <a:cs typeface="Arial" charset="0"/>
                <a:sym typeface="Arial"/>
              </a:rPr>
              <a:t>Differs from Traditional which focuses on forced-choice measures of multiple-choice tests, fill-in-the-blanks, true-false, matching</a:t>
            </a:r>
            <a:r>
              <a:rPr lang="en-US" dirty="0">
                <a:latin typeface="Arial" charset="0"/>
                <a:ea typeface="Arial" charset="0"/>
                <a:cs typeface="Arial" charset="0"/>
                <a:sym typeface="Arial"/>
              </a:rPr>
              <a:t>.</a:t>
            </a:r>
            <a:endParaRPr lang="en" dirty="0">
              <a:latin typeface="Arial" charset="0"/>
              <a:ea typeface="Arial" charset="0"/>
              <a:cs typeface="Arial" charset="0"/>
              <a:sym typeface="Arial"/>
            </a:endParaRPr>
          </a:p>
          <a:p>
            <a:pPr marL="152396" indent="0">
              <a:spcBef>
                <a:spcPts val="640"/>
              </a:spcBef>
              <a:buClr>
                <a:schemeClr val="accent1"/>
              </a:buClr>
              <a:buSzPct val="25000"/>
              <a:buNone/>
            </a:pPr>
            <a:endParaRPr sz="3200" dirty="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1271872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568169" y="408371"/>
            <a:ext cx="11014400" cy="1039600"/>
          </a:xfrm>
          <a:prstGeom prst="rect">
            <a:avLst/>
          </a:prstGeom>
          <a:noFill/>
          <a:ln>
            <a:noFill/>
          </a:ln>
        </p:spPr>
        <p:txBody>
          <a:bodyPr vert="horz" lIns="121900" tIns="60933" rIns="121900" bIns="60933" rtlCol="0" anchor="ctr" anchorCtr="0">
            <a:noAutofit/>
          </a:bodyPr>
          <a:lstStyle/>
          <a:p>
            <a:pPr>
              <a:spcBef>
                <a:spcPts val="0"/>
              </a:spcBef>
              <a:buClr>
                <a:srgbClr val="000000"/>
              </a:buClr>
              <a:buSzPct val="36666"/>
            </a:pPr>
            <a:r>
              <a:rPr lang="en" sz="4000" dirty="0">
                <a:sym typeface="Raleway"/>
              </a:rPr>
              <a:t>TRADITIONAL</a:t>
            </a:r>
            <a:r>
              <a:rPr lang="en-US" sz="4000" dirty="0">
                <a:sym typeface="Raleway"/>
              </a:rPr>
              <a:t>      		      VS        	        </a:t>
            </a:r>
            <a:r>
              <a:rPr lang="en" sz="4000" dirty="0">
                <a:sym typeface="Raleway"/>
              </a:rPr>
              <a:t>AUTHENTIC </a:t>
            </a:r>
          </a:p>
        </p:txBody>
      </p:sp>
      <p:sp>
        <p:nvSpPr>
          <p:cNvPr id="335" name="Shape 335"/>
          <p:cNvSpPr txBox="1">
            <a:spLocks noGrp="1"/>
          </p:cNvSpPr>
          <p:nvPr>
            <p:ph sz="half" idx="1"/>
          </p:nvPr>
        </p:nvSpPr>
        <p:spPr>
          <a:xfrm>
            <a:off x="568169" y="1719071"/>
            <a:ext cx="5384800" cy="4407200"/>
          </a:xfrm>
          <a:prstGeom prst="rect">
            <a:avLst/>
          </a:prstGeom>
          <a:solidFill>
            <a:srgbClr val="A4C2F4"/>
          </a:solidFill>
          <a:ln>
            <a:noFill/>
          </a:ln>
        </p:spPr>
        <p:txBody>
          <a:bodyPr vert="horz" lIns="121900" tIns="60933" rIns="121900" bIns="60933" rtlCol="0" anchor="t" anchorCtr="0">
            <a:noAutofit/>
          </a:bodyPr>
          <a:lstStyle/>
          <a:p>
            <a:pPr marL="0" indent="-93131" algn="ctr">
              <a:lnSpc>
                <a:spcPct val="115000"/>
              </a:lnSpc>
              <a:spcBef>
                <a:spcPts val="0"/>
              </a:spcBef>
              <a:spcAft>
                <a:spcPts val="2133"/>
              </a:spcAft>
              <a:buClr>
                <a:srgbClr val="000000"/>
              </a:buClr>
              <a:buSzPct val="55000"/>
              <a:buNone/>
            </a:pPr>
            <a:r>
              <a:rPr lang="en" sz="2667">
                <a:solidFill>
                  <a:srgbClr val="000000"/>
                </a:solidFill>
                <a:latin typeface="Arial"/>
                <a:ea typeface="Arial"/>
                <a:cs typeface="Arial"/>
                <a:sym typeface="Arial"/>
              </a:rPr>
              <a:t>Select a Response</a:t>
            </a:r>
          </a:p>
          <a:p>
            <a:pPr marL="0" indent="-93131" algn="ctr">
              <a:lnSpc>
                <a:spcPct val="115000"/>
              </a:lnSpc>
              <a:spcBef>
                <a:spcPts val="0"/>
              </a:spcBef>
              <a:spcAft>
                <a:spcPts val="2133"/>
              </a:spcAft>
              <a:buClr>
                <a:srgbClr val="000000"/>
              </a:buClr>
              <a:buSzPct val="55000"/>
              <a:buNone/>
            </a:pPr>
            <a:r>
              <a:rPr lang="en" sz="2667">
                <a:solidFill>
                  <a:srgbClr val="000000"/>
                </a:solidFill>
                <a:latin typeface="Arial"/>
                <a:ea typeface="Arial"/>
                <a:cs typeface="Arial"/>
                <a:sym typeface="Arial"/>
              </a:rPr>
              <a:t>Contrived Questions</a:t>
            </a:r>
          </a:p>
          <a:p>
            <a:pPr marL="0" indent="-93131" algn="ctr">
              <a:lnSpc>
                <a:spcPct val="115000"/>
              </a:lnSpc>
              <a:spcBef>
                <a:spcPts val="0"/>
              </a:spcBef>
              <a:spcAft>
                <a:spcPts val="2133"/>
              </a:spcAft>
              <a:buClr>
                <a:srgbClr val="000000"/>
              </a:buClr>
              <a:buSzPct val="55000"/>
              <a:buNone/>
            </a:pPr>
            <a:r>
              <a:rPr lang="en" sz="2667">
                <a:solidFill>
                  <a:srgbClr val="000000"/>
                </a:solidFill>
                <a:latin typeface="Arial"/>
                <a:ea typeface="Arial"/>
                <a:cs typeface="Arial"/>
                <a:sym typeface="Arial"/>
              </a:rPr>
              <a:t>Recall/Recognition</a:t>
            </a:r>
          </a:p>
          <a:p>
            <a:pPr marL="0" indent="-93131" algn="ctr">
              <a:lnSpc>
                <a:spcPct val="115000"/>
              </a:lnSpc>
              <a:spcBef>
                <a:spcPts val="0"/>
              </a:spcBef>
              <a:spcAft>
                <a:spcPts val="2133"/>
              </a:spcAft>
              <a:buClr>
                <a:srgbClr val="000000"/>
              </a:buClr>
              <a:buSzPct val="55000"/>
              <a:buNone/>
            </a:pPr>
            <a:r>
              <a:rPr lang="en" sz="2667">
                <a:solidFill>
                  <a:srgbClr val="000000"/>
                </a:solidFill>
                <a:latin typeface="Arial"/>
                <a:ea typeface="Arial"/>
                <a:cs typeface="Arial"/>
                <a:sym typeface="Arial"/>
              </a:rPr>
              <a:t>Teacher Structured</a:t>
            </a:r>
          </a:p>
          <a:p>
            <a:pPr marL="0" indent="-93131" algn="ctr">
              <a:lnSpc>
                <a:spcPct val="115000"/>
              </a:lnSpc>
              <a:spcBef>
                <a:spcPts val="0"/>
              </a:spcBef>
              <a:spcAft>
                <a:spcPts val="2133"/>
              </a:spcAft>
              <a:buClr>
                <a:srgbClr val="000000"/>
              </a:buClr>
              <a:buSzPct val="55000"/>
              <a:buNone/>
            </a:pPr>
            <a:r>
              <a:rPr lang="en" sz="2667">
                <a:solidFill>
                  <a:srgbClr val="000000"/>
                </a:solidFill>
                <a:latin typeface="Arial"/>
                <a:ea typeface="Arial"/>
                <a:cs typeface="Arial"/>
                <a:sym typeface="Arial"/>
              </a:rPr>
              <a:t>Indirect Evidence</a:t>
            </a:r>
          </a:p>
        </p:txBody>
      </p:sp>
      <p:sp>
        <p:nvSpPr>
          <p:cNvPr id="336" name="Shape 336"/>
          <p:cNvSpPr txBox="1">
            <a:spLocks noGrp="1"/>
          </p:cNvSpPr>
          <p:nvPr>
            <p:ph sz="half" idx="2"/>
          </p:nvPr>
        </p:nvSpPr>
        <p:spPr>
          <a:xfrm>
            <a:off x="6197600" y="1719071"/>
            <a:ext cx="5384800" cy="4407200"/>
          </a:xfrm>
          <a:prstGeom prst="rect">
            <a:avLst/>
          </a:prstGeom>
          <a:solidFill>
            <a:srgbClr val="D5A6BD"/>
          </a:solidFill>
        </p:spPr>
        <p:txBody>
          <a:bodyPr vert="horz" lIns="121900" tIns="121900" rIns="121900" bIns="121900" rtlCol="0" anchor="t" anchorCtr="0">
            <a:noAutofit/>
          </a:bodyPr>
          <a:lstStyle/>
          <a:p>
            <a:pPr marL="0" indent="-93131" algn="ctr">
              <a:lnSpc>
                <a:spcPct val="115000"/>
              </a:lnSpc>
              <a:spcBef>
                <a:spcPts val="0"/>
              </a:spcBef>
              <a:spcAft>
                <a:spcPts val="2133"/>
              </a:spcAft>
              <a:buClr>
                <a:schemeClr val="dk1"/>
              </a:buClr>
              <a:buSzPct val="55000"/>
              <a:buNone/>
            </a:pPr>
            <a:r>
              <a:rPr lang="en" sz="2667" dirty="0">
                <a:solidFill>
                  <a:schemeClr val="dk1"/>
                </a:solidFill>
                <a:latin typeface="Arial"/>
                <a:ea typeface="Arial"/>
                <a:cs typeface="Arial"/>
                <a:sym typeface="Arial"/>
              </a:rPr>
              <a:t>Performing a Task</a:t>
            </a:r>
          </a:p>
          <a:p>
            <a:pPr marL="0" indent="-93131" algn="ctr">
              <a:lnSpc>
                <a:spcPct val="115000"/>
              </a:lnSpc>
              <a:spcBef>
                <a:spcPts val="0"/>
              </a:spcBef>
              <a:spcAft>
                <a:spcPts val="2133"/>
              </a:spcAft>
              <a:buClr>
                <a:schemeClr val="dk1"/>
              </a:buClr>
              <a:buSzPct val="55000"/>
              <a:buNone/>
            </a:pPr>
            <a:r>
              <a:rPr lang="en" sz="2667" dirty="0">
                <a:solidFill>
                  <a:schemeClr val="dk1"/>
                </a:solidFill>
                <a:latin typeface="Arial"/>
                <a:ea typeface="Arial"/>
                <a:cs typeface="Arial"/>
                <a:sym typeface="Arial"/>
              </a:rPr>
              <a:t>Real Life Situations</a:t>
            </a:r>
          </a:p>
          <a:p>
            <a:pPr marL="0" indent="-93131" algn="ctr">
              <a:lnSpc>
                <a:spcPct val="115000"/>
              </a:lnSpc>
              <a:spcBef>
                <a:spcPts val="0"/>
              </a:spcBef>
              <a:spcAft>
                <a:spcPts val="2133"/>
              </a:spcAft>
              <a:buClr>
                <a:schemeClr val="dk1"/>
              </a:buClr>
              <a:buSzPct val="55000"/>
              <a:buNone/>
            </a:pPr>
            <a:r>
              <a:rPr lang="en" sz="2667" dirty="0">
                <a:solidFill>
                  <a:schemeClr val="dk1"/>
                </a:solidFill>
                <a:latin typeface="Arial"/>
                <a:ea typeface="Arial"/>
                <a:cs typeface="Arial"/>
                <a:sym typeface="Arial"/>
              </a:rPr>
              <a:t>Construction/Application</a:t>
            </a:r>
          </a:p>
          <a:p>
            <a:pPr marL="0" indent="-93131" algn="ctr">
              <a:lnSpc>
                <a:spcPct val="115000"/>
              </a:lnSpc>
              <a:spcBef>
                <a:spcPts val="0"/>
              </a:spcBef>
              <a:spcAft>
                <a:spcPts val="2133"/>
              </a:spcAft>
              <a:buClr>
                <a:schemeClr val="dk1"/>
              </a:buClr>
              <a:buSzPct val="55000"/>
              <a:buNone/>
            </a:pPr>
            <a:r>
              <a:rPr lang="en" sz="2667" dirty="0">
                <a:solidFill>
                  <a:schemeClr val="dk1"/>
                </a:solidFill>
                <a:latin typeface="Arial"/>
                <a:ea typeface="Arial"/>
                <a:cs typeface="Arial"/>
                <a:sym typeface="Arial"/>
              </a:rPr>
              <a:t>Student-Structured</a:t>
            </a:r>
          </a:p>
          <a:p>
            <a:pPr marL="0" indent="-93131" algn="ctr">
              <a:lnSpc>
                <a:spcPct val="115000"/>
              </a:lnSpc>
              <a:spcBef>
                <a:spcPts val="0"/>
              </a:spcBef>
              <a:spcAft>
                <a:spcPts val="2133"/>
              </a:spcAft>
              <a:buClr>
                <a:schemeClr val="dk1"/>
              </a:buClr>
              <a:buSzPct val="55000"/>
              <a:buNone/>
            </a:pPr>
            <a:r>
              <a:rPr lang="en" sz="2667" dirty="0">
                <a:solidFill>
                  <a:schemeClr val="dk1"/>
                </a:solidFill>
                <a:latin typeface="Arial"/>
                <a:ea typeface="Arial"/>
                <a:cs typeface="Arial"/>
                <a:sym typeface="Arial"/>
              </a:rPr>
              <a:t>Direct Evidence</a:t>
            </a:r>
          </a:p>
        </p:txBody>
      </p:sp>
    </p:spTree>
    <p:extLst>
      <p:ext uri="{BB962C8B-B14F-4D97-AF65-F5344CB8AC3E}">
        <p14:creationId xmlns:p14="http://schemas.microsoft.com/office/powerpoint/2010/main" val="213347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 calcmode="lin" valueType="num">
                                      <p:cBhvr additive="base">
                                        <p:cTn id="7" dur="1000"/>
                                        <p:tgtEl>
                                          <p:spTgt spid="33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36"/>
                                        </p:tgtEl>
                                        <p:attrNameLst>
                                          <p:attrName>style.visibility</p:attrName>
                                        </p:attrNameLst>
                                      </p:cBhvr>
                                      <p:to>
                                        <p:strVal val="visible"/>
                                      </p:to>
                                    </p:set>
                                    <p:anim calcmode="lin" valueType="num">
                                      <p:cBhvr additive="base">
                                        <p:cTn id="12" dur="1000"/>
                                        <p:tgtEl>
                                          <p:spTgt spid="3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prstGeom prst="rect">
            <a:avLst/>
          </a:prstGeom>
        </p:spPr>
        <p:txBody>
          <a:bodyPr vert="horz" lIns="121900" tIns="121900" rIns="121900" bIns="121900" rtlCol="0" anchor="t" anchorCtr="0">
            <a:noAutofit/>
          </a:bodyPr>
          <a:lstStyle/>
          <a:p>
            <a:r>
              <a:rPr lang="en" sz="3733" dirty="0"/>
              <a:t>Making It Meaningful: </a:t>
            </a:r>
            <a:r>
              <a:rPr lang="en" sz="3733" dirty="0">
                <a:solidFill>
                  <a:srgbClr val="FF0000"/>
                </a:solidFill>
              </a:rPr>
              <a:t>Formative Vs. Summative</a:t>
            </a:r>
          </a:p>
        </p:txBody>
      </p:sp>
      <p:sp>
        <p:nvSpPr>
          <p:cNvPr id="355" name="Shape 355"/>
          <p:cNvSpPr txBox="1">
            <a:spLocks noGrp="1"/>
          </p:cNvSpPr>
          <p:nvPr>
            <p:ph type="body" idx="1"/>
          </p:nvPr>
        </p:nvSpPr>
        <p:spPr>
          <a:prstGeom prst="rect">
            <a:avLst/>
          </a:prstGeom>
          <a:solidFill>
            <a:srgbClr val="990000"/>
          </a:solidFill>
        </p:spPr>
        <p:txBody>
          <a:bodyPr vert="horz" lIns="121900" tIns="121900" rIns="121900" bIns="121900" rtlCol="0" anchor="t" anchorCtr="0">
            <a:noAutofit/>
          </a:bodyPr>
          <a:lstStyle/>
          <a:p>
            <a:pPr>
              <a:buNone/>
            </a:pPr>
            <a:r>
              <a:rPr lang="en" sz="3200" b="1">
                <a:solidFill>
                  <a:schemeClr val="lt1"/>
                </a:solidFill>
                <a:latin typeface="Montserrat"/>
                <a:ea typeface="Montserrat"/>
                <a:cs typeface="Montserrat"/>
                <a:sym typeface="Montserrat"/>
              </a:rPr>
              <a:t>Formative</a:t>
            </a:r>
          </a:p>
          <a:p>
            <a:pPr marL="609585" indent="-507987">
              <a:buClr>
                <a:schemeClr val="lt1"/>
              </a:buClr>
              <a:buFont typeface="Montserrat"/>
            </a:pPr>
            <a:r>
              <a:rPr lang="en" sz="3200" b="1">
                <a:solidFill>
                  <a:schemeClr val="lt1"/>
                </a:solidFill>
                <a:latin typeface="Montserrat"/>
                <a:ea typeface="Montserrat"/>
                <a:cs typeface="Montserrat"/>
                <a:sym typeface="Montserrat"/>
              </a:rPr>
              <a:t>Short </a:t>
            </a:r>
          </a:p>
          <a:p>
            <a:pPr marL="609585" indent="-507987">
              <a:buClr>
                <a:schemeClr val="lt1"/>
              </a:buClr>
              <a:buFont typeface="Montserrat"/>
            </a:pPr>
            <a:r>
              <a:rPr lang="en" sz="3200" b="1">
                <a:solidFill>
                  <a:schemeClr val="lt1"/>
                </a:solidFill>
                <a:latin typeface="Montserrat"/>
                <a:ea typeface="Montserrat"/>
                <a:cs typeface="Montserrat"/>
                <a:sym typeface="Montserrat"/>
              </a:rPr>
              <a:t>Focused</a:t>
            </a:r>
          </a:p>
          <a:p>
            <a:pPr marL="609585" indent="-507987">
              <a:buClr>
                <a:schemeClr val="lt1"/>
              </a:buClr>
              <a:buFont typeface="Montserrat"/>
            </a:pPr>
            <a:r>
              <a:rPr lang="en" sz="3200" b="1">
                <a:solidFill>
                  <a:schemeClr val="lt1"/>
                </a:solidFill>
                <a:latin typeface="Montserrat"/>
                <a:ea typeface="Montserrat"/>
                <a:cs typeface="Montserrat"/>
                <a:sym typeface="Montserrat"/>
              </a:rPr>
              <a:t>Fluid for Feedback</a:t>
            </a:r>
          </a:p>
          <a:p>
            <a:pPr marL="609585" indent="-507987">
              <a:buClr>
                <a:schemeClr val="lt1"/>
              </a:buClr>
              <a:buFont typeface="Montserrat"/>
            </a:pPr>
            <a:r>
              <a:rPr lang="en" sz="3200" b="1">
                <a:solidFill>
                  <a:schemeClr val="lt1"/>
                </a:solidFill>
                <a:latin typeface="Montserrat"/>
                <a:ea typeface="Montserrat"/>
                <a:cs typeface="Montserrat"/>
                <a:sym typeface="Montserrat"/>
              </a:rPr>
              <a:t>Quick Turnaround</a:t>
            </a:r>
          </a:p>
          <a:p>
            <a:pPr marL="609585" indent="-507987">
              <a:buClr>
                <a:schemeClr val="lt1"/>
              </a:buClr>
              <a:buFont typeface="Montserrat"/>
            </a:pPr>
            <a:r>
              <a:rPr lang="en" sz="3200" b="1">
                <a:solidFill>
                  <a:schemeClr val="lt1"/>
                </a:solidFill>
                <a:latin typeface="Montserrat"/>
                <a:ea typeface="Montserrat"/>
                <a:cs typeface="Montserrat"/>
                <a:sym typeface="Montserrat"/>
              </a:rPr>
              <a:t>Student-Centered </a:t>
            </a:r>
          </a:p>
        </p:txBody>
      </p:sp>
      <p:sp>
        <p:nvSpPr>
          <p:cNvPr id="356" name="Shape 356"/>
          <p:cNvSpPr txBox="1">
            <a:spLocks noGrp="1"/>
          </p:cNvSpPr>
          <p:nvPr>
            <p:ph type="body" idx="2"/>
          </p:nvPr>
        </p:nvSpPr>
        <p:spPr>
          <a:prstGeom prst="rect">
            <a:avLst/>
          </a:prstGeom>
          <a:solidFill>
            <a:srgbClr val="6AA84F"/>
          </a:solidFill>
        </p:spPr>
        <p:txBody>
          <a:bodyPr vert="horz" lIns="121900" tIns="121900" rIns="121900" bIns="121900" rtlCol="0" anchor="t" anchorCtr="0">
            <a:noAutofit/>
          </a:bodyPr>
          <a:lstStyle/>
          <a:p>
            <a:pPr>
              <a:buNone/>
            </a:pPr>
            <a:r>
              <a:rPr lang="en" sz="3200" b="1">
                <a:solidFill>
                  <a:schemeClr val="lt1"/>
                </a:solidFill>
              </a:rPr>
              <a:t>Summative</a:t>
            </a:r>
          </a:p>
          <a:p>
            <a:pPr marL="609585" indent="-507987">
              <a:buClr>
                <a:schemeClr val="lt1"/>
              </a:buClr>
            </a:pPr>
            <a:r>
              <a:rPr lang="en" sz="3200" b="1">
                <a:solidFill>
                  <a:schemeClr val="lt1"/>
                </a:solidFill>
              </a:rPr>
              <a:t>Longer</a:t>
            </a:r>
          </a:p>
          <a:p>
            <a:pPr marL="609585" indent="-507987">
              <a:buClr>
                <a:schemeClr val="lt1"/>
              </a:buClr>
            </a:pPr>
            <a:r>
              <a:rPr lang="en" sz="3200" b="1">
                <a:solidFill>
                  <a:schemeClr val="lt1"/>
                </a:solidFill>
              </a:rPr>
              <a:t>Synthesizes many skills</a:t>
            </a:r>
          </a:p>
          <a:p>
            <a:pPr marL="609585" indent="-507987">
              <a:buClr>
                <a:schemeClr val="lt1"/>
              </a:buClr>
            </a:pPr>
            <a:r>
              <a:rPr lang="en" sz="3200" b="1">
                <a:solidFill>
                  <a:schemeClr val="lt1"/>
                </a:solidFill>
              </a:rPr>
              <a:t>Terminal/Recorded</a:t>
            </a:r>
          </a:p>
          <a:p>
            <a:pPr marL="609585" indent="-507987">
              <a:buClr>
                <a:schemeClr val="lt1"/>
              </a:buClr>
            </a:pPr>
            <a:r>
              <a:rPr lang="en" sz="3200" b="1">
                <a:solidFill>
                  <a:schemeClr val="lt1"/>
                </a:solidFill>
              </a:rPr>
              <a:t>Normed/Against a standard</a:t>
            </a:r>
          </a:p>
          <a:p>
            <a:pPr marL="609585" indent="-507987">
              <a:buClr>
                <a:schemeClr val="lt1"/>
              </a:buClr>
            </a:pPr>
            <a:r>
              <a:rPr lang="en" sz="3200" b="1">
                <a:solidFill>
                  <a:schemeClr val="lt1"/>
                </a:solidFill>
              </a:rPr>
              <a:t>Teacher-Centered </a:t>
            </a:r>
          </a:p>
        </p:txBody>
      </p:sp>
    </p:spTree>
    <p:extLst>
      <p:ext uri="{BB962C8B-B14F-4D97-AF65-F5344CB8AC3E}">
        <p14:creationId xmlns:p14="http://schemas.microsoft.com/office/powerpoint/2010/main" val="169604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 calcmode="lin" valueType="num">
                                      <p:cBhvr additive="base">
                                        <p:cTn id="7" dur="1000"/>
                                        <p:tgtEl>
                                          <p:spTgt spid="35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56"/>
                                        </p:tgtEl>
                                        <p:attrNameLst>
                                          <p:attrName>style.visibility</p:attrName>
                                        </p:attrNameLst>
                                      </p:cBhvr>
                                      <p:to>
                                        <p:strVal val="visible"/>
                                      </p:to>
                                    </p:set>
                                    <p:anim calcmode="lin" valueType="num">
                                      <p:cBhvr additive="base">
                                        <p:cTn id="12" dur="1000"/>
                                        <p:tgtEl>
                                          <p:spTgt spid="35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Shape 349" descr="formative-vs-summative.png"/>
          <p:cNvPicPr preferRelativeResize="0">
            <a:picLocks noGrp="1"/>
          </p:cNvPicPr>
          <p:nvPr>
            <p:ph idx="1"/>
          </p:nvPr>
        </p:nvPicPr>
        <p:blipFill>
          <a:blip r:embed="rId2">
            <a:alphaModFix/>
          </a:blip>
          <a:stretch>
            <a:fillRect/>
          </a:stretch>
        </p:blipFill>
        <p:spPr>
          <a:xfrm>
            <a:off x="642938" y="142875"/>
            <a:ext cx="10997141" cy="6400799"/>
          </a:xfrm>
          <a:prstGeom prst="rect">
            <a:avLst/>
          </a:prstGeom>
          <a:noFill/>
          <a:ln>
            <a:noFill/>
          </a:ln>
        </p:spPr>
      </p:pic>
    </p:spTree>
    <p:extLst>
      <p:ext uri="{BB962C8B-B14F-4D97-AF65-F5344CB8AC3E}">
        <p14:creationId xmlns:p14="http://schemas.microsoft.com/office/powerpoint/2010/main" val="1830455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prstGeom prst="rect">
            <a:avLst/>
          </a:prstGeom>
        </p:spPr>
        <p:txBody>
          <a:bodyPr vert="horz" lIns="121900" tIns="121900" rIns="121900" bIns="121900" rtlCol="0" anchor="t" anchorCtr="0">
            <a:noAutofit/>
          </a:bodyPr>
          <a:lstStyle/>
          <a:p>
            <a:pPr>
              <a:buClr>
                <a:srgbClr val="000000"/>
              </a:buClr>
              <a:buSzPct val="36666"/>
            </a:pPr>
            <a:r>
              <a:rPr lang="en" sz="4000" dirty="0"/>
              <a:t>Making It Meaningful: The Assignment</a:t>
            </a:r>
          </a:p>
          <a:p>
            <a:endParaRPr dirty="0"/>
          </a:p>
        </p:txBody>
      </p:sp>
      <p:sp>
        <p:nvSpPr>
          <p:cNvPr id="362" name="Shape 362"/>
          <p:cNvSpPr txBox="1">
            <a:spLocks noGrp="1"/>
          </p:cNvSpPr>
          <p:nvPr>
            <p:ph type="body" idx="1"/>
          </p:nvPr>
        </p:nvSpPr>
        <p:spPr>
          <a:prstGeom prst="rect">
            <a:avLst/>
          </a:prstGeom>
        </p:spPr>
        <p:txBody>
          <a:bodyPr vert="horz" lIns="121900" tIns="121900" rIns="121900" bIns="121900" rtlCol="0" anchor="t" anchorCtr="0">
            <a:noAutofit/>
          </a:bodyPr>
          <a:lstStyle/>
          <a:p>
            <a:pPr marL="0" indent="0">
              <a:lnSpc>
                <a:spcPct val="100000"/>
              </a:lnSpc>
              <a:spcAft>
                <a:spcPts val="2133"/>
              </a:spcAft>
              <a:buClr>
                <a:srgbClr val="000000"/>
              </a:buClr>
              <a:buSzPct val="100000"/>
              <a:buNone/>
            </a:pPr>
            <a:r>
              <a:rPr lang="en" dirty="0">
                <a:latin typeface="Arial" charset="0"/>
                <a:ea typeface="Arial" charset="0"/>
                <a:cs typeface="Arial" charset="0"/>
                <a:sym typeface="Arial"/>
              </a:rPr>
              <a:t>Best to use something you already use, but align it with the outcome you want to assess</a:t>
            </a:r>
          </a:p>
          <a:p>
            <a:pPr marL="0" indent="0">
              <a:lnSpc>
                <a:spcPct val="100000"/>
              </a:lnSpc>
              <a:spcAft>
                <a:spcPts val="2133"/>
              </a:spcAft>
              <a:buClr>
                <a:srgbClr val="000000"/>
              </a:buClr>
              <a:buSzPct val="100000"/>
              <a:buNone/>
            </a:pPr>
            <a:r>
              <a:rPr lang="en" dirty="0">
                <a:latin typeface="Arial" charset="0"/>
                <a:ea typeface="Arial" charset="0"/>
                <a:cs typeface="Arial" charset="0"/>
                <a:sym typeface="Arial"/>
              </a:rPr>
              <a:t>Identify formative and summative </a:t>
            </a:r>
            <a:r>
              <a:rPr lang="en-US" dirty="0" smtClean="0">
                <a:latin typeface="Arial" charset="0"/>
                <a:ea typeface="Arial" charset="0"/>
                <a:cs typeface="Arial" charset="0"/>
                <a:sym typeface="Arial"/>
              </a:rPr>
              <a:t>data points</a:t>
            </a:r>
            <a:r>
              <a:rPr lang="en" dirty="0" smtClean="0">
                <a:latin typeface="Arial" charset="0"/>
                <a:ea typeface="Arial" charset="0"/>
                <a:cs typeface="Arial" charset="0"/>
                <a:sym typeface="Arial"/>
              </a:rPr>
              <a:t> in </a:t>
            </a:r>
            <a:r>
              <a:rPr lang="en" dirty="0">
                <a:latin typeface="Arial" charset="0"/>
                <a:ea typeface="Arial" charset="0"/>
                <a:cs typeface="Arial" charset="0"/>
                <a:sym typeface="Arial"/>
              </a:rPr>
              <a:t>the same assignment </a:t>
            </a:r>
          </a:p>
          <a:p>
            <a:pPr marL="0" indent="0">
              <a:lnSpc>
                <a:spcPct val="100000"/>
              </a:lnSpc>
              <a:spcAft>
                <a:spcPts val="2133"/>
              </a:spcAft>
              <a:buClr>
                <a:srgbClr val="000000"/>
              </a:buClr>
              <a:buSzPct val="100000"/>
              <a:buNone/>
            </a:pPr>
            <a:r>
              <a:rPr lang="en" dirty="0">
                <a:latin typeface="Arial" charset="0"/>
                <a:ea typeface="Arial" charset="0"/>
                <a:cs typeface="Arial" charset="0"/>
                <a:sym typeface="Arial"/>
              </a:rPr>
              <a:t>Link the </a:t>
            </a:r>
            <a:r>
              <a:rPr lang="en" dirty="0" smtClean="0">
                <a:latin typeface="Arial" charset="0"/>
                <a:ea typeface="Arial" charset="0"/>
                <a:cs typeface="Arial" charset="0"/>
                <a:sym typeface="Arial"/>
              </a:rPr>
              <a:t>outcome </a:t>
            </a:r>
            <a:r>
              <a:rPr lang="en" dirty="0">
                <a:latin typeface="Arial" charset="0"/>
                <a:ea typeface="Arial" charset="0"/>
                <a:cs typeface="Arial" charset="0"/>
                <a:sym typeface="Arial"/>
              </a:rPr>
              <a:t>to the </a:t>
            </a:r>
            <a:r>
              <a:rPr lang="en-US" dirty="0" smtClean="0">
                <a:latin typeface="Arial" charset="0"/>
                <a:ea typeface="Arial" charset="0"/>
                <a:cs typeface="Arial" charset="0"/>
                <a:sym typeface="Arial"/>
              </a:rPr>
              <a:t>assignment </a:t>
            </a:r>
            <a:r>
              <a:rPr lang="en" dirty="0" smtClean="0">
                <a:latin typeface="Arial" charset="0"/>
                <a:ea typeface="Arial" charset="0"/>
                <a:cs typeface="Arial" charset="0"/>
                <a:sym typeface="Arial"/>
              </a:rPr>
              <a:t>on </a:t>
            </a:r>
            <a:r>
              <a:rPr lang="en" dirty="0">
                <a:latin typeface="Arial" charset="0"/>
                <a:ea typeface="Arial" charset="0"/>
                <a:cs typeface="Arial" charset="0"/>
                <a:sym typeface="Arial"/>
              </a:rPr>
              <a:t>your syllabus</a:t>
            </a:r>
          </a:p>
          <a:p>
            <a:pPr marL="0" indent="0">
              <a:lnSpc>
                <a:spcPct val="100000"/>
              </a:lnSpc>
              <a:spcAft>
                <a:spcPts val="2133"/>
              </a:spcAft>
              <a:buClr>
                <a:srgbClr val="000000"/>
              </a:buClr>
              <a:buSzPct val="100000"/>
              <a:buNone/>
            </a:pPr>
            <a:r>
              <a:rPr lang="en" dirty="0">
                <a:latin typeface="Arial" charset="0"/>
                <a:ea typeface="Arial" charset="0"/>
                <a:cs typeface="Arial" charset="0"/>
                <a:sym typeface="Arial"/>
              </a:rPr>
              <a:t>An assignment is not always a test for a grade</a:t>
            </a:r>
          </a:p>
          <a:p>
            <a:pPr marL="0" indent="0">
              <a:lnSpc>
                <a:spcPct val="100000"/>
              </a:lnSpc>
              <a:spcAft>
                <a:spcPts val="2133"/>
              </a:spcAft>
              <a:buClr>
                <a:srgbClr val="000000"/>
              </a:buClr>
              <a:buSzPct val="100000"/>
              <a:buNone/>
            </a:pPr>
            <a:r>
              <a:rPr lang="en" dirty="0">
                <a:latin typeface="Arial" charset="0"/>
                <a:ea typeface="Arial" charset="0"/>
                <a:cs typeface="Arial" charset="0"/>
                <a:sym typeface="Arial"/>
              </a:rPr>
              <a:t>Consider an assignment shared by all instructors</a:t>
            </a:r>
          </a:p>
          <a:p>
            <a:pPr marL="0" indent="0">
              <a:lnSpc>
                <a:spcPct val="100000"/>
              </a:lnSpc>
              <a:spcAft>
                <a:spcPts val="2133"/>
              </a:spcAft>
              <a:buClr>
                <a:srgbClr val="000000"/>
              </a:buClr>
              <a:buSzPct val="100000"/>
              <a:buNone/>
            </a:pPr>
            <a:r>
              <a:rPr lang="en" dirty="0">
                <a:latin typeface="Arial" charset="0"/>
                <a:ea typeface="Arial" charset="0"/>
                <a:cs typeface="Arial" charset="0"/>
                <a:sym typeface="Arial"/>
              </a:rPr>
              <a:t>Develop a concrete rubric</a:t>
            </a:r>
          </a:p>
        </p:txBody>
      </p:sp>
    </p:spTree>
    <p:extLst>
      <p:ext uri="{BB962C8B-B14F-4D97-AF65-F5344CB8AC3E}">
        <p14:creationId xmlns:p14="http://schemas.microsoft.com/office/powerpoint/2010/main" val="949356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568169" y="408371"/>
            <a:ext cx="11014400" cy="1039600"/>
          </a:xfrm>
          <a:prstGeom prst="rect">
            <a:avLst/>
          </a:prstGeom>
          <a:noFill/>
          <a:ln>
            <a:noFill/>
          </a:ln>
        </p:spPr>
        <p:txBody>
          <a:bodyPr vert="horz" lIns="121900" tIns="60933" rIns="121900" bIns="60933" rtlCol="0" anchor="ctr" anchorCtr="0">
            <a:noAutofit/>
          </a:bodyPr>
          <a:lstStyle/>
          <a:p>
            <a:pPr indent="-93131">
              <a:lnSpc>
                <a:spcPct val="100000"/>
              </a:lnSpc>
              <a:spcBef>
                <a:spcPts val="0"/>
              </a:spcBef>
              <a:buClr>
                <a:srgbClr val="000000"/>
              </a:buClr>
              <a:buSzPct val="39285"/>
            </a:pPr>
            <a:r>
              <a:rPr lang="en" sz="3600" dirty="0">
                <a:sym typeface="Raleway"/>
              </a:rPr>
              <a:t>Types of Assessment Tools: Course </a:t>
            </a:r>
            <a:r>
              <a:rPr lang="en" sz="3600" dirty="0" smtClean="0">
                <a:sym typeface="Raleway"/>
              </a:rPr>
              <a:t>Outcomes</a:t>
            </a:r>
            <a:endParaRPr lang="en" sz="3733" b="1" dirty="0">
              <a:solidFill>
                <a:schemeClr val="dk1"/>
              </a:solidFill>
              <a:latin typeface="Raleway"/>
              <a:ea typeface="Raleway"/>
              <a:cs typeface="Raleway"/>
              <a:sym typeface="Raleway"/>
            </a:endParaRPr>
          </a:p>
        </p:txBody>
      </p:sp>
      <p:sp>
        <p:nvSpPr>
          <p:cNvPr id="368" name="Shape 368"/>
          <p:cNvSpPr txBox="1">
            <a:spLocks noGrp="1"/>
          </p:cNvSpPr>
          <p:nvPr>
            <p:ph idx="1"/>
          </p:nvPr>
        </p:nvSpPr>
        <p:spPr>
          <a:xfrm>
            <a:off x="609600" y="1571625"/>
            <a:ext cx="10972800" cy="4554575"/>
          </a:xfrm>
          <a:prstGeom prst="rect">
            <a:avLst/>
          </a:prstGeom>
          <a:noFill/>
          <a:ln>
            <a:noFill/>
          </a:ln>
        </p:spPr>
        <p:txBody>
          <a:bodyPr vert="horz" lIns="121900" tIns="60933" rIns="121900" bIns="60933" rtlCol="0" anchor="t" anchorCtr="0">
            <a:noAutofit/>
          </a:bodyPr>
          <a:lstStyle/>
          <a:p>
            <a:pPr>
              <a:lnSpc>
                <a:spcPct val="100000"/>
              </a:lnSpc>
              <a:spcBef>
                <a:spcPts val="0"/>
              </a:spcBef>
              <a:spcAft>
                <a:spcPts val="2133"/>
              </a:spcAft>
              <a:buClr>
                <a:srgbClr val="000000"/>
              </a:buClr>
              <a:buSzPct val="100000"/>
            </a:pPr>
            <a:r>
              <a:rPr lang="en" dirty="0">
                <a:latin typeface="Arial" charset="0"/>
                <a:ea typeface="Arial" charset="0"/>
                <a:cs typeface="Arial" charset="0"/>
                <a:sym typeface="Arial"/>
              </a:rPr>
              <a:t>Multiple-choice, fill-in-the-blanks, true-false, matching</a:t>
            </a:r>
          </a:p>
          <a:p>
            <a:pPr>
              <a:lnSpc>
                <a:spcPct val="100000"/>
              </a:lnSpc>
              <a:spcBef>
                <a:spcPts val="0"/>
              </a:spcBef>
              <a:spcAft>
                <a:spcPts val="2133"/>
              </a:spcAft>
              <a:buClr>
                <a:srgbClr val="000000"/>
              </a:buClr>
              <a:buSzPct val="100000"/>
            </a:pPr>
            <a:r>
              <a:rPr lang="en" dirty="0">
                <a:latin typeface="Arial" charset="0"/>
                <a:ea typeface="Arial" charset="0"/>
                <a:cs typeface="Arial" charset="0"/>
                <a:sym typeface="Arial"/>
              </a:rPr>
              <a:t>The breadth of the assessment tool depends on the breadth of the outcome</a:t>
            </a:r>
          </a:p>
          <a:p>
            <a:pPr>
              <a:lnSpc>
                <a:spcPct val="100000"/>
              </a:lnSpc>
              <a:spcBef>
                <a:spcPts val="0"/>
              </a:spcBef>
              <a:spcAft>
                <a:spcPts val="2133"/>
              </a:spcAft>
              <a:buClr>
                <a:srgbClr val="000000"/>
              </a:buClr>
              <a:buSzPct val="100000"/>
            </a:pPr>
            <a:r>
              <a:rPr lang="en" dirty="0">
                <a:latin typeface="Arial" charset="0"/>
                <a:ea typeface="Arial" charset="0"/>
                <a:cs typeface="Arial" charset="0"/>
                <a:sym typeface="Arial"/>
              </a:rPr>
              <a:t>One tool to measure multiple outcomes</a:t>
            </a:r>
          </a:p>
          <a:p>
            <a:pPr marL="914400" lvl="2" indent="-457200">
              <a:lnSpc>
                <a:spcPct val="100000"/>
              </a:lnSpc>
              <a:spcBef>
                <a:spcPts val="0"/>
              </a:spcBef>
              <a:spcAft>
                <a:spcPts val="2133"/>
              </a:spcAft>
              <a:buClr>
                <a:srgbClr val="000000"/>
              </a:buClr>
              <a:buSzPct val="100000"/>
            </a:pPr>
            <a:r>
              <a:rPr lang="en" sz="2800" dirty="0">
                <a:latin typeface="Arial" charset="0"/>
                <a:ea typeface="Arial" charset="0"/>
                <a:cs typeface="Arial" charset="0"/>
                <a:sym typeface="Arial"/>
              </a:rPr>
              <a:t>Item analysis</a:t>
            </a:r>
          </a:p>
          <a:p>
            <a:pPr marL="914400" lvl="2" indent="-457200">
              <a:lnSpc>
                <a:spcPct val="100000"/>
              </a:lnSpc>
              <a:spcBef>
                <a:spcPts val="0"/>
              </a:spcBef>
              <a:spcAft>
                <a:spcPts val="2133"/>
              </a:spcAft>
              <a:buClr>
                <a:srgbClr val="000000"/>
              </a:buClr>
              <a:buSzPct val="100000"/>
            </a:pPr>
            <a:r>
              <a:rPr lang="en" sz="2800" dirty="0">
                <a:latin typeface="Arial" charset="0"/>
                <a:ea typeface="Arial" charset="0"/>
                <a:cs typeface="Arial" charset="0"/>
                <a:sym typeface="Arial"/>
              </a:rPr>
              <a:t>Multi-step project</a:t>
            </a:r>
          </a:p>
          <a:p>
            <a:pPr marL="914400" lvl="2" indent="-457200">
              <a:lnSpc>
                <a:spcPct val="100000"/>
              </a:lnSpc>
              <a:spcBef>
                <a:spcPts val="0"/>
              </a:spcBef>
              <a:spcAft>
                <a:spcPts val="2133"/>
              </a:spcAft>
              <a:buClr>
                <a:srgbClr val="000000"/>
              </a:buClr>
              <a:buSzPct val="100000"/>
            </a:pPr>
            <a:r>
              <a:rPr lang="en-US" sz="2800" dirty="0">
                <a:latin typeface="Arial" charset="0"/>
                <a:ea typeface="Arial" charset="0"/>
                <a:cs typeface="Arial" charset="0"/>
                <a:sym typeface="Arial"/>
              </a:rPr>
              <a:t>P</a:t>
            </a:r>
            <a:r>
              <a:rPr lang="en" sz="2800" dirty="0" err="1" smtClean="0">
                <a:latin typeface="Arial" charset="0"/>
                <a:ea typeface="Arial" charset="0"/>
                <a:cs typeface="Arial" charset="0"/>
                <a:sym typeface="Arial"/>
              </a:rPr>
              <a:t>ortfolio</a:t>
            </a:r>
            <a:endParaRPr lang="en" sz="2800" dirty="0">
              <a:latin typeface="Arial" charset="0"/>
              <a:ea typeface="Arial" charset="0"/>
              <a:cs typeface="Arial" charset="0"/>
              <a:sym typeface="Arial"/>
            </a:endParaRPr>
          </a:p>
        </p:txBody>
      </p:sp>
    </p:spTree>
    <p:extLst>
      <p:ext uri="{BB962C8B-B14F-4D97-AF65-F5344CB8AC3E}">
        <p14:creationId xmlns:p14="http://schemas.microsoft.com/office/powerpoint/2010/main" val="207667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568169" y="408371"/>
            <a:ext cx="11014400" cy="1039600"/>
          </a:xfrm>
          <a:prstGeom prst="rect">
            <a:avLst/>
          </a:prstGeom>
          <a:noFill/>
          <a:ln>
            <a:noFill/>
          </a:ln>
        </p:spPr>
        <p:txBody>
          <a:bodyPr vert="horz" lIns="121900" tIns="60933" rIns="121900" bIns="60933" rtlCol="0" anchor="ctr" anchorCtr="0">
            <a:noAutofit/>
          </a:bodyPr>
          <a:lstStyle/>
          <a:p>
            <a:pPr indent="-93131">
              <a:lnSpc>
                <a:spcPct val="100000"/>
              </a:lnSpc>
              <a:spcBef>
                <a:spcPts val="0"/>
              </a:spcBef>
              <a:buClr>
                <a:srgbClr val="000000"/>
              </a:buClr>
              <a:buSzPct val="39285"/>
            </a:pPr>
            <a:r>
              <a:rPr lang="en" sz="4000" dirty="0">
                <a:sym typeface="Raleway"/>
              </a:rPr>
              <a:t>Types of Assessment Tools: Course Outcomes</a:t>
            </a:r>
            <a:endParaRPr lang="en" sz="3733" b="1" dirty="0">
              <a:solidFill>
                <a:schemeClr val="dk1"/>
              </a:solidFill>
              <a:latin typeface="Raleway"/>
              <a:ea typeface="Raleway"/>
              <a:cs typeface="Raleway"/>
              <a:sym typeface="Raleway"/>
            </a:endParaRPr>
          </a:p>
        </p:txBody>
      </p:sp>
      <p:sp>
        <p:nvSpPr>
          <p:cNvPr id="368" name="Shape 368"/>
          <p:cNvSpPr txBox="1">
            <a:spLocks noGrp="1"/>
          </p:cNvSpPr>
          <p:nvPr>
            <p:ph idx="1"/>
          </p:nvPr>
        </p:nvSpPr>
        <p:spPr>
          <a:xfrm>
            <a:off x="609600" y="1571625"/>
            <a:ext cx="10972800" cy="4554575"/>
          </a:xfrm>
          <a:prstGeom prst="rect">
            <a:avLst/>
          </a:prstGeom>
          <a:noFill/>
          <a:ln>
            <a:noFill/>
          </a:ln>
        </p:spPr>
        <p:txBody>
          <a:bodyPr vert="horz" lIns="121900" tIns="60933" rIns="121900" bIns="60933" rtlCol="0" anchor="t" anchorCtr="0">
            <a:noAutofit/>
          </a:bodyPr>
          <a:lstStyle/>
          <a:p>
            <a:pPr>
              <a:lnSpc>
                <a:spcPct val="100000"/>
              </a:lnSpc>
              <a:spcBef>
                <a:spcPts val="0"/>
              </a:spcBef>
              <a:spcAft>
                <a:spcPts val="2133"/>
              </a:spcAft>
              <a:buClr>
                <a:srgbClr val="000000"/>
              </a:buClr>
              <a:buSzPct val="100000"/>
            </a:pPr>
            <a:r>
              <a:rPr lang="en" dirty="0">
                <a:latin typeface="Arial" charset="0"/>
                <a:ea typeface="Arial" charset="0"/>
                <a:cs typeface="Arial" charset="0"/>
                <a:sym typeface="Arial"/>
              </a:rPr>
              <a:t>One outcome measured with multiple </a:t>
            </a:r>
            <a:r>
              <a:rPr lang="en" dirty="0" smtClean="0">
                <a:latin typeface="Arial" charset="0"/>
                <a:ea typeface="Arial" charset="0"/>
                <a:cs typeface="Arial" charset="0"/>
                <a:sym typeface="Arial"/>
              </a:rPr>
              <a:t>tools</a:t>
            </a:r>
            <a:endParaRPr lang="en-US" dirty="0" smtClean="0">
              <a:latin typeface="Arial" charset="0"/>
              <a:ea typeface="Arial" charset="0"/>
              <a:cs typeface="Arial" charset="0"/>
              <a:sym typeface="Arial"/>
            </a:endParaRPr>
          </a:p>
          <a:p>
            <a:pPr>
              <a:lnSpc>
                <a:spcPct val="100000"/>
              </a:lnSpc>
              <a:spcBef>
                <a:spcPts val="0"/>
              </a:spcBef>
              <a:spcAft>
                <a:spcPts val="2133"/>
              </a:spcAft>
              <a:buClr>
                <a:srgbClr val="000000"/>
              </a:buClr>
              <a:buSzPct val="100000"/>
            </a:pPr>
            <a:r>
              <a:rPr lang="en" sz="2800" dirty="0" smtClean="0">
                <a:latin typeface="Arial" charset="0"/>
                <a:ea typeface="Arial" charset="0"/>
                <a:cs typeface="Arial" charset="0"/>
                <a:sym typeface="Arial"/>
              </a:rPr>
              <a:t>Improves </a:t>
            </a:r>
            <a:r>
              <a:rPr lang="en" sz="2800" dirty="0">
                <a:latin typeface="Arial" charset="0"/>
                <a:ea typeface="Arial" charset="0"/>
                <a:cs typeface="Arial" charset="0"/>
                <a:sym typeface="Arial"/>
              </a:rPr>
              <a:t>validity of your assessment</a:t>
            </a:r>
          </a:p>
        </p:txBody>
      </p:sp>
    </p:spTree>
    <p:extLst>
      <p:ext uri="{BB962C8B-B14F-4D97-AF65-F5344CB8AC3E}">
        <p14:creationId xmlns:p14="http://schemas.microsoft.com/office/powerpoint/2010/main" val="2104195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568169" y="408371"/>
            <a:ext cx="11014400" cy="1039600"/>
          </a:xfrm>
          <a:prstGeom prst="rect">
            <a:avLst/>
          </a:prstGeom>
          <a:noFill/>
          <a:ln>
            <a:noFill/>
          </a:ln>
        </p:spPr>
        <p:txBody>
          <a:bodyPr vert="horz" lIns="121900" tIns="60933" rIns="121900" bIns="60933" rtlCol="0" anchor="ctr" anchorCtr="0">
            <a:noAutofit/>
          </a:bodyPr>
          <a:lstStyle/>
          <a:p>
            <a:pPr indent="-93131">
              <a:lnSpc>
                <a:spcPct val="100000"/>
              </a:lnSpc>
              <a:spcBef>
                <a:spcPts val="0"/>
              </a:spcBef>
              <a:buClr>
                <a:srgbClr val="000000"/>
              </a:buClr>
              <a:buSzPct val="39285"/>
            </a:pPr>
            <a:r>
              <a:rPr lang="en" sz="4000" dirty="0">
                <a:sym typeface="Raleway"/>
              </a:rPr>
              <a:t>Types of Assessment Tools: </a:t>
            </a:r>
            <a:r>
              <a:rPr lang="en-US" sz="4000" dirty="0" smtClean="0">
                <a:sym typeface="Raleway"/>
              </a:rPr>
              <a:t>Institutional or Program</a:t>
            </a:r>
            <a:endParaRPr lang="en" sz="3733" b="1" dirty="0">
              <a:solidFill>
                <a:schemeClr val="dk1"/>
              </a:solidFill>
              <a:latin typeface="Raleway"/>
              <a:ea typeface="Raleway"/>
              <a:cs typeface="Raleway"/>
              <a:sym typeface="Raleway"/>
            </a:endParaRPr>
          </a:p>
        </p:txBody>
      </p:sp>
      <p:sp>
        <p:nvSpPr>
          <p:cNvPr id="374" name="Shape 374"/>
          <p:cNvSpPr txBox="1">
            <a:spLocks noGrp="1"/>
          </p:cNvSpPr>
          <p:nvPr>
            <p:ph idx="1"/>
          </p:nvPr>
        </p:nvSpPr>
        <p:spPr>
          <a:xfrm>
            <a:off x="609600" y="1752600"/>
            <a:ext cx="10972800" cy="4373600"/>
          </a:xfrm>
          <a:prstGeom prst="rect">
            <a:avLst/>
          </a:prstGeom>
          <a:noFill/>
          <a:ln>
            <a:noFill/>
          </a:ln>
        </p:spPr>
        <p:txBody>
          <a:bodyPr vert="horz" lIns="121900" tIns="60933" rIns="121900" bIns="60933" rtlCol="0" anchor="t" anchorCtr="0">
            <a:noAutofit/>
          </a:bodyPr>
          <a:lstStyle/>
          <a:p>
            <a:pPr marL="0" indent="0">
              <a:lnSpc>
                <a:spcPct val="100000"/>
              </a:lnSpc>
              <a:spcBef>
                <a:spcPts val="0"/>
              </a:spcBef>
              <a:spcAft>
                <a:spcPts val="2133"/>
              </a:spcAft>
              <a:buClr>
                <a:srgbClr val="000000"/>
              </a:buClr>
              <a:buSzPct val="100000"/>
              <a:buNone/>
            </a:pPr>
            <a:r>
              <a:rPr lang="en" dirty="0">
                <a:latin typeface="Arial" charset="0"/>
                <a:ea typeface="Arial" charset="0"/>
                <a:cs typeface="Arial" charset="0"/>
                <a:sym typeface="Arial"/>
              </a:rPr>
              <a:t>Demonstrations of General and Specialized Knowledge</a:t>
            </a:r>
          </a:p>
          <a:p>
            <a:pPr marL="0" indent="0">
              <a:lnSpc>
                <a:spcPct val="100000"/>
              </a:lnSpc>
              <a:spcBef>
                <a:spcPts val="0"/>
              </a:spcBef>
              <a:spcAft>
                <a:spcPts val="2133"/>
              </a:spcAft>
              <a:buClr>
                <a:srgbClr val="000000"/>
              </a:buClr>
              <a:buSzPct val="100000"/>
              <a:buNone/>
            </a:pPr>
            <a:r>
              <a:rPr lang="en" dirty="0">
                <a:latin typeface="Arial" charset="0"/>
                <a:ea typeface="Arial" charset="0"/>
                <a:cs typeface="Arial" charset="0"/>
                <a:sym typeface="Arial"/>
              </a:rPr>
              <a:t>Portfolios, Projects, and Exit Exams Using Rubrics Usually in Capstone Courses</a:t>
            </a:r>
          </a:p>
          <a:p>
            <a:pPr marL="0" indent="0">
              <a:lnSpc>
                <a:spcPct val="100000"/>
              </a:lnSpc>
              <a:spcBef>
                <a:spcPts val="0"/>
              </a:spcBef>
              <a:spcAft>
                <a:spcPts val="2133"/>
              </a:spcAft>
              <a:buClr>
                <a:srgbClr val="000000"/>
              </a:buClr>
              <a:buSzPct val="100000"/>
              <a:buNone/>
            </a:pPr>
            <a:r>
              <a:rPr lang="en" dirty="0">
                <a:latin typeface="Arial" charset="0"/>
                <a:ea typeface="Arial" charset="0"/>
                <a:cs typeface="Arial" charset="0"/>
                <a:sym typeface="Arial"/>
              </a:rPr>
              <a:t>Employer Surveys and Interviews</a:t>
            </a:r>
          </a:p>
          <a:p>
            <a:pPr marL="0" indent="0">
              <a:lnSpc>
                <a:spcPct val="100000"/>
              </a:lnSpc>
              <a:spcBef>
                <a:spcPts val="0"/>
              </a:spcBef>
              <a:spcAft>
                <a:spcPts val="2133"/>
              </a:spcAft>
              <a:buClr>
                <a:srgbClr val="000000"/>
              </a:buClr>
              <a:buSzPct val="100000"/>
              <a:buNone/>
            </a:pPr>
            <a:r>
              <a:rPr lang="en" dirty="0">
                <a:latin typeface="Arial" charset="0"/>
                <a:ea typeface="Arial" charset="0"/>
                <a:cs typeface="Arial" charset="0"/>
                <a:sym typeface="Arial"/>
              </a:rPr>
              <a:t>Student and Alumni Interviews</a:t>
            </a:r>
          </a:p>
          <a:p>
            <a:pPr marL="0" indent="0">
              <a:lnSpc>
                <a:spcPct val="100000"/>
              </a:lnSpc>
              <a:spcBef>
                <a:spcPts val="0"/>
              </a:spcBef>
              <a:spcAft>
                <a:spcPts val="2133"/>
              </a:spcAft>
              <a:buClr>
                <a:srgbClr val="000000"/>
              </a:buClr>
              <a:buSzPct val="100000"/>
              <a:buNone/>
            </a:pPr>
            <a:r>
              <a:rPr lang="en" dirty="0">
                <a:latin typeface="Arial" charset="0"/>
                <a:ea typeface="Arial" charset="0"/>
                <a:cs typeface="Arial" charset="0"/>
                <a:sym typeface="Arial"/>
              </a:rPr>
              <a:t>Surveys (national, alumni, local)</a:t>
            </a:r>
          </a:p>
          <a:p>
            <a:pPr marL="0" indent="0">
              <a:lnSpc>
                <a:spcPct val="100000"/>
              </a:lnSpc>
              <a:spcBef>
                <a:spcPts val="0"/>
              </a:spcBef>
              <a:spcAft>
                <a:spcPts val="2133"/>
              </a:spcAft>
              <a:buClr>
                <a:srgbClr val="000000"/>
              </a:buClr>
              <a:buSzPct val="100000"/>
              <a:buNone/>
            </a:pPr>
            <a:r>
              <a:rPr lang="en" dirty="0">
                <a:latin typeface="Arial" charset="0"/>
                <a:ea typeface="Arial" charset="0"/>
                <a:cs typeface="Arial" charset="0"/>
                <a:sym typeface="Arial"/>
              </a:rPr>
              <a:t>External Judges</a:t>
            </a:r>
          </a:p>
        </p:txBody>
      </p:sp>
    </p:spTree>
    <p:extLst>
      <p:ext uri="{BB962C8B-B14F-4D97-AF65-F5344CB8AC3E}">
        <p14:creationId xmlns:p14="http://schemas.microsoft.com/office/powerpoint/2010/main" val="1871206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568169" y="408371"/>
            <a:ext cx="11014400" cy="1039600"/>
          </a:xfrm>
          <a:prstGeom prst="rect">
            <a:avLst/>
          </a:prstGeom>
        </p:spPr>
        <p:txBody>
          <a:bodyPr vert="horz" lIns="121900" tIns="121900" rIns="121900" bIns="121900" rtlCol="0" anchor="ctr" anchorCtr="0">
            <a:noAutofit/>
          </a:bodyPr>
          <a:lstStyle/>
          <a:p>
            <a:pPr>
              <a:spcBef>
                <a:spcPts val="0"/>
              </a:spcBef>
            </a:pPr>
            <a:r>
              <a:rPr lang="en-US" sz="4000" dirty="0" smtClean="0">
                <a:sym typeface="Raleway"/>
              </a:rPr>
              <a:t>If a tree falls in the woods</a:t>
            </a:r>
            <a:r>
              <a:rPr lang="mr-IN" sz="4000" dirty="0" smtClean="0">
                <a:sym typeface="Raleway"/>
              </a:rPr>
              <a:t>…</a:t>
            </a:r>
            <a:r>
              <a:rPr lang="en-US" sz="4000" dirty="0" smtClean="0">
                <a:sym typeface="Raleway"/>
              </a:rPr>
              <a:t>? </a:t>
            </a:r>
            <a:endParaRPr lang="en" sz="4000" b="1" dirty="0">
              <a:solidFill>
                <a:schemeClr val="dk1"/>
              </a:solidFill>
              <a:latin typeface="Raleway"/>
              <a:ea typeface="Raleway"/>
              <a:cs typeface="Raleway"/>
              <a:sym typeface="Raleway"/>
            </a:endParaRPr>
          </a:p>
        </p:txBody>
      </p:sp>
      <p:sp>
        <p:nvSpPr>
          <p:cNvPr id="380" name="Shape 380"/>
          <p:cNvSpPr txBox="1">
            <a:spLocks noGrp="1"/>
          </p:cNvSpPr>
          <p:nvPr>
            <p:ph idx="1"/>
          </p:nvPr>
        </p:nvSpPr>
        <p:spPr>
          <a:xfrm>
            <a:off x="609600" y="1384433"/>
            <a:ext cx="5300000" cy="4537600"/>
          </a:xfrm>
          <a:prstGeom prst="rect">
            <a:avLst/>
          </a:prstGeom>
        </p:spPr>
        <p:txBody>
          <a:bodyPr vert="horz" lIns="121900" tIns="121900" rIns="121900" bIns="121900" rtlCol="0" anchor="t" anchorCtr="0">
            <a:noAutofit/>
          </a:bodyPr>
          <a:lstStyle/>
          <a:p>
            <a:pPr marL="186262" indent="0">
              <a:lnSpc>
                <a:spcPct val="100000"/>
              </a:lnSpc>
              <a:spcBef>
                <a:spcPts val="0"/>
              </a:spcBef>
              <a:spcAft>
                <a:spcPts val="2133"/>
              </a:spcAft>
              <a:buClr>
                <a:srgbClr val="000000"/>
              </a:buClr>
              <a:buSzPct val="100000"/>
              <a:buNone/>
            </a:pPr>
            <a:r>
              <a:rPr lang="en" dirty="0" smtClean="0">
                <a:latin typeface="Arial" charset="0"/>
                <a:ea typeface="Arial" charset="0"/>
                <a:cs typeface="Arial" charset="0"/>
                <a:sym typeface="Arial"/>
              </a:rPr>
              <a:t>Spurs </a:t>
            </a:r>
            <a:r>
              <a:rPr lang="en" dirty="0">
                <a:latin typeface="Arial" charset="0"/>
                <a:ea typeface="Arial" charset="0"/>
                <a:cs typeface="Arial" charset="0"/>
                <a:sym typeface="Arial"/>
              </a:rPr>
              <a:t>dialogue-that’s a good thing, BUT...</a:t>
            </a:r>
          </a:p>
          <a:p>
            <a:pPr marL="186262" indent="0">
              <a:lnSpc>
                <a:spcPct val="100000"/>
              </a:lnSpc>
              <a:spcBef>
                <a:spcPts val="0"/>
              </a:spcBef>
              <a:spcAft>
                <a:spcPts val="2133"/>
              </a:spcAft>
              <a:buClr>
                <a:srgbClr val="000000"/>
              </a:buClr>
              <a:buSzPct val="100000"/>
              <a:buNone/>
            </a:pPr>
            <a:r>
              <a:rPr lang="en" dirty="0">
                <a:latin typeface="Arial" charset="0"/>
                <a:ea typeface="Arial" charset="0"/>
                <a:cs typeface="Arial" charset="0"/>
                <a:sym typeface="Arial"/>
              </a:rPr>
              <a:t>Dialogue without action is wasted</a:t>
            </a:r>
          </a:p>
          <a:p>
            <a:pPr marL="186262" indent="0">
              <a:lnSpc>
                <a:spcPct val="100000"/>
              </a:lnSpc>
              <a:spcBef>
                <a:spcPts val="0"/>
              </a:spcBef>
              <a:spcAft>
                <a:spcPts val="2133"/>
              </a:spcAft>
              <a:buClr>
                <a:srgbClr val="000000"/>
              </a:buClr>
              <a:buSzPct val="100000"/>
              <a:buNone/>
            </a:pPr>
            <a:r>
              <a:rPr lang="en" dirty="0">
                <a:latin typeface="Arial" charset="0"/>
                <a:ea typeface="Arial" charset="0"/>
                <a:cs typeface="Arial" charset="0"/>
                <a:sym typeface="Arial"/>
              </a:rPr>
              <a:t>Action not documented, resourced, implemented and assessed is busywork</a:t>
            </a:r>
          </a:p>
        </p:txBody>
      </p:sp>
      <p:pic>
        <p:nvPicPr>
          <p:cNvPr id="381" name="Shape 381"/>
          <p:cNvPicPr preferRelativeResize="0"/>
          <p:nvPr/>
        </p:nvPicPr>
        <p:blipFill>
          <a:blip r:embed="rId3">
            <a:alphaModFix/>
          </a:blip>
          <a:stretch>
            <a:fillRect/>
          </a:stretch>
        </p:blipFill>
        <p:spPr>
          <a:xfrm>
            <a:off x="5623565" y="1653601"/>
            <a:ext cx="6340299" cy="4103100"/>
          </a:xfrm>
          <a:prstGeom prst="rect">
            <a:avLst/>
          </a:prstGeom>
          <a:noFill/>
          <a:ln>
            <a:noFill/>
          </a:ln>
        </p:spPr>
      </p:pic>
    </p:spTree>
    <p:extLst>
      <p:ext uri="{BB962C8B-B14F-4D97-AF65-F5344CB8AC3E}">
        <p14:creationId xmlns:p14="http://schemas.microsoft.com/office/powerpoint/2010/main" val="406837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2" name="Shape 182"/>
          <p:cNvPicPr preferRelativeResize="0"/>
          <p:nvPr/>
        </p:nvPicPr>
        <p:blipFill>
          <a:blip r:embed="rId3">
            <a:alphaModFix/>
          </a:blip>
          <a:stretch>
            <a:fillRect/>
          </a:stretch>
        </p:blipFill>
        <p:spPr>
          <a:xfrm rot="-960221">
            <a:off x="3692069" y="743469"/>
            <a:ext cx="6378132" cy="5595676"/>
          </a:xfrm>
          <a:prstGeom prst="rect">
            <a:avLst/>
          </a:prstGeom>
          <a:noFill/>
          <a:ln>
            <a:noFill/>
          </a:ln>
        </p:spPr>
      </p:pic>
      <p:sp>
        <p:nvSpPr>
          <p:cNvPr id="181" name="Shape 181"/>
          <p:cNvSpPr txBox="1">
            <a:spLocks noGrp="1"/>
          </p:cNvSpPr>
          <p:nvPr>
            <p:ph type="body" idx="1"/>
          </p:nvPr>
        </p:nvSpPr>
        <p:spPr>
          <a:xfrm>
            <a:off x="415600" y="1536633"/>
            <a:ext cx="2579200" cy="4555200"/>
          </a:xfrm>
          <a:prstGeom prst="rect">
            <a:avLst/>
          </a:prstGeom>
        </p:spPr>
        <p:txBody>
          <a:bodyPr vert="horz" lIns="121900" tIns="121900" rIns="121900" bIns="121900" rtlCol="0" anchor="t" anchorCtr="0">
            <a:noAutofit/>
          </a:bodyPr>
          <a:lstStyle/>
          <a:p>
            <a:pPr algn="ctr">
              <a:lnSpc>
                <a:spcPct val="100000"/>
              </a:lnSpc>
              <a:buClr>
                <a:schemeClr val="dk2"/>
              </a:buClr>
              <a:buSzPct val="36666"/>
              <a:buNone/>
            </a:pPr>
            <a:r>
              <a:rPr lang="en" sz="4000" b="1" dirty="0">
                <a:solidFill>
                  <a:schemeClr val="dk2"/>
                </a:solidFill>
                <a:latin typeface="Raleway"/>
                <a:ea typeface="Raleway"/>
                <a:cs typeface="Raleway"/>
                <a:sym typeface="Raleway"/>
              </a:rPr>
              <a:t>So What Do You Want to Get Out of Today? </a:t>
            </a:r>
          </a:p>
          <a:p>
            <a:pPr>
              <a:buNone/>
            </a:pPr>
            <a:endParaRPr dirty="0"/>
          </a:p>
        </p:txBody>
      </p:sp>
    </p:spTree>
    <p:extLst>
      <p:ext uri="{BB962C8B-B14F-4D97-AF65-F5344CB8AC3E}">
        <p14:creationId xmlns:p14="http://schemas.microsoft.com/office/powerpoint/2010/main" val="1334117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653667" y="701800"/>
            <a:ext cx="7472000" cy="649600"/>
          </a:xfrm>
          <a:prstGeom prst="rect">
            <a:avLst/>
          </a:prstGeom>
        </p:spPr>
        <p:txBody>
          <a:bodyPr vert="horz" lIns="121900" tIns="121900" rIns="121900" bIns="121900" rtlCol="0" anchor="ctr" anchorCtr="0">
            <a:noAutofit/>
          </a:bodyPr>
          <a:lstStyle/>
          <a:p>
            <a:r>
              <a:rPr lang="en"/>
              <a:t>To Recap...</a:t>
            </a:r>
          </a:p>
        </p:txBody>
      </p:sp>
      <p:pic>
        <p:nvPicPr>
          <p:cNvPr id="387" name="Shape 387"/>
          <p:cNvPicPr preferRelativeResize="0"/>
          <p:nvPr/>
        </p:nvPicPr>
        <p:blipFill>
          <a:blip r:embed="rId3">
            <a:alphaModFix/>
          </a:blip>
          <a:stretch>
            <a:fillRect/>
          </a:stretch>
        </p:blipFill>
        <p:spPr>
          <a:xfrm>
            <a:off x="3754401" y="1668601"/>
            <a:ext cx="7718732" cy="4588700"/>
          </a:xfrm>
          <a:prstGeom prst="rect">
            <a:avLst/>
          </a:prstGeom>
          <a:noFill/>
          <a:ln>
            <a:noFill/>
          </a:ln>
        </p:spPr>
      </p:pic>
    </p:spTree>
    <p:extLst>
      <p:ext uri="{BB962C8B-B14F-4D97-AF65-F5344CB8AC3E}">
        <p14:creationId xmlns:p14="http://schemas.microsoft.com/office/powerpoint/2010/main" val="1090600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prstGeom prst="rect">
            <a:avLst/>
          </a:prstGeom>
        </p:spPr>
        <p:txBody>
          <a:bodyPr vert="horz" lIns="121900" tIns="121900" rIns="121900" bIns="121900" rtlCol="0" anchor="t" anchorCtr="0">
            <a:noAutofit/>
          </a:bodyPr>
          <a:lstStyle/>
          <a:p>
            <a:r>
              <a:rPr lang="en" sz="4000" dirty="0"/>
              <a:t>The Takeaways...</a:t>
            </a:r>
          </a:p>
        </p:txBody>
      </p:sp>
      <p:sp>
        <p:nvSpPr>
          <p:cNvPr id="393" name="Shape 393"/>
          <p:cNvSpPr txBox="1">
            <a:spLocks noGrp="1"/>
          </p:cNvSpPr>
          <p:nvPr>
            <p:ph type="body" idx="1"/>
          </p:nvPr>
        </p:nvSpPr>
        <p:spPr>
          <a:prstGeom prst="rect">
            <a:avLst/>
          </a:prstGeom>
        </p:spPr>
        <p:txBody>
          <a:bodyPr vert="horz" lIns="121900" tIns="121900" rIns="121900" bIns="121900" rtlCol="0" anchor="t" anchorCtr="0">
            <a:noAutofit/>
          </a:bodyPr>
          <a:lstStyle/>
          <a:p>
            <a:pPr marL="0" indent="0">
              <a:lnSpc>
                <a:spcPct val="100000"/>
              </a:lnSpc>
              <a:spcAft>
                <a:spcPts val="2133"/>
              </a:spcAft>
              <a:buClr>
                <a:srgbClr val="000000"/>
              </a:buClr>
              <a:buNone/>
            </a:pPr>
            <a:r>
              <a:rPr lang="en" sz="2800" dirty="0">
                <a:latin typeface="Arial" charset="0"/>
                <a:ea typeface="Arial" charset="0"/>
                <a:cs typeface="Arial" charset="0"/>
                <a:sym typeface="Arial"/>
              </a:rPr>
              <a:t>Your SLOs have to be written well to give you good data. An outcome is NOT an objective.</a:t>
            </a:r>
          </a:p>
          <a:p>
            <a:pPr marL="0" indent="0">
              <a:lnSpc>
                <a:spcPct val="100000"/>
              </a:lnSpc>
              <a:spcAft>
                <a:spcPts val="2133"/>
              </a:spcAft>
              <a:buClr>
                <a:srgbClr val="000000"/>
              </a:buClr>
              <a:buNone/>
            </a:pPr>
            <a:r>
              <a:rPr lang="en" sz="2800" dirty="0">
                <a:latin typeface="Arial" charset="0"/>
                <a:ea typeface="Arial" charset="0"/>
                <a:cs typeface="Arial" charset="0"/>
                <a:sym typeface="Arial"/>
              </a:rPr>
              <a:t>Your assessments must allow students to give concrete examples of performance of the outcome</a:t>
            </a:r>
          </a:p>
        </p:txBody>
      </p:sp>
      <p:pic>
        <p:nvPicPr>
          <p:cNvPr id="395" name="Shape 395"/>
          <p:cNvPicPr preferRelativeResize="0"/>
          <p:nvPr/>
        </p:nvPicPr>
        <p:blipFill>
          <a:blip r:embed="rId3">
            <a:alphaModFix/>
          </a:blip>
          <a:stretch>
            <a:fillRect/>
          </a:stretch>
        </p:blipFill>
        <p:spPr>
          <a:xfrm rot="2578578">
            <a:off x="5651019" y="2083476"/>
            <a:ext cx="6590341" cy="2449614"/>
          </a:xfrm>
          <a:prstGeom prst="rect">
            <a:avLst/>
          </a:prstGeom>
          <a:noFill/>
          <a:ln>
            <a:noFill/>
          </a:ln>
        </p:spPr>
      </p:pic>
    </p:spTree>
    <p:extLst>
      <p:ext uri="{BB962C8B-B14F-4D97-AF65-F5344CB8AC3E}">
        <p14:creationId xmlns:p14="http://schemas.microsoft.com/office/powerpoint/2010/main" val="1129567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prstGeom prst="rect">
            <a:avLst/>
          </a:prstGeom>
        </p:spPr>
        <p:txBody>
          <a:bodyPr vert="horz" lIns="121900" tIns="121900" rIns="121900" bIns="121900" rtlCol="0" anchor="t" anchorCtr="0">
            <a:noAutofit/>
          </a:bodyPr>
          <a:lstStyle/>
          <a:p>
            <a:r>
              <a:rPr lang="en" dirty="0"/>
              <a:t>The Takeaways...</a:t>
            </a:r>
          </a:p>
        </p:txBody>
      </p:sp>
      <p:sp>
        <p:nvSpPr>
          <p:cNvPr id="401" name="Shape 401"/>
          <p:cNvSpPr txBox="1">
            <a:spLocks noGrp="1"/>
          </p:cNvSpPr>
          <p:nvPr>
            <p:ph type="body" idx="1"/>
          </p:nvPr>
        </p:nvSpPr>
        <p:spPr>
          <a:prstGeom prst="rect">
            <a:avLst/>
          </a:prstGeom>
        </p:spPr>
        <p:txBody>
          <a:bodyPr vert="horz" lIns="121900" tIns="121900" rIns="121900" bIns="121900" rtlCol="0" anchor="t" anchorCtr="0">
            <a:noAutofit/>
          </a:bodyPr>
          <a:lstStyle/>
          <a:p>
            <a:pPr marL="0" indent="0">
              <a:lnSpc>
                <a:spcPct val="100000"/>
              </a:lnSpc>
              <a:spcAft>
                <a:spcPts val="2133"/>
              </a:spcAft>
              <a:buClr>
                <a:srgbClr val="000000"/>
              </a:buClr>
              <a:buNone/>
            </a:pPr>
            <a:r>
              <a:rPr lang="en" sz="2800" dirty="0">
                <a:latin typeface="Arial" charset="0"/>
                <a:ea typeface="Arial" charset="0"/>
                <a:cs typeface="Arial" charset="0"/>
                <a:sym typeface="Arial"/>
              </a:rPr>
              <a:t>Formative assessments are the “in progress” assessments</a:t>
            </a:r>
          </a:p>
          <a:p>
            <a:pPr marL="0" indent="0">
              <a:lnSpc>
                <a:spcPct val="100000"/>
              </a:lnSpc>
              <a:spcAft>
                <a:spcPts val="2133"/>
              </a:spcAft>
              <a:buClr>
                <a:srgbClr val="000000"/>
              </a:buClr>
              <a:buNone/>
            </a:pPr>
            <a:r>
              <a:rPr lang="en" sz="2800" dirty="0">
                <a:latin typeface="Arial" charset="0"/>
                <a:ea typeface="Arial" charset="0"/>
                <a:cs typeface="Arial" charset="0"/>
                <a:sym typeface="Arial"/>
              </a:rPr>
              <a:t>Summative assessments are the data you really look at</a:t>
            </a:r>
          </a:p>
          <a:p>
            <a:pPr marL="0" indent="0">
              <a:lnSpc>
                <a:spcPct val="100000"/>
              </a:lnSpc>
              <a:spcAft>
                <a:spcPts val="2133"/>
              </a:spcAft>
              <a:buClr>
                <a:srgbClr val="000000"/>
              </a:buClr>
              <a:buNone/>
            </a:pPr>
            <a:r>
              <a:rPr lang="en" sz="2800" dirty="0">
                <a:latin typeface="Arial" charset="0"/>
                <a:ea typeface="Arial" charset="0"/>
                <a:cs typeface="Arial" charset="0"/>
                <a:sym typeface="Arial"/>
              </a:rPr>
              <a:t>Keep your students in the loop by linking assignments to outcomes on the syllabus</a:t>
            </a:r>
          </a:p>
        </p:txBody>
      </p:sp>
      <p:pic>
        <p:nvPicPr>
          <p:cNvPr id="402" name="Shape 402"/>
          <p:cNvPicPr preferRelativeResize="0"/>
          <p:nvPr/>
        </p:nvPicPr>
        <p:blipFill>
          <a:blip r:embed="rId3">
            <a:alphaModFix/>
          </a:blip>
          <a:stretch>
            <a:fillRect/>
          </a:stretch>
        </p:blipFill>
        <p:spPr>
          <a:xfrm>
            <a:off x="6837867" y="593367"/>
            <a:ext cx="4495800" cy="4902200"/>
          </a:xfrm>
          <a:prstGeom prst="rect">
            <a:avLst/>
          </a:prstGeom>
          <a:noFill/>
          <a:ln>
            <a:noFill/>
          </a:ln>
        </p:spPr>
      </p:pic>
    </p:spTree>
    <p:extLst>
      <p:ext uri="{BB962C8B-B14F-4D97-AF65-F5344CB8AC3E}">
        <p14:creationId xmlns:p14="http://schemas.microsoft.com/office/powerpoint/2010/main" val="999627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6010933" y="593367"/>
            <a:ext cx="5765600" cy="831200"/>
          </a:xfrm>
          <a:prstGeom prst="rect">
            <a:avLst/>
          </a:prstGeom>
        </p:spPr>
        <p:txBody>
          <a:bodyPr vert="horz" lIns="121900" tIns="121900" rIns="121900" bIns="121900" rtlCol="0" anchor="t" anchorCtr="0">
            <a:noAutofit/>
          </a:bodyPr>
          <a:lstStyle/>
          <a:p>
            <a:r>
              <a:rPr lang="en" dirty="0"/>
              <a:t>The Takeaways...</a:t>
            </a:r>
          </a:p>
        </p:txBody>
      </p:sp>
      <p:sp>
        <p:nvSpPr>
          <p:cNvPr id="408" name="Shape 408"/>
          <p:cNvSpPr txBox="1">
            <a:spLocks noGrp="1"/>
          </p:cNvSpPr>
          <p:nvPr>
            <p:ph type="body" idx="1"/>
          </p:nvPr>
        </p:nvSpPr>
        <p:spPr>
          <a:xfrm flipH="1">
            <a:off x="6141400" y="1732133"/>
            <a:ext cx="5308800" cy="4087600"/>
          </a:xfrm>
          <a:prstGeom prst="rect">
            <a:avLst/>
          </a:prstGeom>
        </p:spPr>
        <p:txBody>
          <a:bodyPr vert="horz" lIns="121900" tIns="121900" rIns="121900" bIns="121900" rtlCol="0" anchor="t" anchorCtr="0">
            <a:noAutofit/>
          </a:bodyPr>
          <a:lstStyle/>
          <a:p>
            <a:pPr marL="0" indent="0">
              <a:lnSpc>
                <a:spcPct val="100000"/>
              </a:lnSpc>
              <a:spcAft>
                <a:spcPts val="2133"/>
              </a:spcAft>
              <a:buClr>
                <a:srgbClr val="000000"/>
              </a:buClr>
              <a:buNone/>
            </a:pPr>
            <a:r>
              <a:rPr lang="en" sz="2800" dirty="0">
                <a:latin typeface="Arial" charset="0"/>
                <a:ea typeface="Arial" charset="0"/>
                <a:cs typeface="Arial" charset="0"/>
                <a:sym typeface="Arial"/>
              </a:rPr>
              <a:t>Type of assessment tool depends on the outcome’s purpose and “hugeness” of your outcome</a:t>
            </a:r>
          </a:p>
          <a:p>
            <a:pPr marL="0" indent="0">
              <a:lnSpc>
                <a:spcPct val="100000"/>
              </a:lnSpc>
              <a:spcAft>
                <a:spcPts val="2133"/>
              </a:spcAft>
              <a:buClr>
                <a:srgbClr val="000000"/>
              </a:buClr>
              <a:buNone/>
            </a:pPr>
            <a:r>
              <a:rPr lang="en" sz="2800" dirty="0">
                <a:latin typeface="Arial" charset="0"/>
                <a:ea typeface="Arial" charset="0"/>
                <a:cs typeface="Arial" charset="0"/>
                <a:sym typeface="Arial"/>
              </a:rPr>
              <a:t>Measuring an outcome in multiple ways gives you better data</a:t>
            </a:r>
          </a:p>
          <a:p>
            <a:pPr marL="0" indent="0">
              <a:lnSpc>
                <a:spcPct val="100000"/>
              </a:lnSpc>
              <a:spcAft>
                <a:spcPts val="2133"/>
              </a:spcAft>
              <a:buClr>
                <a:srgbClr val="000000"/>
              </a:buClr>
              <a:buNone/>
            </a:pPr>
            <a:r>
              <a:rPr lang="en" sz="2800" dirty="0">
                <a:latin typeface="Arial" charset="0"/>
                <a:ea typeface="Arial" charset="0"/>
                <a:cs typeface="Arial" charset="0"/>
                <a:sym typeface="Arial"/>
              </a:rPr>
              <a:t>Assessment without Action is Wasted Time</a:t>
            </a:r>
          </a:p>
          <a:p>
            <a:pPr>
              <a:lnSpc>
                <a:spcPct val="115000"/>
              </a:lnSpc>
              <a:spcAft>
                <a:spcPts val="2133"/>
              </a:spcAft>
              <a:buNone/>
            </a:pPr>
            <a:endParaRPr sz="2667" dirty="0">
              <a:latin typeface="Arial"/>
              <a:ea typeface="Arial"/>
              <a:cs typeface="Arial"/>
              <a:sym typeface="Arial"/>
            </a:endParaRPr>
          </a:p>
        </p:txBody>
      </p:sp>
      <p:pic>
        <p:nvPicPr>
          <p:cNvPr id="409" name="Shape 409"/>
          <p:cNvPicPr preferRelativeResize="0"/>
          <p:nvPr/>
        </p:nvPicPr>
        <p:blipFill>
          <a:blip r:embed="rId3">
            <a:alphaModFix/>
          </a:blip>
          <a:stretch>
            <a:fillRect/>
          </a:stretch>
        </p:blipFill>
        <p:spPr>
          <a:xfrm>
            <a:off x="1401834" y="593367"/>
            <a:ext cx="3859765" cy="5146365"/>
          </a:xfrm>
          <a:prstGeom prst="rect">
            <a:avLst/>
          </a:prstGeom>
          <a:noFill/>
          <a:ln>
            <a:noFill/>
          </a:ln>
        </p:spPr>
      </p:pic>
    </p:spTree>
    <p:extLst>
      <p:ext uri="{BB962C8B-B14F-4D97-AF65-F5344CB8AC3E}">
        <p14:creationId xmlns:p14="http://schemas.microsoft.com/office/powerpoint/2010/main" val="1395885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0300" y="0"/>
            <a:ext cx="4851026" cy="6858000"/>
          </a:xfrm>
          <a:prstGeom prst="rect">
            <a:avLst/>
          </a:prstGeom>
        </p:spPr>
      </p:pic>
    </p:spTree>
    <p:extLst>
      <p:ext uri="{BB962C8B-B14F-4D97-AF65-F5344CB8AC3E}">
        <p14:creationId xmlns:p14="http://schemas.microsoft.com/office/powerpoint/2010/main" val="181222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3" name="Shape 183"/>
          <p:cNvPicPr preferRelativeResize="0"/>
          <p:nvPr/>
        </p:nvPicPr>
        <p:blipFill>
          <a:blip r:embed="rId3">
            <a:alphaModFix/>
          </a:blip>
          <a:stretch>
            <a:fillRect/>
          </a:stretch>
        </p:blipFill>
        <p:spPr>
          <a:xfrm>
            <a:off x="3439097" y="751866"/>
            <a:ext cx="7374968" cy="4916657"/>
          </a:xfrm>
          <a:prstGeom prst="rect">
            <a:avLst/>
          </a:prstGeom>
          <a:noFill/>
          <a:ln>
            <a:noFill/>
          </a:ln>
        </p:spPr>
      </p:pic>
      <p:sp>
        <p:nvSpPr>
          <p:cNvPr id="181" name="Shape 181"/>
          <p:cNvSpPr txBox="1">
            <a:spLocks noGrp="1"/>
          </p:cNvSpPr>
          <p:nvPr>
            <p:ph type="body" idx="1"/>
          </p:nvPr>
        </p:nvSpPr>
        <p:spPr>
          <a:xfrm>
            <a:off x="415600" y="1536633"/>
            <a:ext cx="2579200" cy="4555200"/>
          </a:xfrm>
          <a:prstGeom prst="rect">
            <a:avLst/>
          </a:prstGeom>
        </p:spPr>
        <p:txBody>
          <a:bodyPr vert="horz" lIns="121900" tIns="121900" rIns="121900" bIns="121900" rtlCol="0" anchor="t" anchorCtr="0">
            <a:noAutofit/>
          </a:bodyPr>
          <a:lstStyle/>
          <a:p>
            <a:pPr algn="ctr">
              <a:lnSpc>
                <a:spcPct val="100000"/>
              </a:lnSpc>
              <a:buClr>
                <a:schemeClr val="dk2"/>
              </a:buClr>
              <a:buSzPct val="36666"/>
              <a:buNone/>
            </a:pPr>
            <a:r>
              <a:rPr lang="en" sz="4000" b="1" dirty="0">
                <a:solidFill>
                  <a:schemeClr val="dk2"/>
                </a:solidFill>
                <a:latin typeface="Raleway"/>
                <a:ea typeface="Raleway"/>
                <a:cs typeface="Raleway"/>
                <a:sym typeface="Raleway"/>
              </a:rPr>
              <a:t>So What Do You Want to Get Out of Today? </a:t>
            </a:r>
          </a:p>
          <a:p>
            <a:pPr>
              <a:buNone/>
            </a:pPr>
            <a:endParaRPr dirty="0"/>
          </a:p>
        </p:txBody>
      </p:sp>
    </p:spTree>
    <p:extLst>
      <p:ext uri="{BB962C8B-B14F-4D97-AF65-F5344CB8AC3E}">
        <p14:creationId xmlns:p14="http://schemas.microsoft.com/office/powerpoint/2010/main" val="1082599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4" name="Shape 184" descr="43_Master_shifu.jpg"/>
          <p:cNvPicPr preferRelativeResize="0"/>
          <p:nvPr/>
        </p:nvPicPr>
        <p:blipFill>
          <a:blip r:embed="rId3">
            <a:alphaModFix/>
          </a:blip>
          <a:stretch>
            <a:fillRect/>
          </a:stretch>
        </p:blipFill>
        <p:spPr>
          <a:xfrm>
            <a:off x="3372787" y="1367901"/>
            <a:ext cx="8083351" cy="4300633"/>
          </a:xfrm>
          <a:prstGeom prst="rect">
            <a:avLst/>
          </a:prstGeom>
          <a:noFill/>
          <a:ln>
            <a:noFill/>
          </a:ln>
        </p:spPr>
      </p:pic>
      <p:sp>
        <p:nvSpPr>
          <p:cNvPr id="181" name="Shape 181"/>
          <p:cNvSpPr txBox="1">
            <a:spLocks noGrp="1"/>
          </p:cNvSpPr>
          <p:nvPr>
            <p:ph type="body" idx="1"/>
          </p:nvPr>
        </p:nvSpPr>
        <p:spPr>
          <a:xfrm>
            <a:off x="415600" y="1536633"/>
            <a:ext cx="2579200" cy="4555200"/>
          </a:xfrm>
          <a:prstGeom prst="rect">
            <a:avLst/>
          </a:prstGeom>
        </p:spPr>
        <p:txBody>
          <a:bodyPr vert="horz" lIns="121900" tIns="121900" rIns="121900" bIns="121900" rtlCol="0" anchor="t" anchorCtr="0">
            <a:noAutofit/>
          </a:bodyPr>
          <a:lstStyle/>
          <a:p>
            <a:pPr algn="ctr">
              <a:lnSpc>
                <a:spcPct val="100000"/>
              </a:lnSpc>
              <a:buClr>
                <a:schemeClr val="dk2"/>
              </a:buClr>
              <a:buSzPct val="36666"/>
              <a:buNone/>
            </a:pPr>
            <a:r>
              <a:rPr lang="en" sz="4000" b="1" dirty="0">
                <a:solidFill>
                  <a:schemeClr val="dk2"/>
                </a:solidFill>
                <a:latin typeface="Raleway"/>
                <a:ea typeface="Raleway"/>
                <a:cs typeface="Raleway"/>
                <a:sym typeface="Raleway"/>
              </a:rPr>
              <a:t>So What Do You Want to Get Out of Today? </a:t>
            </a:r>
          </a:p>
          <a:p>
            <a:pPr>
              <a:buNone/>
            </a:pPr>
            <a:endParaRPr dirty="0"/>
          </a:p>
        </p:txBody>
      </p:sp>
    </p:spTree>
    <p:extLst>
      <p:ext uri="{BB962C8B-B14F-4D97-AF65-F5344CB8AC3E}">
        <p14:creationId xmlns:p14="http://schemas.microsoft.com/office/powerpoint/2010/main" val="178603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415600" y="1057633"/>
            <a:ext cx="4591600" cy="5034000"/>
          </a:xfrm>
          <a:prstGeom prst="rect">
            <a:avLst/>
          </a:prstGeom>
        </p:spPr>
        <p:txBody>
          <a:bodyPr vert="horz" lIns="121900" tIns="121900" rIns="121900" bIns="121900" rtlCol="0" anchor="t" anchorCtr="0">
            <a:noAutofit/>
          </a:bodyPr>
          <a:lstStyle/>
          <a:p>
            <a:pPr algn="ctr">
              <a:lnSpc>
                <a:spcPct val="100000"/>
              </a:lnSpc>
              <a:buNone/>
            </a:pPr>
            <a:r>
              <a:rPr lang="en" sz="4800" b="1">
                <a:solidFill>
                  <a:schemeClr val="dk2"/>
                </a:solidFill>
                <a:latin typeface="Raleway"/>
                <a:ea typeface="Raleway"/>
                <a:cs typeface="Raleway"/>
                <a:sym typeface="Raleway"/>
              </a:rPr>
              <a:t>How </a:t>
            </a:r>
          </a:p>
          <a:p>
            <a:pPr algn="ctr">
              <a:lnSpc>
                <a:spcPct val="100000"/>
              </a:lnSpc>
              <a:buNone/>
            </a:pPr>
            <a:r>
              <a:rPr lang="en" sz="4800" b="1">
                <a:solidFill>
                  <a:schemeClr val="dk2"/>
                </a:solidFill>
                <a:latin typeface="Raleway"/>
                <a:ea typeface="Raleway"/>
                <a:cs typeface="Raleway"/>
                <a:sym typeface="Raleway"/>
              </a:rPr>
              <a:t>Do </a:t>
            </a:r>
          </a:p>
          <a:p>
            <a:pPr algn="ctr">
              <a:lnSpc>
                <a:spcPct val="100000"/>
              </a:lnSpc>
              <a:buNone/>
            </a:pPr>
            <a:r>
              <a:rPr lang="en" sz="4800" b="1">
                <a:solidFill>
                  <a:schemeClr val="dk2"/>
                </a:solidFill>
                <a:latin typeface="Raleway"/>
                <a:ea typeface="Raleway"/>
                <a:cs typeface="Raleway"/>
                <a:sym typeface="Raleway"/>
              </a:rPr>
              <a:t>You </a:t>
            </a:r>
          </a:p>
          <a:p>
            <a:pPr algn="ctr">
              <a:lnSpc>
                <a:spcPct val="100000"/>
              </a:lnSpc>
              <a:buNone/>
            </a:pPr>
            <a:r>
              <a:rPr lang="en" sz="4800" b="1">
                <a:solidFill>
                  <a:schemeClr val="dk2"/>
                </a:solidFill>
                <a:latin typeface="Raleway"/>
                <a:ea typeface="Raleway"/>
                <a:cs typeface="Raleway"/>
                <a:sym typeface="Raleway"/>
              </a:rPr>
              <a:t>Feel </a:t>
            </a:r>
          </a:p>
          <a:p>
            <a:pPr algn="ctr">
              <a:lnSpc>
                <a:spcPct val="100000"/>
              </a:lnSpc>
              <a:buNone/>
            </a:pPr>
            <a:r>
              <a:rPr lang="en" sz="4800" b="1">
                <a:solidFill>
                  <a:schemeClr val="dk2"/>
                </a:solidFill>
                <a:latin typeface="Raleway"/>
                <a:ea typeface="Raleway"/>
                <a:cs typeface="Raleway"/>
                <a:sym typeface="Raleway"/>
              </a:rPr>
              <a:t>About </a:t>
            </a:r>
          </a:p>
          <a:p>
            <a:pPr algn="ctr">
              <a:lnSpc>
                <a:spcPct val="100000"/>
              </a:lnSpc>
              <a:buNone/>
            </a:pPr>
            <a:r>
              <a:rPr lang="en" sz="4800" b="1">
                <a:solidFill>
                  <a:schemeClr val="dk2"/>
                </a:solidFill>
                <a:latin typeface="Raleway"/>
                <a:ea typeface="Raleway"/>
                <a:cs typeface="Raleway"/>
                <a:sym typeface="Raleway"/>
              </a:rPr>
              <a:t>SLOs???</a:t>
            </a:r>
          </a:p>
        </p:txBody>
      </p:sp>
      <p:pic>
        <p:nvPicPr>
          <p:cNvPr id="207" name="Shape 207"/>
          <p:cNvPicPr preferRelativeResize="0"/>
          <p:nvPr/>
        </p:nvPicPr>
        <p:blipFill>
          <a:blip r:embed="rId3">
            <a:alphaModFix/>
          </a:blip>
          <a:stretch>
            <a:fillRect/>
          </a:stretch>
        </p:blipFill>
        <p:spPr>
          <a:xfrm>
            <a:off x="4876201" y="1154350"/>
            <a:ext cx="6387932" cy="4790965"/>
          </a:xfrm>
          <a:prstGeom prst="rect">
            <a:avLst/>
          </a:prstGeom>
          <a:noFill/>
          <a:ln>
            <a:noFill/>
          </a:ln>
        </p:spPr>
      </p:pic>
    </p:spTree>
    <p:extLst>
      <p:ext uri="{BB962C8B-B14F-4D97-AF65-F5344CB8AC3E}">
        <p14:creationId xmlns:p14="http://schemas.microsoft.com/office/powerpoint/2010/main" val="941456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prstGeom prst="rect">
            <a:avLst/>
          </a:prstGeom>
        </p:spPr>
        <p:txBody>
          <a:bodyPr vert="horz" lIns="121900" tIns="121900" rIns="121900" bIns="121900" rtlCol="0" anchor="b" anchorCtr="0">
            <a:noAutofit/>
          </a:bodyPr>
          <a:lstStyle/>
          <a:p>
            <a:endParaRPr/>
          </a:p>
        </p:txBody>
      </p:sp>
      <p:pic>
        <p:nvPicPr>
          <p:cNvPr id="213" name="Shape 213" descr="headache.jpg"/>
          <p:cNvPicPr preferRelativeResize="0"/>
          <p:nvPr/>
        </p:nvPicPr>
        <p:blipFill>
          <a:blip r:embed="rId3">
            <a:alphaModFix/>
          </a:blip>
          <a:stretch>
            <a:fillRect/>
          </a:stretch>
        </p:blipFill>
        <p:spPr>
          <a:xfrm>
            <a:off x="3810000" y="387334"/>
            <a:ext cx="4572000" cy="6083300"/>
          </a:xfrm>
          <a:prstGeom prst="rect">
            <a:avLst/>
          </a:prstGeom>
          <a:noFill/>
          <a:ln>
            <a:noFill/>
          </a:ln>
        </p:spPr>
      </p:pic>
      <p:sp>
        <p:nvSpPr>
          <p:cNvPr id="214" name="Shape 214"/>
          <p:cNvSpPr txBox="1"/>
          <p:nvPr/>
        </p:nvSpPr>
        <p:spPr>
          <a:xfrm>
            <a:off x="388200" y="517600"/>
            <a:ext cx="3549200" cy="2939200"/>
          </a:xfrm>
          <a:prstGeom prst="rect">
            <a:avLst/>
          </a:prstGeom>
          <a:noFill/>
          <a:ln>
            <a:noFill/>
          </a:ln>
        </p:spPr>
        <p:txBody>
          <a:bodyPr lIns="121900" tIns="121900" rIns="121900" bIns="121900" anchor="t" anchorCtr="0">
            <a:noAutofit/>
          </a:bodyPr>
          <a:lstStyle/>
          <a:p>
            <a:r>
              <a:rPr lang="en" sz="4800"/>
              <a:t>SLO Coordinator</a:t>
            </a:r>
          </a:p>
        </p:txBody>
      </p:sp>
    </p:spTree>
    <p:extLst>
      <p:ext uri="{BB962C8B-B14F-4D97-AF65-F5344CB8AC3E}">
        <p14:creationId xmlns:p14="http://schemas.microsoft.com/office/powerpoint/2010/main" val="2131722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prstGeom prst="rect">
            <a:avLst/>
          </a:prstGeom>
        </p:spPr>
        <p:txBody>
          <a:bodyPr vert="horz" lIns="121900" tIns="121900" rIns="121900" bIns="121900" rtlCol="0" anchor="ctr" anchorCtr="0">
            <a:noAutofit/>
          </a:bodyPr>
          <a:lstStyle/>
          <a:p>
            <a:endParaRPr/>
          </a:p>
        </p:txBody>
      </p:sp>
      <p:pic>
        <p:nvPicPr>
          <p:cNvPr id="220" name="Shape 220" descr="head-in-sand.png"/>
          <p:cNvPicPr preferRelativeResize="0"/>
          <p:nvPr/>
        </p:nvPicPr>
        <p:blipFill>
          <a:blip r:embed="rId3">
            <a:alphaModFix/>
          </a:blip>
          <a:stretch>
            <a:fillRect/>
          </a:stretch>
        </p:blipFill>
        <p:spPr>
          <a:xfrm>
            <a:off x="394867" y="258467"/>
            <a:ext cx="4947333" cy="6119267"/>
          </a:xfrm>
          <a:prstGeom prst="rect">
            <a:avLst/>
          </a:prstGeom>
          <a:noFill/>
          <a:ln>
            <a:noFill/>
          </a:ln>
        </p:spPr>
      </p:pic>
      <p:pic>
        <p:nvPicPr>
          <p:cNvPr id="221" name="Shape 221" descr="interesting guy.jpeg"/>
          <p:cNvPicPr preferRelativeResize="0"/>
          <p:nvPr/>
        </p:nvPicPr>
        <p:blipFill>
          <a:blip r:embed="rId4">
            <a:alphaModFix/>
          </a:blip>
          <a:stretch>
            <a:fillRect/>
          </a:stretch>
        </p:blipFill>
        <p:spPr>
          <a:xfrm>
            <a:off x="6024234" y="216134"/>
            <a:ext cx="5394167" cy="6203965"/>
          </a:xfrm>
          <a:prstGeom prst="rect">
            <a:avLst/>
          </a:prstGeom>
          <a:noFill/>
          <a:ln>
            <a:noFill/>
          </a:ln>
        </p:spPr>
      </p:pic>
    </p:spTree>
    <p:extLst>
      <p:ext uri="{BB962C8B-B14F-4D97-AF65-F5344CB8AC3E}">
        <p14:creationId xmlns:p14="http://schemas.microsoft.com/office/powerpoint/2010/main" val="2111517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1100138" y="1536633"/>
            <a:ext cx="10676262" cy="4555200"/>
          </a:xfrm>
        </p:spPr>
        <p:txBody>
          <a:bodyPr>
            <a:normAutofit/>
          </a:bodyPr>
          <a:lstStyle/>
          <a:p>
            <a:pPr marL="0" indent="0">
              <a:buNone/>
            </a:pPr>
            <a:endParaRPr lang="en-US" sz="4400" dirty="0" smtClean="0"/>
          </a:p>
          <a:p>
            <a:pPr marL="0" indent="0">
              <a:buNone/>
            </a:pPr>
            <a:endParaRPr lang="en-US" sz="4400" dirty="0"/>
          </a:p>
          <a:p>
            <a:pPr marL="0" indent="0">
              <a:buNone/>
            </a:pPr>
            <a:r>
              <a:rPr lang="en-US" sz="4400" dirty="0" smtClean="0"/>
              <a:t>Making </a:t>
            </a:r>
            <a:r>
              <a:rPr lang="en-US" sz="4400" dirty="0"/>
              <a:t>It </a:t>
            </a:r>
            <a:r>
              <a:rPr lang="mr-IN" sz="4400" dirty="0" smtClean="0"/>
              <a:t>…</a:t>
            </a:r>
            <a:r>
              <a:rPr lang="en-US" sz="4400" dirty="0" smtClean="0"/>
              <a:t> </a:t>
            </a:r>
            <a:endParaRPr lang="en-US" sz="4400" dirty="0"/>
          </a:p>
          <a:p>
            <a:pPr marL="0" indent="0">
              <a:buNone/>
            </a:pPr>
            <a:r>
              <a:rPr lang="en-US" sz="4800" dirty="0" smtClean="0"/>
              <a:t>Meaningful</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6350" y="985837"/>
            <a:ext cx="5391149" cy="5391149"/>
          </a:xfrm>
          <a:prstGeom prst="rect">
            <a:avLst/>
          </a:prstGeom>
        </p:spPr>
      </p:pic>
    </p:spTree>
    <p:extLst>
      <p:ext uri="{BB962C8B-B14F-4D97-AF65-F5344CB8AC3E}">
        <p14:creationId xmlns:p14="http://schemas.microsoft.com/office/powerpoint/2010/main" val="75892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593</TotalTime>
  <Words>1081</Words>
  <Application>Microsoft Office PowerPoint</Application>
  <PresentationFormat>Widescreen</PresentationFormat>
  <Paragraphs>140</Paragraphs>
  <Slides>34</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Calibri</vt:lpstr>
      <vt:lpstr>Mangal</vt:lpstr>
      <vt:lpstr>Montserrat</vt:lpstr>
      <vt:lpstr>Questrial</vt:lpstr>
      <vt:lpstr>Raleway</vt:lpstr>
      <vt:lpstr>Tw Cen MT</vt:lpstr>
      <vt:lpstr>Tw Cen MT Condensed</vt:lpstr>
      <vt:lpstr>Wingdings 3</vt:lpstr>
      <vt:lpstr>Integral</vt:lpstr>
      <vt:lpstr>1_Integral</vt:lpstr>
      <vt:lpstr>Finding/Creating Meaning  in SLO Assessment</vt:lpstr>
      <vt:lpstr>Description &amp;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It Meaningful</vt:lpstr>
      <vt:lpstr>PowerPoint Presentation</vt:lpstr>
      <vt:lpstr>Making It Meaningful: SLO? I Still Don’t Get It </vt:lpstr>
      <vt:lpstr>To Make SLO Assessment Meaningful….</vt:lpstr>
      <vt:lpstr>Objectives and Outcomes</vt:lpstr>
      <vt:lpstr>Where Do I Start to Write a Meaningful SLO?</vt:lpstr>
      <vt:lpstr>What Do I Ask When Writing a Meaningful SLO?</vt:lpstr>
      <vt:lpstr>Making It Meaningful: The Assessment </vt:lpstr>
      <vt:lpstr>WHAT IS ASSESSMENT? COURSE LEVEL</vt:lpstr>
      <vt:lpstr>WHAT IS ASSESSMENT? PROGRAM LEVEL</vt:lpstr>
      <vt:lpstr>What’s In It For Me? </vt:lpstr>
      <vt:lpstr>WHAT IS “AUTHENTIC” ASSESSMENT? </vt:lpstr>
      <vt:lpstr>TRADITIONAL              VS                 AUTHENTIC </vt:lpstr>
      <vt:lpstr>Making It Meaningful: Formative Vs. Summative</vt:lpstr>
      <vt:lpstr>PowerPoint Presentation</vt:lpstr>
      <vt:lpstr>Making It Meaningful: The Assignment </vt:lpstr>
      <vt:lpstr>Types of Assessment Tools: Course Outcomes</vt:lpstr>
      <vt:lpstr>Types of Assessment Tools: Course Outcomes</vt:lpstr>
      <vt:lpstr>Types of Assessment Tools: Institutional or Program</vt:lpstr>
      <vt:lpstr>If a tree falls in the woods…? </vt:lpstr>
      <vt:lpstr>To Recap...</vt:lpstr>
      <vt:lpstr>The Takeaways...</vt:lpstr>
      <vt:lpstr>The Takeaways...</vt:lpstr>
      <vt:lpstr>The Takeaways...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Finding/Creating Meaning in SLO Assessment</dc:title>
  <dc:creator>Randy Beach</dc:creator>
  <cp:lastModifiedBy>Patti Hughes</cp:lastModifiedBy>
  <cp:revision>51</cp:revision>
  <dcterms:created xsi:type="dcterms:W3CDTF">2017-02-02T21:30:44Z</dcterms:created>
  <dcterms:modified xsi:type="dcterms:W3CDTF">2017-02-15T18:18:45Z</dcterms:modified>
</cp:coreProperties>
</file>