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0"/>
  </p:notesMasterIdLst>
  <p:sldIdLst>
    <p:sldId id="279" r:id="rId2"/>
    <p:sldId id="280" r:id="rId3"/>
    <p:sldId id="281" r:id="rId4"/>
    <p:sldId id="298" r:id="rId5"/>
    <p:sldId id="299" r:id="rId6"/>
    <p:sldId id="297" r:id="rId7"/>
    <p:sldId id="283" r:id="rId8"/>
    <p:sldId id="292" r:id="rId9"/>
    <p:sldId id="284" r:id="rId10"/>
    <p:sldId id="285" r:id="rId11"/>
    <p:sldId id="289" r:id="rId12"/>
    <p:sldId id="286" r:id="rId13"/>
    <p:sldId id="296" r:id="rId14"/>
    <p:sldId id="288" r:id="rId15"/>
    <p:sldId id="290" r:id="rId16"/>
    <p:sldId id="293" r:id="rId17"/>
    <p:sldId id="294" r:id="rId18"/>
    <p:sldId id="295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8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5"/>
    <p:restoredTop sz="93076"/>
  </p:normalViewPr>
  <p:slideViewPr>
    <p:cSldViewPr snapToGrid="0" snapToObjects="1">
      <p:cViewPr>
        <p:scale>
          <a:sx n="84" d="100"/>
          <a:sy n="84" d="100"/>
        </p:scale>
        <p:origin x="150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6544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D072-B5E6-4516-A8DA-965C5DCCA205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D072-B5E6-4516-A8DA-965C5DCCA205}" type="datetimeFigureOut">
              <a:rPr lang="en-US" smtClean="0"/>
              <a:t>6/15/17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231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Surviving as a Senate Leader:</a:t>
            </a:r>
            <a:br>
              <a:rPr lang="en-US" dirty="0" smtClean="0"/>
            </a:br>
            <a:r>
              <a:rPr lang="en-US" sz="4000" dirty="0" smtClean="0"/>
              <a:t>Finding Your Successor &amp; </a:t>
            </a:r>
            <a:r>
              <a:rPr lang="en-US" sz="4000" smtClean="0"/>
              <a:t>Managing Workload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83062"/>
            <a:ext cx="6858000" cy="1208881"/>
          </a:xfrm>
        </p:spPr>
        <p:txBody>
          <a:bodyPr/>
          <a:lstStyle/>
          <a:p>
            <a:r>
              <a:rPr lang="en-US" dirty="0" smtClean="0"/>
              <a:t>Julie Adams, Executive Director</a:t>
            </a:r>
          </a:p>
          <a:p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, North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Succession</a:t>
            </a:r>
            <a:r>
              <a:rPr lang="en-US" dirty="0"/>
              <a:t>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Ahead</a:t>
            </a:r>
          </a:p>
          <a:p>
            <a:r>
              <a:rPr lang="en-US" b="0" dirty="0" smtClean="0"/>
              <a:t>Look at senate and committee bylaws or charters – if no succession structure included, consider developing one</a:t>
            </a:r>
          </a:p>
          <a:p>
            <a:r>
              <a:rPr lang="en-US" b="0" dirty="0" smtClean="0"/>
              <a:t>Identify those with the potential to lead</a:t>
            </a:r>
          </a:p>
          <a:p>
            <a:r>
              <a:rPr lang="en-US" b="0" dirty="0" smtClean="0"/>
              <a:t>Recognize that some excel in support roles – this is okay! </a:t>
            </a:r>
          </a:p>
          <a:p>
            <a:r>
              <a:rPr lang="en-US" b="0" dirty="0" smtClean="0"/>
              <a:t>Give potential candidates opportunities to experience leadership even in small roles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6658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Succession</a:t>
            </a:r>
            <a:r>
              <a:rPr lang="en-US" dirty="0"/>
              <a:t>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key abilities or talents</a:t>
            </a:r>
          </a:p>
          <a:p>
            <a:r>
              <a:rPr lang="en-US" b="0" dirty="0" smtClean="0"/>
              <a:t>Be open-minded! Clones aren’t necessarily the answer</a:t>
            </a:r>
          </a:p>
          <a:p>
            <a:r>
              <a:rPr lang="en-US" b="0" dirty="0" smtClean="0"/>
              <a:t>What abilities or talents are you looking for with your senate or committees?</a:t>
            </a:r>
          </a:p>
          <a:p>
            <a:r>
              <a:rPr lang="en-US" b="0" dirty="0" smtClean="0"/>
              <a:t>Develop diverse representation on committees – philosophies, departments, divisions, experiences</a:t>
            </a:r>
          </a:p>
          <a:p>
            <a:r>
              <a:rPr lang="en-US" b="0" dirty="0" smtClean="0"/>
              <a:t>Consider what motivates leaders to step up and serve</a:t>
            </a:r>
          </a:p>
        </p:txBody>
      </p:sp>
    </p:spTree>
    <p:extLst>
      <p:ext uri="{BB962C8B-B14F-4D97-AF65-F5344CB8AC3E}">
        <p14:creationId xmlns:p14="http://schemas.microsoft.com/office/powerpoint/2010/main" val="603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Succession</a:t>
            </a:r>
            <a:r>
              <a:rPr lang="en-US" dirty="0"/>
              <a:t>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 Replacements</a:t>
            </a:r>
          </a:p>
          <a:p>
            <a:r>
              <a:rPr lang="en-US" b="0" dirty="0" smtClean="0"/>
              <a:t>Use established succession structures to help future leaders gain experience</a:t>
            </a:r>
          </a:p>
          <a:p>
            <a:r>
              <a:rPr lang="en-US" b="0" dirty="0" smtClean="0"/>
              <a:t>Get those with desirable abilities involved with senate and committees early</a:t>
            </a:r>
          </a:p>
          <a:p>
            <a:r>
              <a:rPr lang="en-US" b="0" dirty="0" smtClean="0"/>
              <a:t>Mentor future replacements as they have “trial” experiences</a:t>
            </a:r>
          </a:p>
          <a:p>
            <a:r>
              <a:rPr lang="en-US" b="0" dirty="0" smtClean="0"/>
              <a:t>Utilize professional development opportunities – ASCCC events and more!</a:t>
            </a:r>
          </a:p>
          <a:p>
            <a:r>
              <a:rPr lang="en-US" b="0" dirty="0" smtClean="0"/>
              <a:t>Create opportunities for future leaders to shadow or partner with current leaders</a:t>
            </a:r>
          </a:p>
        </p:txBody>
      </p:sp>
    </p:spTree>
    <p:extLst>
      <p:ext uri="{BB962C8B-B14F-4D97-AF65-F5344CB8AC3E}">
        <p14:creationId xmlns:p14="http://schemas.microsoft.com/office/powerpoint/2010/main" val="12195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Succession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70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 and Educate </a:t>
            </a:r>
            <a:r>
              <a:rPr lang="en-US" dirty="0"/>
              <a:t>Others</a:t>
            </a:r>
          </a:p>
          <a:p>
            <a:r>
              <a:rPr lang="en-US" b="0" dirty="0"/>
              <a:t>Provide an overview of committees and committee work, particularly to newer faculty</a:t>
            </a:r>
          </a:p>
          <a:p>
            <a:r>
              <a:rPr lang="en-US" b="0" dirty="0"/>
              <a:t>Invite newer faculty and potential leaders to senate and committee meetings</a:t>
            </a:r>
          </a:p>
          <a:p>
            <a:r>
              <a:rPr lang="en-US" b="0" dirty="0"/>
              <a:t>Offer workshops on governance and participation for </a:t>
            </a:r>
            <a:r>
              <a:rPr lang="en-US" b="0" dirty="0" smtClean="0"/>
              <a:t>faculty (as well as other campus groups)</a:t>
            </a:r>
          </a:p>
          <a:p>
            <a:r>
              <a:rPr lang="en-US" b="0" dirty="0" smtClean="0"/>
              <a:t>Invite ASCCC and/or CCLC to do a governance visit to your campus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Share Successes</a:t>
            </a:r>
          </a:p>
          <a:p>
            <a:r>
              <a:rPr lang="en-US" b="0" dirty="0" smtClean="0"/>
              <a:t>Explore ways to share the work of the senate and committees with the rest of campus</a:t>
            </a:r>
          </a:p>
          <a:p>
            <a:r>
              <a:rPr lang="en-US" b="0" dirty="0" smtClean="0"/>
              <a:t>Share and celebrate the contributions of faculty on committees </a:t>
            </a:r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17819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initial considerations when looking at your To Do List or addressing requests:</a:t>
            </a:r>
          </a:p>
          <a:p>
            <a:r>
              <a:rPr lang="en-US" b="0" dirty="0"/>
              <a:t>Is it in the 10+1?</a:t>
            </a:r>
          </a:p>
          <a:p>
            <a:r>
              <a:rPr lang="en-US" b="0" dirty="0"/>
              <a:t>Do you want it to be a +1?</a:t>
            </a:r>
          </a:p>
          <a:p>
            <a:r>
              <a:rPr lang="en-US" b="0" dirty="0"/>
              <a:t>Is it worth the </a:t>
            </a:r>
            <a:r>
              <a:rPr lang="en-US" b="0" dirty="0" smtClean="0"/>
              <a:t>your time and/or the senate’s </a:t>
            </a:r>
            <a:r>
              <a:rPr lang="en-US" b="0" dirty="0"/>
              <a:t>time to </a:t>
            </a:r>
            <a:r>
              <a:rPr lang="en-US" b="0" dirty="0" smtClean="0"/>
              <a:t>be involved or to appoint </a:t>
            </a:r>
            <a:r>
              <a:rPr lang="en-US" b="0" dirty="0"/>
              <a:t>faculty?</a:t>
            </a:r>
          </a:p>
          <a:p>
            <a:r>
              <a:rPr lang="en-US" b="0" dirty="0"/>
              <a:t>Will the </a:t>
            </a:r>
            <a:r>
              <a:rPr lang="en-US" b="0" dirty="0" smtClean="0"/>
              <a:t>work or committee </a:t>
            </a:r>
            <a:r>
              <a:rPr lang="en-US" b="0" dirty="0"/>
              <a:t>actually </a:t>
            </a:r>
            <a:r>
              <a:rPr lang="en-US" b="0" dirty="0" smtClean="0"/>
              <a:t>serve a purpose or accomplish </a:t>
            </a:r>
            <a:r>
              <a:rPr lang="en-US" b="0" dirty="0"/>
              <a:t>something?</a:t>
            </a:r>
          </a:p>
          <a:p>
            <a:r>
              <a:rPr lang="en-US" b="0" dirty="0"/>
              <a:t>Timeline? Urgent or long term?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676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Befriend administrative staff</a:t>
            </a:r>
          </a:p>
          <a:p>
            <a:pPr marL="0" indent="0">
              <a:buNone/>
            </a:pPr>
            <a:r>
              <a:rPr lang="en-US" dirty="0" smtClean="0"/>
              <a:t>Involve others </a:t>
            </a:r>
          </a:p>
          <a:p>
            <a:pPr lvl="1"/>
            <a:r>
              <a:rPr lang="en-US" dirty="0"/>
              <a:t>D</a:t>
            </a:r>
            <a:r>
              <a:rPr lang="en-US" b="0" dirty="0" smtClean="0"/>
              <a:t>on’t do it alone</a:t>
            </a:r>
          </a:p>
          <a:p>
            <a:pPr lvl="1"/>
            <a:r>
              <a:rPr lang="en-US" dirty="0" smtClean="0"/>
              <a:t>Creates opportunities for growth of future leaders and increased ownership by others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Delegate tasks and projects when appropriate</a:t>
            </a:r>
          </a:p>
          <a:p>
            <a:pPr marL="0" indent="0">
              <a:buNone/>
            </a:pPr>
            <a:r>
              <a:rPr lang="en-US" dirty="0" smtClean="0"/>
              <a:t>Find a trusted confidant</a:t>
            </a:r>
          </a:p>
          <a:p>
            <a:pPr marL="0" indent="0">
              <a:buNone/>
            </a:pPr>
            <a:r>
              <a:rPr lang="en-US" dirty="0" smtClean="0"/>
              <a:t>Avoid strong attachment to the results that you desire</a:t>
            </a:r>
          </a:p>
          <a:p>
            <a:pPr marL="0" indent="0">
              <a:buNone/>
            </a:pPr>
            <a:r>
              <a:rPr lang="en-US" dirty="0" smtClean="0"/>
              <a:t>Take care of yourself – balance </a:t>
            </a:r>
          </a:p>
          <a:p>
            <a:pPr marL="0" indent="0">
              <a:buNone/>
            </a:pPr>
            <a:r>
              <a:rPr lang="en-US" dirty="0" smtClean="0"/>
              <a:t>Create and communicate boundaries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0675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have others nurtured your growth while managing their own workload?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other ideas do you have for managing workload?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8317230" cy="914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 and Maintain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17230" cy="4879976"/>
          </a:xfrm>
        </p:spPr>
        <p:txBody>
          <a:bodyPr>
            <a:normAutofit/>
          </a:bodyPr>
          <a:lstStyle/>
          <a:p>
            <a:r>
              <a:rPr lang="en-US" dirty="0" smtClean="0"/>
              <a:t>Meet regularly with administrative and union counterparts</a:t>
            </a:r>
          </a:p>
          <a:p>
            <a:r>
              <a:rPr lang="en-US" dirty="0" smtClean="0"/>
              <a:t>Keep your word; keep confidences</a:t>
            </a:r>
          </a:p>
          <a:p>
            <a:r>
              <a:rPr lang="en-US" dirty="0" smtClean="0"/>
              <a:t>Use effective communication strategies</a:t>
            </a:r>
          </a:p>
          <a:p>
            <a:pPr lvl="1"/>
            <a:r>
              <a:rPr lang="en-US" dirty="0"/>
              <a:t>Pause &amp; think before you respond</a:t>
            </a:r>
          </a:p>
          <a:p>
            <a:pPr lvl="1"/>
            <a:r>
              <a:rPr lang="en-US" dirty="0" smtClean="0"/>
              <a:t>Be an active listener</a:t>
            </a:r>
          </a:p>
          <a:p>
            <a:pPr lvl="1"/>
            <a:r>
              <a:rPr lang="en-US" dirty="0" smtClean="0"/>
              <a:t>Take notes</a:t>
            </a:r>
          </a:p>
          <a:p>
            <a:r>
              <a:rPr lang="en-US" dirty="0" smtClean="0"/>
              <a:t>Be proactive and positive</a:t>
            </a:r>
          </a:p>
          <a:p>
            <a:r>
              <a:rPr lang="en-US" dirty="0" smtClean="0"/>
              <a:t>Treat others with respect</a:t>
            </a:r>
          </a:p>
          <a:p>
            <a:r>
              <a:rPr lang="en-US" dirty="0" smtClean="0"/>
              <a:t>Operate with integrity and transparency</a:t>
            </a:r>
          </a:p>
          <a:p>
            <a:r>
              <a:rPr lang="en-US" dirty="0"/>
              <a:t>Use humor to defuse tension in </a:t>
            </a:r>
            <a:r>
              <a:rPr lang="en-US" dirty="0" smtClean="0"/>
              <a:t>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928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Thank you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Check-in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</a:p>
          <a:p>
            <a:endParaRPr lang="en-US" dirty="0" smtClean="0"/>
          </a:p>
          <a:p>
            <a:r>
              <a:rPr lang="en-US" dirty="0" smtClean="0"/>
              <a:t>Why are you here?</a:t>
            </a:r>
          </a:p>
          <a:p>
            <a:endParaRPr lang="en-US" dirty="0" smtClean="0"/>
          </a:p>
          <a:p>
            <a:r>
              <a:rPr lang="en-US" dirty="0" smtClean="0"/>
              <a:t>What would you like to get out of this breakout?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6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You’re a new or future senate or faculty leader.  Congratulations, right?!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Initial excitement about new leadership opportunities can quickly turn to anxiety</a:t>
            </a:r>
            <a:r>
              <a:rPr lang="is-IS" dirty="0" smtClean="0"/>
              <a:t>…why?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168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6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What can you do to relieve some of your anxiety, manage your workload, and leave your responsibilities in good hands?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971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19110" cy="486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What can you do to relieve some of your anxiety, manage your workload, and leave your responsibilities in good hands?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en-US" sz="5400" dirty="0"/>
              <a:t>Plan Your Succession!</a:t>
            </a:r>
          </a:p>
        </p:txBody>
      </p:sp>
    </p:spTree>
    <p:extLst>
      <p:ext uri="{BB962C8B-B14F-4D97-AF65-F5344CB8AC3E}">
        <p14:creationId xmlns:p14="http://schemas.microsoft.com/office/powerpoint/2010/main" val="17170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– Plan Your Succession!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Why did you get involved?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captured your attention?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do you get faculty involved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you use your experience to motivate others to follow you?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– Plan Your Succession!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succession plan?</a:t>
            </a:r>
          </a:p>
          <a:p>
            <a:pPr marL="0" indent="0">
              <a:buNone/>
            </a:pPr>
            <a:r>
              <a:rPr lang="en-US" b="0" dirty="0" smtClean="0"/>
              <a:t>A proactive, strategic plan to ensure necessary talent and skills will be available when needed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dirty="0"/>
              <a:t>WHY is a succession plan important</a:t>
            </a:r>
            <a:r>
              <a:rPr lang="en-US" dirty="0" smtClean="0"/>
              <a:t>? The Good:</a:t>
            </a:r>
          </a:p>
          <a:p>
            <a:pPr marL="0" indent="0">
              <a:buNone/>
            </a:pPr>
            <a:r>
              <a:rPr lang="en-US" b="0" dirty="0" smtClean="0"/>
              <a:t>To ensure essential </a:t>
            </a:r>
            <a:r>
              <a:rPr lang="en-US" b="0" dirty="0"/>
              <a:t>knowledge and abilities will be maintained as you and other faculty leaders </a:t>
            </a:r>
            <a:r>
              <a:rPr lang="en-US" b="0" dirty="0" smtClean="0"/>
              <a:t>leave</a:t>
            </a:r>
          </a:p>
          <a:p>
            <a:pPr marL="0" indent="0">
              <a:buNone/>
            </a:pPr>
            <a:r>
              <a:rPr lang="en-US" b="0" dirty="0" smtClean="0"/>
              <a:t>To maintain consistency in faculty-led committees, policies, procedures, and philosophies</a:t>
            </a:r>
          </a:p>
          <a:p>
            <a:pPr marL="0" indent="0">
              <a:buNone/>
            </a:pPr>
            <a:r>
              <a:rPr lang="en-US" b="0" dirty="0" smtClean="0"/>
              <a:t>To uphold faculty purview</a:t>
            </a:r>
          </a:p>
          <a:p>
            <a:pPr marL="0" indent="0">
              <a:buNone/>
            </a:pPr>
            <a:r>
              <a:rPr lang="en-US" b="0" dirty="0" smtClean="0"/>
              <a:t>To help you move on to new positions or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4993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– Plan Your Succession!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/>
              <a:t>is a succession plan important</a:t>
            </a:r>
            <a:r>
              <a:rPr lang="en-US" dirty="0" smtClean="0"/>
              <a:t>? Avoid:</a:t>
            </a:r>
          </a:p>
          <a:p>
            <a:r>
              <a:rPr lang="en-US" b="0" dirty="0" smtClean="0"/>
              <a:t>Ineffective consultation</a:t>
            </a:r>
          </a:p>
          <a:p>
            <a:r>
              <a:rPr lang="en-US" b="0" dirty="0" smtClean="0"/>
              <a:t>Confusion over process</a:t>
            </a:r>
          </a:p>
          <a:p>
            <a:r>
              <a:rPr lang="en-US" b="0" dirty="0" smtClean="0"/>
              <a:t>Work not getting done</a:t>
            </a:r>
          </a:p>
          <a:p>
            <a:r>
              <a:rPr lang="en-US" b="0" dirty="0" smtClean="0"/>
              <a:t>Administration filling voids</a:t>
            </a:r>
          </a:p>
          <a:p>
            <a:r>
              <a:rPr lang="en-US" b="0" dirty="0" smtClean="0"/>
              <a:t>Lack of faculty growth</a:t>
            </a:r>
          </a:p>
          <a:p>
            <a:r>
              <a:rPr lang="en-US" b="0" dirty="0" smtClean="0"/>
              <a:t>Faculty burnout</a:t>
            </a:r>
          </a:p>
          <a:p>
            <a:r>
              <a:rPr lang="en-US" b="0" dirty="0" smtClean="0"/>
              <a:t>Low morale </a:t>
            </a:r>
          </a:p>
        </p:txBody>
      </p:sp>
    </p:spTree>
    <p:extLst>
      <p:ext uri="{BB962C8B-B14F-4D97-AF65-F5344CB8AC3E}">
        <p14:creationId xmlns:p14="http://schemas.microsoft.com/office/powerpoint/2010/main" val="1947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– Plan Your Succession!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should you develop one?</a:t>
            </a:r>
          </a:p>
          <a:p>
            <a:pPr marL="0" indent="0">
              <a:buNone/>
            </a:pPr>
            <a:r>
              <a:rPr lang="en-US" b="0" dirty="0" smtClean="0"/>
              <a:t>Ideally, before you even assume a new leadership position</a:t>
            </a:r>
          </a:p>
          <a:p>
            <a:pPr marL="0" indent="0">
              <a:buNone/>
            </a:pPr>
            <a:r>
              <a:rPr lang="en-US" b="0" dirty="0" smtClean="0"/>
              <a:t>If not, as you get started</a:t>
            </a:r>
          </a:p>
          <a:p>
            <a:pPr marL="0" indent="0">
              <a:buNone/>
            </a:pPr>
            <a:r>
              <a:rPr lang="en-US" b="0" dirty="0" smtClean="0"/>
              <a:t>DO NOT WAIT until you are ready to move on!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HOW do you develop one?</a:t>
            </a:r>
          </a:p>
          <a:p>
            <a:pPr marL="0" indent="0">
              <a:buNone/>
            </a:pPr>
            <a:r>
              <a:rPr lang="en-US" b="0" dirty="0" smtClean="0"/>
              <a:t>Let’s look at a few ways</a:t>
            </a:r>
          </a:p>
        </p:txBody>
      </p:sp>
    </p:spTree>
    <p:extLst>
      <p:ext uri="{BB962C8B-B14F-4D97-AF65-F5344CB8AC3E}">
        <p14:creationId xmlns:p14="http://schemas.microsoft.com/office/powerpoint/2010/main" val="8004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ASCCC">
  <a:themeElements>
    <a:clrScheme name="ASC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SCCC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C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782</Words>
  <Application>Microsoft Macintosh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Georgia</vt:lpstr>
      <vt:lpstr>Helvetica</vt:lpstr>
      <vt:lpstr>Arial</vt:lpstr>
      <vt:lpstr>Calibri</vt:lpstr>
      <vt:lpstr>Senate Template Plain</vt:lpstr>
      <vt:lpstr>Surviving as a Senate Leader: Finding Your Successor &amp; Managing Workload</vt:lpstr>
      <vt:lpstr>Check-in </vt:lpstr>
      <vt:lpstr>Congratulations!</vt:lpstr>
      <vt:lpstr>Congratulations!</vt:lpstr>
      <vt:lpstr>Congratulations!</vt:lpstr>
      <vt:lpstr>First – Plan Your Succession!</vt:lpstr>
      <vt:lpstr>First – Plan Your Succession!</vt:lpstr>
      <vt:lpstr>First – Plan Your Succession!</vt:lpstr>
      <vt:lpstr>First – Plan Your Succession!</vt:lpstr>
      <vt:lpstr>Developing a Succession Plan</vt:lpstr>
      <vt:lpstr>Developing a Succession Plan</vt:lpstr>
      <vt:lpstr>Developing a Succession Plan</vt:lpstr>
      <vt:lpstr>Developing a Succession Plan</vt:lpstr>
      <vt:lpstr>Manage Your Workload</vt:lpstr>
      <vt:lpstr>Manage Your Workload</vt:lpstr>
      <vt:lpstr>Manage Your Workload</vt:lpstr>
      <vt:lpstr>Develop and Maintain Relationships</vt:lpstr>
      <vt:lpstr>Questions?  Comments?  Thank you!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Emotions – Solving Problems and Managing Conflict</dc:title>
  <cp:lastModifiedBy>Julie Adams</cp:lastModifiedBy>
  <cp:revision>49</cp:revision>
  <dcterms:modified xsi:type="dcterms:W3CDTF">2017-06-15T20:50:11Z</dcterms:modified>
</cp:coreProperties>
</file>