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60" r:id="rId4"/>
    <p:sldId id="294" r:id="rId5"/>
    <p:sldId id="289" r:id="rId6"/>
    <p:sldId id="259" r:id="rId7"/>
    <p:sldId id="290" r:id="rId8"/>
    <p:sldId id="293" r:id="rId9"/>
    <p:sldId id="292" r:id="rId10"/>
    <p:sldId id="291" r:id="rId11"/>
    <p:sldId id="261" r:id="rId12"/>
    <p:sldId id="262" r:id="rId13"/>
    <p:sldId id="263" r:id="rId14"/>
    <p:sldId id="264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6939" autoAdjust="0"/>
  </p:normalViewPr>
  <p:slideViewPr>
    <p:cSldViewPr snapToGrid="0">
      <p:cViewPr varScale="1">
        <p:scale>
          <a:sx n="50" d="100"/>
          <a:sy n="50" d="100"/>
        </p:scale>
        <p:origin x="1260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F57A-9EFD-441A-9B46-0893C16A4748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1048710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11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901B0-8F55-48F0-A0BA-C68D123136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9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assumptions, perceptions</a:t>
            </a:r>
            <a:r>
              <a:rPr lang="en-US" baseline="0" dirty="0" smtClean="0"/>
              <a:t> and values do we have? How does non-verbal language contribute to these?</a:t>
            </a:r>
            <a:endParaRPr lang="en-US" dirty="0" smtClean="0"/>
          </a:p>
          <a:p>
            <a:r>
              <a:rPr lang="en-US" dirty="0" smtClean="0"/>
              <a:t>What type of experiences related to social practices that</a:t>
            </a:r>
            <a:r>
              <a:rPr lang="en-US" baseline="0" dirty="0" smtClean="0"/>
              <a:t> have you encountered that have created conflict? </a:t>
            </a:r>
          </a:p>
          <a:p>
            <a:r>
              <a:rPr lang="en-US" baseline="0" dirty="0" smtClean="0"/>
              <a:t>Example of a social practice related to culture would be use of non-verbal communication to indicate time is up. </a:t>
            </a:r>
          </a:p>
          <a:p>
            <a:r>
              <a:rPr lang="en-US" baseline="0" dirty="0" smtClean="0"/>
              <a:t>How do we resolve those? </a:t>
            </a:r>
          </a:p>
          <a:p>
            <a:r>
              <a:rPr lang="en-US" baseline="0" dirty="0" smtClean="0"/>
              <a:t>Problem solving – listening to perspectives of different people, collaborative problem-solving for equity and justice (6-step model) from </a:t>
            </a:r>
            <a:r>
              <a:rPr lang="en-US" baseline="0" dirty="0" err="1" smtClean="0"/>
              <a:t>EdChange</a:t>
            </a:r>
            <a:r>
              <a:rPr lang="en-US" baseline="0" dirty="0" smtClean="0"/>
              <a:t> (http://www.edchange.org)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6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type of barriers have you experienced</a:t>
            </a:r>
            <a:r>
              <a:rPr lang="en-US" baseline="0" dirty="0" smtClean="0"/>
              <a:t> related to collaboration? How have you overcome them? </a:t>
            </a:r>
          </a:p>
          <a:p>
            <a:r>
              <a:rPr lang="en-US" baseline="0" dirty="0" smtClean="0"/>
              <a:t>The need to create safe environments for dialog.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Frustration &amp; Career Dissatisfaction</a:t>
            </a:r>
          </a:p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Holding on to status quo</a:t>
            </a:r>
          </a:p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Ownership</a:t>
            </a:r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Fear of loss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8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Inclusion,</a:t>
            </a:r>
            <a:r>
              <a:rPr lang="en-US" baseline="0" dirty="0" smtClean="0"/>
              <a:t> integrity, creativity and wisdom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901B0-8F55-48F0-A0BA-C68D123136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2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5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26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7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30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3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0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69CB34-94AD-46D7-B32E-737D1743A29D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456C9E-2827-4DC9-AC3F-472239B30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eikey@canyons.edu" TargetMode="External"/><Relationship Id="rId2" Type="http://schemas.openxmlformats.org/officeDocument/2006/relationships/hyperlink" Target="mailto:Shenderson@losmedanos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mailto:cruzmayra@fhd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Conflict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Improvement of our campus governance structures, through the usage of effective tools for conflict resolution”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(Tools for Educational and Community Peace Building)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914400" y="3505199"/>
            <a:ext cx="8534400" cy="2947219"/>
          </a:xfrm>
        </p:spPr>
        <p:txBody>
          <a:bodyPr>
            <a:normAutofit fontScale="25000" lnSpcReduction="20000"/>
          </a:bodyPr>
          <a:lstStyle/>
          <a:p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Silvester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Henderson, ASCCC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At-Large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Rebecca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Eikey, ASCCC Area C Representative 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Mayra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Cruz,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ASCCC At-Large </a:t>
            </a:r>
            <a:r>
              <a:rPr lang="en-US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</a:t>
            </a:r>
          </a:p>
          <a:p>
            <a:r>
              <a:rPr lang="en-US" sz="1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1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Institute 2018</a:t>
            </a:r>
          </a:p>
          <a:p>
            <a:r>
              <a:rPr lang="en-US" sz="11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Diego Marriott Hotel &amp; Marina</a:t>
            </a:r>
            <a:endParaRPr lang="en-US" sz="1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13-16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 </a:t>
            </a:r>
          </a:p>
          <a:p>
            <a:pPr algn="r"/>
            <a:r>
              <a:rPr lang="en-US" dirty="0" smtClean="0"/>
              <a:t>,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pic>
        <p:nvPicPr>
          <p:cNvPr id="5" name="Picture 4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8174" y="405581"/>
            <a:ext cx="4557252" cy="10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Surrounding Institutional Transformation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 result for professional fr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08" y="1410577"/>
            <a:ext cx="7155955" cy="533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Conflict Resolution Strategies - “Care &amp; Love”</a:t>
            </a:r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4771" cy="4351338"/>
          </a:xfrm>
        </p:spPr>
        <p:txBody>
          <a:bodyPr>
            <a:normAutofit fontScale="99375"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Integrity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Creativity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Wisdom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213" y="1427689"/>
            <a:ext cx="8311462" cy="51472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3505200" cy="4486275"/>
          </a:xfrm>
        </p:spPr>
        <p:txBody>
          <a:bodyPr>
            <a:normAutofit fontScale="95000" lnSpcReduction="10000"/>
          </a:bodyPr>
          <a:lstStyle/>
          <a:p>
            <a:r>
              <a:rPr lang="en-US" sz="3200" dirty="0"/>
              <a:t>Create an accessible environment for honesty and integrity.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Identify the issue types: conflict, interpersonal, &amp; cross cultural.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871" y="0"/>
            <a:ext cx="72142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Creativity</a:t>
            </a:r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>
          <a:xfrm>
            <a:off x="2" y="1534886"/>
            <a:ext cx="5470068" cy="5323113"/>
          </a:xfrm>
        </p:spPr>
        <p:txBody>
          <a:bodyPr>
            <a:normAutofit fontScale="89286"/>
          </a:bodyPr>
          <a:lstStyle/>
          <a:p>
            <a:endParaRPr lang="en-US" sz="3200" dirty="0"/>
          </a:p>
          <a:p>
            <a:r>
              <a:rPr lang="en-US" sz="3200" dirty="0"/>
              <a:t>Motivate discussions of issues.</a:t>
            </a:r>
          </a:p>
          <a:p>
            <a:pPr marL="0" indent="0">
              <a:buNone/>
            </a:pPr>
            <a:r>
              <a:rPr lang="en-US" sz="3200" dirty="0"/>
              <a:t>  </a:t>
            </a:r>
          </a:p>
          <a:p>
            <a:r>
              <a:rPr lang="en-US" sz="3200" dirty="0"/>
              <a:t>Encourage authentic communication.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Practice a diversity of thought.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Remember to be a “Leader” and not a “Boss”.</a:t>
            </a:r>
          </a:p>
        </p:txBody>
      </p:sp>
      <p:pic>
        <p:nvPicPr>
          <p:cNvPr id="4" name="Picture 3" descr="C:\Users\SILVES~1\AppData\Local\Temp\image_20160228_1617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70" y="0"/>
            <a:ext cx="672192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1871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Speak your words with care! </a:t>
            </a:r>
          </a:p>
          <a:p>
            <a:r>
              <a:rPr lang="en-US" sz="3200" dirty="0"/>
              <a:t>Love and demonstrate respect for human value! </a:t>
            </a:r>
          </a:p>
          <a:p>
            <a:r>
              <a:rPr lang="en-US" sz="3200" dirty="0"/>
              <a:t> People speak their struggle and feel with their heart!</a:t>
            </a:r>
          </a:p>
          <a:p>
            <a:r>
              <a:rPr lang="en-US" sz="3200" b="1" dirty="0"/>
              <a:t>“Trust”,</a:t>
            </a:r>
            <a:r>
              <a:rPr lang="en-US" sz="3200" dirty="0"/>
              <a:t> </a:t>
            </a:r>
            <a:r>
              <a:rPr lang="en-US" sz="3200" b="1" dirty="0"/>
              <a:t>“Love”, </a:t>
            </a:r>
            <a:r>
              <a:rPr lang="en-US" sz="3200" dirty="0"/>
              <a:t>and </a:t>
            </a:r>
            <a:r>
              <a:rPr lang="en-US" sz="3200" b="1" dirty="0"/>
              <a:t>“Respect” </a:t>
            </a:r>
            <a:r>
              <a:rPr lang="en-US" sz="3200" dirty="0"/>
              <a:t>are the </a:t>
            </a:r>
            <a:r>
              <a:rPr lang="en-US" sz="3200" b="1" dirty="0"/>
              <a:t>Greatest Tools</a:t>
            </a:r>
            <a:r>
              <a:rPr lang="en-US" sz="3200" dirty="0"/>
              <a:t> for managing conflict! </a:t>
            </a:r>
          </a:p>
          <a:p>
            <a:r>
              <a:rPr lang="en-US" sz="3200" dirty="0"/>
              <a:t>This creates Peace &amp; Inclusion!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57" y="1315499"/>
            <a:ext cx="6331918" cy="46321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&amp; Comments </a:t>
            </a:r>
          </a:p>
        </p:txBody>
      </p:sp>
      <p:sp>
        <p:nvSpPr>
          <p:cNvPr id="104865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Please feel free to contact each of us for more information.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Silvester Henderson  </a:t>
            </a:r>
            <a:r>
              <a:rPr lang="en-US" dirty="0">
                <a:hlinkClick r:id="rId2"/>
              </a:rPr>
              <a:t>Shenderson@losmedanos.edu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Rebecca </a:t>
            </a:r>
            <a:r>
              <a:rPr lang="en-US" dirty="0" smtClean="0"/>
              <a:t>Eikey  </a:t>
            </a:r>
            <a:r>
              <a:rPr lang="en-US" dirty="0">
                <a:hlinkClick r:id="rId3"/>
              </a:rPr>
              <a:t>Rebecca.eikey@canyons.edu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Mayra Cruz </a:t>
            </a:r>
            <a:br>
              <a:rPr lang="en-US" dirty="0"/>
            </a:br>
            <a:r>
              <a:rPr lang="en-US" dirty="0">
                <a:hlinkClick r:id="rId4"/>
              </a:rPr>
              <a:t>cruzmayra@fhda.edu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65697" y="2396613"/>
            <a:ext cx="4330852" cy="2447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Highlights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609600" y="1404784"/>
            <a:ext cx="109728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000" dirty="0"/>
              <a:t>Ten plus One - Lack of clarity </a:t>
            </a:r>
          </a:p>
          <a:p>
            <a:endParaRPr lang="en-US" sz="2000" dirty="0"/>
          </a:p>
          <a:p>
            <a:r>
              <a:rPr lang="en-US" sz="2000" dirty="0"/>
              <a:t>Institutional Practices &amp; Differences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Statement From Association of Governing Boards (AGB)</a:t>
            </a:r>
          </a:p>
          <a:p>
            <a:endParaRPr lang="en-US" sz="2000" dirty="0"/>
          </a:p>
          <a:p>
            <a:r>
              <a:rPr lang="en-US" sz="2000" dirty="0"/>
              <a:t>Collegial Consultation</a:t>
            </a:r>
          </a:p>
          <a:p>
            <a:endParaRPr lang="en-US" sz="2000" b="1" dirty="0"/>
          </a:p>
          <a:p>
            <a:r>
              <a:rPr lang="en-US" sz="2000" dirty="0"/>
              <a:t>Communication Styles  “Heart of the Problem” – Social practices, collaboration, &amp; professional frustration. </a:t>
            </a:r>
          </a:p>
          <a:p>
            <a:endParaRPr lang="en-US" sz="2000" dirty="0"/>
          </a:p>
          <a:p>
            <a:r>
              <a:rPr lang="en-US" sz="2000" dirty="0"/>
              <a:t>Leadership Conflict Resolution Strategies  “Care &amp; Love” - Integrity, Creativity, &amp; Wisdom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Plus One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5 Section 53200</a:t>
            </a: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606"/>
          </a:xfrm>
        </p:spPr>
        <p:txBody>
          <a:bodyPr>
            <a:normAutofit fontScale="93125"/>
          </a:bodyPr>
          <a:lstStyle/>
          <a:p>
            <a:pPr lvl="0"/>
            <a:r>
              <a:rPr lang="en-US" dirty="0"/>
              <a:t>Curriculum, including establishing prerequisites</a:t>
            </a:r>
          </a:p>
          <a:p>
            <a:pPr lvl="0"/>
            <a:r>
              <a:rPr lang="en-US" dirty="0"/>
              <a:t>Degree and certificate requirements</a:t>
            </a:r>
          </a:p>
          <a:p>
            <a:pPr lvl="0"/>
            <a:r>
              <a:rPr lang="en-US" dirty="0"/>
              <a:t>Grading policy</a:t>
            </a:r>
          </a:p>
          <a:p>
            <a:pPr lvl="0"/>
            <a:r>
              <a:rPr lang="en-US" dirty="0"/>
              <a:t>Educational program development</a:t>
            </a:r>
          </a:p>
          <a:p>
            <a:pPr lvl="0"/>
            <a:r>
              <a:rPr lang="en-US" dirty="0"/>
              <a:t>Standards or policies regarding student preparation and success</a:t>
            </a:r>
          </a:p>
          <a:p>
            <a:pPr lvl="0"/>
            <a:r>
              <a:rPr lang="en-US" dirty="0"/>
              <a:t>College governance structures, as related to faculty roles</a:t>
            </a:r>
          </a:p>
          <a:p>
            <a:pPr lvl="0"/>
            <a:r>
              <a:rPr lang="en-US" dirty="0"/>
              <a:t>Faculty roles and involvement in accreditation processes</a:t>
            </a:r>
          </a:p>
          <a:p>
            <a:pPr lvl="0"/>
            <a:r>
              <a:rPr lang="en-US" dirty="0"/>
              <a:t>Policies for professional development activities</a:t>
            </a:r>
          </a:p>
          <a:p>
            <a:pPr lvl="0"/>
            <a:r>
              <a:rPr lang="en-US" dirty="0"/>
              <a:t>Processes for program review</a:t>
            </a:r>
          </a:p>
          <a:p>
            <a:pPr lvl="0"/>
            <a:r>
              <a:rPr lang="en-US" dirty="0"/>
              <a:t>Processes for institutional planning and budget development</a:t>
            </a:r>
          </a:p>
          <a:p>
            <a:pPr lvl="0"/>
            <a:r>
              <a:rPr lang="en-US" dirty="0"/>
              <a:t>Other academic and professional matters as mutually agreed upon.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Practices and Differences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703375"/>
              </p:ext>
            </p:extLst>
          </p:nvPr>
        </p:nvGraphicFramePr>
        <p:xfrm>
          <a:off x="609600" y="1600200"/>
          <a:ext cx="10972800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27212317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36921286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79557975"/>
                    </a:ext>
                  </a:extLst>
                </a:gridCol>
              </a:tblGrid>
              <a:tr h="37608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Participatory Governance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Shared Governance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Collegial Consultation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3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Sharing information without “authority”.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Creates false imagery.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Allows for varying interpretations.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Sharing information with consensus “authority”.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Creates clarity.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Clear roles and responsibilities.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Rely primarily upon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Mutual agreement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1289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87" y="3977640"/>
            <a:ext cx="3969909" cy="27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9993" y="2990488"/>
            <a:ext cx="2852928" cy="126187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Governing Boards (A.G.B)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44445" y="1803853"/>
            <a:ext cx="6172200" cy="48736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AGB (2010) - “Many presidents, governing boards, and faculty members believe that </a:t>
            </a:r>
            <a:r>
              <a:rPr lang="en-US" b="1" dirty="0"/>
              <a:t>institutional governance</a:t>
            </a:r>
            <a:r>
              <a:rPr lang="en-US" dirty="0"/>
              <a:t> is so </a:t>
            </a:r>
            <a:r>
              <a:rPr lang="en-US" b="1" dirty="0"/>
              <a:t>cumbersome</a:t>
            </a:r>
            <a:r>
              <a:rPr lang="en-US" dirty="0"/>
              <a:t> that timely and effective decision making is imperiled; factionalism, distrust and miscommunication, and </a:t>
            </a:r>
            <a:r>
              <a:rPr lang="en-US" b="1" dirty="0"/>
              <a:t>lack of engagement </a:t>
            </a:r>
            <a:r>
              <a:rPr lang="en-US" dirty="0"/>
              <a:t>among the parties can </a:t>
            </a:r>
            <a:r>
              <a:rPr lang="en-US" b="1" dirty="0"/>
              <a:t>impede the decision-making process</a:t>
            </a:r>
            <a:r>
              <a:rPr lang="en-US" dirty="0"/>
              <a:t>.”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61" y="606790"/>
            <a:ext cx="5173122" cy="93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838200" y="653937"/>
            <a:ext cx="10515600" cy="7942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Collegial Consultation</a:t>
            </a:r>
            <a:b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5 Section 53200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4162" y="1400857"/>
            <a:ext cx="5157787" cy="1149804"/>
          </a:xfrm>
        </p:spPr>
        <p:txBody>
          <a:bodyPr>
            <a:normAutofit/>
          </a:bodyPr>
          <a:lstStyle/>
          <a:p>
            <a:r>
              <a:rPr lang="en-US" dirty="0"/>
              <a:t>“ Rely primarily </a:t>
            </a:r>
            <a:r>
              <a:rPr lang="en-US" b="0" dirty="0"/>
              <a:t>upon the advice and judgment of the Academic Senate.”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9375"/>
          </a:bodyPr>
          <a:lstStyle/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dirty="0"/>
              <a:t>Faculty has </a:t>
            </a:r>
            <a:r>
              <a:rPr lang="en-US" dirty="0" smtClean="0"/>
              <a:t>been delegated </a:t>
            </a:r>
            <a:r>
              <a:rPr lang="en-US" dirty="0"/>
              <a:t>authority.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Clear purviews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Governing Board Senate District agreement.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502229"/>
            <a:ext cx="5183188" cy="1149804"/>
          </a:xfrm>
        </p:spPr>
        <p:txBody>
          <a:bodyPr>
            <a:noAutofit/>
          </a:bodyPr>
          <a:lstStyle/>
          <a:p>
            <a:r>
              <a:rPr lang="en-US" b="0" dirty="0" smtClean="0"/>
              <a:t>“</a:t>
            </a:r>
            <a:r>
              <a:rPr lang="en-US" b="0" dirty="0"/>
              <a:t>The governing board, or its designees, and the Academic Senate shall reach </a:t>
            </a:r>
            <a:r>
              <a:rPr lang="en-US" dirty="0"/>
              <a:t>mutual agreement</a:t>
            </a:r>
            <a:r>
              <a:rPr lang="en-US" b="0" dirty="0"/>
              <a:t>.”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3507" y="2550661"/>
            <a:ext cx="5242560" cy="39512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Collaboration between faculty and administration.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Consensus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Governing Board District Senate agreement policy ambiguity.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658837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en-US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Styles  </a:t>
            </a:r>
            <a:r>
              <a:rPr lang="en-US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of the Problem”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032388" y="2389980"/>
            <a:ext cx="4758812" cy="42965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Socialization practices &amp; problem solving.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Barriers to collaboration.</a:t>
            </a:r>
            <a:endParaRPr lang="en-US" sz="2400" dirty="0"/>
          </a:p>
          <a:p>
            <a:endParaRPr lang="en-US" sz="2400" dirty="0"/>
          </a:p>
          <a:p>
            <a:pPr marL="342900" indent="-342900"/>
            <a:r>
              <a:rPr lang="en-US" dirty="0"/>
              <a:t>Challenges </a:t>
            </a:r>
            <a:r>
              <a:rPr lang="en-US" dirty="0" smtClean="0"/>
              <a:t>surrounding institutional transformation</a:t>
            </a:r>
            <a:r>
              <a:rPr lang="en-US" dirty="0"/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685503" y="2544763"/>
            <a:ext cx="6064046" cy="32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Social Practices &amp; Problem Solving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3027" y="1937278"/>
            <a:ext cx="5108626" cy="40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471"/>
            <a:ext cx="11000014" cy="10212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Collaboration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9425" y="1933894"/>
            <a:ext cx="6598055" cy="43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5">
  <a:themeElements>
    <a:clrScheme name="Custom 4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41AD2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213A183A-1CFB-4CD6-A1B9-3F90E6114F51}" vid="{F0541254-7032-432E-8130-4D693CAE14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599</Words>
  <Application>Microsoft Office PowerPoint</Application>
  <PresentationFormat>Widescreen</PresentationFormat>
  <Paragraphs>123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Theme5</vt:lpstr>
      <vt:lpstr>Managing Conflict “The Improvement of our campus governance structures, through the usage of effective tools for conflict resolution”  (Tools for Educational and Community Peace Building)</vt:lpstr>
      <vt:lpstr>Presentation Highlights</vt:lpstr>
      <vt:lpstr>Ten Plus One Title 5 Section 53200</vt:lpstr>
      <vt:lpstr>Institutional Practices and Differences</vt:lpstr>
      <vt:lpstr>Association of Governing Boards (A.G.B)</vt:lpstr>
      <vt:lpstr>Collegial Consultation Title 5 Section 53200</vt:lpstr>
      <vt:lpstr>  Communication Styles   “Heart of the Problem” </vt:lpstr>
      <vt:lpstr>  Social Practices &amp; Problem Solving </vt:lpstr>
      <vt:lpstr>Barriers to Collaboration</vt:lpstr>
      <vt:lpstr>Challenges Surrounding Institutional Transformation</vt:lpstr>
      <vt:lpstr>Leadership Conflict Resolution Strategies - “Care &amp; Love”</vt:lpstr>
      <vt:lpstr>Integrity</vt:lpstr>
      <vt:lpstr>Creativity</vt:lpstr>
      <vt:lpstr>Wisdom</vt:lpstr>
      <vt:lpstr>Questions &amp; Comments </vt:lpstr>
    </vt:vector>
  </TitlesOfParts>
  <Company>Chaffey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Code Realignment Project</dc:title>
  <dc:creator>Marie Boyd</dc:creator>
  <cp:lastModifiedBy>Eikey, Rebecca</cp:lastModifiedBy>
  <cp:revision>58</cp:revision>
  <dcterms:created xsi:type="dcterms:W3CDTF">2016-12-09T16:12:34Z</dcterms:created>
  <dcterms:modified xsi:type="dcterms:W3CDTF">2018-06-15T20:54:29Z</dcterms:modified>
</cp:coreProperties>
</file>