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4"/>
  </p:notesMasterIdLst>
  <p:sldIdLst>
    <p:sldId id="257" r:id="rId2"/>
    <p:sldId id="259" r:id="rId3"/>
    <p:sldId id="258" r:id="rId4"/>
    <p:sldId id="260" r:id="rId5"/>
    <p:sldId id="261" r:id="rId6"/>
    <p:sldId id="273" r:id="rId7"/>
    <p:sldId id="262" r:id="rId8"/>
    <p:sldId id="263" r:id="rId9"/>
    <p:sldId id="264" r:id="rId10"/>
    <p:sldId id="278" r:id="rId11"/>
    <p:sldId id="265" r:id="rId12"/>
    <p:sldId id="274" r:id="rId13"/>
    <p:sldId id="266" r:id="rId14"/>
    <p:sldId id="275" r:id="rId15"/>
    <p:sldId id="271" r:id="rId16"/>
    <p:sldId id="272" r:id="rId17"/>
    <p:sldId id="276" r:id="rId18"/>
    <p:sldId id="277" r:id="rId19"/>
    <p:sldId id="279" r:id="rId20"/>
    <p:sldId id="267" r:id="rId21"/>
    <p:sldId id="280" r:id="rId22"/>
    <p:sldId id="26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04" y="8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1AD1B-CA89-F841-A322-80D9E8E239F4}" type="datetimeFigureOut">
              <a:rPr lang="en-US" smtClean="0"/>
              <a:t>7/1/15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016E7C-0EC0-5A41-8F39-B1C7572BD78A}" type="slidenum">
              <a:rPr lang="en-US" smtClean="0"/>
              <a:t>‹#›</a:t>
            </a:fld>
            <a:endParaRPr lang="en-US"/>
          </a:p>
        </p:txBody>
      </p:sp>
    </p:spTree>
    <p:extLst>
      <p:ext uri="{BB962C8B-B14F-4D97-AF65-F5344CB8AC3E}">
        <p14:creationId xmlns:p14="http://schemas.microsoft.com/office/powerpoint/2010/main" val="500642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a:t>
            </a:fld>
            <a:endParaRPr lang="en-US"/>
          </a:p>
        </p:txBody>
      </p:sp>
    </p:spTree>
    <p:extLst>
      <p:ext uri="{BB962C8B-B14F-4D97-AF65-F5344CB8AC3E}">
        <p14:creationId xmlns:p14="http://schemas.microsoft.com/office/powerpoint/2010/main" val="3578418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10</a:t>
            </a:fld>
            <a:endParaRPr lang="en-US"/>
          </a:p>
        </p:txBody>
      </p:sp>
    </p:spTree>
    <p:extLst>
      <p:ext uri="{BB962C8B-B14F-4D97-AF65-F5344CB8AC3E}">
        <p14:creationId xmlns:p14="http://schemas.microsoft.com/office/powerpoint/2010/main" val="97800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11</a:t>
            </a:fld>
            <a:endParaRPr lang="en-US"/>
          </a:p>
        </p:txBody>
      </p:sp>
    </p:spTree>
    <p:extLst>
      <p:ext uri="{BB962C8B-B14F-4D97-AF65-F5344CB8AC3E}">
        <p14:creationId xmlns:p14="http://schemas.microsoft.com/office/powerpoint/2010/main" val="363661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12</a:t>
            </a:fld>
            <a:endParaRPr lang="en-US"/>
          </a:p>
        </p:txBody>
      </p:sp>
    </p:spTree>
    <p:extLst>
      <p:ext uri="{BB962C8B-B14F-4D97-AF65-F5344CB8AC3E}">
        <p14:creationId xmlns:p14="http://schemas.microsoft.com/office/powerpoint/2010/main" val="2448706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 in</a:t>
            </a:r>
            <a:r>
              <a:rPr lang="en-US" baseline="0" dirty="0" smtClean="0"/>
              <a:t> groups, then share their ideas</a:t>
            </a:r>
          </a:p>
        </p:txBody>
      </p:sp>
      <p:sp>
        <p:nvSpPr>
          <p:cNvPr id="4" name="Slide Number Placeholder 3"/>
          <p:cNvSpPr>
            <a:spLocks noGrp="1"/>
          </p:cNvSpPr>
          <p:nvPr>
            <p:ph type="sldNum" sz="quarter" idx="10"/>
          </p:nvPr>
        </p:nvSpPr>
        <p:spPr/>
        <p:txBody>
          <a:bodyPr/>
          <a:lstStyle/>
          <a:p>
            <a:fld id="{5F016E7C-0EC0-5A41-8F39-B1C7572BD78A}" type="slidenum">
              <a:rPr lang="en-US" smtClean="0"/>
              <a:t>13</a:t>
            </a:fld>
            <a:endParaRPr lang="en-US"/>
          </a:p>
        </p:txBody>
      </p:sp>
    </p:spTree>
    <p:extLst>
      <p:ext uri="{BB962C8B-B14F-4D97-AF65-F5344CB8AC3E}">
        <p14:creationId xmlns:p14="http://schemas.microsoft.com/office/powerpoint/2010/main" val="2776489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14</a:t>
            </a:fld>
            <a:endParaRPr lang="en-US"/>
          </a:p>
        </p:txBody>
      </p:sp>
    </p:spTree>
    <p:extLst>
      <p:ext uri="{BB962C8B-B14F-4D97-AF65-F5344CB8AC3E}">
        <p14:creationId xmlns:p14="http://schemas.microsoft.com/office/powerpoint/2010/main" val="241583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15</a:t>
            </a:fld>
            <a:endParaRPr lang="en-US"/>
          </a:p>
        </p:txBody>
      </p:sp>
    </p:spTree>
    <p:extLst>
      <p:ext uri="{BB962C8B-B14F-4D97-AF65-F5344CB8AC3E}">
        <p14:creationId xmlns:p14="http://schemas.microsoft.com/office/powerpoint/2010/main" val="2356317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16</a:t>
            </a:fld>
            <a:endParaRPr lang="en-US"/>
          </a:p>
        </p:txBody>
      </p:sp>
    </p:spTree>
    <p:extLst>
      <p:ext uri="{BB962C8B-B14F-4D97-AF65-F5344CB8AC3E}">
        <p14:creationId xmlns:p14="http://schemas.microsoft.com/office/powerpoint/2010/main" val="354566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17</a:t>
            </a:fld>
            <a:endParaRPr lang="en-US"/>
          </a:p>
        </p:txBody>
      </p:sp>
    </p:spTree>
    <p:extLst>
      <p:ext uri="{BB962C8B-B14F-4D97-AF65-F5344CB8AC3E}">
        <p14:creationId xmlns:p14="http://schemas.microsoft.com/office/powerpoint/2010/main" val="391234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18</a:t>
            </a:fld>
            <a:endParaRPr lang="en-US"/>
          </a:p>
        </p:txBody>
      </p:sp>
    </p:spTree>
    <p:extLst>
      <p:ext uri="{BB962C8B-B14F-4D97-AF65-F5344CB8AC3E}">
        <p14:creationId xmlns:p14="http://schemas.microsoft.com/office/powerpoint/2010/main" val="284089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19</a:t>
            </a:fld>
            <a:endParaRPr lang="en-US"/>
          </a:p>
        </p:txBody>
      </p:sp>
    </p:spTree>
    <p:extLst>
      <p:ext uri="{BB962C8B-B14F-4D97-AF65-F5344CB8AC3E}">
        <p14:creationId xmlns:p14="http://schemas.microsoft.com/office/powerpoint/2010/main" val="206722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2</a:t>
            </a:fld>
            <a:endParaRPr lang="en-US"/>
          </a:p>
        </p:txBody>
      </p:sp>
    </p:spTree>
    <p:extLst>
      <p:ext uri="{BB962C8B-B14F-4D97-AF65-F5344CB8AC3E}">
        <p14:creationId xmlns:p14="http://schemas.microsoft.com/office/powerpoint/2010/main" val="30680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or possibly</a:t>
            </a:r>
            <a:r>
              <a:rPr lang="en-US" baseline="0" dirty="0" smtClean="0"/>
              <a:t> free flowing as a whole</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20</a:t>
            </a:fld>
            <a:endParaRPr lang="en-US"/>
          </a:p>
        </p:txBody>
      </p:sp>
    </p:spTree>
    <p:extLst>
      <p:ext uri="{BB962C8B-B14F-4D97-AF65-F5344CB8AC3E}">
        <p14:creationId xmlns:p14="http://schemas.microsoft.com/office/powerpoint/2010/main" val="3633371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22</a:t>
            </a:fld>
            <a:endParaRPr lang="en-US"/>
          </a:p>
        </p:txBody>
      </p:sp>
    </p:spTree>
    <p:extLst>
      <p:ext uri="{BB962C8B-B14F-4D97-AF65-F5344CB8AC3E}">
        <p14:creationId xmlns:p14="http://schemas.microsoft.com/office/powerpoint/2010/main" val="121809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3</a:t>
            </a:fld>
            <a:endParaRPr lang="en-US"/>
          </a:p>
        </p:txBody>
      </p:sp>
    </p:spTree>
    <p:extLst>
      <p:ext uri="{BB962C8B-B14F-4D97-AF65-F5344CB8AC3E}">
        <p14:creationId xmlns:p14="http://schemas.microsoft.com/office/powerpoint/2010/main" val="352036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4</a:t>
            </a:fld>
            <a:endParaRPr lang="en-US"/>
          </a:p>
        </p:txBody>
      </p:sp>
    </p:spTree>
    <p:extLst>
      <p:ext uri="{BB962C8B-B14F-4D97-AF65-F5344CB8AC3E}">
        <p14:creationId xmlns:p14="http://schemas.microsoft.com/office/powerpoint/2010/main" val="35391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5</a:t>
            </a:fld>
            <a:endParaRPr lang="en-US"/>
          </a:p>
        </p:txBody>
      </p:sp>
    </p:spTree>
    <p:extLst>
      <p:ext uri="{BB962C8B-B14F-4D97-AF65-F5344CB8AC3E}">
        <p14:creationId xmlns:p14="http://schemas.microsoft.com/office/powerpoint/2010/main" val="140137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6</a:t>
            </a:fld>
            <a:endParaRPr lang="en-US"/>
          </a:p>
        </p:txBody>
      </p:sp>
    </p:spTree>
    <p:extLst>
      <p:ext uri="{BB962C8B-B14F-4D97-AF65-F5344CB8AC3E}">
        <p14:creationId xmlns:p14="http://schemas.microsoft.com/office/powerpoint/2010/main" val="328068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7</a:t>
            </a:fld>
            <a:endParaRPr lang="en-US"/>
          </a:p>
        </p:txBody>
      </p:sp>
    </p:spTree>
    <p:extLst>
      <p:ext uri="{BB962C8B-B14F-4D97-AF65-F5344CB8AC3E}">
        <p14:creationId xmlns:p14="http://schemas.microsoft.com/office/powerpoint/2010/main" val="252965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8</a:t>
            </a:fld>
            <a:endParaRPr lang="en-US"/>
          </a:p>
        </p:txBody>
      </p:sp>
    </p:spTree>
    <p:extLst>
      <p:ext uri="{BB962C8B-B14F-4D97-AF65-F5344CB8AC3E}">
        <p14:creationId xmlns:p14="http://schemas.microsoft.com/office/powerpoint/2010/main" val="258748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9</a:t>
            </a:fld>
            <a:endParaRPr lang="en-US"/>
          </a:p>
        </p:txBody>
      </p:sp>
    </p:spTree>
    <p:extLst>
      <p:ext uri="{BB962C8B-B14F-4D97-AF65-F5344CB8AC3E}">
        <p14:creationId xmlns:p14="http://schemas.microsoft.com/office/powerpoint/2010/main" val="97800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99DD27-7CF2-8749-8584-513170B3D55D}" type="datetimeFigureOut">
              <a:rPr lang="en-US" smtClean="0"/>
              <a:t>7/1/15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B29D4F4-9F89-1248-A0FF-74633BABCF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9DD27-7CF2-8749-8584-513170B3D55D}" type="datetimeFigureOut">
              <a:rPr lang="en-US" smtClean="0"/>
              <a:t>7/1/15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9DD27-7CF2-8749-8584-513170B3D55D}" type="datetimeFigureOut">
              <a:rPr lang="en-US" smtClean="0"/>
              <a:t>7/1/15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99DD27-7CF2-8749-8584-513170B3D55D}" type="datetimeFigureOut">
              <a:rPr lang="en-US" smtClean="0"/>
              <a:t>7/1/15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199DD27-7CF2-8749-8584-513170B3D55D}" type="datetimeFigureOut">
              <a:rPr lang="en-US" smtClean="0"/>
              <a:t>7/1/15</a:t>
            </a:fld>
            <a:endParaRPr lang="en-US"/>
          </a:p>
        </p:txBody>
      </p:sp>
      <p:sp>
        <p:nvSpPr>
          <p:cNvPr id="8" name="Slide Number Placeholder 7"/>
          <p:cNvSpPr>
            <a:spLocks noGrp="1"/>
          </p:cNvSpPr>
          <p:nvPr>
            <p:ph type="sldNum" sz="quarter" idx="11"/>
          </p:nvPr>
        </p:nvSpPr>
        <p:spPr/>
        <p:txBody>
          <a:bodyPr/>
          <a:lstStyle/>
          <a:p>
            <a:fld id="{CB29D4F4-9F89-1248-A0FF-74633BABCF5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99DD27-7CF2-8749-8584-513170B3D55D}" type="datetimeFigureOut">
              <a:rPr lang="en-US" smtClean="0"/>
              <a:t>7/1/15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99DD27-7CF2-8749-8584-513170B3D55D}" type="datetimeFigureOut">
              <a:rPr lang="en-US" smtClean="0"/>
              <a:t>7/1/15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99DD27-7CF2-8749-8584-513170B3D55D}" type="datetimeFigureOut">
              <a:rPr lang="en-US" smtClean="0"/>
              <a:t>7/1/15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9DD27-7CF2-8749-8584-513170B3D55D}" type="datetimeFigureOut">
              <a:rPr lang="en-US" smtClean="0"/>
              <a:t>7/1/15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9DD27-7CF2-8749-8584-513170B3D55D}" type="datetimeFigureOut">
              <a:rPr lang="en-US" smtClean="0"/>
              <a:t>7/1/15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9D4F4-9F89-1248-A0FF-74633BABCF5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9DD27-7CF2-8749-8584-513170B3D55D}" type="datetimeFigureOut">
              <a:rPr lang="en-US" smtClean="0"/>
              <a:t>7/1/15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B29D4F4-9F89-1248-A0FF-74633BABCF5F}"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199DD27-7CF2-8749-8584-513170B3D55D}" type="datetimeFigureOut">
              <a:rPr lang="en-US" smtClean="0"/>
              <a:t>7/1/15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B29D4F4-9F89-1248-A0FF-74633BABCF5F}"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asccc.org/content/alternatives-traditional-intermediate-algebra" TargetMode="External"/><Relationship Id="rId4" Type="http://schemas.openxmlformats.org/officeDocument/2006/relationships/hyperlink" Target="https://govt.westlaw.com/calregs/Document/IBF3A8AB0D48411DEBC02831C6D6C108E?viewType=FullText&amp;originationContext=documenttoc&amp;transitionType=CategoryPageItem&amp;contextData=(sc.Default" TargetMode="External"/><Relationship Id="rId5" Type="http://schemas.openxmlformats.org/officeDocument/2006/relationships/hyperlink" Target="http://www.calstate.edu/app/GEAC/documents/2015/04-csu-math-council-re-statway-april2015.pdf" TargetMode="External"/><Relationship Id="rId6" Type="http://schemas.openxmlformats.org/officeDocument/2006/relationships/hyperlink" Target="http://www.amatyc.org/?page=PositionInterAlg" TargetMode="External"/><Relationship Id="rId7" Type="http://schemas.openxmlformats.org/officeDocument/2006/relationships/hyperlink" Target="mailto:ginnimay1@gmail.com" TargetMode="External"/><Relationship Id="rId8" Type="http://schemas.openxmlformats.org/officeDocument/2006/relationships/hyperlink" Target="mailto:mayv@scc.losrios.edu" TargetMode="External"/><Relationship Id="rId9" Type="http://schemas.openxmlformats.org/officeDocument/2006/relationships/hyperlink" Target="mailto:mparsons@sdccd.edu"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Math Requirements and </a:t>
            </a:r>
            <a:br>
              <a:rPr lang="en-US" sz="4800" dirty="0" smtClean="0"/>
            </a:br>
            <a:r>
              <a:rPr lang="en-US" sz="4800" dirty="0" smtClean="0"/>
              <a:t>intermediate algebra</a:t>
            </a:r>
            <a:endParaRPr lang="en-US" sz="4800" dirty="0"/>
          </a:p>
        </p:txBody>
      </p:sp>
      <p:sp>
        <p:nvSpPr>
          <p:cNvPr id="4" name="Text Placeholder 3"/>
          <p:cNvSpPr>
            <a:spLocks noGrp="1"/>
          </p:cNvSpPr>
          <p:nvPr>
            <p:ph type="body" idx="1"/>
          </p:nvPr>
        </p:nvSpPr>
        <p:spPr>
          <a:xfrm>
            <a:off x="457200" y="228600"/>
            <a:ext cx="7772400" cy="1287779"/>
          </a:xfrm>
        </p:spPr>
        <p:txBody>
          <a:bodyPr>
            <a:normAutofit fontScale="70000" lnSpcReduction="20000"/>
          </a:bodyPr>
          <a:lstStyle/>
          <a:p>
            <a:pPr algn="l"/>
            <a:endParaRPr lang="en-US" dirty="0" smtClean="0"/>
          </a:p>
          <a:p>
            <a:pPr algn="l"/>
            <a:r>
              <a:rPr lang="en-US" b="1" dirty="0" err="1" smtClean="0"/>
              <a:t>Ginni</a:t>
            </a:r>
            <a:r>
              <a:rPr lang="en-US" b="1" dirty="0" smtClean="0"/>
              <a:t> May</a:t>
            </a:r>
            <a:r>
              <a:rPr lang="en-US" dirty="0" smtClean="0"/>
              <a:t>: ASCCC North representative, </a:t>
            </a:r>
            <a:r>
              <a:rPr lang="en-US" dirty="0" err="1" smtClean="0"/>
              <a:t>sacramento</a:t>
            </a:r>
            <a:r>
              <a:rPr lang="en-US" dirty="0" smtClean="0"/>
              <a:t> City College</a:t>
            </a:r>
          </a:p>
          <a:p>
            <a:pPr algn="l"/>
            <a:r>
              <a:rPr lang="en-US" b="1" dirty="0" smtClean="0"/>
              <a:t>Toni Parsons</a:t>
            </a:r>
            <a:r>
              <a:rPr lang="en-US" dirty="0" smtClean="0"/>
              <a:t>: Curriculum Chair, Math Professor, san Diego Mesa college</a:t>
            </a:r>
          </a:p>
        </p:txBody>
      </p:sp>
      <p:pic>
        <p:nvPicPr>
          <p:cNvPr id="1026" name="Picture 2" descr="C:\Users\mgrimeshillman\AppData\Local\Microsoft\Windows\Temporary Internet Files\Content.IE5\ASPDBNGM\math_symbo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333" y="4894086"/>
            <a:ext cx="1312333" cy="17497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8066" y="5431909"/>
            <a:ext cx="4106333" cy="923330"/>
          </a:xfrm>
          <a:prstGeom prst="rect">
            <a:avLst/>
          </a:prstGeom>
          <a:noFill/>
        </p:spPr>
        <p:txBody>
          <a:bodyPr wrap="square" rtlCol="0">
            <a:spAutoFit/>
          </a:bodyPr>
          <a:lstStyle/>
          <a:p>
            <a:r>
              <a:rPr lang="en-US" dirty="0" smtClean="0"/>
              <a:t>ASCCC Curriculum Institute</a:t>
            </a:r>
          </a:p>
          <a:p>
            <a:r>
              <a:rPr lang="en-US" dirty="0" smtClean="0"/>
              <a:t>July 8-11, 2015</a:t>
            </a:r>
          </a:p>
          <a:p>
            <a:r>
              <a:rPr lang="en-US" dirty="0" smtClean="0"/>
              <a:t>Anaheim, CA</a:t>
            </a:r>
            <a:endParaRPr lang="en-US" dirty="0"/>
          </a:p>
        </p:txBody>
      </p:sp>
    </p:spTree>
    <p:extLst>
      <p:ext uri="{BB962C8B-B14F-4D97-AF65-F5344CB8AC3E}">
        <p14:creationId xmlns:p14="http://schemas.microsoft.com/office/powerpoint/2010/main" val="31559814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r>
              <a:rPr lang="en-US" sz="1200" dirty="0" smtClean="0"/>
              <a:t>(san </a:t>
            </a:r>
            <a:r>
              <a:rPr lang="en-US" sz="1200" dirty="0" err="1" smtClean="0"/>
              <a:t>diego</a:t>
            </a:r>
            <a:r>
              <a:rPr lang="en-US" sz="1200" dirty="0" smtClean="0"/>
              <a:t> Mesa college)</a:t>
            </a:r>
            <a:endParaRPr lang="en-US" sz="1200" dirty="0"/>
          </a:p>
        </p:txBody>
      </p:sp>
      <p:sp>
        <p:nvSpPr>
          <p:cNvPr id="3" name="Content Placeholder 2"/>
          <p:cNvSpPr>
            <a:spLocks noGrp="1"/>
          </p:cNvSpPr>
          <p:nvPr>
            <p:ph idx="1"/>
          </p:nvPr>
        </p:nvSpPr>
        <p:spPr/>
        <p:txBody>
          <a:bodyPr>
            <a:normAutofit fontScale="85000" lnSpcReduction="20000"/>
          </a:bodyPr>
          <a:lstStyle/>
          <a:p>
            <a:r>
              <a:rPr lang="en-US" dirty="0" smtClean="0"/>
              <a:t>Identifier:</a:t>
            </a:r>
            <a:r>
              <a:rPr lang="en-US" dirty="0"/>
              <a:t> </a:t>
            </a:r>
            <a:r>
              <a:rPr lang="en-US" b="0" dirty="0" smtClean="0"/>
              <a:t>MATH 092</a:t>
            </a:r>
            <a:r>
              <a:rPr lang="en-US" b="0" dirty="0"/>
              <a:t>	</a:t>
            </a:r>
          </a:p>
          <a:p>
            <a:r>
              <a:rPr lang="en-US" dirty="0" smtClean="0"/>
              <a:t>Title:</a:t>
            </a:r>
            <a:r>
              <a:rPr lang="en-US" dirty="0"/>
              <a:t> </a:t>
            </a:r>
            <a:r>
              <a:rPr lang="en-US" b="0" dirty="0" smtClean="0"/>
              <a:t>Applied Beginning and Intermediate Algebra</a:t>
            </a:r>
            <a:r>
              <a:rPr lang="en-US" b="0" dirty="0"/>
              <a:t>	</a:t>
            </a:r>
          </a:p>
          <a:p>
            <a:r>
              <a:rPr lang="en-US" dirty="0"/>
              <a:t>Units</a:t>
            </a:r>
            <a:r>
              <a:rPr lang="en-US" dirty="0" smtClean="0"/>
              <a:t>:</a:t>
            </a:r>
            <a:r>
              <a:rPr lang="en-US" b="0" dirty="0"/>
              <a:t> </a:t>
            </a:r>
            <a:r>
              <a:rPr lang="en-US" b="0" dirty="0" smtClean="0"/>
              <a:t> 3.00 – lecture, 1.00 – lab </a:t>
            </a:r>
            <a:r>
              <a:rPr lang="en-US" b="0" dirty="0"/>
              <a:t>	</a:t>
            </a:r>
          </a:p>
          <a:p>
            <a:r>
              <a:rPr lang="en-US" dirty="0" smtClean="0"/>
              <a:t>Prerequisite:</a:t>
            </a:r>
            <a:r>
              <a:rPr lang="en-US" dirty="0"/>
              <a:t> </a:t>
            </a:r>
            <a:r>
              <a:rPr lang="en-US" b="0" dirty="0" smtClean="0"/>
              <a:t>MATH 38 (</a:t>
            </a:r>
            <a:r>
              <a:rPr lang="en-US" b="0" i="1" dirty="0" smtClean="0"/>
              <a:t>Pre-Algebra</a:t>
            </a:r>
            <a:r>
              <a:rPr lang="en-US" b="0" dirty="0" smtClean="0"/>
              <a:t>) with </a:t>
            </a:r>
            <a:r>
              <a:rPr lang="en-US" b="0" dirty="0"/>
              <a:t>a grade of "C" or better, or equivalent skills demonstrated through the assessment process.	</a:t>
            </a:r>
          </a:p>
          <a:p>
            <a:r>
              <a:rPr lang="en-US" dirty="0"/>
              <a:t>Hours</a:t>
            </a:r>
            <a:r>
              <a:rPr lang="en-US" dirty="0" smtClean="0"/>
              <a:t>:</a:t>
            </a:r>
            <a:r>
              <a:rPr lang="en-US" b="0" dirty="0"/>
              <a:t> </a:t>
            </a:r>
            <a:r>
              <a:rPr lang="en-US" b="0" dirty="0" smtClean="0"/>
              <a:t>48 - 54 </a:t>
            </a:r>
            <a:r>
              <a:rPr lang="en-US" b="0" dirty="0"/>
              <a:t>hours </a:t>
            </a:r>
            <a:r>
              <a:rPr lang="en-US" b="0" dirty="0" smtClean="0"/>
              <a:t>lecture, and 48 – 54 hours lab</a:t>
            </a:r>
            <a:r>
              <a:rPr lang="en-US" b="0" dirty="0"/>
              <a:t>	</a:t>
            </a:r>
          </a:p>
          <a:p>
            <a:r>
              <a:rPr lang="en-US" dirty="0" smtClean="0"/>
              <a:t>Description:</a:t>
            </a:r>
            <a:r>
              <a:rPr lang="en-US" dirty="0"/>
              <a:t> </a:t>
            </a:r>
            <a:r>
              <a:rPr lang="en-US" b="0" dirty="0"/>
              <a:t>This course emphasizes real world applications in the development of beginning and </a:t>
            </a:r>
            <a:r>
              <a:rPr lang="en-US" b="0" dirty="0" smtClean="0"/>
              <a:t>intermediate algebraic </a:t>
            </a:r>
            <a:r>
              <a:rPr lang="en-US" b="0" dirty="0"/>
              <a:t>topics. Topics include a review of fractions, decimals and </a:t>
            </a:r>
            <a:r>
              <a:rPr lang="en-US" b="0" dirty="0" err="1"/>
              <a:t>percents</a:t>
            </a:r>
            <a:r>
              <a:rPr lang="en-US" b="0" dirty="0"/>
              <a:t>, as well as </a:t>
            </a:r>
            <a:r>
              <a:rPr lang="en-US" b="0" dirty="0" smtClean="0"/>
              <a:t>the development </a:t>
            </a:r>
            <a:r>
              <a:rPr lang="en-US" b="0" dirty="0"/>
              <a:t>of linear, quadratic, rational, radical, exponential and logarithmic functions. This course </a:t>
            </a:r>
            <a:r>
              <a:rPr lang="en-US" b="0" dirty="0" smtClean="0"/>
              <a:t>is designed </a:t>
            </a:r>
            <a:r>
              <a:rPr lang="en-US" b="0" dirty="0"/>
              <a:t>for those students whose major and transfer institution requires only statistics or math </a:t>
            </a:r>
            <a:r>
              <a:rPr lang="en-US" b="0" dirty="0" smtClean="0"/>
              <a:t>for liberal </a:t>
            </a:r>
            <a:r>
              <a:rPr lang="en-US" b="0" dirty="0"/>
              <a:t>arts as the transfer level math course for the degree</a:t>
            </a:r>
            <a:r>
              <a:rPr lang="en-US" b="0" dirty="0" smtClean="0"/>
              <a:t>.</a:t>
            </a:r>
          </a:p>
          <a:p>
            <a:r>
              <a:rPr lang="en-US" dirty="0" smtClean="0"/>
              <a:t>Associate </a:t>
            </a:r>
            <a:r>
              <a:rPr lang="en-US" dirty="0"/>
              <a:t>Degree Competency: </a:t>
            </a:r>
            <a:r>
              <a:rPr lang="en-US" b="0" dirty="0"/>
              <a:t>Mathematics Competency (approved </a:t>
            </a:r>
            <a:r>
              <a:rPr lang="en-US" b="0" dirty="0" smtClean="0"/>
              <a:t>Oct. 10, 2013)</a:t>
            </a:r>
            <a:endParaRPr lang="en-US" b="0" dirty="0"/>
          </a:p>
          <a:p>
            <a:endParaRPr lang="en-US" dirty="0"/>
          </a:p>
          <a:p>
            <a:pPr marL="0" indent="0">
              <a:buNone/>
            </a:pPr>
            <a:endParaRPr lang="en-US" dirty="0"/>
          </a:p>
        </p:txBody>
      </p:sp>
    </p:spTree>
    <p:extLst>
      <p:ext uri="{BB962C8B-B14F-4D97-AF65-F5344CB8AC3E}">
        <p14:creationId xmlns:p14="http://schemas.microsoft.com/office/powerpoint/2010/main" val="14243421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a:t>
            </a:r>
            <a:r>
              <a:rPr lang="en-US" sz="1300" dirty="0" smtClean="0"/>
              <a:t>(</a:t>
            </a:r>
            <a:r>
              <a:rPr lang="en-US" sz="1300" dirty="0" err="1" smtClean="0"/>
              <a:t>american</a:t>
            </a:r>
            <a:r>
              <a:rPr lang="en-US" sz="1300" dirty="0" smtClean="0"/>
              <a:t> river </a:t>
            </a:r>
            <a:r>
              <a:rPr lang="en-US" sz="1300" dirty="0"/>
              <a:t>College)</a:t>
            </a:r>
          </a:p>
        </p:txBody>
      </p:sp>
      <p:sp>
        <p:nvSpPr>
          <p:cNvPr id="3" name="Content Placeholder 2"/>
          <p:cNvSpPr>
            <a:spLocks noGrp="1"/>
          </p:cNvSpPr>
          <p:nvPr>
            <p:ph idx="1"/>
          </p:nvPr>
        </p:nvSpPr>
        <p:spPr/>
        <p:txBody>
          <a:bodyPr>
            <a:normAutofit fontScale="85000" lnSpcReduction="10000"/>
          </a:bodyPr>
          <a:lstStyle/>
          <a:p>
            <a:r>
              <a:rPr lang="en-US" dirty="0" smtClean="0"/>
              <a:t>Identifier:</a:t>
            </a:r>
            <a:r>
              <a:rPr lang="en-US" dirty="0"/>
              <a:t> </a:t>
            </a:r>
            <a:r>
              <a:rPr lang="en-US" b="0" dirty="0" smtClean="0"/>
              <a:t>MATH </a:t>
            </a:r>
            <a:r>
              <a:rPr lang="en-US" b="0" dirty="0"/>
              <a:t>110	</a:t>
            </a:r>
          </a:p>
          <a:p>
            <a:r>
              <a:rPr lang="en-US" dirty="0" smtClean="0"/>
              <a:t>Title:</a:t>
            </a:r>
            <a:r>
              <a:rPr lang="en-US" b="0" dirty="0"/>
              <a:t> </a:t>
            </a:r>
            <a:r>
              <a:rPr lang="en-US" b="0" dirty="0" smtClean="0"/>
              <a:t> Elementary Geometry (ARC under Geometry)</a:t>
            </a:r>
            <a:r>
              <a:rPr lang="en-US" b="0" dirty="0"/>
              <a:t>	</a:t>
            </a:r>
          </a:p>
          <a:p>
            <a:r>
              <a:rPr lang="en-US" dirty="0"/>
              <a:t>Units</a:t>
            </a:r>
            <a:r>
              <a:rPr lang="en-US" dirty="0" smtClean="0"/>
              <a:t>:</a:t>
            </a:r>
            <a:r>
              <a:rPr lang="en-US" dirty="0"/>
              <a:t> </a:t>
            </a:r>
            <a:r>
              <a:rPr lang="en-US" b="0" dirty="0" smtClean="0"/>
              <a:t>5.00</a:t>
            </a:r>
            <a:r>
              <a:rPr lang="en-US" b="0" dirty="0"/>
              <a:t>	</a:t>
            </a:r>
          </a:p>
          <a:p>
            <a:r>
              <a:rPr lang="en-US" dirty="0" smtClean="0"/>
              <a:t>Prerequisite: </a:t>
            </a:r>
            <a:r>
              <a:rPr lang="en-US" b="0" dirty="0" smtClean="0"/>
              <a:t>MATH </a:t>
            </a:r>
            <a:r>
              <a:rPr lang="en-US" b="0" dirty="0"/>
              <a:t>100 (</a:t>
            </a:r>
            <a:r>
              <a:rPr lang="en-US" b="0" i="1" dirty="0"/>
              <a:t>Elementary Algebra</a:t>
            </a:r>
            <a:r>
              <a:rPr lang="en-US" b="0" dirty="0"/>
              <a:t>), 104 (</a:t>
            </a:r>
            <a:r>
              <a:rPr lang="en-US" b="0" i="1" dirty="0"/>
              <a:t>Elementary Algebra, Part II</a:t>
            </a:r>
            <a:r>
              <a:rPr lang="en-US" b="0" dirty="0"/>
              <a:t>), or 132 (</a:t>
            </a:r>
            <a:r>
              <a:rPr lang="en-US" b="0" i="1" dirty="0"/>
              <a:t>Combined Algebra - Part II</a:t>
            </a:r>
            <a:r>
              <a:rPr lang="en-US" b="0" dirty="0"/>
              <a:t>) with a grade of "C" or better, or placement through the assessment process.	</a:t>
            </a:r>
          </a:p>
          <a:p>
            <a:r>
              <a:rPr lang="en-US" dirty="0"/>
              <a:t>Hours</a:t>
            </a:r>
            <a:r>
              <a:rPr lang="en-US" dirty="0" smtClean="0"/>
              <a:t>:</a:t>
            </a:r>
            <a:r>
              <a:rPr lang="en-US" dirty="0"/>
              <a:t> </a:t>
            </a:r>
            <a:r>
              <a:rPr lang="en-US" b="0" dirty="0" smtClean="0"/>
              <a:t>90 </a:t>
            </a:r>
            <a:r>
              <a:rPr lang="en-US" b="0" dirty="0"/>
              <a:t>hours lecture	</a:t>
            </a:r>
          </a:p>
          <a:p>
            <a:r>
              <a:rPr lang="en-US" dirty="0" smtClean="0"/>
              <a:t>Description:</a:t>
            </a:r>
            <a:r>
              <a:rPr lang="en-US" dirty="0"/>
              <a:t> </a:t>
            </a:r>
            <a:r>
              <a:rPr lang="en-US" b="0" dirty="0" smtClean="0"/>
              <a:t>This </a:t>
            </a:r>
            <a:r>
              <a:rPr lang="en-US" b="0" dirty="0"/>
              <a:t>course covers aspects of elementary geometry. Topics include geometric terms and definitions, properties of parallel lines and parallelograms, congruent and similar triangles, properties of triangles, right triangles, basic trigonometry, properties of circles, geometric constructions, areas, and volumes. The course also emphasizes problem-solving strategies, elementary logic, and writing proofs</a:t>
            </a:r>
            <a:r>
              <a:rPr lang="en-US" b="0" dirty="0" smtClean="0"/>
              <a:t>.</a:t>
            </a:r>
          </a:p>
          <a:p>
            <a:r>
              <a:rPr lang="en-US" dirty="0"/>
              <a:t>Associate Degree Competency: </a:t>
            </a:r>
            <a:r>
              <a:rPr lang="en-US" b="0" dirty="0"/>
              <a:t>Mathematics Competency (approved </a:t>
            </a:r>
            <a:r>
              <a:rPr lang="en-US" b="0" dirty="0" smtClean="0"/>
              <a:t>Aug </a:t>
            </a:r>
            <a:r>
              <a:rPr lang="en-US" b="0" dirty="0"/>
              <a:t>1, </a:t>
            </a:r>
            <a:r>
              <a:rPr lang="en-US" b="0" dirty="0" smtClean="0"/>
              <a:t>1982)</a:t>
            </a:r>
            <a:endParaRPr lang="en-US"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19098"/>
            <a:ext cx="2185063" cy="1716835"/>
          </a:xfrm>
          <a:prstGeom prst="rect">
            <a:avLst/>
          </a:prstGeom>
        </p:spPr>
      </p:pic>
    </p:spTree>
    <p:extLst>
      <p:ext uri="{BB962C8B-B14F-4D97-AF65-F5344CB8AC3E}">
        <p14:creationId xmlns:p14="http://schemas.microsoft.com/office/powerpoint/2010/main" val="17724507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endParaRPr lang="en-US" dirty="0"/>
          </a:p>
        </p:txBody>
      </p:sp>
      <p:sp>
        <p:nvSpPr>
          <p:cNvPr id="3" name="Content Placeholder 2"/>
          <p:cNvSpPr>
            <a:spLocks noGrp="1"/>
          </p:cNvSpPr>
          <p:nvPr>
            <p:ph idx="1"/>
          </p:nvPr>
        </p:nvSpPr>
        <p:spPr/>
        <p:txBody>
          <a:bodyPr/>
          <a:lstStyle/>
          <a:p>
            <a:r>
              <a:rPr lang="en-US" dirty="0" smtClean="0"/>
              <a:t>There are acceleration models such as: </a:t>
            </a:r>
          </a:p>
          <a:p>
            <a:pPr marL="342900" indent="-342900">
              <a:buFont typeface="Arial"/>
              <a:buChar char="•"/>
            </a:pPr>
            <a:r>
              <a:rPr lang="en-US" b="0" dirty="0" err="1" smtClean="0"/>
              <a:t>Statway</a:t>
            </a:r>
            <a:r>
              <a:rPr lang="en-US" b="0" dirty="0" smtClean="0"/>
              <a:t> and </a:t>
            </a:r>
            <a:r>
              <a:rPr lang="en-US" b="0" dirty="0" err="1" smtClean="0"/>
              <a:t>Quantway</a:t>
            </a:r>
            <a:r>
              <a:rPr lang="en-US" b="0" dirty="0"/>
              <a:t> </a:t>
            </a:r>
            <a:r>
              <a:rPr lang="en-US" b="0" dirty="0" smtClean="0"/>
              <a:t>– Carnegie Foundation</a:t>
            </a:r>
          </a:p>
          <a:p>
            <a:pPr marL="342900" indent="-342900">
              <a:buFont typeface="Arial"/>
              <a:buChar char="•"/>
            </a:pPr>
            <a:r>
              <a:rPr lang="en-US" b="0" dirty="0" err="1" smtClean="0"/>
              <a:t>Statpath</a:t>
            </a:r>
            <a:r>
              <a:rPr lang="en-US" b="0" dirty="0" smtClean="0"/>
              <a:t> and </a:t>
            </a:r>
            <a:r>
              <a:rPr lang="en-US" b="0" dirty="0" err="1" smtClean="0"/>
              <a:t>Quantpath</a:t>
            </a:r>
            <a:r>
              <a:rPr lang="en-US" b="0" dirty="0" smtClean="0"/>
              <a:t> – Austin Community College</a:t>
            </a:r>
          </a:p>
          <a:p>
            <a:pPr marL="342900" indent="-342900">
              <a:buFont typeface="Arial"/>
              <a:buChar char="•"/>
            </a:pPr>
            <a:r>
              <a:rPr lang="en-US" b="0" dirty="0" smtClean="0"/>
              <a:t>Path2Stats – California Acceleration Project</a:t>
            </a:r>
          </a:p>
          <a:p>
            <a:pPr marL="342900" indent="-342900">
              <a:buFont typeface="Arial"/>
              <a:buChar char="•"/>
            </a:pPr>
            <a:r>
              <a:rPr lang="en-US" b="0" dirty="0" smtClean="0"/>
              <a:t>Others</a:t>
            </a:r>
            <a:endParaRPr lang="en-US" b="0" dirty="0"/>
          </a:p>
          <a:p>
            <a:pPr marL="342900" indent="-342900">
              <a:buFont typeface="Arial"/>
              <a:buChar char="•"/>
            </a:pPr>
            <a:r>
              <a:rPr lang="en-US" b="0" i="1" dirty="0" smtClean="0"/>
              <a:t>Note, specific acceleration models are great topics for discipline specific groups such as CMC^3.</a:t>
            </a:r>
          </a:p>
          <a:p>
            <a:endParaRPr lang="en-US" b="0" dirty="0"/>
          </a:p>
        </p:txBody>
      </p:sp>
      <p:pic>
        <p:nvPicPr>
          <p:cNvPr id="5" name="Picture 2" descr="C:\Users\mgrimeshillman\AppData\Local\Microsoft\Windows\Temporary Internet Files\Content.IE5\UTXFGQNW\bd05092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487712"/>
            <a:ext cx="1582948" cy="143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160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pPr marL="0" indent="0">
              <a:buNone/>
            </a:pPr>
            <a:r>
              <a:rPr lang="en-US" dirty="0"/>
              <a:t>What alternative courses exist as a means of meeting the math competency requirements for the </a:t>
            </a:r>
            <a:r>
              <a:rPr lang="en-US" dirty="0" smtClean="0"/>
              <a:t>associate degree for non transfer (such as CTE) programs? </a:t>
            </a:r>
            <a:endParaRPr lang="en-US" dirty="0"/>
          </a:p>
          <a:p>
            <a:pPr marL="342900" indent="-342900">
              <a:buFont typeface="Arial"/>
              <a:buChar char="•"/>
            </a:pPr>
            <a:r>
              <a:rPr lang="en-US" b="0" dirty="0"/>
              <a:t>E</a:t>
            </a:r>
            <a:r>
              <a:rPr lang="en-US" b="0" dirty="0" smtClean="0"/>
              <a:t>xamples within the discipline…</a:t>
            </a:r>
          </a:p>
          <a:p>
            <a:pPr marL="342900" indent="-342900">
              <a:buFont typeface="Arial"/>
              <a:buChar char="•"/>
            </a:pPr>
            <a:r>
              <a:rPr lang="en-US" b="0" dirty="0" smtClean="0"/>
              <a:t>Examples outside of the discipline (besides transfer level like Stat, Econ, Psych, etc.)?</a:t>
            </a:r>
            <a:endParaRPr lang="en-US" b="0" dirty="0"/>
          </a:p>
          <a:p>
            <a:pPr marL="342900" indent="-342900">
              <a:buFont typeface="Arial"/>
              <a:buChar char="•"/>
            </a:pPr>
            <a:r>
              <a:rPr lang="en-US" b="0" dirty="0" smtClean="0"/>
              <a:t>What courses are at your colleges?</a:t>
            </a:r>
            <a:endParaRPr lang="en-US" b="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415" y="4370917"/>
            <a:ext cx="2131785" cy="2487083"/>
          </a:xfrm>
          <a:prstGeom prst="rect">
            <a:avLst/>
          </a:prstGeom>
        </p:spPr>
      </p:pic>
    </p:spTree>
    <p:extLst>
      <p:ext uri="{BB962C8B-B14F-4D97-AF65-F5344CB8AC3E}">
        <p14:creationId xmlns:p14="http://schemas.microsoft.com/office/powerpoint/2010/main" val="6243702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a:t>What alternative courses exist as a means of meeting the math competency requirements for the </a:t>
            </a:r>
            <a:r>
              <a:rPr lang="en-US" dirty="0" smtClean="0"/>
              <a:t>associate degree for students that plan to transfer to a CSU or UC? </a:t>
            </a:r>
          </a:p>
          <a:p>
            <a:endParaRPr lang="en-US" dirty="0"/>
          </a:p>
          <a:p>
            <a:pPr marL="342900" indent="-342900">
              <a:buFont typeface="Arial"/>
              <a:buChar char="•"/>
            </a:pPr>
            <a:r>
              <a:rPr lang="en-US" b="0" dirty="0" smtClean="0"/>
              <a:t>STEM? </a:t>
            </a:r>
          </a:p>
          <a:p>
            <a:pPr marL="342900" indent="-342900">
              <a:buFont typeface="Arial"/>
              <a:buChar char="•"/>
            </a:pPr>
            <a:r>
              <a:rPr lang="en-US" b="0" dirty="0" err="1" smtClean="0"/>
              <a:t>nonSTEM</a:t>
            </a:r>
            <a:r>
              <a:rPr lang="en-US" b="0" dirty="0" smtClean="0"/>
              <a:t>?</a:t>
            </a:r>
          </a:p>
          <a:p>
            <a:pPr marL="342900" indent="-342900">
              <a:buFont typeface="Arial"/>
              <a:buChar char="•"/>
            </a:pPr>
            <a:endParaRPr lang="en-US" b="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100" y="3086100"/>
            <a:ext cx="3048000" cy="2762250"/>
          </a:xfrm>
          <a:prstGeom prst="rect">
            <a:avLst/>
          </a:prstGeom>
        </p:spPr>
      </p:pic>
    </p:spTree>
    <p:extLst>
      <p:ext uri="{BB962C8B-B14F-4D97-AF65-F5344CB8AC3E}">
        <p14:creationId xmlns:p14="http://schemas.microsoft.com/office/powerpoint/2010/main" val="39077624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 Update</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b="0" dirty="0" smtClean="0"/>
              <a:t>September 19-20, 2014, Basic Skills CB21 Meetings took place in the North and the South – discussions began regarding C-ID Descriptors for STEM and </a:t>
            </a:r>
            <a:r>
              <a:rPr lang="en-US" b="0" dirty="0" err="1" smtClean="0"/>
              <a:t>nonSTEM</a:t>
            </a:r>
            <a:r>
              <a:rPr lang="en-US" b="0" dirty="0" smtClean="0"/>
              <a:t> Intermediate Algebra courses.</a:t>
            </a:r>
          </a:p>
          <a:p>
            <a:pPr marL="342900" indent="-342900">
              <a:buFont typeface="Arial"/>
              <a:buChar char="•"/>
            </a:pPr>
            <a:r>
              <a:rPr lang="en-US" b="0" dirty="0" smtClean="0"/>
              <a:t>The Basic Skills Math FDRG had their first meeting (via conference call) on March 11, 2015. Discussions began </a:t>
            </a:r>
            <a:r>
              <a:rPr lang="en-US" b="0" dirty="0"/>
              <a:t>on STEM and </a:t>
            </a:r>
            <a:r>
              <a:rPr lang="en-US" b="0" dirty="0" err="1"/>
              <a:t>nonSTEM</a:t>
            </a:r>
            <a:r>
              <a:rPr lang="en-US" b="0" dirty="0"/>
              <a:t> Intermediate </a:t>
            </a:r>
            <a:r>
              <a:rPr lang="en-US" b="0" dirty="0" smtClean="0"/>
              <a:t>Algebra – they are working on a brief list of course objectives for STEM Intermediate Algebra.</a:t>
            </a:r>
            <a:endParaRPr lang="en-US" b="0" dirty="0"/>
          </a:p>
        </p:txBody>
      </p:sp>
    </p:spTree>
    <p:extLst>
      <p:ext uri="{BB962C8B-B14F-4D97-AF65-F5344CB8AC3E}">
        <p14:creationId xmlns:p14="http://schemas.microsoft.com/office/powerpoint/2010/main" val="9573231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342900" indent="-342900">
              <a:buFont typeface="Arial"/>
              <a:buChar char="•"/>
            </a:pPr>
            <a:r>
              <a:rPr lang="en-US" b="0" dirty="0"/>
              <a:t>T</a:t>
            </a:r>
            <a:r>
              <a:rPr lang="en-US" b="0" dirty="0" smtClean="0"/>
              <a:t>he Basic Skills Math FDRG has draft descriptors for Intermediate Algebra for STEM and “traditional” Elementary Algebra  </a:t>
            </a:r>
          </a:p>
          <a:p>
            <a:pPr marL="342900" indent="-342900">
              <a:buFont typeface="Arial"/>
              <a:buChar char="•"/>
            </a:pPr>
            <a:r>
              <a:rPr lang="en-US" b="0" dirty="0" smtClean="0"/>
              <a:t>The Basic Skills Math FDRG will share the descriptors with the Transfer Math FDRG (which includes several CSU faculty) in fall 2015 before sending out to math faculty for vetting.</a:t>
            </a:r>
          </a:p>
          <a:p>
            <a:pPr marL="342900" indent="-342900">
              <a:buFont typeface="Arial"/>
              <a:buChar char="•"/>
            </a:pPr>
            <a:r>
              <a:rPr lang="en-US" b="0" dirty="0" smtClean="0"/>
              <a:t>Go to </a:t>
            </a:r>
            <a:r>
              <a:rPr lang="en-US" dirty="0" smtClean="0">
                <a:solidFill>
                  <a:srgbClr val="0000FF"/>
                </a:solidFill>
              </a:rPr>
              <a:t>c-</a:t>
            </a:r>
            <a:r>
              <a:rPr lang="en-US" dirty="0" err="1" smtClean="0">
                <a:solidFill>
                  <a:srgbClr val="0000FF"/>
                </a:solidFill>
              </a:rPr>
              <a:t>id.net</a:t>
            </a:r>
            <a:r>
              <a:rPr lang="en-US" dirty="0" smtClean="0">
                <a:solidFill>
                  <a:srgbClr val="0000FF"/>
                </a:solidFill>
              </a:rPr>
              <a:t> </a:t>
            </a:r>
            <a:r>
              <a:rPr lang="en-US" b="0" dirty="0" smtClean="0"/>
              <a:t>to get on the distribution list for vetting.</a:t>
            </a:r>
          </a:p>
          <a:p>
            <a:endParaRPr lang="en-US" b="0" dirty="0"/>
          </a:p>
        </p:txBody>
      </p:sp>
      <p:sp>
        <p:nvSpPr>
          <p:cNvPr id="4" name="Text Placeholder 3"/>
          <p:cNvSpPr>
            <a:spLocks noGrp="1"/>
          </p:cNvSpPr>
          <p:nvPr>
            <p:ph type="body" sz="half" idx="2"/>
          </p:nvPr>
        </p:nvSpPr>
        <p:spPr/>
        <p:txBody>
          <a:bodyPr/>
          <a:lstStyle/>
          <a:p>
            <a:endParaRPr lang="en-US" dirty="0"/>
          </a:p>
        </p:txBody>
      </p:sp>
      <p:sp>
        <p:nvSpPr>
          <p:cNvPr id="2" name="Title 1"/>
          <p:cNvSpPr>
            <a:spLocks noGrp="1"/>
          </p:cNvSpPr>
          <p:nvPr>
            <p:ph type="title"/>
          </p:nvPr>
        </p:nvSpPr>
        <p:spPr/>
        <p:txBody>
          <a:bodyPr/>
          <a:lstStyle/>
          <a:p>
            <a:r>
              <a:rPr lang="en-US" dirty="0" smtClean="0"/>
              <a:t>C-ID Update</a:t>
            </a:r>
            <a:endParaRPr lang="en-US" dirty="0"/>
          </a:p>
        </p:txBody>
      </p:sp>
      <p:pic>
        <p:nvPicPr>
          <p:cNvPr id="7170" name="Picture 2" descr="C:\Users\mgrimeshillman\AppData\Local\Microsoft\Windows\Temporary Internet Files\Content.IE5\5WM3C3RI\Math_is_fu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86" y="2542429"/>
            <a:ext cx="2634827" cy="263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693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CSU update</a:t>
            </a:r>
            <a:endParaRPr lang="en-US" dirty="0"/>
          </a:p>
        </p:txBody>
      </p:sp>
      <p:sp>
        <p:nvSpPr>
          <p:cNvPr id="3" name="Content Placeholder 2"/>
          <p:cNvSpPr>
            <a:spLocks noGrp="1"/>
          </p:cNvSpPr>
          <p:nvPr>
            <p:ph idx="1"/>
          </p:nvPr>
        </p:nvSpPr>
        <p:spPr/>
        <p:txBody>
          <a:bodyPr>
            <a:normAutofit/>
          </a:bodyPr>
          <a:lstStyle/>
          <a:p>
            <a:pPr algn="ctr"/>
            <a:r>
              <a:rPr lang="en-US" u="sng" dirty="0"/>
              <a:t>California State University Council of Math Chairs’</a:t>
            </a:r>
            <a:endParaRPr lang="en-US" dirty="0"/>
          </a:p>
          <a:p>
            <a:pPr algn="ctr"/>
            <a:r>
              <a:rPr lang="en-US" u="sng" dirty="0"/>
              <a:t>Statement on Entry Level Mathematics and </a:t>
            </a:r>
            <a:r>
              <a:rPr lang="en-US" u="sng" dirty="0" err="1"/>
              <a:t>Statway</a:t>
            </a:r>
            <a:endParaRPr lang="en-US" dirty="0"/>
          </a:p>
          <a:p>
            <a:pPr algn="ctr"/>
            <a:r>
              <a:rPr lang="en-US" u="sng" dirty="0"/>
              <a:t>30 April 2015</a:t>
            </a:r>
            <a:endParaRPr lang="en-US" dirty="0"/>
          </a:p>
          <a:p>
            <a:pPr lvl="0"/>
            <a:r>
              <a:rPr lang="en-US" dirty="0" smtClean="0"/>
              <a:t>4. We </a:t>
            </a:r>
            <a:r>
              <a:rPr lang="en-US" dirty="0"/>
              <a:t>oppose the exemption of </a:t>
            </a:r>
            <a:r>
              <a:rPr lang="en-US" dirty="0" err="1"/>
              <a:t>Statway</a:t>
            </a:r>
            <a:r>
              <a:rPr lang="en-US" dirty="0"/>
              <a:t> from Executive Order 1065. In order for </a:t>
            </a:r>
            <a:r>
              <a:rPr lang="en-US" dirty="0" err="1"/>
              <a:t>Statway</a:t>
            </a:r>
            <a:r>
              <a:rPr lang="en-US" dirty="0"/>
              <a:t> courses to meet the standards for transfer articulation with the CSU, they must have an explicit prerequisite or co-requisite* that subsumes the content of ELM, and the students’ ELM competency must be verified by proctored examinations. </a:t>
            </a:r>
          </a:p>
        </p:txBody>
      </p:sp>
    </p:spTree>
    <p:extLst>
      <p:ext uri="{BB962C8B-B14F-4D97-AF65-F5344CB8AC3E}">
        <p14:creationId xmlns:p14="http://schemas.microsoft.com/office/powerpoint/2010/main" val="2015887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CSU Update</a:t>
            </a:r>
            <a:endParaRPr lang="en-US" dirty="0"/>
          </a:p>
        </p:txBody>
      </p:sp>
      <p:sp>
        <p:nvSpPr>
          <p:cNvPr id="3" name="Content Placeholder 2"/>
          <p:cNvSpPr>
            <a:spLocks noGrp="1"/>
          </p:cNvSpPr>
          <p:nvPr>
            <p:ph idx="1"/>
          </p:nvPr>
        </p:nvSpPr>
        <p:spPr/>
        <p:txBody>
          <a:bodyPr>
            <a:normAutofit fontScale="92500" lnSpcReduction="20000"/>
          </a:bodyPr>
          <a:lstStyle/>
          <a:p>
            <a:pPr algn="ctr"/>
            <a:r>
              <a:rPr lang="en-US" u="sng" dirty="0"/>
              <a:t>California State University Council of Math Chairs’</a:t>
            </a:r>
            <a:endParaRPr lang="en-US" dirty="0"/>
          </a:p>
          <a:p>
            <a:pPr algn="ctr"/>
            <a:r>
              <a:rPr lang="en-US" u="sng" dirty="0"/>
              <a:t>Statement on Entry Level Mathematics and </a:t>
            </a:r>
            <a:r>
              <a:rPr lang="en-US" u="sng" dirty="0" err="1"/>
              <a:t>Statway</a:t>
            </a:r>
            <a:endParaRPr lang="en-US" dirty="0"/>
          </a:p>
          <a:p>
            <a:pPr algn="ctr"/>
            <a:r>
              <a:rPr lang="en-US" u="sng" dirty="0"/>
              <a:t>30 April 2015</a:t>
            </a:r>
            <a:endParaRPr lang="en-US" dirty="0"/>
          </a:p>
          <a:p>
            <a:r>
              <a:rPr lang="en-US" dirty="0" smtClean="0"/>
              <a:t>5</a:t>
            </a:r>
            <a:r>
              <a:rPr lang="en-US" dirty="0"/>
              <a:t>. We oppose the replacement of elementary or introductory statistics courses at CSU campuses by any program or pathway course lacking an explicit prerequisite or co-requisite* that subsumes the content of ELM.  Such pathway courses include </a:t>
            </a:r>
            <a:r>
              <a:rPr lang="en-US" dirty="0" err="1"/>
              <a:t>Statway</a:t>
            </a:r>
            <a:r>
              <a:rPr lang="en-US" dirty="0"/>
              <a:t>. While the statistics content of </a:t>
            </a:r>
            <a:r>
              <a:rPr lang="en-US" dirty="0" err="1"/>
              <a:t>Statway</a:t>
            </a:r>
            <a:r>
              <a:rPr lang="en-US" dirty="0"/>
              <a:t> is totally aligned with the standard curriculum in elementary statistics, the pre-college mathematical content of </a:t>
            </a:r>
            <a:r>
              <a:rPr lang="en-US" dirty="0" err="1"/>
              <a:t>Statway</a:t>
            </a:r>
            <a:r>
              <a:rPr lang="en-US" dirty="0"/>
              <a:t> by itself does not meet the ELM standards and does not prepare students for college level courses. Hence </a:t>
            </a:r>
            <a:r>
              <a:rPr lang="en-US" dirty="0" err="1"/>
              <a:t>Statway</a:t>
            </a:r>
            <a:r>
              <a:rPr lang="en-US" dirty="0"/>
              <a:t> in its present form does not satisfactorily accomplish remediation and GE QR in a single track, thereby pointing to the need of having all ELM content in a prerequisite or co-requisite*. </a:t>
            </a:r>
          </a:p>
          <a:p>
            <a:endParaRPr lang="en-US" dirty="0"/>
          </a:p>
        </p:txBody>
      </p:sp>
    </p:spTree>
    <p:extLst>
      <p:ext uri="{BB962C8B-B14F-4D97-AF65-F5344CB8AC3E}">
        <p14:creationId xmlns:p14="http://schemas.microsoft.com/office/powerpoint/2010/main" val="26424939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718"/>
            <a:ext cx="5791200" cy="888682"/>
          </a:xfrm>
        </p:spPr>
        <p:txBody>
          <a:bodyPr>
            <a:normAutofit fontScale="90000"/>
          </a:bodyPr>
          <a:lstStyle/>
          <a:p>
            <a:r>
              <a:rPr lang="en-US" dirty="0" err="1" smtClean="0"/>
              <a:t>Amatyc</a:t>
            </a:r>
            <a:r>
              <a:rPr lang="en-US" dirty="0" smtClean="0"/>
              <a:t> </a:t>
            </a:r>
            <a:br>
              <a:rPr lang="en-US" dirty="0" smtClean="0"/>
            </a:br>
            <a:endParaRPr lang="en-US" sz="2800" dirty="0"/>
          </a:p>
        </p:txBody>
      </p:sp>
      <p:sp>
        <p:nvSpPr>
          <p:cNvPr id="7" name="Content Placeholder 6"/>
          <p:cNvSpPr>
            <a:spLocks noGrp="1"/>
          </p:cNvSpPr>
          <p:nvPr>
            <p:ph idx="1"/>
          </p:nvPr>
        </p:nvSpPr>
        <p:spPr>
          <a:xfrm>
            <a:off x="457200" y="812800"/>
            <a:ext cx="7620000" cy="5313363"/>
          </a:xfrm>
        </p:spPr>
        <p:txBody>
          <a:bodyPr>
            <a:normAutofit fontScale="77500" lnSpcReduction="20000"/>
          </a:bodyPr>
          <a:lstStyle/>
          <a:p>
            <a:r>
              <a:rPr lang="en-US" dirty="0"/>
              <a:t>Position Statement of the American Mathematical Association of Two-year Colleges:</a:t>
            </a:r>
            <a:endParaRPr lang="en-US" b="0" dirty="0"/>
          </a:p>
          <a:p>
            <a:r>
              <a:rPr lang="en-US" dirty="0"/>
              <a:t>The Appropriate Use of Intermediate Algebra as a Prerequisite Course</a:t>
            </a:r>
            <a:endParaRPr lang="en-US" b="0" dirty="0"/>
          </a:p>
          <a:p>
            <a:r>
              <a:rPr lang="en-US" b="0" dirty="0"/>
              <a:t>WHEREAS, The prerequisites of a mathematics course should be those appropriate to providing a foundation for student success in that course;</a:t>
            </a:r>
          </a:p>
          <a:p>
            <a:r>
              <a:rPr lang="en-US" b="0" dirty="0"/>
              <a:t>WHEREAS, The course description and learning outcomes of a mathematics course determine the level of mathematical literacy, skills, and knowledge necessary for successful completion of the course;</a:t>
            </a:r>
          </a:p>
          <a:p>
            <a:r>
              <a:rPr lang="en-US" b="0" dirty="0"/>
              <a:t>WHEREAS, The equivalent content in intermediate algebra courses is generally required to master the content of algebra-based courses that lead to calculus;</a:t>
            </a:r>
          </a:p>
          <a:p>
            <a:r>
              <a:rPr lang="en-US" b="0" dirty="0"/>
              <a:t>WHEREAS, The equivalent content in intermediate algebra courses is not required to master the content for most college-level mathematics courses that do not lead to calculus;</a:t>
            </a:r>
          </a:p>
          <a:p>
            <a:r>
              <a:rPr lang="en-US" b="0" dirty="0"/>
              <a:t>NOW, THEREFORE, It is the position of AMATYC that:</a:t>
            </a:r>
          </a:p>
          <a:p>
            <a:r>
              <a:rPr lang="en-US" b="0" dirty="0"/>
              <a:t>Prerequisite courses other than intermediate algebra can adequately prepare students for courses of study that do not lead to calculus.</a:t>
            </a:r>
          </a:p>
          <a:p>
            <a:r>
              <a:rPr lang="en-US" b="0" dirty="0"/>
              <a:t>  </a:t>
            </a:r>
          </a:p>
          <a:p>
            <a:r>
              <a:rPr lang="en-US" b="0" dirty="0"/>
              <a:t>Approved at the Delegate Assembly</a:t>
            </a:r>
          </a:p>
          <a:p>
            <a:r>
              <a:rPr lang="en-US" b="0" dirty="0"/>
              <a:t>November 15, 2014</a:t>
            </a:r>
            <a:endParaRPr lang="en-US" dirty="0"/>
          </a:p>
        </p:txBody>
      </p:sp>
    </p:spTree>
    <p:extLst>
      <p:ext uri="{BB962C8B-B14F-4D97-AF65-F5344CB8AC3E}">
        <p14:creationId xmlns:p14="http://schemas.microsoft.com/office/powerpoint/2010/main" val="375007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During this breakout you will:</a:t>
            </a:r>
          </a:p>
          <a:p>
            <a:pPr marL="342900" indent="-342900">
              <a:buFont typeface="Arial"/>
              <a:buChar char="•"/>
            </a:pPr>
            <a:r>
              <a:rPr lang="en-US" b="0" dirty="0" smtClean="0"/>
              <a:t>Be informed about the math competency requirement in Title 5 for California Community Colleges;</a:t>
            </a:r>
          </a:p>
          <a:p>
            <a:pPr marL="342900" indent="-342900">
              <a:buFont typeface="Arial"/>
              <a:buChar char="•"/>
            </a:pPr>
            <a:r>
              <a:rPr lang="en-US" b="0" dirty="0"/>
              <a:t>Understand that a course meeting the math competency requirement does not (necessarily) mean the course satisfies the Intermediate Algebra requirement for CSUs and </a:t>
            </a:r>
            <a:r>
              <a:rPr lang="en-US" b="0" dirty="0" smtClean="0"/>
              <a:t>UCs;</a:t>
            </a:r>
          </a:p>
          <a:p>
            <a:pPr marL="342900" indent="-342900">
              <a:buFont typeface="Arial"/>
              <a:buChar char="•"/>
            </a:pPr>
            <a:r>
              <a:rPr lang="en-US" b="0" dirty="0" smtClean="0"/>
              <a:t>Learn </a:t>
            </a:r>
            <a:r>
              <a:rPr lang="en-US" b="0" dirty="0"/>
              <a:t>of </a:t>
            </a:r>
            <a:r>
              <a:rPr lang="en-US" b="0" dirty="0" smtClean="0"/>
              <a:t>some alternative </a:t>
            </a:r>
            <a:r>
              <a:rPr lang="en-US" b="0" dirty="0"/>
              <a:t>courses that meet math competency requirement</a:t>
            </a:r>
            <a:r>
              <a:rPr lang="en-US" b="0" dirty="0" smtClean="0"/>
              <a:t>;</a:t>
            </a:r>
          </a:p>
          <a:p>
            <a:pPr marL="342900" indent="-342900">
              <a:buFont typeface="Arial"/>
              <a:buChar char="•"/>
            </a:pPr>
            <a:r>
              <a:rPr lang="en-US" b="0" dirty="0" smtClean="0"/>
              <a:t>Be apprised of the C-ID plans and progress regarding intermediate algebra, elementary algebra, and/or courses that meet the math competency requirement or the intermediate algebra requirement;</a:t>
            </a:r>
            <a:endParaRPr lang="en-US" b="0" dirty="0"/>
          </a:p>
          <a:p>
            <a:pPr marL="342900" indent="-342900">
              <a:buFont typeface="Arial"/>
              <a:buChar char="•"/>
            </a:pPr>
            <a:r>
              <a:rPr lang="en-US" b="0" dirty="0"/>
              <a:t>E</a:t>
            </a:r>
            <a:r>
              <a:rPr lang="en-US" b="0" dirty="0" smtClean="0"/>
              <a:t>ngage in robust discussion regarding the math competency requirement and/or the Intermediate Algebra requirement, and how we might support discipline faculty in exploring ways for students to meet those requirements.</a:t>
            </a:r>
          </a:p>
          <a:p>
            <a:endParaRPr lang="en-US" dirty="0"/>
          </a:p>
        </p:txBody>
      </p:sp>
      <p:pic>
        <p:nvPicPr>
          <p:cNvPr id="3076" name="Picture 4" descr="C:\Users\mgrimeshillman\AppData\Local\Microsoft\Windows\Temporary Internet Files\Content.IE5\5WM3C3RI\Math_Roc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266" y="47625"/>
            <a:ext cx="304800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661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indent="0">
              <a:buNone/>
            </a:pPr>
            <a:r>
              <a:rPr lang="en-US" dirty="0"/>
              <a:t>How can we as CCC </a:t>
            </a:r>
            <a:r>
              <a:rPr lang="en-US" dirty="0" smtClean="0"/>
              <a:t>faculty support discipline faculty to </a:t>
            </a:r>
            <a:r>
              <a:rPr lang="en-US" dirty="0"/>
              <a:t>design and implement alternative courses without sacrificing or lowering standards and content </a:t>
            </a:r>
            <a:r>
              <a:rPr lang="en-US" dirty="0" smtClean="0"/>
              <a:t>level, and the requirements of Title 5, CSU, and UC? </a:t>
            </a:r>
          </a:p>
          <a:p>
            <a:pPr marL="342900" indent="-342900">
              <a:buFont typeface="Arial"/>
              <a:buChar char="•"/>
            </a:pPr>
            <a:r>
              <a:rPr lang="en-US" b="0" dirty="0" smtClean="0"/>
              <a:t>According to Title 5, the course must have a prerequisite of Elementary Algebra.</a:t>
            </a:r>
          </a:p>
          <a:p>
            <a:pPr marL="342900" indent="-342900">
              <a:buFont typeface="Arial"/>
              <a:buChar char="•"/>
            </a:pPr>
            <a:r>
              <a:rPr lang="en-US" b="0" dirty="0" smtClean="0"/>
              <a:t>CSU…</a:t>
            </a:r>
          </a:p>
          <a:p>
            <a:pPr marL="342900" indent="-342900">
              <a:buFont typeface="Arial"/>
              <a:buChar char="•"/>
            </a:pPr>
            <a:r>
              <a:rPr lang="en-US" b="0" dirty="0" smtClean="0"/>
              <a:t>UC…</a:t>
            </a:r>
            <a:endParaRPr lang="en-US" b="0" dirty="0"/>
          </a:p>
          <a:p>
            <a:pPr marL="0" indent="0">
              <a:buNone/>
            </a:pPr>
            <a:endParaRPr lang="en-US" dirty="0"/>
          </a:p>
        </p:txBody>
      </p:sp>
      <p:pic>
        <p:nvPicPr>
          <p:cNvPr id="6146" name="Picture 2" descr="C:\Users\mgrimeshillman\AppData\Local\Microsoft\Windows\Temporary Internet Files\Content.IE5\UTXFGQNW\rainbow_math_cloud_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483" y="3835400"/>
            <a:ext cx="2351124"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8646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pic>
        <p:nvPicPr>
          <p:cNvPr id="11" name="Content Placeholder 10"/>
          <p:cNvPicPr>
            <a:picLocks noGrp="1" noChangeAspect="1"/>
          </p:cNvPicPr>
          <p:nvPr>
            <p:ph idx="1"/>
          </p:nvPr>
        </p:nvPicPr>
        <p:blipFill>
          <a:blip r:embed="rId2"/>
          <a:srcRect t="7265" b="7265"/>
          <a:stretch>
            <a:fillRect/>
          </a:stretch>
        </p:blipFill>
        <p:spPr/>
      </p:pic>
    </p:spTree>
    <p:extLst>
      <p:ext uri="{BB962C8B-B14F-4D97-AF65-F5344CB8AC3E}">
        <p14:creationId xmlns:p14="http://schemas.microsoft.com/office/powerpoint/2010/main" val="4245603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a:buChar char="•"/>
            </a:pPr>
            <a:r>
              <a:rPr lang="en-US" b="0" dirty="0" smtClean="0"/>
              <a:t>ASCCC Rostrum, Ian </a:t>
            </a:r>
            <a:r>
              <a:rPr lang="en-US" b="0" dirty="0" err="1" smtClean="0"/>
              <a:t>Walton:</a:t>
            </a:r>
            <a:r>
              <a:rPr lang="en-US" b="0" dirty="0" err="1">
                <a:hlinkClick r:id="rId3"/>
              </a:rPr>
              <a:t>Alternatives</a:t>
            </a:r>
            <a:r>
              <a:rPr lang="en-US" b="0" dirty="0">
                <a:hlinkClick r:id="rId3"/>
              </a:rPr>
              <a:t> to Traditional Intermediate Algebra (Walton, </a:t>
            </a:r>
            <a:r>
              <a:rPr lang="en-US" b="0" dirty="0" smtClean="0">
                <a:hlinkClick r:id="rId3"/>
              </a:rPr>
              <a:t>2013)</a:t>
            </a:r>
          </a:p>
          <a:p>
            <a:pPr marL="342900" indent="-342900">
              <a:buFont typeface="Arial"/>
              <a:buChar char="•"/>
            </a:pPr>
            <a:r>
              <a:rPr lang="en-US" b="0" dirty="0" smtClean="0">
                <a:hlinkClick r:id="rId4"/>
              </a:rPr>
              <a:t>§ </a:t>
            </a:r>
            <a:r>
              <a:rPr lang="en-US" b="0" dirty="0">
                <a:hlinkClick r:id="rId4"/>
              </a:rPr>
              <a:t>55063. Minimum Requirements for the Associate Degree</a:t>
            </a:r>
            <a:r>
              <a:rPr lang="en-US" b="0" dirty="0" smtClean="0">
                <a:hlinkClick r:id="rId4"/>
              </a:rPr>
              <a:t>.</a:t>
            </a:r>
          </a:p>
          <a:p>
            <a:pPr marL="342900" indent="-342900">
              <a:buFont typeface="Arial"/>
              <a:buChar char="•"/>
            </a:pPr>
            <a:r>
              <a:rPr lang="en-US" b="0" u="sng" dirty="0" smtClean="0">
                <a:solidFill>
                  <a:srgbClr val="000000"/>
                </a:solidFill>
                <a:hlinkClick r:id="rId4"/>
              </a:rPr>
              <a:t> </a:t>
            </a:r>
            <a:r>
              <a:rPr lang="en-US" b="0" dirty="0" smtClean="0"/>
              <a:t>Basic Skills Initiative: </a:t>
            </a:r>
            <a:r>
              <a:rPr lang="en-US" b="0" u="sng" dirty="0" smtClean="0">
                <a:hlinkClick r:id="rId4"/>
              </a:rPr>
              <a:t> </a:t>
            </a:r>
            <a:r>
              <a:rPr lang="en-US" b="0" dirty="0">
                <a:hlinkClick r:id="rId4"/>
              </a:rPr>
              <a:t>http://www.cccbsi.org/about</a:t>
            </a:r>
            <a:endParaRPr lang="en-US" b="0" dirty="0" smtClean="0">
              <a:hlinkClick r:id="rId4"/>
            </a:endParaRPr>
          </a:p>
          <a:p>
            <a:pPr marL="342900" indent="-342900">
              <a:buFont typeface="Arial"/>
              <a:buChar char="•"/>
            </a:pPr>
            <a:r>
              <a:rPr lang="en-US" b="0" dirty="0">
                <a:hlinkClick r:id="rId5"/>
              </a:rPr>
              <a:t>http://www.calstate.edu/app/GEAC/documents/2015/04-csu-math-council-re-statway-april2015.</a:t>
            </a:r>
            <a:r>
              <a:rPr lang="en-US" b="0" dirty="0" smtClean="0">
                <a:hlinkClick r:id="rId5"/>
              </a:rPr>
              <a:t>pdf</a:t>
            </a:r>
            <a:endParaRPr lang="en-US" b="0" dirty="0"/>
          </a:p>
          <a:p>
            <a:pPr marL="342900" indent="-342900">
              <a:buFont typeface="Arial"/>
              <a:buChar char="•"/>
            </a:pPr>
            <a:r>
              <a:rPr lang="en-US" b="0" dirty="0" smtClean="0"/>
              <a:t>Mary </a:t>
            </a:r>
            <a:r>
              <a:rPr lang="en-US" b="0" dirty="0" err="1" smtClean="0"/>
              <a:t>Legner</a:t>
            </a:r>
            <a:r>
              <a:rPr lang="en-US" b="0" dirty="0" smtClean="0"/>
              <a:t>, Riverside Community College, Basic Skills FDRG</a:t>
            </a:r>
          </a:p>
          <a:p>
            <a:pPr marL="342900" indent="-342900">
              <a:buFont typeface="Arial"/>
              <a:buChar char="•"/>
            </a:pPr>
            <a:r>
              <a:rPr lang="en-US" b="0" dirty="0"/>
              <a:t>AMATYC: </a:t>
            </a:r>
            <a:r>
              <a:rPr lang="en-US" b="0" dirty="0">
                <a:hlinkClick r:id="rId6"/>
              </a:rPr>
              <a:t>http://www.amatyc.org/?page=</a:t>
            </a:r>
            <a:r>
              <a:rPr lang="en-US" b="0" dirty="0" smtClean="0">
                <a:hlinkClick r:id="rId6"/>
              </a:rPr>
              <a:t>PositionInterAlg</a:t>
            </a:r>
            <a:endParaRPr lang="en-US" b="0" dirty="0" smtClean="0"/>
          </a:p>
          <a:p>
            <a:pPr marL="342900" indent="-342900">
              <a:buFont typeface="Arial"/>
              <a:buChar char="•"/>
            </a:pPr>
            <a:r>
              <a:rPr lang="en-US" b="0" dirty="0" err="1" smtClean="0"/>
              <a:t>Ginni</a:t>
            </a:r>
            <a:r>
              <a:rPr lang="en-US" b="0" dirty="0" smtClean="0"/>
              <a:t> May: </a:t>
            </a:r>
            <a:r>
              <a:rPr lang="en-US" b="0" dirty="0" smtClean="0">
                <a:hlinkClick r:id="rId7"/>
              </a:rPr>
              <a:t>ginnimay1@gmail.com</a:t>
            </a:r>
            <a:r>
              <a:rPr lang="en-US" b="0" dirty="0" smtClean="0"/>
              <a:t> or </a:t>
            </a:r>
            <a:r>
              <a:rPr lang="en-US" b="0" dirty="0" smtClean="0">
                <a:hlinkClick r:id="rId8"/>
              </a:rPr>
              <a:t>mayv@scc.losrios.edu</a:t>
            </a:r>
            <a:endParaRPr lang="en-US" b="0" dirty="0" smtClean="0"/>
          </a:p>
          <a:p>
            <a:pPr marL="342900" indent="-342900">
              <a:buFont typeface="Arial"/>
              <a:buChar char="•"/>
            </a:pPr>
            <a:r>
              <a:rPr lang="en-US" b="0" dirty="0" smtClean="0"/>
              <a:t>Toni Parsons: </a:t>
            </a:r>
            <a:r>
              <a:rPr lang="en-US" b="0" u="sng" dirty="0">
                <a:hlinkClick r:id="rId9"/>
              </a:rPr>
              <a:t>mparsons@</a:t>
            </a:r>
            <a:r>
              <a:rPr lang="en-US" b="0" u="sng" dirty="0" smtClean="0">
                <a:hlinkClick r:id="rId9"/>
              </a:rPr>
              <a:t>sdccd.edu</a:t>
            </a:r>
            <a:endParaRPr lang="en-US" b="0" u="sng" dirty="0" smtClean="0"/>
          </a:p>
          <a:p>
            <a:endParaRPr lang="en-US" b="0" dirty="0"/>
          </a:p>
        </p:txBody>
      </p:sp>
    </p:spTree>
    <p:extLst>
      <p:ext uri="{BB962C8B-B14F-4D97-AF65-F5344CB8AC3E}">
        <p14:creationId xmlns:p14="http://schemas.microsoft.com/office/powerpoint/2010/main" val="26885913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a:t>
            </a:r>
            <a:endParaRPr lang="en-US" dirty="0"/>
          </a:p>
        </p:txBody>
      </p:sp>
      <p:sp>
        <p:nvSpPr>
          <p:cNvPr id="5" name="Content Placeholder 4"/>
          <p:cNvSpPr>
            <a:spLocks noGrp="1"/>
          </p:cNvSpPr>
          <p:nvPr>
            <p:ph idx="1"/>
          </p:nvPr>
        </p:nvSpPr>
        <p:spPr/>
        <p:txBody>
          <a:bodyPr/>
          <a:lstStyle/>
          <a:p>
            <a:pPr marL="0" indent="0">
              <a:buNone/>
            </a:pPr>
            <a:r>
              <a:rPr lang="en-US" b="0" dirty="0" smtClean="0"/>
              <a:t>The current math competency requirements for the associate </a:t>
            </a:r>
            <a:r>
              <a:rPr lang="en-US" b="0" dirty="0"/>
              <a:t>d</a:t>
            </a:r>
            <a:r>
              <a:rPr lang="en-US" b="0" dirty="0" smtClean="0"/>
              <a:t>egree in the California Community College System were:</a:t>
            </a:r>
          </a:p>
          <a:p>
            <a:pPr marL="342900" indent="-342900">
              <a:buFont typeface="Arial"/>
              <a:buChar char="•"/>
            </a:pPr>
            <a:r>
              <a:rPr lang="en-US" b="0" dirty="0" smtClean="0"/>
              <a:t>Adopted by the Academic Senate in Spring 2005;</a:t>
            </a:r>
          </a:p>
          <a:p>
            <a:pPr marL="342900" indent="-342900">
              <a:buFont typeface="Arial"/>
              <a:buChar char="•"/>
            </a:pPr>
            <a:r>
              <a:rPr lang="en-US" b="0" dirty="0" smtClean="0"/>
              <a:t>Approved by the Board of Governors in September 2006;</a:t>
            </a:r>
          </a:p>
          <a:p>
            <a:pPr marL="342900" indent="-342900">
              <a:buFont typeface="Arial"/>
              <a:buChar char="•"/>
            </a:pPr>
            <a:r>
              <a:rPr lang="en-US" b="0" dirty="0" smtClean="0"/>
              <a:t>Effective for all students admitted to a CCC beginning Fall 2009.</a:t>
            </a:r>
            <a:endParaRPr lang="en-US" b="0" dirty="0"/>
          </a:p>
        </p:txBody>
      </p:sp>
      <p:pic>
        <p:nvPicPr>
          <p:cNvPr id="2052" name="Picture 4" descr="C:\Users\mgrimeshillman\AppData\Local\Microsoft\Windows\Temporary Internet Files\Content.IE5\5WM3C3RI\math-jok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115" y="3896526"/>
            <a:ext cx="2687570" cy="254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3967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5 Math Requirements</a:t>
            </a:r>
            <a:endParaRPr lang="en-US" dirty="0"/>
          </a:p>
        </p:txBody>
      </p:sp>
      <p:sp>
        <p:nvSpPr>
          <p:cNvPr id="3" name="Content Placeholder 2"/>
          <p:cNvSpPr>
            <a:spLocks noGrp="1"/>
          </p:cNvSpPr>
          <p:nvPr>
            <p:ph idx="1"/>
          </p:nvPr>
        </p:nvSpPr>
        <p:spPr/>
        <p:txBody>
          <a:bodyPr/>
          <a:lstStyle/>
          <a:p>
            <a:pPr marL="0" indent="0">
              <a:buNone/>
            </a:pPr>
            <a:r>
              <a:rPr lang="en-US" b="0" dirty="0" smtClean="0"/>
              <a:t>Title 5 </a:t>
            </a:r>
            <a:r>
              <a:rPr lang="en-US" b="0" dirty="0"/>
              <a:t>§ </a:t>
            </a:r>
            <a:r>
              <a:rPr lang="en-US" b="0" dirty="0" smtClean="0"/>
              <a:t>55063:</a:t>
            </a:r>
          </a:p>
          <a:p>
            <a:pPr marL="0" indent="0">
              <a:buNone/>
            </a:pPr>
            <a:r>
              <a:rPr lang="en-US" b="0" dirty="0" smtClean="0"/>
              <a:t>Competency </a:t>
            </a:r>
            <a:r>
              <a:rPr lang="en-US" b="0" dirty="0"/>
              <a:t>in mathematics shall be demonstrated by obtaining a satisfactory grade in a mathematics course at the level of the course typically known as Intermediate Algebra (either Intermediate Algebra or another mathematics course at the same level, with the same rigor and with Elementary Algebra as a </a:t>
            </a:r>
            <a:r>
              <a:rPr lang="en-US" b="0" dirty="0" smtClean="0"/>
              <a:t>prerequisite, </a:t>
            </a:r>
            <a:r>
              <a:rPr lang="en-US" b="0" dirty="0"/>
              <a:t>approved </a:t>
            </a:r>
            <a:r>
              <a:rPr lang="en-US" b="0" dirty="0" smtClean="0"/>
              <a:t>locally), </a:t>
            </a:r>
            <a:r>
              <a:rPr lang="en-US" b="0" dirty="0"/>
              <a:t>or by </a:t>
            </a:r>
            <a:r>
              <a:rPr lang="en-US" b="0" dirty="0" smtClean="0"/>
              <a:t>examination; </a:t>
            </a:r>
          </a:p>
          <a:p>
            <a:pPr marL="0" indent="0">
              <a:buNone/>
            </a:pPr>
            <a:endParaRPr lang="en-US" b="0" dirty="0"/>
          </a:p>
          <a:p>
            <a:pPr marL="342900" indent="-342900">
              <a:buFont typeface="Arial"/>
              <a:buChar char="•"/>
            </a:pPr>
            <a:r>
              <a:rPr lang="en-US" b="0" dirty="0" smtClean="0"/>
              <a:t>Note that these are graduation requirements for the AA or AS, not requirements for a certificate.</a:t>
            </a:r>
            <a:endParaRPr lang="en-US" b="0" dirty="0"/>
          </a:p>
        </p:txBody>
      </p:sp>
    </p:spTree>
    <p:extLst>
      <p:ext uri="{BB962C8B-B14F-4D97-AF65-F5344CB8AC3E}">
        <p14:creationId xmlns:p14="http://schemas.microsoft.com/office/powerpoint/2010/main" val="1477003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5 Math Requirements</a:t>
            </a:r>
            <a:endParaRPr lang="en-US" dirty="0"/>
          </a:p>
        </p:txBody>
      </p:sp>
      <p:sp>
        <p:nvSpPr>
          <p:cNvPr id="3" name="Content Placeholder 2"/>
          <p:cNvSpPr>
            <a:spLocks noGrp="1"/>
          </p:cNvSpPr>
          <p:nvPr>
            <p:ph idx="1"/>
          </p:nvPr>
        </p:nvSpPr>
        <p:spPr/>
        <p:txBody>
          <a:bodyPr/>
          <a:lstStyle/>
          <a:p>
            <a:pPr marL="0" indent="0">
              <a:buNone/>
            </a:pPr>
            <a:r>
              <a:rPr lang="en-US" b="0" dirty="0" smtClean="0"/>
              <a:t>Title 5 </a:t>
            </a:r>
            <a:r>
              <a:rPr lang="en-US" b="0" dirty="0"/>
              <a:t>§ </a:t>
            </a:r>
            <a:r>
              <a:rPr lang="en-US" b="0" dirty="0" smtClean="0"/>
              <a:t>55063:</a:t>
            </a:r>
          </a:p>
          <a:p>
            <a:pPr marL="0" indent="0">
              <a:buNone/>
            </a:pPr>
            <a:r>
              <a:rPr lang="en-US" b="0" dirty="0" smtClean="0"/>
              <a:t>The </a:t>
            </a:r>
            <a:r>
              <a:rPr lang="en-US" dirty="0"/>
              <a:t>competency requirements</a:t>
            </a:r>
            <a:r>
              <a:rPr lang="en-US" b="0" dirty="0"/>
              <a:t> for written expression and </a:t>
            </a:r>
            <a:r>
              <a:rPr lang="en-US" dirty="0"/>
              <a:t>mathematics may also be met by obtaining a satisfactory grade in courses </a:t>
            </a:r>
            <a:r>
              <a:rPr lang="en-US" b="0" dirty="0"/>
              <a:t>in English and</a:t>
            </a:r>
            <a:r>
              <a:rPr lang="en-US" dirty="0"/>
              <a:t> mathematics taught in or on behalf of other departments and which, as determined by the local governing board, require entrance skills at a level equivalent to those necessary for</a:t>
            </a:r>
            <a:r>
              <a:rPr lang="en-US" b="0" dirty="0"/>
              <a:t> Freshman Composition and </a:t>
            </a:r>
            <a:r>
              <a:rPr lang="en-US" dirty="0"/>
              <a:t>Intermediate Algebra </a:t>
            </a:r>
            <a:r>
              <a:rPr lang="en-US" b="0" dirty="0"/>
              <a:t>respectively. </a:t>
            </a:r>
            <a:endParaRPr lang="en-US" b="0" dirty="0" smtClean="0"/>
          </a:p>
          <a:p>
            <a:pPr marL="0" indent="0">
              <a:buNone/>
            </a:pPr>
            <a:endParaRPr lang="en-US" b="0" dirty="0"/>
          </a:p>
          <a:p>
            <a:pPr marL="342900" indent="-342900">
              <a:buFont typeface="Arial"/>
              <a:buChar char="•"/>
            </a:pPr>
            <a:r>
              <a:rPr lang="en-US" b="0" dirty="0"/>
              <a:t>Note that these are graduation requirements for the AA or AS, not requirements for a certificate.</a:t>
            </a:r>
          </a:p>
          <a:p>
            <a:pPr marL="0" indent="0">
              <a:buNone/>
            </a:pPr>
            <a:endParaRPr lang="en-US" b="0" dirty="0"/>
          </a:p>
        </p:txBody>
      </p:sp>
    </p:spTree>
    <p:extLst>
      <p:ext uri="{BB962C8B-B14F-4D97-AF65-F5344CB8AC3E}">
        <p14:creationId xmlns:p14="http://schemas.microsoft.com/office/powerpoint/2010/main" val="2485863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a:t>A</a:t>
            </a:r>
            <a:r>
              <a:rPr lang="en-US" dirty="0" smtClean="0"/>
              <a:t>lternative courses are permitted (encouraged) by Title 5:</a:t>
            </a:r>
          </a:p>
          <a:p>
            <a:pPr marL="342900" indent="-342900">
              <a:buFont typeface="Arial"/>
              <a:buChar char="•"/>
            </a:pPr>
            <a:r>
              <a:rPr lang="en-US" b="0" dirty="0"/>
              <a:t>Leading up to the 2006 vote, many on the </a:t>
            </a:r>
            <a:r>
              <a:rPr lang="en-US" b="0" dirty="0" err="1"/>
              <a:t>BoG</a:t>
            </a:r>
            <a:r>
              <a:rPr lang="en-US" b="0" dirty="0"/>
              <a:t> were reluctant to approve the change in graduation competencies because they feared it would simply become another barrier to students (especially </a:t>
            </a:r>
            <a:r>
              <a:rPr lang="en-US" b="0" dirty="0" smtClean="0"/>
              <a:t>CTE).</a:t>
            </a:r>
            <a:endParaRPr lang="en-US" b="0" dirty="0"/>
          </a:p>
          <a:p>
            <a:pPr marL="342900" indent="-342900">
              <a:buFont typeface="Arial"/>
              <a:buChar char="•"/>
            </a:pPr>
            <a:r>
              <a:rPr lang="en-US" b="0" dirty="0"/>
              <a:t>The Academic </a:t>
            </a:r>
            <a:r>
              <a:rPr lang="en-US" b="0" dirty="0" smtClean="0"/>
              <a:t>Senate of California Community Colleges made a commitment to </a:t>
            </a:r>
            <a:r>
              <a:rPr lang="en-US" b="0" dirty="0"/>
              <a:t>the Board of Governors that it would </a:t>
            </a:r>
            <a:r>
              <a:rPr lang="en-US" b="0" dirty="0" smtClean="0"/>
              <a:t>actively encourage, support, </a:t>
            </a:r>
            <a:r>
              <a:rPr lang="en-US" b="0" dirty="0"/>
              <a:t>and promote alternative courses</a:t>
            </a:r>
            <a:r>
              <a:rPr lang="en-US" b="0" dirty="0" smtClean="0"/>
              <a:t>.</a:t>
            </a:r>
          </a:p>
          <a:p>
            <a:pPr marL="342900" indent="-342900">
              <a:buFont typeface="Arial"/>
              <a:buChar char="•"/>
            </a:pPr>
            <a:r>
              <a:rPr lang="en-US" b="0" dirty="0" smtClean="0"/>
              <a:t>That is, </a:t>
            </a:r>
            <a:r>
              <a:rPr lang="en-US" b="0" dirty="0"/>
              <a:t>courses with content different from the traditional </a:t>
            </a:r>
            <a:r>
              <a:rPr lang="en-US" b="0" dirty="0" smtClean="0"/>
              <a:t>Intermediate Algebra curriculum may also be acceptable.</a:t>
            </a:r>
          </a:p>
        </p:txBody>
      </p:sp>
    </p:spTree>
    <p:extLst>
      <p:ext uri="{BB962C8B-B14F-4D97-AF65-F5344CB8AC3E}">
        <p14:creationId xmlns:p14="http://schemas.microsoft.com/office/powerpoint/2010/main" val="24833503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Focus</a:t>
            </a:r>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b="0" dirty="0" smtClean="0"/>
              <a:t>What </a:t>
            </a:r>
            <a:r>
              <a:rPr lang="en-US" b="0" dirty="0"/>
              <a:t>alternative courses exist as a means of meeting </a:t>
            </a:r>
            <a:r>
              <a:rPr lang="en-US" b="0" dirty="0" smtClean="0"/>
              <a:t>the </a:t>
            </a:r>
            <a:r>
              <a:rPr lang="en-US" b="0" dirty="0"/>
              <a:t>math competency requirements for the </a:t>
            </a:r>
            <a:r>
              <a:rPr lang="en-US" b="0" dirty="0" smtClean="0"/>
              <a:t>associate </a:t>
            </a:r>
            <a:r>
              <a:rPr lang="en-US" b="0" dirty="0"/>
              <a:t>degree? </a:t>
            </a:r>
          </a:p>
          <a:p>
            <a:pPr marL="342900" indent="-342900">
              <a:buFont typeface="Arial"/>
              <a:buChar char="•"/>
            </a:pPr>
            <a:r>
              <a:rPr lang="en-US" b="0" dirty="0" smtClean="0"/>
              <a:t>How </a:t>
            </a:r>
            <a:r>
              <a:rPr lang="en-US" b="0" dirty="0"/>
              <a:t>can we as CCC faculty design and implement alternative courses without </a:t>
            </a:r>
            <a:r>
              <a:rPr lang="en-US" b="0" dirty="0" smtClean="0"/>
              <a:t>sacrificing or lowering standards and content level? </a:t>
            </a:r>
          </a:p>
          <a:p>
            <a:pPr marL="342900" indent="-342900">
              <a:buFont typeface="Arial"/>
              <a:buChar char="•"/>
            </a:pPr>
            <a:r>
              <a:rPr lang="en-US" b="0" dirty="0" smtClean="0"/>
              <a:t>How do we successfully work with CSUs and UCs to accept those courses as prerequisites for the transfer level math?</a:t>
            </a:r>
            <a:endParaRPr lang="en-US" b="0" dirty="0"/>
          </a:p>
        </p:txBody>
      </p:sp>
      <p:pic>
        <p:nvPicPr>
          <p:cNvPr id="4098" name="Picture 2" descr="C:\Users\mgrimeshillman\AppData\Local\Microsoft\Windows\Temporary Internet Files\Content.IE5\ASPDBNGM\math_exp_div_rul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374" y="4267801"/>
            <a:ext cx="3358092" cy="185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4755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a:t>
            </a:r>
            <a:r>
              <a:rPr lang="en-US" sz="1200" dirty="0" smtClean="0"/>
              <a:t>(Sacramento City College)</a:t>
            </a:r>
            <a:endParaRPr lang="en-US" sz="1200" dirty="0"/>
          </a:p>
        </p:txBody>
      </p:sp>
      <p:sp>
        <p:nvSpPr>
          <p:cNvPr id="3" name="Content Placeholder 2"/>
          <p:cNvSpPr>
            <a:spLocks noGrp="1"/>
          </p:cNvSpPr>
          <p:nvPr>
            <p:ph idx="1"/>
          </p:nvPr>
        </p:nvSpPr>
        <p:spPr/>
        <p:txBody>
          <a:bodyPr>
            <a:normAutofit fontScale="85000" lnSpcReduction="20000"/>
          </a:bodyPr>
          <a:lstStyle/>
          <a:p>
            <a:r>
              <a:rPr lang="en-US" dirty="0" smtClean="0"/>
              <a:t>Identifier:</a:t>
            </a:r>
            <a:r>
              <a:rPr lang="en-US" dirty="0"/>
              <a:t> </a:t>
            </a:r>
            <a:r>
              <a:rPr lang="en-US" b="0" dirty="0" smtClean="0"/>
              <a:t>MATH </a:t>
            </a:r>
            <a:r>
              <a:rPr lang="en-US" b="0" dirty="0"/>
              <a:t>140	</a:t>
            </a:r>
          </a:p>
          <a:p>
            <a:r>
              <a:rPr lang="en-US" dirty="0" smtClean="0"/>
              <a:t>Title:</a:t>
            </a:r>
            <a:r>
              <a:rPr lang="en-US" b="0" dirty="0"/>
              <a:t> </a:t>
            </a:r>
            <a:r>
              <a:rPr lang="en-US" b="0" dirty="0" smtClean="0"/>
              <a:t> Mathematics Competency (SCC under Mathematics Literacy)</a:t>
            </a:r>
            <a:r>
              <a:rPr lang="en-US" b="0" dirty="0"/>
              <a:t>	</a:t>
            </a:r>
          </a:p>
          <a:p>
            <a:r>
              <a:rPr lang="en-US" dirty="0"/>
              <a:t>Units</a:t>
            </a:r>
            <a:r>
              <a:rPr lang="en-US" dirty="0" smtClean="0"/>
              <a:t>: </a:t>
            </a:r>
            <a:r>
              <a:rPr lang="en-US" b="0" dirty="0" smtClean="0"/>
              <a:t>4.00</a:t>
            </a:r>
            <a:r>
              <a:rPr lang="en-US" b="0" dirty="0"/>
              <a:t>	</a:t>
            </a:r>
          </a:p>
          <a:p>
            <a:r>
              <a:rPr lang="en-US" dirty="0" smtClean="0"/>
              <a:t>Prerequisite:</a:t>
            </a:r>
            <a:r>
              <a:rPr lang="en-US" dirty="0"/>
              <a:t> </a:t>
            </a:r>
            <a:r>
              <a:rPr lang="en-US" b="0" dirty="0" smtClean="0"/>
              <a:t>MATH </a:t>
            </a:r>
            <a:r>
              <a:rPr lang="en-US" b="0" dirty="0"/>
              <a:t>100 (</a:t>
            </a:r>
            <a:r>
              <a:rPr lang="en-US" b="0" i="1" dirty="0"/>
              <a:t>Elementary Algebra</a:t>
            </a:r>
            <a:r>
              <a:rPr lang="en-US" b="0" dirty="0"/>
              <a:t>) or 104 (</a:t>
            </a:r>
            <a:r>
              <a:rPr lang="en-US" b="0" i="1" dirty="0"/>
              <a:t>Elementary Algebra, Part II</a:t>
            </a:r>
            <a:r>
              <a:rPr lang="en-US" b="0" dirty="0"/>
              <a:t>) with a grade of "C" or better, or placement through the assessment process.	</a:t>
            </a:r>
          </a:p>
          <a:p>
            <a:r>
              <a:rPr lang="en-US" dirty="0"/>
              <a:t>Hours</a:t>
            </a:r>
            <a:r>
              <a:rPr lang="en-US" dirty="0" smtClean="0"/>
              <a:t>:</a:t>
            </a:r>
            <a:r>
              <a:rPr lang="en-US" dirty="0"/>
              <a:t> </a:t>
            </a:r>
            <a:r>
              <a:rPr lang="en-US" b="0" dirty="0" smtClean="0"/>
              <a:t>72 </a:t>
            </a:r>
            <a:r>
              <a:rPr lang="en-US" b="0" dirty="0"/>
              <a:t>hours lecture	</a:t>
            </a:r>
          </a:p>
          <a:p>
            <a:r>
              <a:rPr lang="en-US" dirty="0" smtClean="0"/>
              <a:t>Description:</a:t>
            </a:r>
            <a:r>
              <a:rPr lang="en-US" dirty="0"/>
              <a:t> </a:t>
            </a:r>
            <a:r>
              <a:rPr lang="en-US" b="0" dirty="0" smtClean="0"/>
              <a:t>This </a:t>
            </a:r>
            <a:r>
              <a:rPr lang="en-US" b="0" dirty="0"/>
              <a:t>course introduces students to everyday uses of mathematics. Mathematical literacy is necessary to fully participate in the democratic decision-making process. Topics will include measurement systems, reasoning and logic, elections, inflation and other indexes, chance and risk, and finances and may include other topics, such as environmental or health issues.	</a:t>
            </a:r>
            <a:endParaRPr lang="en-US" b="0" dirty="0" smtClean="0"/>
          </a:p>
          <a:p>
            <a:r>
              <a:rPr lang="en-US" dirty="0" smtClean="0"/>
              <a:t>Associate Degree Competency: </a:t>
            </a:r>
            <a:r>
              <a:rPr lang="en-US" b="0" dirty="0" smtClean="0"/>
              <a:t>Mathematics Competency (approved June 1, 2009)</a:t>
            </a:r>
            <a:endParaRPr lang="en-US" b="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661" y="414867"/>
            <a:ext cx="1966983" cy="1634384"/>
          </a:xfrm>
          <a:prstGeom prst="rect">
            <a:avLst/>
          </a:prstGeom>
        </p:spPr>
      </p:pic>
    </p:spTree>
    <p:extLst>
      <p:ext uri="{BB962C8B-B14F-4D97-AF65-F5344CB8AC3E}">
        <p14:creationId xmlns:p14="http://schemas.microsoft.com/office/powerpoint/2010/main" val="42805008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a:t>
            </a:r>
            <a:r>
              <a:rPr lang="en-US" sz="1300" dirty="0" smtClean="0"/>
              <a:t>(</a:t>
            </a:r>
            <a:r>
              <a:rPr lang="en-US" sz="1300" dirty="0" err="1" smtClean="0"/>
              <a:t>Cosumnes</a:t>
            </a:r>
            <a:r>
              <a:rPr lang="en-US" sz="1300" dirty="0" smtClean="0"/>
              <a:t> River </a:t>
            </a:r>
            <a:r>
              <a:rPr lang="en-US" sz="1300" dirty="0"/>
              <a:t>College)</a:t>
            </a:r>
          </a:p>
        </p:txBody>
      </p:sp>
      <p:sp>
        <p:nvSpPr>
          <p:cNvPr id="3" name="Content Placeholder 2"/>
          <p:cNvSpPr>
            <a:spLocks noGrp="1"/>
          </p:cNvSpPr>
          <p:nvPr>
            <p:ph idx="1"/>
          </p:nvPr>
        </p:nvSpPr>
        <p:spPr/>
        <p:txBody>
          <a:bodyPr>
            <a:normAutofit fontScale="70000" lnSpcReduction="20000"/>
          </a:bodyPr>
          <a:lstStyle/>
          <a:p>
            <a:r>
              <a:rPr lang="en-US" dirty="0" smtClean="0"/>
              <a:t>Identifier:</a:t>
            </a:r>
            <a:r>
              <a:rPr lang="en-US" dirty="0"/>
              <a:t> </a:t>
            </a:r>
            <a:r>
              <a:rPr lang="en-US" b="0" dirty="0" smtClean="0"/>
              <a:t>MATH </a:t>
            </a:r>
            <a:r>
              <a:rPr lang="en-US" b="0" dirty="0"/>
              <a:t>144	</a:t>
            </a:r>
          </a:p>
          <a:p>
            <a:r>
              <a:rPr lang="en-US" dirty="0" smtClean="0"/>
              <a:t>Title:</a:t>
            </a:r>
            <a:r>
              <a:rPr lang="en-US" dirty="0"/>
              <a:t> </a:t>
            </a:r>
            <a:r>
              <a:rPr lang="en-US" b="0" dirty="0" smtClean="0"/>
              <a:t>Math </a:t>
            </a:r>
            <a:r>
              <a:rPr lang="en-US" b="0" dirty="0"/>
              <a:t>for Contemporary </a:t>
            </a:r>
            <a:r>
              <a:rPr lang="en-US" b="0" dirty="0" smtClean="0"/>
              <a:t>Careers (CRC under Mathematics Literacy)</a:t>
            </a:r>
            <a:r>
              <a:rPr lang="en-US" b="0" dirty="0"/>
              <a:t>	</a:t>
            </a:r>
          </a:p>
          <a:p>
            <a:r>
              <a:rPr lang="en-US" dirty="0"/>
              <a:t>Units</a:t>
            </a:r>
            <a:r>
              <a:rPr lang="en-US" dirty="0" smtClean="0"/>
              <a:t>:</a:t>
            </a:r>
            <a:r>
              <a:rPr lang="en-US" b="0" dirty="0"/>
              <a:t> </a:t>
            </a:r>
            <a:r>
              <a:rPr lang="en-US" b="0" dirty="0" smtClean="0"/>
              <a:t> 3.00</a:t>
            </a:r>
            <a:r>
              <a:rPr lang="en-US" b="0" dirty="0"/>
              <a:t>	</a:t>
            </a:r>
          </a:p>
          <a:p>
            <a:r>
              <a:rPr lang="en-US" dirty="0" smtClean="0"/>
              <a:t>Prerequisite:</a:t>
            </a:r>
            <a:r>
              <a:rPr lang="en-US" dirty="0"/>
              <a:t> </a:t>
            </a:r>
            <a:r>
              <a:rPr lang="en-US" b="0" dirty="0" smtClean="0"/>
              <a:t>MATH </a:t>
            </a:r>
            <a:r>
              <a:rPr lang="en-US" b="0" dirty="0"/>
              <a:t>100 (</a:t>
            </a:r>
            <a:r>
              <a:rPr lang="en-US" b="0" i="1" dirty="0"/>
              <a:t>Elementary Algebra</a:t>
            </a:r>
            <a:r>
              <a:rPr lang="en-US" b="0" dirty="0"/>
              <a:t>) or 102 (</a:t>
            </a:r>
            <a:r>
              <a:rPr lang="en-US" b="0" i="1" dirty="0"/>
              <a:t>Elementary Algebra - Part II</a:t>
            </a:r>
            <a:r>
              <a:rPr lang="en-US" b="0" dirty="0"/>
              <a:t>) with a grade of "C" or better, or equivalent skills demonstrated through the assessment process.	</a:t>
            </a:r>
          </a:p>
          <a:p>
            <a:r>
              <a:rPr lang="en-US" dirty="0"/>
              <a:t>Hours</a:t>
            </a:r>
            <a:r>
              <a:rPr lang="en-US" dirty="0" smtClean="0"/>
              <a:t>:</a:t>
            </a:r>
            <a:r>
              <a:rPr lang="en-US" b="0" dirty="0"/>
              <a:t> </a:t>
            </a:r>
            <a:r>
              <a:rPr lang="en-US" b="0" dirty="0" smtClean="0"/>
              <a:t>54 </a:t>
            </a:r>
            <a:r>
              <a:rPr lang="en-US" b="0" dirty="0"/>
              <a:t>hours lecture	</a:t>
            </a:r>
          </a:p>
          <a:p>
            <a:r>
              <a:rPr lang="en-US" dirty="0" smtClean="0"/>
              <a:t>Description:</a:t>
            </a:r>
            <a:r>
              <a:rPr lang="en-US" dirty="0"/>
              <a:t> </a:t>
            </a:r>
            <a:r>
              <a:rPr lang="en-US" b="0" dirty="0" smtClean="0"/>
              <a:t>In </a:t>
            </a:r>
            <a:r>
              <a:rPr lang="en-US" b="0" dirty="0"/>
              <a:t>the current information age, what mathematics should every person know? This course examines the contributions of mathematics in today's world. Students will explore mathematics' on-going role in society beginning with the need for and development of number systems, logical thinking, and current processes for coding and decoding data. A major focus of the course will be contemporary methods for analyzing data and interpreting statistics to make informed decisions. Students will conclude the course by selecting a module of mathematical interest from a list of available topics drawn from vocational programs and contemporary careers such as automotive technology, construction technology, film, digital media and broadcasting, medical records, pharmacy technology or other emerging career fields.	</a:t>
            </a:r>
            <a:endParaRPr lang="en-US" b="0" dirty="0" smtClean="0"/>
          </a:p>
          <a:p>
            <a:r>
              <a:rPr lang="en-US" dirty="0"/>
              <a:t>Associate Degree Competency: </a:t>
            </a:r>
            <a:r>
              <a:rPr lang="en-US" b="0" dirty="0"/>
              <a:t>Mathematics Competency (approved </a:t>
            </a:r>
            <a:r>
              <a:rPr lang="en-US" b="0" dirty="0" smtClean="0"/>
              <a:t>Jan </a:t>
            </a:r>
            <a:r>
              <a:rPr lang="en-US" b="0" dirty="0"/>
              <a:t>1, </a:t>
            </a:r>
            <a:r>
              <a:rPr lang="en-US" b="0" dirty="0" smtClean="0"/>
              <a:t>2011)</a:t>
            </a:r>
            <a:endParaRPr lang="en-US" b="0" dirty="0"/>
          </a:p>
          <a:p>
            <a:endParaRPr lang="en-US" dirty="0"/>
          </a:p>
          <a:p>
            <a:pPr marL="0" indent="0">
              <a:buNone/>
            </a:pPr>
            <a:endParaRPr lang="en-US" dirty="0"/>
          </a:p>
        </p:txBody>
      </p:sp>
    </p:spTree>
    <p:extLst>
      <p:ext uri="{BB962C8B-B14F-4D97-AF65-F5344CB8AC3E}">
        <p14:creationId xmlns:p14="http://schemas.microsoft.com/office/powerpoint/2010/main" val="13317280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607</TotalTime>
  <Words>1485</Words>
  <Application>Microsoft Macintosh PowerPoint</Application>
  <PresentationFormat>On-screen Show (4:3)</PresentationFormat>
  <Paragraphs>172</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Essential</vt:lpstr>
      <vt:lpstr>Math Requirements and  intermediate algebra</vt:lpstr>
      <vt:lpstr>Outcomes</vt:lpstr>
      <vt:lpstr>History</vt:lpstr>
      <vt:lpstr>Title 5 Math Requirements</vt:lpstr>
      <vt:lpstr>Title 5 Math Requirements</vt:lpstr>
      <vt:lpstr>History</vt:lpstr>
      <vt:lpstr>Today’s Focus</vt:lpstr>
      <vt:lpstr>Examples (Sacramento City College)</vt:lpstr>
      <vt:lpstr>Examples (Cosumnes River College)</vt:lpstr>
      <vt:lpstr>Examples (san diego Mesa college)</vt:lpstr>
      <vt:lpstr>Examples (american river College)</vt:lpstr>
      <vt:lpstr>Examples  </vt:lpstr>
      <vt:lpstr>Discussion</vt:lpstr>
      <vt:lpstr>discussion</vt:lpstr>
      <vt:lpstr>C-ID Update</vt:lpstr>
      <vt:lpstr>C-ID Update</vt:lpstr>
      <vt:lpstr>CSU update</vt:lpstr>
      <vt:lpstr>CSU Update</vt:lpstr>
      <vt:lpstr>Amatyc  </vt:lpstr>
      <vt:lpstr>Discussion</vt:lpstr>
      <vt:lpstr>Thank you!</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Convention: Faculty Design and Implementation of Alternative Courses to Meet Math Requirements</dc:title>
  <dc:creator>Virginia May</dc:creator>
  <cp:lastModifiedBy>Virginia May</cp:lastModifiedBy>
  <cp:revision>105</cp:revision>
  <dcterms:created xsi:type="dcterms:W3CDTF">2015-03-31T22:36:46Z</dcterms:created>
  <dcterms:modified xsi:type="dcterms:W3CDTF">2015-07-01T20:37:39Z</dcterms:modified>
</cp:coreProperties>
</file>