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0"/>
  </p:notesMasterIdLst>
  <p:sldIdLst>
    <p:sldId id="257" r:id="rId2"/>
    <p:sldId id="259" r:id="rId3"/>
    <p:sldId id="258" r:id="rId4"/>
    <p:sldId id="260" r:id="rId5"/>
    <p:sldId id="261" r:id="rId6"/>
    <p:sldId id="273" r:id="rId7"/>
    <p:sldId id="262" r:id="rId8"/>
    <p:sldId id="263" r:id="rId9"/>
    <p:sldId id="264" r:id="rId10"/>
    <p:sldId id="265" r:id="rId11"/>
    <p:sldId id="274" r:id="rId12"/>
    <p:sldId id="266" r:id="rId13"/>
    <p:sldId id="275" r:id="rId14"/>
    <p:sldId id="267" r:id="rId15"/>
    <p:sldId id="271" r:id="rId16"/>
    <p:sldId id="272" r:id="rId17"/>
    <p:sldId id="268"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1AD1B-CA89-F841-A322-80D9E8E239F4}"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16E7C-0EC0-5A41-8F39-B1C7572BD78A}" type="slidenum">
              <a:rPr lang="en-US" smtClean="0"/>
              <a:t>‹#›</a:t>
            </a:fld>
            <a:endParaRPr lang="en-US"/>
          </a:p>
        </p:txBody>
      </p:sp>
    </p:spTree>
    <p:extLst>
      <p:ext uri="{BB962C8B-B14F-4D97-AF65-F5344CB8AC3E}">
        <p14:creationId xmlns:p14="http://schemas.microsoft.com/office/powerpoint/2010/main" val="500642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2</a:t>
            </a:fld>
            <a:endParaRPr lang="en-US"/>
          </a:p>
        </p:txBody>
      </p:sp>
    </p:spTree>
    <p:extLst>
      <p:ext uri="{BB962C8B-B14F-4D97-AF65-F5344CB8AC3E}">
        <p14:creationId xmlns:p14="http://schemas.microsoft.com/office/powerpoint/2010/main" val="3068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11</a:t>
            </a:fld>
            <a:endParaRPr lang="en-US"/>
          </a:p>
        </p:txBody>
      </p:sp>
    </p:spTree>
    <p:extLst>
      <p:ext uri="{BB962C8B-B14F-4D97-AF65-F5344CB8AC3E}">
        <p14:creationId xmlns:p14="http://schemas.microsoft.com/office/powerpoint/2010/main" val="244870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 in</a:t>
            </a:r>
            <a:r>
              <a:rPr lang="en-US" baseline="0" dirty="0" smtClean="0"/>
              <a:t> groups, then share their ideas</a:t>
            </a:r>
          </a:p>
          <a:p>
            <a:r>
              <a:rPr lang="en-US" baseline="0" dirty="0" smtClean="0"/>
              <a:t>Paul will bring flip charts and document.</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12</a:t>
            </a:fld>
            <a:endParaRPr lang="en-US"/>
          </a:p>
        </p:txBody>
      </p:sp>
    </p:spTree>
    <p:extLst>
      <p:ext uri="{BB962C8B-B14F-4D97-AF65-F5344CB8AC3E}">
        <p14:creationId xmlns:p14="http://schemas.microsoft.com/office/powerpoint/2010/main" val="277648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13</a:t>
            </a:fld>
            <a:endParaRPr lang="en-US"/>
          </a:p>
        </p:txBody>
      </p:sp>
    </p:spTree>
    <p:extLst>
      <p:ext uri="{BB962C8B-B14F-4D97-AF65-F5344CB8AC3E}">
        <p14:creationId xmlns:p14="http://schemas.microsoft.com/office/powerpoint/2010/main" val="241583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or possibly</a:t>
            </a:r>
            <a:r>
              <a:rPr lang="en-US" baseline="0" dirty="0" smtClean="0"/>
              <a:t> free flowing as a whole</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14</a:t>
            </a:fld>
            <a:endParaRPr lang="en-US"/>
          </a:p>
        </p:txBody>
      </p:sp>
    </p:spTree>
    <p:extLst>
      <p:ext uri="{BB962C8B-B14F-4D97-AF65-F5344CB8AC3E}">
        <p14:creationId xmlns:p14="http://schemas.microsoft.com/office/powerpoint/2010/main" val="363337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15</a:t>
            </a:fld>
            <a:endParaRPr lang="en-US"/>
          </a:p>
        </p:txBody>
      </p:sp>
    </p:spTree>
    <p:extLst>
      <p:ext uri="{BB962C8B-B14F-4D97-AF65-F5344CB8AC3E}">
        <p14:creationId xmlns:p14="http://schemas.microsoft.com/office/powerpoint/2010/main" val="235631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16</a:t>
            </a:fld>
            <a:endParaRPr lang="en-US"/>
          </a:p>
        </p:txBody>
      </p:sp>
    </p:spTree>
    <p:extLst>
      <p:ext uri="{BB962C8B-B14F-4D97-AF65-F5344CB8AC3E}">
        <p14:creationId xmlns:p14="http://schemas.microsoft.com/office/powerpoint/2010/main" val="354566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17</a:t>
            </a:fld>
            <a:endParaRPr lang="en-US"/>
          </a:p>
        </p:txBody>
      </p:sp>
    </p:spTree>
    <p:extLst>
      <p:ext uri="{BB962C8B-B14F-4D97-AF65-F5344CB8AC3E}">
        <p14:creationId xmlns:p14="http://schemas.microsoft.com/office/powerpoint/2010/main" val="420458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3</a:t>
            </a:fld>
            <a:endParaRPr lang="en-US"/>
          </a:p>
        </p:txBody>
      </p:sp>
    </p:spTree>
    <p:extLst>
      <p:ext uri="{BB962C8B-B14F-4D97-AF65-F5344CB8AC3E}">
        <p14:creationId xmlns:p14="http://schemas.microsoft.com/office/powerpoint/2010/main" val="352036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4</a:t>
            </a:fld>
            <a:endParaRPr lang="en-US"/>
          </a:p>
        </p:txBody>
      </p:sp>
    </p:spTree>
    <p:extLst>
      <p:ext uri="{BB962C8B-B14F-4D97-AF65-F5344CB8AC3E}">
        <p14:creationId xmlns:p14="http://schemas.microsoft.com/office/powerpoint/2010/main" val="35391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5</a:t>
            </a:fld>
            <a:endParaRPr lang="en-US"/>
          </a:p>
        </p:txBody>
      </p:sp>
    </p:spTree>
    <p:extLst>
      <p:ext uri="{BB962C8B-B14F-4D97-AF65-F5344CB8AC3E}">
        <p14:creationId xmlns:p14="http://schemas.microsoft.com/office/powerpoint/2010/main" val="140137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6</a:t>
            </a:fld>
            <a:endParaRPr lang="en-US"/>
          </a:p>
        </p:txBody>
      </p:sp>
    </p:spTree>
    <p:extLst>
      <p:ext uri="{BB962C8B-B14F-4D97-AF65-F5344CB8AC3E}">
        <p14:creationId xmlns:p14="http://schemas.microsoft.com/office/powerpoint/2010/main" val="328068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7</a:t>
            </a:fld>
            <a:endParaRPr lang="en-US"/>
          </a:p>
        </p:txBody>
      </p:sp>
    </p:spTree>
    <p:extLst>
      <p:ext uri="{BB962C8B-B14F-4D97-AF65-F5344CB8AC3E}">
        <p14:creationId xmlns:p14="http://schemas.microsoft.com/office/powerpoint/2010/main" val="25296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8</a:t>
            </a:fld>
            <a:endParaRPr lang="en-US"/>
          </a:p>
        </p:txBody>
      </p:sp>
    </p:spTree>
    <p:extLst>
      <p:ext uri="{BB962C8B-B14F-4D97-AF65-F5344CB8AC3E}">
        <p14:creationId xmlns:p14="http://schemas.microsoft.com/office/powerpoint/2010/main" val="258748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9</a:t>
            </a:fld>
            <a:endParaRPr lang="en-US"/>
          </a:p>
        </p:txBody>
      </p:sp>
    </p:spTree>
    <p:extLst>
      <p:ext uri="{BB962C8B-B14F-4D97-AF65-F5344CB8AC3E}">
        <p14:creationId xmlns:p14="http://schemas.microsoft.com/office/powerpoint/2010/main" val="97800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5F016E7C-0EC0-5A41-8F39-B1C7572BD78A}" type="slidenum">
              <a:rPr lang="en-US" smtClean="0"/>
              <a:t>10</a:t>
            </a:fld>
            <a:endParaRPr lang="en-US"/>
          </a:p>
        </p:txBody>
      </p:sp>
    </p:spTree>
    <p:extLst>
      <p:ext uri="{BB962C8B-B14F-4D97-AF65-F5344CB8AC3E}">
        <p14:creationId xmlns:p14="http://schemas.microsoft.com/office/powerpoint/2010/main" val="363661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99DD27-7CF2-8749-8584-513170B3D55D}"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B29D4F4-9F89-1248-A0FF-74633BABCF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9DD27-7CF2-8749-8584-513170B3D55D}"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9DD27-7CF2-8749-8584-513170B3D55D}"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99DD27-7CF2-8749-8584-513170B3D55D}"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199DD27-7CF2-8749-8584-513170B3D55D}" type="datetimeFigureOut">
              <a:rPr lang="en-US" smtClean="0"/>
              <a:t>4/6/2015</a:t>
            </a:fld>
            <a:endParaRPr lang="en-US"/>
          </a:p>
        </p:txBody>
      </p:sp>
      <p:sp>
        <p:nvSpPr>
          <p:cNvPr id="8" name="Slide Number Placeholder 7"/>
          <p:cNvSpPr>
            <a:spLocks noGrp="1"/>
          </p:cNvSpPr>
          <p:nvPr>
            <p:ph type="sldNum" sz="quarter" idx="11"/>
          </p:nvPr>
        </p:nvSpPr>
        <p:spPr/>
        <p:txBody>
          <a:bodyPr/>
          <a:lstStyle/>
          <a:p>
            <a:fld id="{CB29D4F4-9F89-1248-A0FF-74633BABCF5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99DD27-7CF2-8749-8584-513170B3D55D}"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99DD27-7CF2-8749-8584-513170B3D55D}"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9DD27-7CF2-8749-8584-513170B3D55D}"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9DD27-7CF2-8749-8584-513170B3D55D}"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9D4F4-9F89-1248-A0FF-74633BABCF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9DD27-7CF2-8749-8584-513170B3D55D}"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9D4F4-9F89-1248-A0FF-74633BABCF5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9DD27-7CF2-8749-8584-513170B3D55D}"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B29D4F4-9F89-1248-A0FF-74633BABCF5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199DD27-7CF2-8749-8584-513170B3D55D}" type="datetimeFigureOut">
              <a:rPr lang="en-US" smtClean="0"/>
              <a:t>4/6/2015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B29D4F4-9F89-1248-A0FF-74633BABCF5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ovt.westlaw.com/calregs/Document/IBF3A8AB0D48411DEBC02831C6D6C108E?viewType=FullText&amp;originationContext=documenttoc&amp;transitionType=CategoryPageItem&amp;contextData=(sc.Default" TargetMode="External"/><Relationship Id="rId2" Type="http://schemas.openxmlformats.org/officeDocument/2006/relationships/hyperlink" Target="http://asccc.org/content/alternatives-traditional-intermediate-algeb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Challenging Convention: Faculty Design and Implementation of Alternative Courses to Meet Math Requirements</a:t>
            </a:r>
            <a:endParaRPr lang="en-US" sz="3400" dirty="0"/>
          </a:p>
        </p:txBody>
      </p:sp>
      <p:sp>
        <p:nvSpPr>
          <p:cNvPr id="4" name="Text Placeholder 3"/>
          <p:cNvSpPr>
            <a:spLocks noGrp="1"/>
          </p:cNvSpPr>
          <p:nvPr>
            <p:ph type="body" idx="1"/>
          </p:nvPr>
        </p:nvSpPr>
        <p:spPr/>
        <p:txBody>
          <a:bodyPr>
            <a:normAutofit fontScale="40000" lnSpcReduction="20000"/>
          </a:bodyPr>
          <a:lstStyle/>
          <a:p>
            <a:endParaRPr lang="en-US" dirty="0" smtClean="0"/>
          </a:p>
          <a:p>
            <a:pPr algn="l"/>
            <a:r>
              <a:rPr lang="en-US" dirty="0" smtClean="0"/>
              <a:t>Paul </a:t>
            </a:r>
            <a:r>
              <a:rPr lang="en-US" dirty="0" err="1" smtClean="0"/>
              <a:t>Steenhausen</a:t>
            </a:r>
            <a:r>
              <a:rPr lang="en-US" dirty="0" smtClean="0"/>
              <a:t>: </a:t>
            </a:r>
          </a:p>
          <a:p>
            <a:pPr algn="l"/>
            <a:r>
              <a:rPr lang="en-US" dirty="0" smtClean="0"/>
              <a:t>Executive Director,  Success Center for California Community Colleges</a:t>
            </a:r>
          </a:p>
          <a:p>
            <a:pPr algn="l"/>
            <a:r>
              <a:rPr lang="en-US" dirty="0" err="1" smtClean="0"/>
              <a:t>Ginni</a:t>
            </a:r>
            <a:r>
              <a:rPr lang="en-US" dirty="0" smtClean="0"/>
              <a:t> May: Sacramento City College, ASCCC Curriculum Committee</a:t>
            </a:r>
          </a:p>
          <a:p>
            <a:pPr algn="l"/>
            <a:r>
              <a:rPr lang="en-US" dirty="0" smtClean="0"/>
              <a:t>Michelle Grimes-Hillman : Mt. SAC, Chair ASCCC Curriculum Committee</a:t>
            </a:r>
            <a:endParaRPr lang="en-US" dirty="0"/>
          </a:p>
        </p:txBody>
      </p:sp>
      <p:pic>
        <p:nvPicPr>
          <p:cNvPr id="1026" name="Picture 2" descr="C:\Users\mgrimeshillman\AppData\Local\Microsoft\Windows\Temporary Internet Files\Content.IE5\ASPDBNGM\math_symb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333" y="4894086"/>
            <a:ext cx="1312333" cy="1749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8066" y="5431909"/>
            <a:ext cx="4106333" cy="369332"/>
          </a:xfrm>
          <a:prstGeom prst="rect">
            <a:avLst/>
          </a:prstGeom>
          <a:noFill/>
        </p:spPr>
        <p:txBody>
          <a:bodyPr wrap="square" rtlCol="0">
            <a:spAutoFit/>
          </a:bodyPr>
          <a:lstStyle/>
          <a:p>
            <a:r>
              <a:rPr lang="en-US" dirty="0" smtClean="0"/>
              <a:t>ASCCC Spring Plenary 2015</a:t>
            </a:r>
            <a:endParaRPr lang="en-US" dirty="0"/>
          </a:p>
        </p:txBody>
      </p:sp>
    </p:spTree>
    <p:extLst>
      <p:ext uri="{BB962C8B-B14F-4D97-AF65-F5344CB8AC3E}">
        <p14:creationId xmlns:p14="http://schemas.microsoft.com/office/powerpoint/2010/main" val="315598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Identifier:</a:t>
            </a:r>
            <a:r>
              <a:rPr lang="en-US" dirty="0"/>
              <a:t> </a:t>
            </a:r>
            <a:r>
              <a:rPr lang="en-US" b="0" dirty="0" smtClean="0"/>
              <a:t>MATH </a:t>
            </a:r>
            <a:r>
              <a:rPr lang="en-US" b="0" dirty="0"/>
              <a:t>110	</a:t>
            </a:r>
          </a:p>
          <a:p>
            <a:r>
              <a:rPr lang="en-US" dirty="0" smtClean="0"/>
              <a:t>Title:</a:t>
            </a:r>
            <a:r>
              <a:rPr lang="en-US" b="0" dirty="0"/>
              <a:t> </a:t>
            </a:r>
            <a:r>
              <a:rPr lang="en-US" b="0" dirty="0" smtClean="0"/>
              <a:t> Elementary Geometry (ARC under Geometry)</a:t>
            </a:r>
            <a:r>
              <a:rPr lang="en-US" b="0" dirty="0"/>
              <a:t>	</a:t>
            </a:r>
          </a:p>
          <a:p>
            <a:r>
              <a:rPr lang="en-US" dirty="0"/>
              <a:t>Units</a:t>
            </a:r>
            <a:r>
              <a:rPr lang="en-US" dirty="0" smtClean="0"/>
              <a:t>:</a:t>
            </a:r>
            <a:r>
              <a:rPr lang="en-US" dirty="0"/>
              <a:t> </a:t>
            </a:r>
            <a:r>
              <a:rPr lang="en-US" b="0" dirty="0" smtClean="0"/>
              <a:t>5.00</a:t>
            </a:r>
            <a:r>
              <a:rPr lang="en-US" b="0" dirty="0"/>
              <a:t>	</a:t>
            </a:r>
          </a:p>
          <a:p>
            <a:r>
              <a:rPr lang="en-US" dirty="0" smtClean="0"/>
              <a:t>Prerequisite: </a:t>
            </a:r>
            <a:r>
              <a:rPr lang="en-US" b="0" dirty="0" smtClean="0"/>
              <a:t>MATH </a:t>
            </a:r>
            <a:r>
              <a:rPr lang="en-US" b="0" dirty="0"/>
              <a:t>100 (</a:t>
            </a:r>
            <a:r>
              <a:rPr lang="en-US" b="0" i="1" dirty="0"/>
              <a:t>Elementary Algebra</a:t>
            </a:r>
            <a:r>
              <a:rPr lang="en-US" b="0" dirty="0"/>
              <a:t>), 104 (</a:t>
            </a:r>
            <a:r>
              <a:rPr lang="en-US" b="0" i="1" dirty="0"/>
              <a:t>Elementary Algebra, Part II</a:t>
            </a:r>
            <a:r>
              <a:rPr lang="en-US" b="0" dirty="0"/>
              <a:t>), or 132 (</a:t>
            </a:r>
            <a:r>
              <a:rPr lang="en-US" b="0" i="1" dirty="0"/>
              <a:t>Combined Algebra - Part II</a:t>
            </a:r>
            <a:r>
              <a:rPr lang="en-US" b="0" dirty="0"/>
              <a:t>) with a grade of "C" or better, or placement through the assessment process.	</a:t>
            </a:r>
          </a:p>
          <a:p>
            <a:r>
              <a:rPr lang="en-US" dirty="0"/>
              <a:t>Hours</a:t>
            </a:r>
            <a:r>
              <a:rPr lang="en-US" dirty="0" smtClean="0"/>
              <a:t>:</a:t>
            </a:r>
            <a:r>
              <a:rPr lang="en-US" dirty="0"/>
              <a:t> </a:t>
            </a:r>
            <a:r>
              <a:rPr lang="en-US" b="0" dirty="0" smtClean="0"/>
              <a:t>90 </a:t>
            </a:r>
            <a:r>
              <a:rPr lang="en-US" b="0" dirty="0"/>
              <a:t>hours lecture	</a:t>
            </a:r>
          </a:p>
          <a:p>
            <a:r>
              <a:rPr lang="en-US" dirty="0" smtClean="0"/>
              <a:t>Description:</a:t>
            </a:r>
            <a:r>
              <a:rPr lang="en-US" dirty="0"/>
              <a:t> </a:t>
            </a:r>
            <a:r>
              <a:rPr lang="en-US" b="0" dirty="0" smtClean="0"/>
              <a:t>This </a:t>
            </a:r>
            <a:r>
              <a:rPr lang="en-US" b="0" dirty="0"/>
              <a:t>course covers aspects of elementary geometry. Topics include geometric terms and definitions, properties of parallel lines and parallelograms, congruent and similar triangles, properties of triangles, right triangles, basic trigonometry, properties of circles, geometric constructions, areas, and volumes. The course also emphasizes problem-solving strategies, elementary logic, and writing proofs</a:t>
            </a:r>
            <a:r>
              <a:rPr lang="en-US" b="0" dirty="0" smtClean="0"/>
              <a:t>.</a:t>
            </a:r>
          </a:p>
          <a:p>
            <a:r>
              <a:rPr lang="en-US" dirty="0"/>
              <a:t>Associate Degree Competency: </a:t>
            </a:r>
            <a:r>
              <a:rPr lang="en-US" b="0" dirty="0"/>
              <a:t>Mathematics Competency (approved </a:t>
            </a:r>
            <a:r>
              <a:rPr lang="en-US" b="0" dirty="0" smtClean="0"/>
              <a:t>Aug </a:t>
            </a:r>
            <a:r>
              <a:rPr lang="en-US" b="0" dirty="0"/>
              <a:t>1, </a:t>
            </a:r>
            <a:r>
              <a:rPr lang="en-US" b="0" dirty="0" smtClean="0"/>
              <a:t>1982)</a:t>
            </a:r>
            <a:endParaRPr lang="en-US"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19098"/>
            <a:ext cx="2185063" cy="1716835"/>
          </a:xfrm>
          <a:prstGeom prst="rect">
            <a:avLst/>
          </a:prstGeom>
        </p:spPr>
      </p:pic>
    </p:spTree>
    <p:extLst>
      <p:ext uri="{BB962C8B-B14F-4D97-AF65-F5344CB8AC3E}">
        <p14:creationId xmlns:p14="http://schemas.microsoft.com/office/powerpoint/2010/main" val="177245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lstStyle/>
          <a:p>
            <a:r>
              <a:rPr lang="en-US" dirty="0" smtClean="0"/>
              <a:t>There are acceleration models such as: </a:t>
            </a:r>
          </a:p>
          <a:p>
            <a:pPr marL="342900" indent="-342900">
              <a:buFont typeface="Arial"/>
              <a:buChar char="•"/>
            </a:pPr>
            <a:r>
              <a:rPr lang="en-US" b="0" dirty="0" err="1" smtClean="0"/>
              <a:t>Statway</a:t>
            </a:r>
            <a:r>
              <a:rPr lang="en-US" b="0" dirty="0" smtClean="0"/>
              <a:t> and </a:t>
            </a:r>
            <a:r>
              <a:rPr lang="en-US" b="0" dirty="0" err="1" smtClean="0"/>
              <a:t>Quantway</a:t>
            </a:r>
            <a:r>
              <a:rPr lang="en-US" b="0" dirty="0"/>
              <a:t> </a:t>
            </a:r>
            <a:r>
              <a:rPr lang="en-US" b="0" dirty="0" smtClean="0"/>
              <a:t>– Carnegie Foundation</a:t>
            </a:r>
          </a:p>
          <a:p>
            <a:pPr marL="342900" indent="-342900">
              <a:buFont typeface="Arial"/>
              <a:buChar char="•"/>
            </a:pPr>
            <a:r>
              <a:rPr lang="en-US" b="0" dirty="0" err="1" smtClean="0"/>
              <a:t>Statpath</a:t>
            </a:r>
            <a:r>
              <a:rPr lang="en-US" b="0" dirty="0" smtClean="0"/>
              <a:t> and </a:t>
            </a:r>
            <a:r>
              <a:rPr lang="en-US" b="0" dirty="0" err="1" smtClean="0"/>
              <a:t>Quantpath</a:t>
            </a:r>
            <a:r>
              <a:rPr lang="en-US" b="0" dirty="0" smtClean="0"/>
              <a:t> – Austin Community College</a:t>
            </a:r>
          </a:p>
          <a:p>
            <a:pPr marL="342900" indent="-342900">
              <a:buFont typeface="Arial"/>
              <a:buChar char="•"/>
            </a:pPr>
            <a:r>
              <a:rPr lang="en-US" b="0" dirty="0" smtClean="0"/>
              <a:t>Path2Stats – California Acceleration Project</a:t>
            </a:r>
          </a:p>
          <a:p>
            <a:pPr marL="342900" indent="-342900">
              <a:buFont typeface="Arial"/>
              <a:buChar char="•"/>
            </a:pPr>
            <a:r>
              <a:rPr lang="en-US" b="0" dirty="0" smtClean="0"/>
              <a:t>Others</a:t>
            </a:r>
            <a:endParaRPr lang="en-US" b="0" dirty="0"/>
          </a:p>
          <a:p>
            <a:pPr marL="342900" indent="-342900">
              <a:buFont typeface="Arial"/>
              <a:buChar char="•"/>
            </a:pPr>
            <a:r>
              <a:rPr lang="en-US" b="0" i="1" dirty="0" smtClean="0"/>
              <a:t>Note, specific acceleration models are great topics for discipline specific groups such as CMC^3.</a:t>
            </a:r>
          </a:p>
          <a:p>
            <a:endParaRPr lang="en-US" b="0" dirty="0"/>
          </a:p>
        </p:txBody>
      </p:sp>
      <p:pic>
        <p:nvPicPr>
          <p:cNvPr id="5" name="Picture 2" descr="C:\Users\mgrimeshillman\AppData\Local\Microsoft\Windows\Temporary Internet Files\Content.IE5\UTXFGQNW\bd05092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87712"/>
            <a:ext cx="1582948" cy="143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alternative courses exist as a means of meeting the math competency requirements for the </a:t>
            </a:r>
            <a:r>
              <a:rPr lang="en-US" dirty="0" smtClean="0"/>
              <a:t>associate degree for non transfer (such as CTE) programs? </a:t>
            </a:r>
            <a:endParaRPr lang="en-US" dirty="0"/>
          </a:p>
          <a:p>
            <a:pPr marL="342900" indent="-342900">
              <a:buFont typeface="Arial"/>
              <a:buChar char="•"/>
            </a:pPr>
            <a:r>
              <a:rPr lang="en-US" b="0" dirty="0" smtClean="0"/>
              <a:t>We just saw some examples within the discipline…</a:t>
            </a:r>
          </a:p>
          <a:p>
            <a:pPr marL="342900" indent="-342900">
              <a:buFont typeface="Arial"/>
              <a:buChar char="•"/>
            </a:pPr>
            <a:r>
              <a:rPr lang="en-US" b="0" dirty="0" smtClean="0"/>
              <a:t>A search of CCCs online showed much the same within the discipline…</a:t>
            </a:r>
          </a:p>
          <a:p>
            <a:pPr marL="342900" indent="-342900">
              <a:buFont typeface="Arial"/>
              <a:buChar char="•"/>
            </a:pPr>
            <a:r>
              <a:rPr lang="en-US" b="0" dirty="0" smtClean="0"/>
              <a:t>What about courses outside of the discipline (besides transfer level like Stat, Econ, Psych, etc.)?</a:t>
            </a:r>
            <a:endParaRPr lang="en-US" b="0" dirty="0"/>
          </a:p>
          <a:p>
            <a:pPr marL="342900" indent="-342900">
              <a:buFont typeface="Arial"/>
              <a:buChar char="•"/>
            </a:pPr>
            <a:r>
              <a:rPr lang="en-US" b="0" dirty="0" smtClean="0"/>
              <a:t>What courses are at your colleges?</a:t>
            </a:r>
            <a:endParaRPr lang="en-US"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367" y="4174066"/>
            <a:ext cx="2131785" cy="2487083"/>
          </a:xfrm>
          <a:prstGeom prst="rect">
            <a:avLst/>
          </a:prstGeom>
        </p:spPr>
      </p:pic>
    </p:spTree>
    <p:extLst>
      <p:ext uri="{BB962C8B-B14F-4D97-AF65-F5344CB8AC3E}">
        <p14:creationId xmlns:p14="http://schemas.microsoft.com/office/powerpoint/2010/main" val="62437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What alternative courses exist as a means of meeting the math competency requirements for the </a:t>
            </a:r>
            <a:r>
              <a:rPr lang="en-US" dirty="0" smtClean="0"/>
              <a:t>associate degree for students that plan to transfer to a CSU or UC? </a:t>
            </a:r>
          </a:p>
          <a:p>
            <a:endParaRPr lang="en-US" dirty="0"/>
          </a:p>
          <a:p>
            <a:pPr marL="342900" indent="-342900">
              <a:buFont typeface="Arial"/>
              <a:buChar char="•"/>
            </a:pPr>
            <a:r>
              <a:rPr lang="en-US" b="0" dirty="0" smtClean="0"/>
              <a:t>STEM? </a:t>
            </a:r>
          </a:p>
          <a:p>
            <a:pPr marL="342900" indent="-342900">
              <a:buFont typeface="Arial"/>
              <a:buChar char="•"/>
            </a:pPr>
            <a:r>
              <a:rPr lang="en-US" b="0" dirty="0" err="1" smtClean="0"/>
              <a:t>nonSTEM</a:t>
            </a:r>
            <a:r>
              <a:rPr lang="en-US" b="0" dirty="0" smtClean="0"/>
              <a:t>?</a:t>
            </a:r>
          </a:p>
          <a:p>
            <a:pPr marL="342900" indent="-342900">
              <a:buFont typeface="Arial"/>
              <a:buChar char="•"/>
            </a:pPr>
            <a:endParaRPr lang="en-US" b="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429000"/>
            <a:ext cx="3048000" cy="2762250"/>
          </a:xfrm>
          <a:prstGeom prst="rect">
            <a:avLst/>
          </a:prstGeom>
        </p:spPr>
      </p:pic>
    </p:spTree>
    <p:extLst>
      <p:ext uri="{BB962C8B-B14F-4D97-AF65-F5344CB8AC3E}">
        <p14:creationId xmlns:p14="http://schemas.microsoft.com/office/powerpoint/2010/main" val="390776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a:t>How can we as CCC faculty design and implement alternative courses without sacrificing or lowering standards and content level? </a:t>
            </a:r>
            <a:endParaRPr lang="en-US" dirty="0" smtClean="0"/>
          </a:p>
          <a:p>
            <a:pPr marL="342900" indent="-342900">
              <a:buFont typeface="Arial"/>
              <a:buChar char="•"/>
            </a:pPr>
            <a:r>
              <a:rPr lang="en-US" b="0" dirty="0" smtClean="0"/>
              <a:t>According to Title 5, the course must have a prerequisite of Elementary Algebra.</a:t>
            </a:r>
          </a:p>
          <a:p>
            <a:pPr marL="342900" indent="-342900">
              <a:buFont typeface="Arial"/>
              <a:buChar char="•"/>
            </a:pPr>
            <a:r>
              <a:rPr lang="en-US" b="0" dirty="0" smtClean="0"/>
              <a:t>Start with SLOs?</a:t>
            </a:r>
          </a:p>
          <a:p>
            <a:pPr marL="342900" indent="-342900">
              <a:buFont typeface="Arial"/>
              <a:buChar char="•"/>
            </a:pPr>
            <a:r>
              <a:rPr lang="en-US" b="0" dirty="0" smtClean="0"/>
              <a:t>Start with Course Topics?</a:t>
            </a:r>
          </a:p>
          <a:p>
            <a:pPr marL="342900" indent="-342900">
              <a:buFont typeface="Arial"/>
              <a:buChar char="•"/>
            </a:pPr>
            <a:r>
              <a:rPr lang="en-US" b="0" dirty="0" smtClean="0"/>
              <a:t>Start somewhere…</a:t>
            </a:r>
            <a:endParaRPr lang="en-US" b="0" dirty="0"/>
          </a:p>
          <a:p>
            <a:pPr marL="0" indent="0">
              <a:buNone/>
            </a:pPr>
            <a:endParaRPr lang="en-US" dirty="0"/>
          </a:p>
        </p:txBody>
      </p:sp>
      <p:pic>
        <p:nvPicPr>
          <p:cNvPr id="6146" name="Picture 2" descr="C:\Users\mgrimeshillman\AppData\Local\Microsoft\Windows\Temporary Internet Files\Content.IE5\UTXFGQNW\rainbow_math_cloud_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483" y="3835400"/>
            <a:ext cx="2351124"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6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Update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b="0" dirty="0" smtClean="0"/>
              <a:t>September 19-20, 2014, Basic Skills CB21 Meetings took place in the North and the South – discussions began regarding C-ID Descriptors for STEM and </a:t>
            </a:r>
            <a:r>
              <a:rPr lang="en-US" b="0" dirty="0" err="1" smtClean="0"/>
              <a:t>nonSTEM</a:t>
            </a:r>
            <a:r>
              <a:rPr lang="en-US" b="0" dirty="0" smtClean="0"/>
              <a:t> Intermediate Algebra courses.</a:t>
            </a:r>
          </a:p>
          <a:p>
            <a:pPr marL="342900" indent="-342900">
              <a:buFont typeface="Arial"/>
              <a:buChar char="•"/>
            </a:pPr>
            <a:r>
              <a:rPr lang="en-US" b="0" dirty="0" smtClean="0"/>
              <a:t>The Basic Skills Math FDRG had their first meeting (via conference call) on March 11, 2015. Discussions began </a:t>
            </a:r>
            <a:r>
              <a:rPr lang="en-US" b="0" dirty="0"/>
              <a:t>on STEM and </a:t>
            </a:r>
            <a:r>
              <a:rPr lang="en-US" b="0" dirty="0" err="1"/>
              <a:t>nonSTEM</a:t>
            </a:r>
            <a:r>
              <a:rPr lang="en-US" b="0" dirty="0"/>
              <a:t> Intermediate </a:t>
            </a:r>
            <a:r>
              <a:rPr lang="en-US" b="0" dirty="0" smtClean="0"/>
              <a:t>Algebra – they are working on a brief list of course objectives for STEM Intermediate Algebra.</a:t>
            </a:r>
            <a:endParaRPr lang="en-US" b="0" dirty="0"/>
          </a:p>
        </p:txBody>
      </p:sp>
    </p:spTree>
    <p:extLst>
      <p:ext uri="{BB962C8B-B14F-4D97-AF65-F5344CB8AC3E}">
        <p14:creationId xmlns:p14="http://schemas.microsoft.com/office/powerpoint/2010/main" val="95732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Update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b="0" dirty="0" smtClean="0"/>
              <a:t>Next, the Basic Skills Math FDRG will consider </a:t>
            </a:r>
            <a:r>
              <a:rPr lang="en-US" b="0" dirty="0" err="1" smtClean="0"/>
              <a:t>nonSTEM</a:t>
            </a:r>
            <a:r>
              <a:rPr lang="en-US" b="0" dirty="0" smtClean="0"/>
              <a:t> Intermediate Algebra and Introductory/Elementary Algebra descriptors.</a:t>
            </a:r>
          </a:p>
          <a:p>
            <a:pPr marL="342900" indent="-342900">
              <a:buFont typeface="Arial"/>
              <a:buChar char="•"/>
            </a:pPr>
            <a:r>
              <a:rPr lang="en-US" b="0" dirty="0" smtClean="0"/>
              <a:t>The Basic Skills Math FDRG will share the descriptors with the Transfer Math FDRG (which includes several CSU faculty) for feedback.</a:t>
            </a:r>
          </a:p>
          <a:p>
            <a:pPr marL="342900" indent="-342900">
              <a:buFont typeface="Arial"/>
              <a:buChar char="•"/>
            </a:pPr>
            <a:r>
              <a:rPr lang="en-US" b="0" dirty="0" smtClean="0"/>
              <a:t>Stay tuned for more…</a:t>
            </a:r>
            <a:endParaRPr lang="en-US" b="0" dirty="0"/>
          </a:p>
        </p:txBody>
      </p:sp>
      <p:pic>
        <p:nvPicPr>
          <p:cNvPr id="7170" name="Picture 2" descr="C:\Users\mgrimeshillman\AppData\Local\Microsoft\Windows\Temporary Internet Files\Content.IE5\5WM3C3RI\Math_is_f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55" y="3621929"/>
            <a:ext cx="2634827" cy="263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6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a:t>How do we successfully work with CSUs and UCs to accept those courses as prerequisites for the transfer level math?</a:t>
            </a:r>
          </a:p>
          <a:p>
            <a:pPr marL="342900" indent="-342900">
              <a:buFont typeface="Arial"/>
              <a:buChar char="•"/>
            </a:pPr>
            <a:r>
              <a:rPr lang="en-US" b="0" dirty="0" smtClean="0"/>
              <a:t>C-ID Descriptors for STEM and </a:t>
            </a:r>
            <a:r>
              <a:rPr lang="en-US" b="0" dirty="0" err="1" smtClean="0"/>
              <a:t>nonSTEM</a:t>
            </a:r>
            <a:r>
              <a:rPr lang="en-US" b="0" dirty="0" smtClean="0"/>
              <a:t> Intermediate Algebra courses…</a:t>
            </a:r>
          </a:p>
          <a:p>
            <a:pPr marL="342900" indent="-342900">
              <a:buFont typeface="Arial"/>
              <a:buChar char="•"/>
            </a:pPr>
            <a:r>
              <a:rPr lang="en-US" b="0" dirty="0" smtClean="0"/>
              <a:t>Engage input and recommendations from professional math organizations such as CMC^3…</a:t>
            </a:r>
          </a:p>
          <a:p>
            <a:pPr marL="342900" indent="-342900">
              <a:buFont typeface="Arial"/>
              <a:buChar char="•"/>
            </a:pPr>
            <a:r>
              <a:rPr lang="en-US" b="0" dirty="0" smtClean="0"/>
              <a:t>Other ideas?</a:t>
            </a:r>
          </a:p>
          <a:p>
            <a:endParaRPr lang="en-US" dirty="0"/>
          </a:p>
        </p:txBody>
      </p:sp>
    </p:spTree>
    <p:extLst>
      <p:ext uri="{BB962C8B-B14F-4D97-AF65-F5344CB8AC3E}">
        <p14:creationId xmlns:p14="http://schemas.microsoft.com/office/powerpoint/2010/main" val="334964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b="0" dirty="0" smtClean="0"/>
              <a:t>ASCCC Rostrum, Ian </a:t>
            </a:r>
            <a:r>
              <a:rPr lang="en-US" b="0" dirty="0" err="1" smtClean="0"/>
              <a:t>Walton:</a:t>
            </a:r>
            <a:r>
              <a:rPr lang="en-US" b="0" dirty="0" err="1">
                <a:hlinkClick r:id="rId2"/>
              </a:rPr>
              <a:t>Alternatives</a:t>
            </a:r>
            <a:r>
              <a:rPr lang="en-US" b="0" dirty="0">
                <a:hlinkClick r:id="rId2"/>
              </a:rPr>
              <a:t> to Traditional Intermediate Algebra (Walton, </a:t>
            </a:r>
            <a:r>
              <a:rPr lang="en-US" b="0" dirty="0" smtClean="0">
                <a:hlinkClick r:id="rId2"/>
              </a:rPr>
              <a:t>2013)</a:t>
            </a:r>
          </a:p>
          <a:p>
            <a:pPr marL="342900" indent="-342900">
              <a:buFont typeface="Arial"/>
              <a:buChar char="•"/>
            </a:pPr>
            <a:r>
              <a:rPr lang="en-US" b="0" dirty="0" smtClean="0">
                <a:hlinkClick r:id="rId3"/>
              </a:rPr>
              <a:t>§ </a:t>
            </a:r>
            <a:r>
              <a:rPr lang="en-US" b="0" dirty="0">
                <a:hlinkClick r:id="rId3"/>
              </a:rPr>
              <a:t>55063. Minimum Requirements for the Associate Degree</a:t>
            </a:r>
            <a:r>
              <a:rPr lang="en-US" b="0" dirty="0" smtClean="0">
                <a:hlinkClick r:id="rId3"/>
              </a:rPr>
              <a:t>.</a:t>
            </a:r>
          </a:p>
          <a:p>
            <a:pPr marL="342900" indent="-342900">
              <a:buFont typeface="Arial"/>
              <a:buChar char="•"/>
            </a:pPr>
            <a:r>
              <a:rPr lang="en-US" b="0" u="sng" dirty="0" smtClean="0">
                <a:solidFill>
                  <a:srgbClr val="000000"/>
                </a:solidFill>
                <a:hlinkClick r:id="rId3"/>
              </a:rPr>
              <a:t> </a:t>
            </a:r>
            <a:r>
              <a:rPr lang="en-US" b="0" dirty="0" smtClean="0"/>
              <a:t>Basic Skills Initiative: </a:t>
            </a:r>
            <a:r>
              <a:rPr lang="en-US" b="0" u="sng" dirty="0" smtClean="0">
                <a:hlinkClick r:id="rId3"/>
              </a:rPr>
              <a:t> </a:t>
            </a:r>
            <a:r>
              <a:rPr lang="en-US" b="0" dirty="0">
                <a:hlinkClick r:id="rId3"/>
              </a:rPr>
              <a:t>http://www.cccbsi.org/about</a:t>
            </a:r>
            <a:endParaRPr lang="en-US" b="0" dirty="0" smtClean="0">
              <a:hlinkClick r:id="rId3"/>
            </a:endParaRPr>
          </a:p>
          <a:p>
            <a:pPr marL="342900" indent="-342900">
              <a:buFont typeface="Arial"/>
              <a:buChar char="•"/>
            </a:pPr>
            <a:r>
              <a:rPr lang="en-US" b="0" dirty="0" smtClean="0"/>
              <a:t>Mary </a:t>
            </a:r>
            <a:r>
              <a:rPr lang="en-US" b="0" dirty="0" err="1" smtClean="0"/>
              <a:t>Legner</a:t>
            </a:r>
            <a:r>
              <a:rPr lang="en-US" b="0" dirty="0" smtClean="0"/>
              <a:t>, Riverside Community College, Basic Skills FDRG</a:t>
            </a:r>
            <a:endParaRPr lang="en-US" b="0" dirty="0"/>
          </a:p>
        </p:txBody>
      </p:sp>
    </p:spTree>
    <p:extLst>
      <p:ext uri="{BB962C8B-B14F-4D97-AF65-F5344CB8AC3E}">
        <p14:creationId xmlns:p14="http://schemas.microsoft.com/office/powerpoint/2010/main" val="268859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After this breakout session you should:</a:t>
            </a:r>
          </a:p>
          <a:p>
            <a:pPr marL="342900" indent="-342900">
              <a:buFont typeface="Arial"/>
              <a:buChar char="•"/>
            </a:pPr>
            <a:r>
              <a:rPr lang="en-US" b="0" dirty="0" smtClean="0"/>
              <a:t>Understand the math competency requirement in Title 5 for California Community Colleges;</a:t>
            </a:r>
          </a:p>
          <a:p>
            <a:pPr marL="342900" indent="-342900">
              <a:buFont typeface="Arial"/>
              <a:buChar char="•"/>
            </a:pPr>
            <a:r>
              <a:rPr lang="en-US" b="0" dirty="0"/>
              <a:t>Understand that a course meeting the math competency requirement does not (necessarily) mean the course satisfies the Intermediate Algebra requirement for CSUs and </a:t>
            </a:r>
            <a:r>
              <a:rPr lang="en-US" b="0" dirty="0" smtClean="0"/>
              <a:t>UCs;</a:t>
            </a:r>
          </a:p>
          <a:p>
            <a:pPr marL="342900" indent="-342900">
              <a:buFont typeface="Arial"/>
              <a:buChar char="•"/>
            </a:pPr>
            <a:r>
              <a:rPr lang="en-US" b="0" dirty="0"/>
              <a:t>Have a few examples of alternative courses that meet math competency requirement</a:t>
            </a:r>
            <a:r>
              <a:rPr lang="en-US" b="0" dirty="0" smtClean="0"/>
              <a:t>;</a:t>
            </a:r>
          </a:p>
          <a:p>
            <a:pPr marL="342900" indent="-342900">
              <a:buFont typeface="Arial"/>
              <a:buChar char="•"/>
            </a:pPr>
            <a:r>
              <a:rPr lang="en-US" b="0" dirty="0" smtClean="0"/>
              <a:t>Be apprised of the C-ID planning regarding courses that meet math competency;</a:t>
            </a:r>
            <a:endParaRPr lang="en-US" b="0" dirty="0"/>
          </a:p>
          <a:p>
            <a:pPr marL="342900" indent="-342900">
              <a:buFont typeface="Arial"/>
              <a:buChar char="•"/>
            </a:pPr>
            <a:r>
              <a:rPr lang="en-US" b="0" dirty="0" smtClean="0"/>
              <a:t>Have had the opportunity to engage in robust discussion regarding courses that meet the math competency requirement and/or the Intermediate Algebra requirement.</a:t>
            </a:r>
          </a:p>
          <a:p>
            <a:endParaRPr lang="en-US" dirty="0"/>
          </a:p>
        </p:txBody>
      </p:sp>
      <p:pic>
        <p:nvPicPr>
          <p:cNvPr id="3076" name="Picture 4" descr="C:\Users\mgrimeshillman\AppData\Local\Microsoft\Windows\Temporary Internet Files\Content.IE5\5WM3C3RI\Math_Roc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266" y="47625"/>
            <a:ext cx="30480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6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idx="1"/>
          </p:nvPr>
        </p:nvSpPr>
        <p:spPr/>
        <p:txBody>
          <a:bodyPr/>
          <a:lstStyle/>
          <a:p>
            <a:pPr marL="0" indent="0">
              <a:buNone/>
            </a:pPr>
            <a:r>
              <a:rPr lang="en-US" b="0" dirty="0" smtClean="0"/>
              <a:t>The current math competency requirements for the associate </a:t>
            </a:r>
            <a:r>
              <a:rPr lang="en-US" b="0" dirty="0"/>
              <a:t>d</a:t>
            </a:r>
            <a:r>
              <a:rPr lang="en-US" b="0" dirty="0" smtClean="0"/>
              <a:t>egree in the California Community College System were:</a:t>
            </a:r>
          </a:p>
          <a:p>
            <a:pPr marL="342900" indent="-342900">
              <a:buFont typeface="Arial"/>
              <a:buChar char="•"/>
            </a:pPr>
            <a:r>
              <a:rPr lang="en-US" b="0" dirty="0" smtClean="0"/>
              <a:t>Adopted by the Academic Senate in Spring 2005;</a:t>
            </a:r>
          </a:p>
          <a:p>
            <a:pPr marL="342900" indent="-342900">
              <a:buFont typeface="Arial"/>
              <a:buChar char="•"/>
            </a:pPr>
            <a:r>
              <a:rPr lang="en-US" b="0" dirty="0" smtClean="0"/>
              <a:t>Approved by the Board of Governors in September 2006;</a:t>
            </a:r>
          </a:p>
          <a:p>
            <a:pPr marL="342900" indent="-342900">
              <a:buFont typeface="Arial"/>
              <a:buChar char="•"/>
            </a:pPr>
            <a:r>
              <a:rPr lang="en-US" b="0" dirty="0" smtClean="0"/>
              <a:t>Effective for all students admitted to a CCC beginning Fall 2009.</a:t>
            </a:r>
            <a:endParaRPr lang="en-US" b="0" dirty="0"/>
          </a:p>
        </p:txBody>
      </p:sp>
      <p:pic>
        <p:nvPicPr>
          <p:cNvPr id="2052" name="Picture 4" descr="C:\Users\mgrimeshillman\AppData\Local\Microsoft\Windows\Temporary Internet Files\Content.IE5\5WM3C3RI\math-jok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615" y="3896526"/>
            <a:ext cx="2687570" cy="254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9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Math Requirements</a:t>
            </a:r>
            <a:endParaRPr lang="en-US" dirty="0"/>
          </a:p>
        </p:txBody>
      </p:sp>
      <p:sp>
        <p:nvSpPr>
          <p:cNvPr id="3" name="Content Placeholder 2"/>
          <p:cNvSpPr>
            <a:spLocks noGrp="1"/>
          </p:cNvSpPr>
          <p:nvPr>
            <p:ph idx="1"/>
          </p:nvPr>
        </p:nvSpPr>
        <p:spPr/>
        <p:txBody>
          <a:bodyPr/>
          <a:lstStyle/>
          <a:p>
            <a:pPr marL="0" indent="0">
              <a:buNone/>
            </a:pPr>
            <a:r>
              <a:rPr lang="en-US" b="0" dirty="0" smtClean="0"/>
              <a:t>From </a:t>
            </a:r>
            <a:r>
              <a:rPr lang="en-US" b="0" dirty="0"/>
              <a:t>§ </a:t>
            </a:r>
            <a:r>
              <a:rPr lang="en-US" b="0" dirty="0" smtClean="0"/>
              <a:t>55063:</a:t>
            </a:r>
          </a:p>
          <a:p>
            <a:pPr marL="0" indent="0">
              <a:buNone/>
            </a:pPr>
            <a:r>
              <a:rPr lang="en-US" b="0" dirty="0" smtClean="0"/>
              <a:t>Competency </a:t>
            </a:r>
            <a:r>
              <a:rPr lang="en-US" b="0" dirty="0"/>
              <a:t>in mathematics shall be demonstrated by obtaining a satisfactory grade in a mathematics course at the level of the course typically known as Intermediate Algebra (either Intermediate Algebra or another mathematics course at the same level, with the same rigor and with Elementary Algebra as a </a:t>
            </a:r>
            <a:r>
              <a:rPr lang="en-US" b="0" dirty="0" smtClean="0"/>
              <a:t>prerequisite, </a:t>
            </a:r>
            <a:r>
              <a:rPr lang="en-US" b="0" dirty="0"/>
              <a:t>approved </a:t>
            </a:r>
            <a:r>
              <a:rPr lang="en-US" b="0" dirty="0" smtClean="0"/>
              <a:t>locally), </a:t>
            </a:r>
            <a:r>
              <a:rPr lang="en-US" b="0" dirty="0"/>
              <a:t>or by </a:t>
            </a:r>
            <a:r>
              <a:rPr lang="en-US" b="0" dirty="0" smtClean="0"/>
              <a:t>examination; </a:t>
            </a:r>
          </a:p>
          <a:p>
            <a:pPr marL="0" indent="0">
              <a:buNone/>
            </a:pPr>
            <a:endParaRPr lang="en-US" b="0" dirty="0"/>
          </a:p>
          <a:p>
            <a:pPr marL="342900" indent="-342900">
              <a:buFont typeface="Arial"/>
              <a:buChar char="•"/>
            </a:pPr>
            <a:r>
              <a:rPr lang="en-US" b="0" dirty="0" smtClean="0"/>
              <a:t>Note that these are graduation requirements for the AA or AS, not requirements for a certificate.</a:t>
            </a:r>
            <a:endParaRPr lang="en-US" b="0" dirty="0"/>
          </a:p>
        </p:txBody>
      </p:sp>
    </p:spTree>
    <p:extLst>
      <p:ext uri="{BB962C8B-B14F-4D97-AF65-F5344CB8AC3E}">
        <p14:creationId xmlns:p14="http://schemas.microsoft.com/office/powerpoint/2010/main" val="147700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Math Requirements</a:t>
            </a:r>
            <a:endParaRPr lang="en-US" dirty="0"/>
          </a:p>
        </p:txBody>
      </p:sp>
      <p:sp>
        <p:nvSpPr>
          <p:cNvPr id="3" name="Content Placeholder 2"/>
          <p:cNvSpPr>
            <a:spLocks noGrp="1"/>
          </p:cNvSpPr>
          <p:nvPr>
            <p:ph idx="1"/>
          </p:nvPr>
        </p:nvSpPr>
        <p:spPr/>
        <p:txBody>
          <a:bodyPr/>
          <a:lstStyle/>
          <a:p>
            <a:pPr marL="0" indent="0">
              <a:buNone/>
            </a:pPr>
            <a:r>
              <a:rPr lang="en-US" b="0" dirty="0" smtClean="0"/>
              <a:t>From </a:t>
            </a:r>
            <a:r>
              <a:rPr lang="en-US" b="0" dirty="0"/>
              <a:t>§ </a:t>
            </a:r>
            <a:r>
              <a:rPr lang="en-US" b="0" dirty="0" smtClean="0"/>
              <a:t>55063:</a:t>
            </a:r>
          </a:p>
          <a:p>
            <a:pPr marL="0" indent="0">
              <a:buNone/>
            </a:pPr>
            <a:r>
              <a:rPr lang="en-US" b="0" dirty="0" smtClean="0"/>
              <a:t>The </a:t>
            </a:r>
            <a:r>
              <a:rPr lang="en-US" dirty="0"/>
              <a:t>competency requirements</a:t>
            </a:r>
            <a:r>
              <a:rPr lang="en-US" b="0" dirty="0"/>
              <a:t> for written expression and </a:t>
            </a:r>
            <a:r>
              <a:rPr lang="en-US" dirty="0"/>
              <a:t>mathematics may also be met by obtaining a satisfactory grade in courses </a:t>
            </a:r>
            <a:r>
              <a:rPr lang="en-US" b="0" dirty="0"/>
              <a:t>in English and</a:t>
            </a:r>
            <a:r>
              <a:rPr lang="en-US" dirty="0"/>
              <a:t> mathematics taught in or on behalf of other departments and which, as determined by the local governing board, require entrance skills at a level equivalent to those necessary for</a:t>
            </a:r>
            <a:r>
              <a:rPr lang="en-US" b="0" dirty="0"/>
              <a:t> Freshman Composition and </a:t>
            </a:r>
            <a:r>
              <a:rPr lang="en-US" dirty="0"/>
              <a:t>Intermediate Algebra </a:t>
            </a:r>
            <a:r>
              <a:rPr lang="en-US" b="0" dirty="0"/>
              <a:t>respectively. </a:t>
            </a:r>
            <a:endParaRPr lang="en-US" b="0" dirty="0" smtClean="0"/>
          </a:p>
          <a:p>
            <a:pPr marL="0" indent="0">
              <a:buNone/>
            </a:pPr>
            <a:endParaRPr lang="en-US" b="0" dirty="0"/>
          </a:p>
          <a:p>
            <a:pPr marL="342900" indent="-342900">
              <a:buFont typeface="Arial"/>
              <a:buChar char="•"/>
            </a:pPr>
            <a:r>
              <a:rPr lang="en-US" b="0" dirty="0"/>
              <a:t>Note that these are graduation requirements for the AA or AS, not requirements for a certificate.</a:t>
            </a:r>
          </a:p>
          <a:p>
            <a:pPr marL="0" indent="0">
              <a:buNone/>
            </a:pPr>
            <a:endParaRPr lang="en-US" b="0" dirty="0"/>
          </a:p>
        </p:txBody>
      </p:sp>
    </p:spTree>
    <p:extLst>
      <p:ext uri="{BB962C8B-B14F-4D97-AF65-F5344CB8AC3E}">
        <p14:creationId xmlns:p14="http://schemas.microsoft.com/office/powerpoint/2010/main" val="24858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A</a:t>
            </a:r>
            <a:r>
              <a:rPr lang="en-US" dirty="0" smtClean="0"/>
              <a:t>lternative are courses permitted (encouraged) by Title 5:</a:t>
            </a:r>
          </a:p>
          <a:p>
            <a:pPr marL="342900" indent="-342900">
              <a:buFont typeface="Arial"/>
              <a:buChar char="•"/>
            </a:pPr>
            <a:r>
              <a:rPr lang="en-US" b="0" dirty="0"/>
              <a:t>Leading up to the 2006 vote, many on the </a:t>
            </a:r>
            <a:r>
              <a:rPr lang="en-US" b="0" dirty="0" err="1"/>
              <a:t>BoG</a:t>
            </a:r>
            <a:r>
              <a:rPr lang="en-US" b="0" dirty="0"/>
              <a:t> were reluctant to approve the change in graduation competencies because they feared it would simply become another barrier to students (especially </a:t>
            </a:r>
            <a:r>
              <a:rPr lang="en-US" b="0" dirty="0" smtClean="0"/>
              <a:t>CTE).</a:t>
            </a:r>
            <a:endParaRPr lang="en-US" b="0" dirty="0"/>
          </a:p>
          <a:p>
            <a:pPr marL="342900" indent="-342900">
              <a:buFont typeface="Arial"/>
              <a:buChar char="•"/>
            </a:pPr>
            <a:r>
              <a:rPr lang="en-US" b="0" dirty="0"/>
              <a:t>The Academic </a:t>
            </a:r>
            <a:r>
              <a:rPr lang="en-US" b="0" dirty="0" smtClean="0"/>
              <a:t>Senate of California Community Colleges made a commitment to </a:t>
            </a:r>
            <a:r>
              <a:rPr lang="en-US" b="0" dirty="0"/>
              <a:t>the Board of Governors that it would </a:t>
            </a:r>
            <a:r>
              <a:rPr lang="en-US" b="0" dirty="0" smtClean="0"/>
              <a:t>actively encourage, support, </a:t>
            </a:r>
            <a:r>
              <a:rPr lang="en-US" b="0" dirty="0"/>
              <a:t>and promote alternative courses</a:t>
            </a:r>
            <a:r>
              <a:rPr lang="en-US" b="0" dirty="0" smtClean="0"/>
              <a:t>.</a:t>
            </a:r>
          </a:p>
          <a:p>
            <a:pPr marL="342900" indent="-342900">
              <a:buFont typeface="Arial"/>
              <a:buChar char="•"/>
            </a:pPr>
            <a:r>
              <a:rPr lang="en-US" b="0" dirty="0" smtClean="0"/>
              <a:t>That is, </a:t>
            </a:r>
            <a:r>
              <a:rPr lang="en-US" b="0" dirty="0"/>
              <a:t>courses with content different from the traditional </a:t>
            </a:r>
            <a:r>
              <a:rPr lang="en-US" b="0" dirty="0" smtClean="0"/>
              <a:t>Intermediate </a:t>
            </a:r>
            <a:r>
              <a:rPr lang="en-US" b="0" smtClean="0"/>
              <a:t>Algebra </a:t>
            </a:r>
            <a:r>
              <a:rPr lang="en-US" b="0" smtClean="0"/>
              <a:t>curriculum </a:t>
            </a:r>
            <a:r>
              <a:rPr lang="en-US" b="0" dirty="0" smtClean="0"/>
              <a:t>may also be acceptable.</a:t>
            </a:r>
          </a:p>
        </p:txBody>
      </p:sp>
    </p:spTree>
    <p:extLst>
      <p:ext uri="{BB962C8B-B14F-4D97-AF65-F5344CB8AC3E}">
        <p14:creationId xmlns:p14="http://schemas.microsoft.com/office/powerpoint/2010/main" val="248335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Focus</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b="0" dirty="0" smtClean="0"/>
              <a:t>What </a:t>
            </a:r>
            <a:r>
              <a:rPr lang="en-US" b="0" dirty="0"/>
              <a:t>alternative courses exist as a means of meeting </a:t>
            </a:r>
            <a:r>
              <a:rPr lang="en-US" b="0" dirty="0" smtClean="0"/>
              <a:t>the </a:t>
            </a:r>
            <a:r>
              <a:rPr lang="en-US" b="0" dirty="0"/>
              <a:t>math competency requirements for the </a:t>
            </a:r>
            <a:r>
              <a:rPr lang="en-US" b="0" dirty="0" smtClean="0"/>
              <a:t>associate </a:t>
            </a:r>
            <a:r>
              <a:rPr lang="en-US" b="0" dirty="0"/>
              <a:t>degree? </a:t>
            </a:r>
          </a:p>
          <a:p>
            <a:pPr marL="342900" indent="-342900">
              <a:buFont typeface="Arial"/>
              <a:buChar char="•"/>
            </a:pPr>
            <a:r>
              <a:rPr lang="en-US" b="0" dirty="0" smtClean="0"/>
              <a:t>How </a:t>
            </a:r>
            <a:r>
              <a:rPr lang="en-US" b="0" dirty="0"/>
              <a:t>can we as CCC faculty design and implement alternative courses without </a:t>
            </a:r>
            <a:r>
              <a:rPr lang="en-US" b="0" dirty="0" smtClean="0"/>
              <a:t>sacrificing or lowering standards and content level? </a:t>
            </a:r>
          </a:p>
          <a:p>
            <a:pPr marL="342900" indent="-342900">
              <a:buFont typeface="Arial"/>
              <a:buChar char="•"/>
            </a:pPr>
            <a:r>
              <a:rPr lang="en-US" b="0" dirty="0" smtClean="0"/>
              <a:t>How do we successfully work with CSUs and UCs to accept those courses as prerequisites for the transfer level math?</a:t>
            </a:r>
            <a:endParaRPr lang="en-US" b="0" dirty="0"/>
          </a:p>
        </p:txBody>
      </p:sp>
      <p:pic>
        <p:nvPicPr>
          <p:cNvPr id="4098" name="Picture 2" descr="C:\Users\mgrimeshillman\AppData\Local\Microsoft\Windows\Temporary Internet Files\Content.IE5\ASPDBNGM\math_exp_div_ru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74" y="4267801"/>
            <a:ext cx="3358092" cy="185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7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Identifier:</a:t>
            </a:r>
            <a:r>
              <a:rPr lang="en-US" dirty="0"/>
              <a:t> </a:t>
            </a:r>
            <a:r>
              <a:rPr lang="en-US" b="0" dirty="0" smtClean="0"/>
              <a:t>MATH </a:t>
            </a:r>
            <a:r>
              <a:rPr lang="en-US" b="0" dirty="0"/>
              <a:t>140	</a:t>
            </a:r>
          </a:p>
          <a:p>
            <a:r>
              <a:rPr lang="en-US" dirty="0" smtClean="0"/>
              <a:t>Title:</a:t>
            </a:r>
            <a:r>
              <a:rPr lang="en-US" b="0" dirty="0"/>
              <a:t> </a:t>
            </a:r>
            <a:r>
              <a:rPr lang="en-US" b="0" dirty="0" smtClean="0"/>
              <a:t> Mathematics Competency (SCC under Mathematics Literacy)</a:t>
            </a:r>
            <a:r>
              <a:rPr lang="en-US" b="0" dirty="0"/>
              <a:t>	</a:t>
            </a:r>
          </a:p>
          <a:p>
            <a:r>
              <a:rPr lang="en-US" dirty="0"/>
              <a:t>Units</a:t>
            </a:r>
            <a:r>
              <a:rPr lang="en-US" dirty="0" smtClean="0"/>
              <a:t>: </a:t>
            </a:r>
            <a:r>
              <a:rPr lang="en-US" b="0" dirty="0" smtClean="0"/>
              <a:t>4.00</a:t>
            </a:r>
            <a:r>
              <a:rPr lang="en-US" b="0" dirty="0"/>
              <a:t>	</a:t>
            </a:r>
          </a:p>
          <a:p>
            <a:r>
              <a:rPr lang="en-US" dirty="0" smtClean="0"/>
              <a:t>Prerequisite:</a:t>
            </a:r>
            <a:r>
              <a:rPr lang="en-US" dirty="0"/>
              <a:t> </a:t>
            </a:r>
            <a:r>
              <a:rPr lang="en-US" b="0" dirty="0" smtClean="0"/>
              <a:t>MATH </a:t>
            </a:r>
            <a:r>
              <a:rPr lang="en-US" b="0" dirty="0"/>
              <a:t>100 (</a:t>
            </a:r>
            <a:r>
              <a:rPr lang="en-US" b="0" i="1" dirty="0"/>
              <a:t>Elementary Algebra</a:t>
            </a:r>
            <a:r>
              <a:rPr lang="en-US" b="0" dirty="0"/>
              <a:t>) or 104 (</a:t>
            </a:r>
            <a:r>
              <a:rPr lang="en-US" b="0" i="1" dirty="0"/>
              <a:t>Elementary Algebra, Part II</a:t>
            </a:r>
            <a:r>
              <a:rPr lang="en-US" b="0" dirty="0"/>
              <a:t>) with a grade of "C" or better, or placement through the assessment process.	</a:t>
            </a:r>
          </a:p>
          <a:p>
            <a:r>
              <a:rPr lang="en-US" dirty="0"/>
              <a:t>Hours</a:t>
            </a:r>
            <a:r>
              <a:rPr lang="en-US" dirty="0" smtClean="0"/>
              <a:t>:</a:t>
            </a:r>
            <a:r>
              <a:rPr lang="en-US" dirty="0"/>
              <a:t> </a:t>
            </a:r>
            <a:r>
              <a:rPr lang="en-US" b="0" dirty="0" smtClean="0"/>
              <a:t>72 </a:t>
            </a:r>
            <a:r>
              <a:rPr lang="en-US" b="0" dirty="0"/>
              <a:t>hours lecture	</a:t>
            </a:r>
          </a:p>
          <a:p>
            <a:r>
              <a:rPr lang="en-US" dirty="0" smtClean="0"/>
              <a:t>Description:</a:t>
            </a:r>
            <a:r>
              <a:rPr lang="en-US" dirty="0"/>
              <a:t> </a:t>
            </a:r>
            <a:r>
              <a:rPr lang="en-US" b="0" dirty="0" smtClean="0"/>
              <a:t>This </a:t>
            </a:r>
            <a:r>
              <a:rPr lang="en-US" b="0" dirty="0"/>
              <a:t>course introduces students to everyday uses of mathematics. Mathematical literacy is necessary to fully participate in the democratic decision-making process. Topics will include measurement systems, reasoning and logic, elections, inflation and other indexes, chance and risk, and finances and may include other topics, such as environmental or health issues.	</a:t>
            </a:r>
            <a:endParaRPr lang="en-US" b="0" dirty="0" smtClean="0"/>
          </a:p>
          <a:p>
            <a:r>
              <a:rPr lang="en-US" dirty="0" smtClean="0"/>
              <a:t>Associate Degree Competency: </a:t>
            </a:r>
            <a:r>
              <a:rPr lang="en-US" b="0" dirty="0" smtClean="0"/>
              <a:t>Mathematics Competency (approved June 1, 2009)</a:t>
            </a:r>
            <a:endParaRPr lang="en-US" b="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661" y="414867"/>
            <a:ext cx="1966983" cy="1634384"/>
          </a:xfrm>
          <a:prstGeom prst="rect">
            <a:avLst/>
          </a:prstGeom>
        </p:spPr>
      </p:pic>
    </p:spTree>
    <p:extLst>
      <p:ext uri="{BB962C8B-B14F-4D97-AF65-F5344CB8AC3E}">
        <p14:creationId xmlns:p14="http://schemas.microsoft.com/office/powerpoint/2010/main" val="428050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Identifier:</a:t>
            </a:r>
            <a:r>
              <a:rPr lang="en-US" dirty="0"/>
              <a:t> </a:t>
            </a:r>
            <a:r>
              <a:rPr lang="en-US" b="0" dirty="0" smtClean="0"/>
              <a:t>MATH </a:t>
            </a:r>
            <a:r>
              <a:rPr lang="en-US" b="0" dirty="0"/>
              <a:t>144	</a:t>
            </a:r>
          </a:p>
          <a:p>
            <a:r>
              <a:rPr lang="en-US" dirty="0" smtClean="0"/>
              <a:t>Title:</a:t>
            </a:r>
            <a:r>
              <a:rPr lang="en-US" dirty="0"/>
              <a:t> </a:t>
            </a:r>
            <a:r>
              <a:rPr lang="en-US" b="0" dirty="0" smtClean="0"/>
              <a:t>Math </a:t>
            </a:r>
            <a:r>
              <a:rPr lang="en-US" b="0" dirty="0"/>
              <a:t>for Contemporary </a:t>
            </a:r>
            <a:r>
              <a:rPr lang="en-US" b="0" dirty="0" smtClean="0"/>
              <a:t>Careers (CRC under Mathematics Literacy)</a:t>
            </a:r>
            <a:r>
              <a:rPr lang="en-US" b="0" dirty="0"/>
              <a:t>	</a:t>
            </a:r>
          </a:p>
          <a:p>
            <a:r>
              <a:rPr lang="en-US" dirty="0"/>
              <a:t>Units</a:t>
            </a:r>
            <a:r>
              <a:rPr lang="en-US" dirty="0" smtClean="0"/>
              <a:t>:</a:t>
            </a:r>
            <a:r>
              <a:rPr lang="en-US" b="0" dirty="0"/>
              <a:t> </a:t>
            </a:r>
            <a:r>
              <a:rPr lang="en-US" b="0" dirty="0" smtClean="0"/>
              <a:t> 3.00</a:t>
            </a:r>
            <a:r>
              <a:rPr lang="en-US" b="0" dirty="0"/>
              <a:t>	</a:t>
            </a:r>
          </a:p>
          <a:p>
            <a:r>
              <a:rPr lang="en-US" dirty="0" smtClean="0"/>
              <a:t>Prerequisite:</a:t>
            </a:r>
            <a:r>
              <a:rPr lang="en-US" dirty="0"/>
              <a:t> </a:t>
            </a:r>
            <a:r>
              <a:rPr lang="en-US" b="0" dirty="0" smtClean="0"/>
              <a:t>MATH </a:t>
            </a:r>
            <a:r>
              <a:rPr lang="en-US" b="0" dirty="0"/>
              <a:t>100 (</a:t>
            </a:r>
            <a:r>
              <a:rPr lang="en-US" b="0" i="1" dirty="0"/>
              <a:t>Elementary Algebra</a:t>
            </a:r>
            <a:r>
              <a:rPr lang="en-US" b="0" dirty="0"/>
              <a:t>) or 102 (</a:t>
            </a:r>
            <a:r>
              <a:rPr lang="en-US" b="0" i="1" dirty="0"/>
              <a:t>Elementary Algebra - Part II</a:t>
            </a:r>
            <a:r>
              <a:rPr lang="en-US" b="0" dirty="0"/>
              <a:t>) with a grade of "C" or better, or equivalent skills demonstrated through the assessment process.	</a:t>
            </a:r>
          </a:p>
          <a:p>
            <a:r>
              <a:rPr lang="en-US" dirty="0"/>
              <a:t>Hours</a:t>
            </a:r>
            <a:r>
              <a:rPr lang="en-US" dirty="0" smtClean="0"/>
              <a:t>:</a:t>
            </a:r>
            <a:r>
              <a:rPr lang="en-US" b="0" dirty="0"/>
              <a:t> </a:t>
            </a:r>
            <a:r>
              <a:rPr lang="en-US" b="0" dirty="0" smtClean="0"/>
              <a:t>54 </a:t>
            </a:r>
            <a:r>
              <a:rPr lang="en-US" b="0" dirty="0"/>
              <a:t>hours lecture	</a:t>
            </a:r>
          </a:p>
          <a:p>
            <a:r>
              <a:rPr lang="en-US" dirty="0" smtClean="0"/>
              <a:t>Description:</a:t>
            </a:r>
            <a:r>
              <a:rPr lang="en-US" dirty="0"/>
              <a:t> </a:t>
            </a:r>
            <a:r>
              <a:rPr lang="en-US" b="0" dirty="0" smtClean="0"/>
              <a:t>In </a:t>
            </a:r>
            <a:r>
              <a:rPr lang="en-US" b="0" dirty="0"/>
              <a:t>the current information age, what mathematics should every person know? This course examines the contributions of mathematics in today's world. Students will explore mathematics' on-going role in society beginning with the need for and development of number systems, logical thinking, and current processes for coding and decoding data. A major focus of the course will be contemporary methods for analyzing data and interpreting statistics to make informed decisions. Students will conclude the course by selecting a module of mathematical interest from a list of available topics drawn from vocational programs and contemporary careers such as automotive technology, construction technology, film, digital media and broadcasting, medical records, pharmacy technology or other emerging career fields.	</a:t>
            </a:r>
            <a:endParaRPr lang="en-US" b="0" dirty="0" smtClean="0"/>
          </a:p>
          <a:p>
            <a:r>
              <a:rPr lang="en-US" dirty="0"/>
              <a:t>Associate Degree Competency: </a:t>
            </a:r>
            <a:r>
              <a:rPr lang="en-US" b="0" dirty="0"/>
              <a:t>Mathematics Competency (approved </a:t>
            </a:r>
            <a:r>
              <a:rPr lang="en-US" b="0" dirty="0" smtClean="0"/>
              <a:t>Jan </a:t>
            </a:r>
            <a:r>
              <a:rPr lang="en-US" b="0" dirty="0"/>
              <a:t>1, </a:t>
            </a:r>
            <a:r>
              <a:rPr lang="en-US" b="0" dirty="0" smtClean="0"/>
              <a:t>2011)</a:t>
            </a:r>
            <a:endParaRPr lang="en-US" b="0" dirty="0"/>
          </a:p>
          <a:p>
            <a:endParaRPr lang="en-US" dirty="0"/>
          </a:p>
          <a:p>
            <a:pPr marL="0" indent="0">
              <a:buNone/>
            </a:pPr>
            <a:endParaRPr lang="en-US" dirty="0"/>
          </a:p>
        </p:txBody>
      </p:sp>
    </p:spTree>
    <p:extLst>
      <p:ext uri="{BB962C8B-B14F-4D97-AF65-F5344CB8AC3E}">
        <p14:creationId xmlns:p14="http://schemas.microsoft.com/office/powerpoint/2010/main" val="1331728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396</TotalTime>
  <Words>1008</Words>
  <Application>Microsoft Office PowerPoint</Application>
  <PresentationFormat>On-screen Show (4:3)</PresentationFormat>
  <Paragraphs>136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Essential</vt:lpstr>
      <vt:lpstr>Challenging Convention: Faculty Design and Implementation of Alternative Courses to Meet Math Requirements</vt:lpstr>
      <vt:lpstr>Outcomes</vt:lpstr>
      <vt:lpstr>History</vt:lpstr>
      <vt:lpstr>Title 5 Math Requirements</vt:lpstr>
      <vt:lpstr>Title 5 Math Requirements</vt:lpstr>
      <vt:lpstr>History</vt:lpstr>
      <vt:lpstr>Today’s Focus</vt:lpstr>
      <vt:lpstr>Examples</vt:lpstr>
      <vt:lpstr>Examples</vt:lpstr>
      <vt:lpstr>Examples</vt:lpstr>
      <vt:lpstr>Examples  </vt:lpstr>
      <vt:lpstr>Discussion</vt:lpstr>
      <vt:lpstr>discussion</vt:lpstr>
      <vt:lpstr>Discussion</vt:lpstr>
      <vt:lpstr>C-ID Update</vt:lpstr>
      <vt:lpstr>C-ID Update</vt:lpstr>
      <vt:lpstr>Discussion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Convention: Faculty Design and Implementation of Alternative Courses to Meet Math Requirements</dc:title>
  <dc:creator>Virginia May</dc:creator>
  <cp:lastModifiedBy>Grimes-Hillman, Michelle</cp:lastModifiedBy>
  <cp:revision>73</cp:revision>
  <dcterms:created xsi:type="dcterms:W3CDTF">2015-03-31T22:36:46Z</dcterms:created>
  <dcterms:modified xsi:type="dcterms:W3CDTF">2015-04-07T01:13:29Z</dcterms:modified>
</cp:coreProperties>
</file>