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8" r:id="rId7"/>
    <p:sldId id="258" r:id="rId8"/>
    <p:sldId id="267" r:id="rId9"/>
    <p:sldId id="261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/>
    <p:restoredTop sz="94653"/>
  </p:normalViewPr>
  <p:slideViewPr>
    <p:cSldViewPr snapToGrid="0" snapToObjects="1">
      <p:cViewPr varScale="1">
        <p:scale>
          <a:sx n="91" d="100"/>
          <a:sy n="91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9E00-86EE-A54E-A542-4060E948D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61F23-2E52-9F44-99D5-87D9C376C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30CCE-C37C-584A-BA1B-AEDA79D9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9ED1A-0CE3-A64D-95F5-57708B40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678-E406-C249-B164-D5CE9EFA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9AE0-0093-DE4F-A816-69AB65C4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5E700-1D8E-7944-82CC-59E7E2173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336C-451B-AA45-B5A1-86A45585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EB027-45E4-E94C-9B07-575613D8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93C80-0885-924C-8E9A-D6DC39A5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2CAC2-DCF2-C24A-9DC2-F78DAD368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92178-16B5-3E42-88F9-CA98D303D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C34A0-C6FF-674F-A049-FFC258A0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B7B8-DCEB-BD42-8757-A61E5032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125D2-74D5-E14A-A36F-D75D5074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C919-2A42-9F4C-8990-8152943A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DCED-4C2C-294A-A7D9-9038EE0ED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CC4A9-BA3F-2544-ABF1-E312332E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42CFB-1799-6042-9AA8-6C6640B0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C0ABA-E87F-C74B-9EB3-AE4F200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7AF8-7182-A54B-8976-B5D187DC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EB15F-7EDA-2C4F-A4EC-496BC0766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B804-3D7D-9A47-88D4-A25D5674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3B681-D864-9F4B-96D2-EB1B2304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A8B33-85B6-A644-B159-F0E4DD98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262F-CE8C-A94B-AE77-3F0248F5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D7781-9D27-3049-AEF4-FAB0E8540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8BF51-E427-4C46-ABE0-6E6890F9F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7C288-7682-2245-BD48-466144B5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C7E03-C242-1547-8681-9B7E58EC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3F7AC-BB21-8441-A1A9-8B56CDA1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7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FE1-2D30-0247-95A6-FAEFD845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50525-9B2B-B442-8E32-0AB7EF3FA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74D6B-B911-ED4B-8B14-F685D7894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0836B-78B2-0A43-924D-039E37F3D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97B3B-CA3C-0741-9C32-2FE15C03D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800DF-F492-714B-9832-948C976B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86F7E-FE5A-1643-A0C4-2A2CC2F8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3CF17-0F6C-8347-A9F4-D0BE06A1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D3D0-985F-3E4B-A7AB-E1DDEE83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60183-BDEB-CC43-AB1D-2938499B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49036-BD1F-0049-88BF-CF3664E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B97CC-2DFB-F046-9EE0-01F7A619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98EFB-9C4C-A145-9F89-CA5D4A22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9996FE-5234-D042-BB5E-6038F9EF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FC556-5FF9-DD42-9FE4-FABEFE70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D6C7-CA97-8742-90AA-4505D4E3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0F801-B1B9-9241-800B-CA03EE9C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CA553-8F6E-1040-AB1D-F06C6A2EF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AC777-7519-BB48-99E4-9B473CA4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E7938-1F50-D646-8FAF-32F4AEAA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50C2A-8345-BD48-920A-B26C8ED2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2893-4472-6244-B32E-223B75CE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24BA9-690A-E44E-832D-36FB7D6FC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1DCAD-A73B-F949-B1F8-F2E87D1A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496B7-91BF-6F4E-BB6E-27C3DC95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533DA-7DC8-B74B-BCCA-3A49C4D1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D6917-A242-8846-9EDC-EC1B6C0C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E0F8A5-200B-9441-BDE4-C9D85D20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C2206-8356-1642-B8A9-5DA680EB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3B63E-5669-904B-90B3-2ADAC3F1C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03813-34F0-464C-B16A-4A55F780DB2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0A14-4C0E-D14D-A423-89BDEA4F2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AA8A4-3742-8F41-A5F5-AFEFAC36C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0ED5-ED99-A745-B0B9-13C4C8B3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ov.harvard.edu/proctoring-closed-book-exam-zo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ility.psu.edu/math/equations/" TargetMode="External"/><Relationship Id="rId2" Type="http://schemas.openxmlformats.org/officeDocument/2006/relationships/hyperlink" Target="https://accessibility.psu.edu/math/mathm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asccc.org/events/2020-04-15-160000/asccc-small-group-discuss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ccconfer.zoom.us/j/202927695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covid-19-faculty-resources" TargetMode="External"/><Relationship Id="rId2" Type="http://schemas.openxmlformats.org/officeDocument/2006/relationships/hyperlink" Target="https://ascc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ccco.edu/About-Us/Chancellors-Office/Divisions/Communications-and-Marketing/Novel-Coronavirus" TargetMode="External"/><Relationship Id="rId4" Type="http://schemas.openxmlformats.org/officeDocument/2006/relationships/hyperlink" Target="mailto:info@asccc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cconlineed.instructure.com/enroll/7RJL33" TargetMode="External"/><Relationship Id="rId2" Type="http://schemas.openxmlformats.org/officeDocument/2006/relationships/hyperlink" Target="https://ccconlineed.instructure.com/courses/4543/pages/introduction-to-oer-for-math?module_item_id=2141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ASCCC-Open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libretexts.org/Courses/Lake_Tahoe_Community_College/Book:_Introductory_Statistics_(OpenStax)_With_Multimedia_and_Interactivity" TargetMode="External"/><Relationship Id="rId2" Type="http://schemas.openxmlformats.org/officeDocument/2006/relationships/hyperlink" Target="https://stats.libretexts.org/Bookshelves/Ancillary_Materials/Interactive_Statist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openmath.com/" TargetMode="External"/><Relationship Id="rId4" Type="http://schemas.openxmlformats.org/officeDocument/2006/relationships/hyperlink" Target="https://www.knewton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scanner.com/" TargetMode="External"/><Relationship Id="rId2" Type="http://schemas.openxmlformats.org/officeDocument/2006/relationships/hyperlink" Target="https://jpg2pdf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dfannotator.com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3B4663-9D63-2840-ACB7-EA69A949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8" y="128331"/>
            <a:ext cx="11233237" cy="5641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500FA-1EF7-BE4E-8A77-520D65A71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930" y="1979882"/>
            <a:ext cx="5514535" cy="1976584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Mathematics – Small Group Discussion Wrap-Up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BF9BA-1B7F-0A4C-A458-0EFA6CF16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5197" y="5769476"/>
            <a:ext cx="4572001" cy="1016391"/>
          </a:xfrm>
        </p:spPr>
        <p:txBody>
          <a:bodyPr>
            <a:normAutofit/>
          </a:bodyPr>
          <a:lstStyle/>
          <a:p>
            <a:r>
              <a:rPr lang="en-US" sz="2200" dirty="0" err="1"/>
              <a:t>Ginni</a:t>
            </a:r>
            <a:r>
              <a:rPr lang="en-US" sz="2200" dirty="0"/>
              <a:t> May, ASCCC Treasurer</a:t>
            </a:r>
          </a:p>
          <a:p>
            <a:r>
              <a:rPr lang="en-US" sz="1800" dirty="0"/>
              <a:t>April 13, 2020 | 1:00 – 2:00</a:t>
            </a:r>
          </a:p>
        </p:txBody>
      </p:sp>
    </p:spTree>
    <p:extLst>
      <p:ext uri="{BB962C8B-B14F-4D97-AF65-F5344CB8AC3E}">
        <p14:creationId xmlns:p14="http://schemas.microsoft.com/office/powerpoint/2010/main" val="178750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06E2-D752-F04A-86D9-E656879A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– Examinations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799D-1EF6-5940-9F60-D04FFCD28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https://gov.harvard.edu/proctoring-closed-book-exam-zoom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6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15FA-CBE2-2A45-9636-2F7D45FE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– Accessibility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DFB2-15E1-4E4F-8442-7A031B100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https://accessibility.psu.edu/math/mathml/</a:t>
            </a:r>
            <a:endParaRPr lang="en-US" dirty="0"/>
          </a:p>
          <a:p>
            <a:r>
              <a:rPr lang="en-US" dirty="0">
                <a:hlinkClick r:id="rId3"/>
              </a:rPr>
              <a:t>https://accessibility.psu.edu/math/equations/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4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E620-0F5A-E949-89B1-BAFA1345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Wrap-Up from April 1-10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1FD9C-1AD7-6D45-A391-C55DADEEE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from Mathematics Discipline Small Group Discussions April 1-10, 2020:</a:t>
            </a:r>
          </a:p>
          <a:p>
            <a:pPr lvl="1"/>
            <a:r>
              <a:rPr lang="en-US" dirty="0"/>
              <a:t>Teaching Math in an Online Environment (2)</a:t>
            </a:r>
          </a:p>
          <a:p>
            <a:pPr lvl="1"/>
            <a:r>
              <a:rPr lang="en-US" dirty="0"/>
              <a:t>Using Canvas for Teaching Mathematics Online (2)</a:t>
            </a:r>
          </a:p>
          <a:p>
            <a:r>
              <a:rPr lang="en-US" dirty="0"/>
              <a:t>There will be a few more Small Group Discussions for Mathematics: </a:t>
            </a:r>
            <a:r>
              <a:rPr lang="en-US" dirty="0">
                <a:hlinkClick r:id="rId2"/>
              </a:rPr>
              <a:t>https://asccc.org/events/2020-04-15-160000/asccc-small-group-discussions</a:t>
            </a:r>
            <a:r>
              <a:rPr lang="en-US" dirty="0"/>
              <a:t> </a:t>
            </a:r>
          </a:p>
          <a:p>
            <a:r>
              <a:rPr lang="en-US" dirty="0"/>
              <a:t>Common Concerns</a:t>
            </a:r>
          </a:p>
          <a:p>
            <a:r>
              <a:rPr lang="en-US" dirty="0"/>
              <a:t>Solutions/Potential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F3B30-1F02-9D4A-8BCF-B9392941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294" y="4569689"/>
            <a:ext cx="3075648" cy="16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3642-BE1E-6A48-9DDE-12107C4F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algn="ctr"/>
            <a:r>
              <a:rPr lang="en-US" sz="3200" dirty="0"/>
              <a:t>Concerns and Solutions/Potential Solutions</a:t>
            </a:r>
            <a:br>
              <a:rPr lang="en-US" dirty="0"/>
            </a:br>
            <a:r>
              <a:rPr lang="en-US" dirty="0"/>
              <a:t>Assessment and Testing Integrity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35B45-E4C0-9E41-8BE3-FA6348B18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1194"/>
          </a:xfrm>
        </p:spPr>
        <p:txBody>
          <a:bodyPr anchor="ctr"/>
          <a:lstStyle/>
          <a:p>
            <a:pPr algn="ctr"/>
            <a:r>
              <a:rPr lang="en-US" dirty="0"/>
              <a:t>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F929A-9385-3145-BF49-4D3D54CA1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0831"/>
            <a:ext cx="5157787" cy="3684588"/>
          </a:xfrm>
        </p:spPr>
        <p:txBody>
          <a:bodyPr>
            <a:normAutofit/>
          </a:bodyPr>
          <a:lstStyle/>
          <a:p>
            <a:r>
              <a:rPr lang="en-US" sz="2000" dirty="0"/>
              <a:t>How do we know/ensure student is submitting their own work?</a:t>
            </a:r>
          </a:p>
          <a:p>
            <a:r>
              <a:rPr lang="en-US" sz="2000" dirty="0"/>
              <a:t>Some are seeing exam scores higher, some seeing them lower, some seeing no change</a:t>
            </a:r>
          </a:p>
          <a:p>
            <a:r>
              <a:rPr lang="en-US" sz="2000" dirty="0"/>
              <a:t>Many potential solutions and each introduce additional concerns:</a:t>
            </a:r>
          </a:p>
          <a:p>
            <a:pPr lvl="1"/>
            <a:r>
              <a:rPr lang="en-US" sz="1600" dirty="0"/>
              <a:t>Equity</a:t>
            </a:r>
          </a:p>
          <a:p>
            <a:pPr lvl="1"/>
            <a:r>
              <a:rPr lang="en-US" sz="1600" dirty="0"/>
              <a:t>Bandwidth</a:t>
            </a:r>
          </a:p>
          <a:p>
            <a:pPr lvl="1"/>
            <a:r>
              <a:rPr lang="en-US" sz="1600" dirty="0"/>
              <a:t>Privacy</a:t>
            </a:r>
          </a:p>
          <a:p>
            <a:pPr lvl="1"/>
            <a:r>
              <a:rPr lang="en-US" sz="1600" dirty="0"/>
              <a:t>Technology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EDE8F-8765-334F-AF77-E8D24EB3D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9668"/>
          </a:xfrm>
        </p:spPr>
        <p:txBody>
          <a:bodyPr anchor="ctr"/>
          <a:lstStyle/>
          <a:p>
            <a:pPr algn="ctr"/>
            <a:r>
              <a:rPr lang="en-US" dirty="0"/>
              <a:t>Potential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E071E-ADD7-7C45-BAE1-CF52796D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0830"/>
            <a:ext cx="5183188" cy="4037427"/>
          </a:xfrm>
        </p:spPr>
        <p:txBody>
          <a:bodyPr>
            <a:noAutofit/>
          </a:bodyPr>
          <a:lstStyle/>
          <a:p>
            <a:r>
              <a:rPr lang="en-US" sz="1800" dirty="0"/>
              <a:t>Zoom (watching the students work)</a:t>
            </a:r>
          </a:p>
          <a:p>
            <a:r>
              <a:rPr lang="en-US" sz="1800" dirty="0" err="1"/>
              <a:t>Proctorio</a:t>
            </a:r>
            <a:r>
              <a:rPr lang="en-US" sz="1800" dirty="0"/>
              <a:t> (some/many schools are looking into using it)</a:t>
            </a:r>
          </a:p>
          <a:p>
            <a:r>
              <a:rPr lang="en-US" sz="1800" dirty="0"/>
              <a:t>Randomly selected data sets (all of the students do the same thing but do it with different data)</a:t>
            </a:r>
          </a:p>
          <a:p>
            <a:r>
              <a:rPr lang="en-US" sz="1800" dirty="0"/>
              <a:t>Explaining the importance of learning the fundamentals before you go to the next level</a:t>
            </a:r>
          </a:p>
          <a:p>
            <a:r>
              <a:rPr lang="en-US" sz="1800" dirty="0"/>
              <a:t>Individual meetings (or videos) where the students describe how they got the answer – a report out</a:t>
            </a:r>
          </a:p>
          <a:p>
            <a:r>
              <a:rPr lang="en-US" sz="1800" dirty="0"/>
              <a:t>Requiring work to be uploaded as a picture</a:t>
            </a:r>
          </a:p>
          <a:p>
            <a:r>
              <a:rPr lang="en-US" sz="1800" dirty="0"/>
              <a:t>Canvas quizzes</a:t>
            </a:r>
          </a:p>
          <a:p>
            <a:r>
              <a:rPr lang="en-US" sz="1800" dirty="0"/>
              <a:t>Honesty Agreement</a:t>
            </a:r>
          </a:p>
          <a:p>
            <a:r>
              <a:rPr lang="en-US" sz="1800" dirty="0"/>
              <a:t>Timed Assessment</a:t>
            </a:r>
          </a:p>
        </p:txBody>
      </p:sp>
    </p:spTree>
    <p:extLst>
      <p:ext uri="{BB962C8B-B14F-4D97-AF65-F5344CB8AC3E}">
        <p14:creationId xmlns:p14="http://schemas.microsoft.com/office/powerpoint/2010/main" val="394444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3642-BE1E-6A48-9DDE-12107C4F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algn="ctr"/>
            <a:r>
              <a:rPr lang="en-US" sz="3200" dirty="0"/>
              <a:t>Concerns and Solutions/Potential Solutions</a:t>
            </a:r>
            <a:br>
              <a:rPr lang="en-US" dirty="0"/>
            </a:br>
            <a:r>
              <a:rPr lang="en-US" dirty="0"/>
              <a:t>Providing Feedback on Student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35B45-E4C0-9E41-8BE3-FA6348B18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1194"/>
          </a:xfrm>
        </p:spPr>
        <p:txBody>
          <a:bodyPr anchor="ctr"/>
          <a:lstStyle/>
          <a:p>
            <a:pPr algn="ctr"/>
            <a:r>
              <a:rPr lang="en-US" dirty="0"/>
              <a:t>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F929A-9385-3145-BF49-4D3D54CA1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0831"/>
            <a:ext cx="5157787" cy="3684588"/>
          </a:xfrm>
        </p:spPr>
        <p:txBody>
          <a:bodyPr>
            <a:normAutofit/>
          </a:bodyPr>
          <a:lstStyle/>
          <a:p>
            <a:r>
              <a:rPr lang="en-US" sz="2000" dirty="0"/>
              <a:t>Difficult to provide detailed and meaningful feedback on student work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EDE8F-8765-334F-AF77-E8D24EB3D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9668"/>
          </a:xfrm>
        </p:spPr>
        <p:txBody>
          <a:bodyPr anchor="ctr"/>
          <a:lstStyle/>
          <a:p>
            <a:pPr algn="ctr"/>
            <a:r>
              <a:rPr lang="en-US" dirty="0"/>
              <a:t>Potential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E071E-ADD7-7C45-BAE1-CF52796D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0830"/>
            <a:ext cx="5183188" cy="4037427"/>
          </a:xfrm>
        </p:spPr>
        <p:txBody>
          <a:bodyPr>
            <a:noAutofit/>
          </a:bodyPr>
          <a:lstStyle/>
          <a:p>
            <a:r>
              <a:rPr lang="en-US" sz="1800" dirty="0"/>
              <a:t>Zoom Office Hours – use white board</a:t>
            </a:r>
          </a:p>
          <a:p>
            <a:r>
              <a:rPr lang="en-US" sz="1800" dirty="0"/>
              <a:t>Have students take a picture of their written work and submit it as a PDF – there are various programs or apps that can be used to do this at no additional cost to student – instructor can provide feedback as annotation in document or on a separate document</a:t>
            </a:r>
          </a:p>
          <a:p>
            <a:r>
              <a:rPr lang="en-US" sz="1800" dirty="0"/>
              <a:t>Use a Paint program to comment in documents on student work</a:t>
            </a:r>
          </a:p>
          <a:p>
            <a:r>
              <a:rPr lang="en-US" sz="1800" dirty="0"/>
              <a:t>Work with foreign language instructors to see how they provide feedback</a:t>
            </a:r>
          </a:p>
          <a:p>
            <a:r>
              <a:rPr lang="en-US" sz="1800" dirty="0"/>
              <a:t>Speed grader in Canvas – add photo to word doc</a:t>
            </a:r>
          </a:p>
        </p:txBody>
      </p:sp>
    </p:spTree>
    <p:extLst>
      <p:ext uri="{BB962C8B-B14F-4D97-AF65-F5344CB8AC3E}">
        <p14:creationId xmlns:p14="http://schemas.microsoft.com/office/powerpoint/2010/main" val="239436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3642-BE1E-6A48-9DDE-12107C4F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algn="ctr"/>
            <a:r>
              <a:rPr lang="en-US" sz="3200" dirty="0"/>
              <a:t>Concerns and Solutions/Potential Solutions</a:t>
            </a:r>
            <a:br>
              <a:rPr lang="en-US" dirty="0"/>
            </a:br>
            <a:r>
              <a:rPr lang="en-US" dirty="0"/>
              <a:t>Courses to be Offered Via 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35B45-E4C0-9E41-8BE3-FA6348B18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1194"/>
          </a:xfrm>
        </p:spPr>
        <p:txBody>
          <a:bodyPr anchor="ctr"/>
          <a:lstStyle/>
          <a:p>
            <a:pPr algn="ctr"/>
            <a:r>
              <a:rPr lang="en-US" dirty="0"/>
              <a:t>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F929A-9385-3145-BF49-4D3D54CA1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0831"/>
            <a:ext cx="5157787" cy="3684588"/>
          </a:xfrm>
        </p:spPr>
        <p:txBody>
          <a:bodyPr>
            <a:normAutofit/>
          </a:bodyPr>
          <a:lstStyle/>
          <a:p>
            <a:r>
              <a:rPr lang="en-US" sz="2000" dirty="0"/>
              <a:t>Do we have to offer all of our courses with a distance education option, even if this is not best for students?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EDE8F-8765-334F-AF77-E8D24EB3D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9668"/>
          </a:xfrm>
        </p:spPr>
        <p:txBody>
          <a:bodyPr anchor="ctr"/>
          <a:lstStyle/>
          <a:p>
            <a:pPr algn="ctr"/>
            <a:r>
              <a:rPr lang="en-US" dirty="0"/>
              <a:t>Potential Solutions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E071E-ADD7-7C45-BAE1-CF52796D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0830"/>
            <a:ext cx="5183188" cy="4037427"/>
          </a:xfrm>
        </p:spPr>
        <p:txBody>
          <a:bodyPr>
            <a:noAutofit/>
          </a:bodyPr>
          <a:lstStyle/>
          <a:p>
            <a:r>
              <a:rPr lang="en-US" sz="1800" dirty="0"/>
              <a:t>Discipline faculty and curriculum committees will determine which courses have a distance education option or modality per their local processes and in accordance with Title 5 regulations</a:t>
            </a:r>
          </a:p>
          <a:p>
            <a:r>
              <a:rPr lang="en-US" sz="1800" dirty="0"/>
              <a:t>Chancellor’s Office DE Addendum Webinar – April 13, 3:00 pm: </a:t>
            </a:r>
            <a:r>
              <a:rPr lang="en-US" sz="1800" dirty="0">
                <a:hlinkClick r:id="rId2"/>
              </a:rPr>
              <a:t>Login to Chancellor's Office DE Addendum Webinar </a:t>
            </a:r>
            <a:endParaRPr lang="en-US" sz="1800" dirty="0"/>
          </a:p>
          <a:p>
            <a:r>
              <a:rPr lang="en-US" sz="1800" dirty="0"/>
              <a:t>Some colleges are only offering summer courses that have been fully approved for distance education – i.e. statistics or liberal arts mathematics, but not trigonometry nor calculus</a:t>
            </a:r>
          </a:p>
        </p:txBody>
      </p:sp>
    </p:spTree>
    <p:extLst>
      <p:ext uri="{BB962C8B-B14F-4D97-AF65-F5344CB8AC3E}">
        <p14:creationId xmlns:p14="http://schemas.microsoft.com/office/powerpoint/2010/main" val="80760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15FA-CBE2-2A45-9636-2F7D45FE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– General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DFB2-15E1-4E4F-8442-7A031B100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ASCCC Website: </a:t>
            </a:r>
            <a:r>
              <a:rPr lang="en-US" dirty="0">
                <a:hlinkClick r:id="rId2"/>
              </a:rPr>
              <a:t>https://asccc.org</a:t>
            </a:r>
            <a:r>
              <a:rPr lang="en-US" dirty="0"/>
              <a:t> </a:t>
            </a:r>
          </a:p>
          <a:p>
            <a:r>
              <a:rPr lang="en-US" dirty="0"/>
              <a:t>ASCCC COVID-19 Faculty Resources: </a:t>
            </a:r>
            <a:r>
              <a:rPr lang="en-US" dirty="0">
                <a:hlinkClick r:id="rId3"/>
              </a:rPr>
              <a:t>https://asccc.org/covid-19-faculty-resources</a:t>
            </a:r>
            <a:endParaRPr lang="en-US" dirty="0"/>
          </a:p>
          <a:p>
            <a:r>
              <a:rPr lang="en-US" dirty="0"/>
              <a:t>Questions for ASCCC: </a:t>
            </a:r>
            <a:r>
              <a:rPr lang="en-US" dirty="0">
                <a:hlinkClick r:id="rId4"/>
              </a:rPr>
              <a:t>info@asccc.org</a:t>
            </a:r>
            <a:endParaRPr lang="en-US" dirty="0"/>
          </a:p>
          <a:p>
            <a:r>
              <a:rPr lang="en-US" dirty="0"/>
              <a:t>Chancellor’s Office COVID-19: </a:t>
            </a:r>
            <a:r>
              <a:rPr lang="en-US" dirty="0">
                <a:hlinkClick r:id="rId5"/>
              </a:rPr>
              <a:t>https://www.cccco.edu/About-Us/Chancellors-Office/Divisions/Communications-and-Marketing/Novel-Coronavirus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9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096D-438A-7846-833E-CC3A4634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– Collaboration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287F-7A43-9D4F-AA17-E5299B6D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Introduction to Open Educational Resources (OER) for Math (Canvas) - </a:t>
            </a:r>
            <a:r>
              <a:rPr lang="en-US" dirty="0">
                <a:hlinkClick r:id="rId2"/>
              </a:rPr>
              <a:t>https://ccconlineed.instructure.com/courses/4543/pages/introduction-to-oer-for-math?module_item_id=214113</a:t>
            </a:r>
            <a:r>
              <a:rPr lang="en-US" dirty="0"/>
              <a:t> </a:t>
            </a:r>
          </a:p>
          <a:p>
            <a:r>
              <a:rPr lang="en-US" dirty="0"/>
              <a:t>"Enrollment" is necessary to participate in Discussions, to self-enroll in this course at </a:t>
            </a:r>
            <a:r>
              <a:rPr lang="en-US" dirty="0">
                <a:hlinkClick r:id="rId3"/>
              </a:rPr>
              <a:t>https://ccconlineed.instructure.com/enroll/7RJL33</a:t>
            </a:r>
            <a:r>
              <a:rPr lang="en-US" dirty="0"/>
              <a:t>.</a:t>
            </a:r>
          </a:p>
          <a:p>
            <a:r>
              <a:rPr lang="en-US" dirty="0"/>
              <a:t>Direct access to this page: </a:t>
            </a:r>
            <a:r>
              <a:rPr lang="en-US" dirty="0">
                <a:hlinkClick r:id="rId4"/>
              </a:rPr>
              <a:t>tinyurl.com/ASCCC-OpenEd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5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096D-438A-7846-833E-CC3A4634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– Instruction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287F-7A43-9D4F-AA17-E5299B6D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https://stats.libretexts.org/Bookshelves/Ancillary_Materials/Interactive_Statistics</a:t>
            </a:r>
            <a:endParaRPr lang="en-US" dirty="0"/>
          </a:p>
          <a:p>
            <a:r>
              <a:rPr lang="en-US" dirty="0">
                <a:hlinkClick r:id="rId3"/>
              </a:rPr>
              <a:t>https://stats.libretexts.org/Courses/Lake_Tahoe_Community_College/Book:_Introductory_Statistics_(OpenStax)_With_Multimedia_and_Interactivity</a:t>
            </a:r>
            <a:endParaRPr lang="en-US" dirty="0"/>
          </a:p>
          <a:p>
            <a:r>
              <a:rPr lang="en-US" dirty="0"/>
              <a:t>MS Office One Note</a:t>
            </a:r>
          </a:p>
          <a:p>
            <a:r>
              <a:rPr lang="en-US" dirty="0" err="1"/>
              <a:t>Knewton</a:t>
            </a:r>
            <a:r>
              <a:rPr lang="en-US" dirty="0"/>
              <a:t> Alta: </a:t>
            </a:r>
            <a:r>
              <a:rPr lang="en-US" dirty="0">
                <a:hlinkClick r:id="rId4"/>
              </a:rPr>
              <a:t>https://www.knewton.com</a:t>
            </a:r>
            <a:endParaRPr lang="en-US" dirty="0"/>
          </a:p>
          <a:p>
            <a:r>
              <a:rPr lang="en-US" dirty="0"/>
              <a:t>Pearson </a:t>
            </a:r>
            <a:r>
              <a:rPr lang="en-US" dirty="0" err="1"/>
              <a:t>MyStatLab</a:t>
            </a:r>
            <a:r>
              <a:rPr lang="en-US" dirty="0"/>
              <a:t>, </a:t>
            </a:r>
            <a:r>
              <a:rPr lang="en-US" dirty="0" err="1"/>
              <a:t>MyMathLab</a:t>
            </a:r>
            <a:endParaRPr lang="en-US" dirty="0"/>
          </a:p>
          <a:p>
            <a:r>
              <a:rPr lang="en-US" dirty="0"/>
              <a:t>Wiley or Cengage use WebAssign</a:t>
            </a:r>
          </a:p>
          <a:p>
            <a:r>
              <a:rPr lang="en-US" dirty="0"/>
              <a:t>My Open Math – OER Equivalent (It’s FREE!): </a:t>
            </a:r>
            <a:r>
              <a:rPr lang="en-US" dirty="0">
                <a:hlinkClick r:id="rId5"/>
              </a:rPr>
              <a:t>https://www.myopenmath.com/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7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BABA-4A9B-C641-9D6F-161A5D49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–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7C877-F47B-5E45-9FF2-4EB804CB1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JPG to PDF: </a:t>
            </a:r>
            <a:r>
              <a:rPr lang="en-US" dirty="0">
                <a:hlinkClick r:id="rId2"/>
              </a:rPr>
              <a:t>https://jpg2pdf.com</a:t>
            </a:r>
            <a:endParaRPr lang="en-US" dirty="0"/>
          </a:p>
          <a:p>
            <a:r>
              <a:rPr lang="en-US" dirty="0" err="1"/>
              <a:t>CamScanner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https://www.camscanner.com</a:t>
            </a:r>
            <a:endParaRPr lang="en-US" dirty="0"/>
          </a:p>
          <a:p>
            <a:r>
              <a:rPr lang="en-US" dirty="0"/>
              <a:t>PDF Annotator: </a:t>
            </a:r>
            <a:r>
              <a:rPr lang="en-US" dirty="0">
                <a:hlinkClick r:id="rId4"/>
              </a:rPr>
              <a:t>https://www.pdfannotator.com/en/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6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757</Words>
  <Application>Microsoft Macintosh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Mathematics – Small Group Discussion Wrap-Up</vt:lpstr>
      <vt:lpstr>Wrap-Up from April 1-10 Discussions</vt:lpstr>
      <vt:lpstr>Concerns and Solutions/Potential Solutions Assessment and Testing Integrity</vt:lpstr>
      <vt:lpstr>Concerns and Solutions/Potential Solutions Providing Feedback on Student Work</vt:lpstr>
      <vt:lpstr>Concerns and Solutions/Potential Solutions Courses to be Offered Via DE</vt:lpstr>
      <vt:lpstr>Resources – General </vt:lpstr>
      <vt:lpstr>Resources – Collaboration </vt:lpstr>
      <vt:lpstr>Resources – Instruction </vt:lpstr>
      <vt:lpstr>Resources – Documents </vt:lpstr>
      <vt:lpstr>Resources – Examinations </vt:lpstr>
      <vt:lpstr>Resources – Accessibility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– Small Group Discussion Wrap-Up</dc:title>
  <dc:creator>Virginia May</dc:creator>
  <cp:lastModifiedBy>Virginia May</cp:lastModifiedBy>
  <cp:revision>23</cp:revision>
  <dcterms:created xsi:type="dcterms:W3CDTF">2020-04-12T22:48:27Z</dcterms:created>
  <dcterms:modified xsi:type="dcterms:W3CDTF">2020-04-13T20:49:57Z</dcterms:modified>
</cp:coreProperties>
</file>