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7" r:id="rId2"/>
    <p:sldId id="278" r:id="rId3"/>
    <p:sldId id="259" r:id="rId4"/>
    <p:sldId id="294" r:id="rId5"/>
    <p:sldId id="295" r:id="rId6"/>
    <p:sldId id="267" r:id="rId7"/>
    <p:sldId id="296" r:id="rId8"/>
    <p:sldId id="303" r:id="rId9"/>
    <p:sldId id="289" r:id="rId10"/>
    <p:sldId id="266" r:id="rId11"/>
    <p:sldId id="297" r:id="rId12"/>
    <p:sldId id="268" r:id="rId13"/>
    <p:sldId id="269" r:id="rId14"/>
    <p:sldId id="264" r:id="rId15"/>
    <p:sldId id="270" r:id="rId16"/>
    <p:sldId id="272" r:id="rId17"/>
    <p:sldId id="290" r:id="rId18"/>
    <p:sldId id="261" r:id="rId19"/>
    <p:sldId id="263" r:id="rId20"/>
    <p:sldId id="287" r:id="rId21"/>
    <p:sldId id="298" r:id="rId22"/>
    <p:sldId id="300" r:id="rId23"/>
    <p:sldId id="301" r:id="rId24"/>
    <p:sldId id="299" r:id="rId25"/>
    <p:sldId id="262" r:id="rId26"/>
    <p:sldId id="281" r:id="rId27"/>
    <p:sldId id="288" r:id="rId28"/>
    <p:sldId id="274" r:id="rId29"/>
    <p:sldId id="286" r:id="rId30"/>
    <p:sldId id="284" r:id="rId31"/>
    <p:sldId id="27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9" d="100"/>
          <a:sy n="59" d="100"/>
        </p:scale>
        <p:origin x="-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1DD0F-F58E-EA4C-81A3-DD76C531AD9A}" type="datetimeFigureOut">
              <a:rPr lang="en-US" smtClean="0"/>
              <a:t>5/5/16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97821C-47E1-6640-B7FC-FC39DE40B880}" type="slidenum">
              <a:rPr lang="en-US" smtClean="0"/>
              <a:t>‹#›</a:t>
            </a:fld>
            <a:endParaRPr lang="en-US"/>
          </a:p>
        </p:txBody>
      </p:sp>
    </p:spTree>
    <p:extLst>
      <p:ext uri="{BB962C8B-B14F-4D97-AF65-F5344CB8AC3E}">
        <p14:creationId xmlns:p14="http://schemas.microsoft.com/office/powerpoint/2010/main" val="22391496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21</a:t>
            </a:fld>
            <a:endParaRPr lang="en-US"/>
          </a:p>
        </p:txBody>
      </p:sp>
    </p:spTree>
    <p:extLst>
      <p:ext uri="{BB962C8B-B14F-4D97-AF65-F5344CB8AC3E}">
        <p14:creationId xmlns:p14="http://schemas.microsoft.com/office/powerpoint/2010/main" val="3025342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have work experience requirements?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22</a:t>
            </a:fld>
            <a:endParaRPr lang="en-US"/>
          </a:p>
        </p:txBody>
      </p:sp>
    </p:spTree>
    <p:extLst>
      <p:ext uri="{BB962C8B-B14F-4D97-AF65-F5344CB8AC3E}">
        <p14:creationId xmlns:p14="http://schemas.microsoft.com/office/powerpoint/2010/main" val="289272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25</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26</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27</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three disciplines require a master’s degree, the last four require an</a:t>
            </a:r>
            <a:r>
              <a:rPr lang="en-US" baseline="0" dirty="0" smtClean="0"/>
              <a:t> associate’s degree + 6yrs experience)</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6</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we all good with this?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9</a:t>
            </a:fld>
            <a:endParaRPr lang="en-US"/>
          </a:p>
        </p:txBody>
      </p:sp>
    </p:spTree>
    <p:extLst>
      <p:ext uri="{BB962C8B-B14F-4D97-AF65-F5344CB8AC3E}">
        <p14:creationId xmlns:p14="http://schemas.microsoft.com/office/powerpoint/2010/main" val="228677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these categories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11</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a:t>
            </a:r>
            <a:r>
              <a:rPr lang="en-US" smtClean="0"/>
              <a:t>these categories</a:t>
            </a:r>
            <a:endParaRPr lang="en-US"/>
          </a:p>
        </p:txBody>
      </p:sp>
      <p:sp>
        <p:nvSpPr>
          <p:cNvPr id="4" name="Slide Number Placeholder 3"/>
          <p:cNvSpPr>
            <a:spLocks noGrp="1"/>
          </p:cNvSpPr>
          <p:nvPr>
            <p:ph type="sldNum" sz="quarter" idx="10"/>
          </p:nvPr>
        </p:nvSpPr>
        <p:spPr/>
        <p:txBody>
          <a:bodyPr/>
          <a:lstStyle/>
          <a:p>
            <a:fld id="{F697821C-47E1-6640-B7FC-FC39DE40B880}" type="slidenum">
              <a:rPr lang="en-US" smtClean="0"/>
              <a:t>12</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a:t>
            </a:r>
            <a:r>
              <a:rPr lang="en-US" smtClean="0"/>
              <a:t>these categories</a:t>
            </a:r>
            <a:endParaRPr lang="en-US"/>
          </a:p>
        </p:txBody>
      </p:sp>
      <p:sp>
        <p:nvSpPr>
          <p:cNvPr id="4" name="Slide Number Placeholder 3"/>
          <p:cNvSpPr>
            <a:spLocks noGrp="1"/>
          </p:cNvSpPr>
          <p:nvPr>
            <p:ph type="sldNum" sz="quarter" idx="10"/>
          </p:nvPr>
        </p:nvSpPr>
        <p:spPr/>
        <p:txBody>
          <a:bodyPr/>
          <a:lstStyle/>
          <a:p>
            <a:fld id="{F697821C-47E1-6640-B7FC-FC39DE40B880}" type="slidenum">
              <a:rPr lang="en-US" smtClean="0"/>
              <a:t>13</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not just to serve industry, but primarily to serve students who will have several career changes throughout</a:t>
            </a:r>
            <a:r>
              <a:rPr lang="en-US" baseline="0" dirty="0" smtClean="0"/>
              <a:t> their lives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18</a:t>
            </a:fld>
            <a:endParaRPr lang="en-US"/>
          </a:p>
        </p:txBody>
      </p:sp>
    </p:spTree>
    <p:extLst>
      <p:ext uri="{BB962C8B-B14F-4D97-AF65-F5344CB8AC3E}">
        <p14:creationId xmlns:p14="http://schemas.microsoft.com/office/powerpoint/2010/main" val="3025342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all the minimum qualifications,</a:t>
            </a:r>
            <a:r>
              <a:rPr lang="en-US" baseline="0" dirty="0" smtClean="0"/>
              <a:t> the breadth of knowledge is demonstrated through the general education component of a degree.</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19</a:t>
            </a:fld>
            <a:endParaRPr lang="en-US"/>
          </a:p>
        </p:txBody>
      </p:sp>
    </p:spTree>
    <p:extLst>
      <p:ext uri="{BB962C8B-B14F-4D97-AF65-F5344CB8AC3E}">
        <p14:creationId xmlns:p14="http://schemas.microsoft.com/office/powerpoint/2010/main" val="2286770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#2 Principle</a:t>
            </a:r>
            <a:r>
              <a:rPr lang="en-US" baseline="0" dirty="0" smtClean="0"/>
              <a:t> make sense, also?</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20</a:t>
            </a:fld>
            <a:endParaRPr lang="en-US"/>
          </a:p>
        </p:txBody>
      </p:sp>
    </p:spTree>
    <p:extLst>
      <p:ext uri="{BB962C8B-B14F-4D97-AF65-F5344CB8AC3E}">
        <p14:creationId xmlns:p14="http://schemas.microsoft.com/office/powerpoint/2010/main" val="304362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82809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66404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68243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5312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C4AB1-1091-CC4C-9E7A-C3122C232D4F}"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82076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C4AB1-1091-CC4C-9E7A-C3122C232D4F}"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35632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C4AB1-1091-CC4C-9E7A-C3122C232D4F}" type="datetimeFigureOut">
              <a:rPr lang="en-US" smtClean="0"/>
              <a:t>5/5/16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96660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C4AB1-1091-CC4C-9E7A-C3122C232D4F}" type="datetimeFigureOut">
              <a:rPr lang="en-US" smtClean="0"/>
              <a:t>5/5/16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95398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C4AB1-1091-CC4C-9E7A-C3122C232D4F}" type="datetimeFigureOut">
              <a:rPr lang="en-US" smtClean="0"/>
              <a:t>5/5/16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26214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4AB1-1091-CC4C-9E7A-C3122C232D4F}"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248720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4AB1-1091-CC4C-9E7A-C3122C232D4F}"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4826073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C4AB1-1091-CC4C-9E7A-C3122C232D4F}" type="datetimeFigureOut">
              <a:rPr lang="en-US" smtClean="0"/>
              <a:t>5/5/16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8D2E5-5FEC-8C4F-9EB9-986375156CAE}" type="slidenum">
              <a:rPr lang="en-US" smtClean="0"/>
              <a:t>‹#›</a:t>
            </a:fld>
            <a:endParaRPr lang="en-US"/>
          </a:p>
        </p:txBody>
      </p:sp>
    </p:spTree>
    <p:extLst>
      <p:ext uri="{BB962C8B-B14F-4D97-AF65-F5344CB8AC3E}">
        <p14:creationId xmlns:p14="http://schemas.microsoft.com/office/powerpoint/2010/main" val="175523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asccc.org/sites/default/files/2014MinuimumQualifications.pdf" TargetMode="External"/><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asccc.org/sites/default/files/2014MinuimumQualifications.pdf" TargetMode="External"/><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154" y="1644611"/>
            <a:ext cx="7848600" cy="1254126"/>
          </a:xfrm>
        </p:spPr>
        <p:txBody>
          <a:bodyPr>
            <a:normAutofit fontScale="90000"/>
          </a:bodyPr>
          <a:lstStyle/>
          <a:p>
            <a:pPr algn="ctr"/>
            <a:r>
              <a:rPr lang="en-US" sz="4000" b="1" cap="none" dirty="0" smtClean="0">
                <a:latin typeface="Times New Roman"/>
                <a:cs typeface="Times New Roman"/>
              </a:rPr>
              <a:t>Minimum Qualifications for Faculty in the California Community Colleges</a:t>
            </a:r>
            <a:endParaRPr lang="en-US" sz="2800" b="1" cap="none" dirty="0">
              <a:latin typeface="Times New Roman"/>
              <a:cs typeface="Times New Roman"/>
            </a:endParaRPr>
          </a:p>
        </p:txBody>
      </p:sp>
      <p:pic>
        <p:nvPicPr>
          <p:cNvPr id="5" name="Picture 4" descr="ASCCC_Logo"/>
          <p:cNvPicPr/>
          <p:nvPr/>
        </p:nvPicPr>
        <p:blipFill>
          <a:blip r:embed="rId3"/>
          <a:srcRect/>
          <a:stretch>
            <a:fillRect/>
          </a:stretch>
        </p:blipFill>
        <p:spPr bwMode="auto">
          <a:xfrm>
            <a:off x="1700708" y="400049"/>
            <a:ext cx="5511157" cy="1244561"/>
          </a:xfrm>
          <a:prstGeom prst="rect">
            <a:avLst/>
          </a:prstGeom>
          <a:noFill/>
          <a:ln w="9525">
            <a:noFill/>
            <a:miter lim="800000"/>
            <a:headEnd/>
            <a:tailEnd/>
          </a:ln>
        </p:spPr>
      </p:pic>
      <p:pic>
        <p:nvPicPr>
          <p:cNvPr id="7" name="Picture 6" descr="inno.jpg"/>
          <p:cNvPicPr>
            <a:picLocks noChangeAspect="1"/>
          </p:cNvPicPr>
          <p:nvPr/>
        </p:nvPicPr>
        <p:blipFill>
          <a:blip r:embed="rId4">
            <a:alphaModFix amt="33000"/>
            <a:extLst>
              <a:ext uri="{28A0092B-C50C-407E-A947-70E740481C1C}">
                <a14:useLocalDpi xmlns:a14="http://schemas.microsoft.com/office/drawing/2010/main" val="0"/>
              </a:ext>
            </a:extLst>
          </a:blip>
          <a:stretch>
            <a:fillRect/>
          </a:stretch>
        </p:blipFill>
        <p:spPr>
          <a:xfrm>
            <a:off x="1169916" y="2898737"/>
            <a:ext cx="7061200" cy="3289300"/>
          </a:xfrm>
          <a:prstGeom prst="rect">
            <a:avLst/>
          </a:prstGeom>
        </p:spPr>
      </p:pic>
      <p:sp>
        <p:nvSpPr>
          <p:cNvPr id="3" name="Subtitle 2"/>
          <p:cNvSpPr>
            <a:spLocks noGrp="1"/>
          </p:cNvSpPr>
          <p:nvPr>
            <p:ph type="subTitle" idx="1"/>
          </p:nvPr>
        </p:nvSpPr>
        <p:spPr>
          <a:xfrm>
            <a:off x="554155" y="2898737"/>
            <a:ext cx="8161458" cy="3289300"/>
          </a:xfrm>
        </p:spPr>
        <p:txBody>
          <a:bodyPr>
            <a:normAutofit/>
          </a:bodyPr>
          <a:lstStyle/>
          <a:p>
            <a:pPr algn="ctr"/>
            <a:endParaRPr lang="en-US" b="1" dirty="0" smtClean="0">
              <a:solidFill>
                <a:schemeClr val="tx1"/>
              </a:solidFill>
              <a:latin typeface="Times New Roman"/>
              <a:cs typeface="Times New Roman"/>
            </a:endParaRPr>
          </a:p>
          <a:p>
            <a:pPr algn="ctr"/>
            <a:r>
              <a:rPr lang="en-US" b="1" dirty="0" smtClean="0">
                <a:solidFill>
                  <a:schemeClr val="tx1"/>
                </a:solidFill>
                <a:latin typeface="Times New Roman"/>
                <a:cs typeface="Times New Roman"/>
              </a:rPr>
              <a:t>May </a:t>
            </a:r>
            <a:r>
              <a:rPr lang="en-US" b="1" dirty="0" smtClean="0">
                <a:solidFill>
                  <a:schemeClr val="tx1"/>
                </a:solidFill>
                <a:latin typeface="Times New Roman"/>
                <a:cs typeface="Times New Roman"/>
              </a:rPr>
              <a:t>5, 2016 </a:t>
            </a:r>
            <a:endParaRPr lang="en-US" b="1" dirty="0">
              <a:solidFill>
                <a:schemeClr val="tx1"/>
              </a:solidFill>
              <a:latin typeface="Times New Roman"/>
              <a:cs typeface="Times New Roman"/>
            </a:endParaRPr>
          </a:p>
          <a:p>
            <a:pPr algn="ctr"/>
            <a:r>
              <a:rPr lang="en-US" b="1" dirty="0" smtClean="0">
                <a:solidFill>
                  <a:schemeClr val="tx1"/>
                </a:solidFill>
                <a:latin typeface="Times New Roman"/>
                <a:cs typeface="Times New Roman"/>
              </a:rPr>
              <a:t>CTE Leadership Academy</a:t>
            </a:r>
          </a:p>
          <a:p>
            <a:pPr algn="ctr"/>
            <a:endParaRPr lang="en-US" b="1" dirty="0">
              <a:solidFill>
                <a:schemeClr val="tx1"/>
              </a:solidFill>
              <a:latin typeface="Times New Roman"/>
              <a:cs typeface="Times New Roman"/>
            </a:endParaRPr>
          </a:p>
          <a:p>
            <a:pPr algn="ctr"/>
            <a:r>
              <a:rPr lang="en-US" b="1" dirty="0" smtClean="0">
                <a:solidFill>
                  <a:schemeClr val="tx1"/>
                </a:solidFill>
                <a:latin typeface="Times New Roman"/>
                <a:cs typeface="Times New Roman"/>
              </a:rPr>
              <a:t>John </a:t>
            </a:r>
            <a:r>
              <a:rPr lang="en-US" b="1" dirty="0" err="1" smtClean="0">
                <a:solidFill>
                  <a:schemeClr val="tx1"/>
                </a:solidFill>
                <a:latin typeface="Times New Roman"/>
                <a:cs typeface="Times New Roman"/>
              </a:rPr>
              <a:t>Stanskas</a:t>
            </a:r>
            <a:r>
              <a:rPr lang="en-US" b="1" dirty="0" smtClean="0">
                <a:solidFill>
                  <a:schemeClr val="tx1"/>
                </a:solidFill>
                <a:latin typeface="Times New Roman"/>
                <a:cs typeface="Times New Roman"/>
              </a:rPr>
              <a:t>, ASCCC Secretary</a:t>
            </a:r>
          </a:p>
          <a:p>
            <a:pPr algn="ctr"/>
            <a:endParaRPr lang="en-US" b="1" dirty="0">
              <a:solidFill>
                <a:schemeClr val="tx1"/>
              </a:solidFill>
              <a:latin typeface="Times New Roman"/>
              <a:cs typeface="Times New Roman"/>
            </a:endParaRPr>
          </a:p>
          <a:p>
            <a:pPr algn="ctr"/>
            <a:endParaRPr lang="en-US" b="1" dirty="0">
              <a:solidFill>
                <a:schemeClr val="tx1"/>
              </a:solidFill>
              <a:latin typeface="Times New Roman"/>
              <a:cs typeface="Times New Roman"/>
            </a:endParaRPr>
          </a:p>
          <a:p>
            <a:pPr algn="ctr"/>
            <a:endParaRPr lang="en-US" sz="2000" b="1" dirty="0">
              <a:solidFill>
                <a:schemeClr val="tx1"/>
              </a:solidFill>
              <a:latin typeface="Times New Roman"/>
              <a:cs typeface="Times New Roman"/>
            </a:endParaRPr>
          </a:p>
        </p:txBody>
      </p:sp>
    </p:spTree>
    <p:extLst>
      <p:ext uri="{BB962C8B-B14F-4D97-AF65-F5344CB8AC3E}">
        <p14:creationId xmlns:p14="http://schemas.microsoft.com/office/powerpoint/2010/main" val="32554850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Minimum Qualifications</a:t>
            </a:r>
          </a:p>
          <a:p>
            <a:pPr marL="0" indent="0">
              <a:buNone/>
            </a:pPr>
            <a:r>
              <a:rPr lang="en-US" dirty="0" smtClean="0"/>
              <a:t>CA Education Code Section 87357 states:</a:t>
            </a:r>
            <a:endParaRPr lang="en-US" i="1" dirty="0" smtClean="0"/>
          </a:p>
          <a:p>
            <a:pPr marL="0" indent="0">
              <a:buNone/>
            </a:pPr>
            <a:r>
              <a:rPr lang="en-US" i="1" dirty="0" smtClean="0"/>
              <a:t>With regard to minimum qualifications for faculty, the board of governors shall consult with and rely primarily on the advice and judgment of the statewide Academic Senate.  </a:t>
            </a: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Unknown-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000" y="4394200"/>
            <a:ext cx="3302000" cy="2463800"/>
          </a:xfrm>
          <a:prstGeom prst="rect">
            <a:avLst/>
          </a:prstGeom>
        </p:spPr>
      </p:pic>
    </p:spTree>
    <p:extLst>
      <p:ext uri="{BB962C8B-B14F-4D97-AF65-F5344CB8AC3E}">
        <p14:creationId xmlns:p14="http://schemas.microsoft.com/office/powerpoint/2010/main" val="243361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fontScale="92500" lnSpcReduction="20000"/>
          </a:bodyPr>
          <a:lstStyle/>
          <a:p>
            <a:r>
              <a:rPr lang="en-US" dirty="0" smtClean="0"/>
              <a:t>The Discipline’s List</a:t>
            </a:r>
            <a:endParaRPr lang="en-US" i="1" dirty="0"/>
          </a:p>
          <a:p>
            <a:pPr marL="0" indent="0">
              <a:buNone/>
            </a:pPr>
            <a:r>
              <a:rPr lang="en-US" i="1" dirty="0">
                <a:hlinkClick r:id="rId3"/>
              </a:rPr>
              <a:t>http://www.asccc.org/sites/default/files/</a:t>
            </a:r>
            <a:r>
              <a:rPr lang="en-US" i="1" dirty="0" smtClean="0">
                <a:hlinkClick r:id="rId3"/>
              </a:rPr>
              <a:t>2014MinuimumQualifications.pdf</a:t>
            </a:r>
            <a:r>
              <a:rPr lang="en-US" i="1" dirty="0" smtClean="0"/>
              <a:t> </a:t>
            </a:r>
          </a:p>
          <a:p>
            <a:pPr marL="0" indent="0">
              <a:buNone/>
            </a:pPr>
            <a:endParaRPr lang="en-US" i="1" dirty="0"/>
          </a:p>
          <a:p>
            <a:r>
              <a:rPr lang="en-US" i="1" dirty="0" smtClean="0"/>
              <a:t>Master’s Degree in a specific field</a:t>
            </a:r>
          </a:p>
          <a:p>
            <a:r>
              <a:rPr lang="en-US" i="1" dirty="0" smtClean="0"/>
              <a:t>Bachelor’s or Associate’s Degree in a specific field</a:t>
            </a:r>
          </a:p>
          <a:p>
            <a:r>
              <a:rPr lang="en-US" i="1" dirty="0" smtClean="0"/>
              <a:t>Any Associate’s Degree and experience working in industry</a:t>
            </a:r>
          </a:p>
          <a:p>
            <a:r>
              <a:rPr lang="en-US" i="1" dirty="0" smtClean="0"/>
              <a:t>Local Curriculum processes place courses in disciplines</a:t>
            </a:r>
          </a:p>
          <a:p>
            <a:pPr marL="0" indent="0">
              <a:buNone/>
            </a:pPr>
            <a:endParaRPr lang="en-US" i="1" dirty="0" smtClean="0"/>
          </a:p>
          <a:p>
            <a:pPr marL="0" indent="0">
              <a:buNone/>
            </a:pPr>
            <a:endParaRPr lang="en-US" i="1" dirty="0"/>
          </a:p>
        </p:txBody>
      </p:sp>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11.jpeg"/>
          <p:cNvPicPr>
            <a:picLocks noChangeAspect="1"/>
          </p:cNvPicPr>
          <p:nvPr/>
        </p:nvPicPr>
        <p:blipFill>
          <a:blip r:embed="rId5">
            <a:alphaModFix amt="39000"/>
            <a:extLst>
              <a:ext uri="{28A0092B-C50C-407E-A947-70E740481C1C}">
                <a14:useLocalDpi xmlns:a14="http://schemas.microsoft.com/office/drawing/2010/main" val="0"/>
              </a:ext>
            </a:extLst>
          </a:blip>
          <a:stretch>
            <a:fillRect/>
          </a:stretch>
        </p:blipFill>
        <p:spPr>
          <a:xfrm>
            <a:off x="4516250" y="951224"/>
            <a:ext cx="4627750" cy="5906776"/>
          </a:xfrm>
          <a:prstGeom prst="rect">
            <a:avLst/>
          </a:prstGeom>
        </p:spPr>
      </p:pic>
    </p:spTree>
    <p:extLst>
      <p:ext uri="{BB962C8B-B14F-4D97-AF65-F5344CB8AC3E}">
        <p14:creationId xmlns:p14="http://schemas.microsoft.com/office/powerpoint/2010/main" val="268526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a:bodyPr>
          <a:lstStyle/>
          <a:p>
            <a:pPr marL="0" indent="0">
              <a:buNone/>
            </a:pPr>
            <a:r>
              <a:rPr lang="en-US" dirty="0" smtClean="0"/>
              <a:t>Examples of CTE Programs may fall into any of these categories</a:t>
            </a:r>
          </a:p>
          <a:p>
            <a:r>
              <a:rPr lang="en-US" i="1" dirty="0" smtClean="0"/>
              <a:t>Noncredit Parent Education – Bachelor’s degree in Child Development or Early Childhood Education</a:t>
            </a:r>
          </a:p>
          <a:p>
            <a:r>
              <a:rPr lang="en-US" i="1" dirty="0" smtClean="0"/>
              <a:t> Credit Child Development– Master’s in </a:t>
            </a:r>
            <a:r>
              <a:rPr lang="en-US" i="1" dirty="0"/>
              <a:t>c</a:t>
            </a:r>
            <a:r>
              <a:rPr lang="en-US" i="1" dirty="0" smtClean="0"/>
              <a:t>hild development, early childhood education, human development…</a:t>
            </a:r>
          </a:p>
          <a:p>
            <a:pPr marL="0" indent="0">
              <a:buNone/>
            </a:pPr>
            <a:endParaRPr lang="en-US" i="1" dirty="0" smtClean="0"/>
          </a:p>
          <a:p>
            <a:pPr marL="0" indent="0">
              <a:buNone/>
            </a:pPr>
            <a:endParaRPr lang="en-US" i="1" dirty="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36008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lnSpcReduction="10000"/>
          </a:bodyPr>
          <a:lstStyle/>
          <a:p>
            <a:pPr marL="0" indent="0">
              <a:buNone/>
            </a:pPr>
            <a:r>
              <a:rPr lang="en-US" dirty="0" smtClean="0"/>
              <a:t>Examples of CTE Programs may fall into any of these categories</a:t>
            </a:r>
          </a:p>
          <a:p>
            <a:r>
              <a:rPr lang="en-US" i="1" dirty="0" smtClean="0"/>
              <a:t>Biotechnology – Bachelor’s degree in biological sciences, chemistry, biochemistry, or engineering and 2 years professional experience </a:t>
            </a:r>
          </a:p>
          <a:p>
            <a:r>
              <a:rPr lang="en-US" i="1" dirty="0" smtClean="0"/>
              <a:t>Radiological Technology and Aeronautics - </a:t>
            </a:r>
            <a:r>
              <a:rPr lang="en-US" i="1" dirty="0"/>
              <a:t>Any Bachelor’s Degree and 2 years, or any Associate’s Degree and 6 years, of professional experience</a:t>
            </a:r>
          </a:p>
          <a:p>
            <a:endParaRPr lang="en-US" i="1" dirty="0" smtClean="0"/>
          </a:p>
          <a:p>
            <a:endParaRPr lang="en-US" i="1" dirty="0" smtClean="0"/>
          </a:p>
          <a:p>
            <a:pPr marL="0" indent="0">
              <a:buNone/>
            </a:pPr>
            <a:endParaRPr lang="en-US" i="1" dirty="0" smtClean="0"/>
          </a:p>
          <a:p>
            <a:pPr marL="0" indent="0">
              <a:buNone/>
            </a:pPr>
            <a:endParaRPr lang="en-US" i="1" dirty="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78037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All of the disciplines end with:</a:t>
            </a:r>
          </a:p>
          <a:p>
            <a:pPr marL="0" indent="0">
              <a:buNone/>
            </a:pPr>
            <a:r>
              <a:rPr lang="en-US" b="1" i="1" dirty="0" smtClean="0"/>
              <a:t>Or the equivalent</a:t>
            </a:r>
            <a:endParaRPr lang="en-US" dirty="0" smtClean="0"/>
          </a:p>
          <a:p>
            <a:pPr marL="0" indent="0">
              <a:buNone/>
            </a:pPr>
            <a:endParaRPr lang="en-US" b="1" i="1" dirty="0" smtClean="0"/>
          </a:p>
          <a:p>
            <a:pPr marL="0" indent="0">
              <a:buNone/>
            </a:pPr>
            <a:r>
              <a:rPr lang="en-US" dirty="0" smtClean="0"/>
              <a:t>Equivalency to the minimum qualifications is possible for faculty who do not have the listed degree, but </a:t>
            </a:r>
            <a:r>
              <a:rPr lang="en-US" i="1" dirty="0" smtClean="0"/>
              <a:t>possess qualifications at least equivalent to the minimum qualifications</a:t>
            </a:r>
          </a:p>
          <a:p>
            <a:pPr marL="0" indent="0">
              <a:buNone/>
            </a:pPr>
            <a:r>
              <a:rPr lang="en-US" i="1" dirty="0" smtClean="0"/>
              <a:t>(more on this later)</a:t>
            </a: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9428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E</a:t>
            </a:r>
            <a:r>
              <a:rPr lang="en-US" dirty="0" smtClean="0"/>
              <a:t>quivalency </a:t>
            </a:r>
            <a:r>
              <a:rPr lang="en-US" dirty="0"/>
              <a:t>processes are locally determined </a:t>
            </a:r>
            <a:endParaRPr lang="en-US" dirty="0" smtClean="0"/>
          </a:p>
          <a:p>
            <a:pPr marL="0" indent="0">
              <a:buNone/>
            </a:pPr>
            <a:endParaRPr lang="en-US" dirty="0" smtClean="0"/>
          </a:p>
          <a:p>
            <a:pPr marL="0" indent="0">
              <a:buNone/>
            </a:pPr>
            <a:r>
              <a:rPr lang="en-US" dirty="0" smtClean="0"/>
              <a:t>Every district has a board policy and/or procedure that outlines the process for determining minimum qualifications and equivalency.</a:t>
            </a:r>
          </a:p>
          <a:p>
            <a:pPr marL="0" indent="0">
              <a:buNone/>
            </a:pPr>
            <a:endParaRPr lang="en-US" dirty="0"/>
          </a:p>
          <a:p>
            <a:pPr marL="0" indent="0">
              <a:buNone/>
            </a:pPr>
            <a:r>
              <a:rPr lang="en-US" dirty="0" smtClean="0"/>
              <a:t>Those policies, and the practices of each college, are inconsistent </a:t>
            </a:r>
            <a:r>
              <a:rPr lang="en-US" dirty="0"/>
              <a:t>across both a region and the state.  </a:t>
            </a:r>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74291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Are you aware of the equivalency process at your college?  </a:t>
            </a:r>
            <a:endParaRPr lang="en-US" dirty="0"/>
          </a:p>
          <a:p>
            <a:pPr marL="0" indent="0">
              <a:buNone/>
            </a:pPr>
            <a:r>
              <a:rPr lang="en-US" dirty="0" smtClean="0"/>
              <a:t>When was the last time your senate had a conversation about the process and evaluated how it is working?  Were CTE faculty involved in that dialog?  </a:t>
            </a:r>
          </a:p>
          <a:p>
            <a:pPr marL="0" indent="0">
              <a:buNone/>
            </a:pPr>
            <a:endParaRPr lang="en-US" dirty="0"/>
          </a:p>
          <a:p>
            <a:pPr marL="0" indent="0">
              <a:buNone/>
            </a:pPr>
            <a:r>
              <a:rPr lang="en-US" dirty="0" smtClean="0"/>
              <a:t>Is it time to have that dialog locally again?</a:t>
            </a:r>
            <a:endParaRPr lang="en-US" dirty="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5232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1.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70288" r="-70288"/>
          <a:stretch/>
        </p:blipFill>
        <p:spPr/>
      </p:pic>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518797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Guiding Principles:</a:t>
            </a:r>
            <a:endParaRPr lang="en-US" dirty="0"/>
          </a:p>
          <a:p>
            <a:pPr marL="0" indent="0">
              <a:buNone/>
            </a:pPr>
            <a:r>
              <a:rPr lang="en-US" dirty="0" smtClean="0"/>
              <a:t>1.  Colleges offering credit and noncredit instruction must have, as its focus, the education of students and development of career goals.</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student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360" y="3896037"/>
            <a:ext cx="4937440" cy="2414885"/>
          </a:xfrm>
          <a:prstGeom prst="rect">
            <a:avLst/>
          </a:prstGeom>
        </p:spPr>
      </p:pic>
    </p:spTree>
    <p:extLst>
      <p:ext uri="{BB962C8B-B14F-4D97-AF65-F5344CB8AC3E}">
        <p14:creationId xmlns:p14="http://schemas.microsoft.com/office/powerpoint/2010/main" val="2901164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Guiding Principles:</a:t>
            </a:r>
          </a:p>
          <a:p>
            <a:pPr marL="0" indent="0">
              <a:buNone/>
            </a:pPr>
            <a:endParaRPr lang="en-US" dirty="0"/>
          </a:p>
          <a:p>
            <a:pPr marL="514350" indent="-514350">
              <a:buAutoNum type="arabicPeriod" startAt="2"/>
            </a:pPr>
            <a:r>
              <a:rPr lang="en-US" dirty="0" smtClean="0"/>
              <a:t>Faculty must have both a depth of knowledge in a discipline and a breadth of knowledge about how the principles of the discipline are applicable outside of the discipline.  </a:t>
            </a:r>
          </a:p>
          <a:p>
            <a:pPr marL="0" indent="0">
              <a:buNone/>
            </a:pPr>
            <a:r>
              <a:rPr lang="en-US" dirty="0" smtClean="0"/>
              <a:t>(see the March 2016 </a:t>
            </a:r>
            <a:r>
              <a:rPr lang="en-US" i="1" dirty="0" smtClean="0"/>
              <a:t>Rostrum</a:t>
            </a:r>
            <a:r>
              <a:rPr lang="en-US" dirty="0" smtClean="0"/>
              <a:t> Article)</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48130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i="1" dirty="0"/>
              <a:t>Task Force Recommendation</a:t>
            </a:r>
          </a:p>
          <a:p>
            <a:r>
              <a:rPr lang="en-US" i="1" dirty="0" smtClean="0"/>
              <a:t>The </a:t>
            </a:r>
            <a:r>
              <a:rPr lang="en-US" i="1" dirty="0" smtClean="0"/>
              <a:t>Basics of Minimum Qualifications </a:t>
            </a:r>
          </a:p>
          <a:p>
            <a:r>
              <a:rPr lang="en-US" i="1" dirty="0" smtClean="0"/>
              <a:t>Equivalency to the Minimum Qualifications</a:t>
            </a:r>
          </a:p>
          <a:p>
            <a:r>
              <a:rPr lang="en-US" i="1" dirty="0"/>
              <a:t>Guiding Principles</a:t>
            </a:r>
          </a:p>
          <a:p>
            <a:r>
              <a:rPr lang="en-US" i="1" dirty="0" smtClean="0"/>
              <a:t>Alternatives</a:t>
            </a:r>
            <a:endParaRPr lang="en-US" i="1" dirty="0" smtClean="0"/>
          </a:p>
          <a:p>
            <a:r>
              <a:rPr lang="en-US" i="1" dirty="0" smtClean="0"/>
              <a:t>Dialog</a:t>
            </a: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4200769"/>
            <a:ext cx="3810000" cy="1925394"/>
          </a:xfrm>
          <a:prstGeom prst="rect">
            <a:avLst/>
          </a:prstGeom>
        </p:spPr>
      </p:pic>
    </p:spTree>
    <p:extLst>
      <p:ext uri="{BB962C8B-B14F-4D97-AF65-F5344CB8AC3E}">
        <p14:creationId xmlns:p14="http://schemas.microsoft.com/office/powerpoint/2010/main" val="503437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12.jpeg"/>
          <p:cNvPicPr>
            <a:picLocks noGrp="1" noChangeAspect="1"/>
          </p:cNvPicPr>
          <p:nvPr>
            <p:ph idx="1"/>
          </p:nvPr>
        </p:nvPicPr>
        <p:blipFill>
          <a:blip r:embed="rId3">
            <a:extLst>
              <a:ext uri="{28A0092B-C50C-407E-A947-70E740481C1C}">
                <a14:useLocalDpi xmlns:a14="http://schemas.microsoft.com/office/drawing/2010/main" val="0"/>
              </a:ext>
            </a:extLst>
          </a:blip>
          <a:srcRect t="13618" b="13618"/>
          <a:stretch>
            <a:fillRect/>
          </a:stretch>
        </p:blipFill>
        <p:spPr/>
      </p:pic>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29158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Mechanisms to Increase </a:t>
            </a:r>
            <a:r>
              <a:rPr lang="en-US" b="1" dirty="0" err="1" smtClean="0"/>
              <a:t>Recency</a:t>
            </a:r>
            <a:r>
              <a:rPr lang="en-US" b="1" dirty="0" smtClean="0"/>
              <a:t> and Industry Experience in the Program of Study</a:t>
            </a:r>
          </a:p>
          <a:p>
            <a:pPr marL="0" indent="0">
              <a:buNone/>
            </a:pPr>
            <a:endParaRPr lang="en-US" b="1" dirty="0"/>
          </a:p>
          <a:p>
            <a:pPr marL="0" indent="0">
              <a:buNone/>
            </a:pPr>
            <a:endParaRPr lang="en-US" dirty="0" smtClean="0"/>
          </a:p>
          <a:p>
            <a:pPr marL="0" indent="0">
              <a:buNone/>
            </a:pPr>
            <a:r>
              <a:rPr lang="en-US" dirty="0" smtClean="0"/>
              <a:t>Cooperative Work Experience</a:t>
            </a:r>
          </a:p>
          <a:p>
            <a:pPr marL="0" indent="0">
              <a:buNone/>
            </a:pPr>
            <a:r>
              <a:rPr lang="en-US" dirty="0" smtClean="0"/>
              <a:t>Other Methods</a:t>
            </a:r>
          </a:p>
          <a:p>
            <a:pPr marL="0" indent="0">
              <a:buNone/>
            </a:pPr>
            <a:endParaRPr lang="en-US" b="1" dirty="0" smtClean="0"/>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70761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Work Experience</a:t>
            </a:r>
            <a:endParaRPr lang="en-US" b="1" dirty="0"/>
          </a:p>
          <a:p>
            <a:pPr marL="0" indent="0">
              <a:buNone/>
            </a:pPr>
            <a:endParaRPr lang="en-US" dirty="0" smtClean="0"/>
          </a:p>
          <a:p>
            <a:pPr marL="0" indent="0">
              <a:buNone/>
            </a:pPr>
            <a:r>
              <a:rPr lang="en-US" dirty="0" smtClean="0"/>
              <a:t>Minimum Qualifications for general or occupational work experience:</a:t>
            </a:r>
          </a:p>
          <a:p>
            <a:pPr marL="400050" lvl="1" indent="0">
              <a:buNone/>
            </a:pPr>
            <a:r>
              <a:rPr lang="en-US" dirty="0" smtClean="0"/>
              <a:t>The minimum qualifications for any discipline  in which work experience may be provided at the college where the instructor/coordinator is employed.</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725047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Other Methods</a:t>
            </a:r>
            <a:endParaRPr lang="en-US" b="1" dirty="0"/>
          </a:p>
          <a:p>
            <a:pPr marL="0" indent="0">
              <a:buNone/>
            </a:pPr>
            <a:endParaRPr lang="en-US" dirty="0" smtClean="0"/>
          </a:p>
          <a:p>
            <a:pPr marL="0" indent="0">
              <a:buNone/>
            </a:pPr>
            <a:r>
              <a:rPr lang="en-US" dirty="0" smtClean="0"/>
              <a:t>Colleges may incorporate guest lecturers, field trips, and work experience into credit and noncredit curriculum</a:t>
            </a:r>
          </a:p>
          <a:p>
            <a:pPr marL="0" indent="0">
              <a:buNone/>
            </a:pPr>
            <a:endParaRPr lang="en-US" dirty="0"/>
          </a:p>
          <a:p>
            <a:pPr marL="0" indent="0">
              <a:buNone/>
            </a:pPr>
            <a:r>
              <a:rPr lang="en-US" dirty="0" smtClean="0"/>
              <a:t>As long as there is an instructor of record who meets the minimum qualifications and ensures both the delivery of discipline specific content and breadth of applicability, there are many options available to colleges to incorporate </a:t>
            </a:r>
            <a:r>
              <a:rPr lang="en-US" dirty="0" err="1" smtClean="0"/>
              <a:t>recency</a:t>
            </a:r>
            <a:r>
              <a:rPr lang="en-US" dirty="0" smtClean="0"/>
              <a:t> into the classroom</a:t>
            </a:r>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56869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40916" r="-40916"/>
          <a:stretch/>
        </p:blipFill>
        <p:spPr/>
      </p:pic>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128554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Alternatives to Credit or Noncredit Instruction</a:t>
            </a:r>
          </a:p>
          <a:p>
            <a:pPr marL="0" indent="0">
              <a:buNone/>
            </a:pPr>
            <a:r>
              <a:rPr lang="en-US" dirty="0" smtClean="0"/>
              <a:t>Colleges may offer short-term training through contract education (not-for-credit) or community service classes that are not appropriate for apportionment </a:t>
            </a:r>
          </a:p>
          <a:p>
            <a:pPr marL="0" indent="0">
              <a:buNone/>
            </a:pPr>
            <a:endParaRPr lang="en-US" dirty="0"/>
          </a:p>
          <a:p>
            <a:pPr marL="0" indent="0">
              <a:buNone/>
            </a:pPr>
            <a:r>
              <a:rPr lang="en-US" dirty="0" smtClean="0"/>
              <a:t>These courses are not subject to minimum qualification guidelines and may not be subject to curricular review processes.</a:t>
            </a:r>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879366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Not-for-credit can be used for emergent needs or to serve a particular employer for immediate skill attainment.</a:t>
            </a:r>
          </a:p>
          <a:p>
            <a:pPr marL="0" indent="0">
              <a:buNone/>
            </a:pPr>
            <a:endParaRPr lang="en-US" dirty="0"/>
          </a:p>
          <a:p>
            <a:pPr marL="0" indent="0">
              <a:buNone/>
            </a:pPr>
            <a:r>
              <a:rPr lang="en-US" dirty="0" smtClean="0"/>
              <a:t>No transcript, no college credit, no state $</a:t>
            </a:r>
          </a:p>
          <a:p>
            <a:pPr marL="0" indent="0">
              <a:buNone/>
            </a:pPr>
            <a:endParaRPr lang="en-US" dirty="0" smtClean="0"/>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119316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pic>
        <p:nvPicPr>
          <p:cNvPr id="5" name="Picture 4"/>
          <p:cNvPicPr>
            <a:picLocks noChangeAspect="1"/>
          </p:cNvPicPr>
          <p:nvPr/>
        </p:nvPicPr>
        <p:blipFill>
          <a:blip r:embed="rId4"/>
          <a:stretch>
            <a:fillRect/>
          </a:stretch>
        </p:blipFill>
        <p:spPr>
          <a:xfrm>
            <a:off x="457200" y="1600200"/>
            <a:ext cx="8182703" cy="4582314"/>
          </a:xfrm>
          <a:prstGeom prst="rect">
            <a:avLst/>
          </a:prstGeom>
        </p:spPr>
      </p:pic>
    </p:spTree>
    <p:extLst>
      <p:ext uri="{BB962C8B-B14F-4D97-AF65-F5344CB8AC3E}">
        <p14:creationId xmlns:p14="http://schemas.microsoft.com/office/powerpoint/2010/main" val="3486240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Which leads to the question</a:t>
            </a:r>
          </a:p>
          <a:p>
            <a:pPr marL="0" indent="0">
              <a:buNone/>
            </a:pPr>
            <a:r>
              <a:rPr lang="en-US" i="1" dirty="0"/>
              <a:t>	</a:t>
            </a:r>
            <a:r>
              <a:rPr lang="en-US" i="1" dirty="0" smtClean="0"/>
              <a:t>							What is equivalent?</a:t>
            </a:r>
          </a:p>
          <a:p>
            <a:pPr marL="0" indent="0">
              <a:buNone/>
            </a:pPr>
            <a:endParaRPr lang="en-US" dirty="0"/>
          </a:p>
          <a:p>
            <a:pPr marL="0" indent="0">
              <a:buNone/>
            </a:pPr>
            <a:r>
              <a:rPr lang="en-US" dirty="0" smtClean="0"/>
              <a:t>If I have spoken and read English my entire life, am I qualified to teach English?</a:t>
            </a:r>
          </a:p>
          <a:p>
            <a:r>
              <a:rPr lang="en-US" i="1" dirty="0" smtClean="0"/>
              <a:t>English – Master’s degree in English, Composition, etc.</a:t>
            </a:r>
          </a:p>
          <a:p>
            <a:pPr marL="0" indent="0">
              <a:buNone/>
            </a:pPr>
            <a:endParaRPr lang="en-US" dirty="0" smtClean="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14679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smtClean="0"/>
              <a:t>What is equivalent?</a:t>
            </a:r>
          </a:p>
          <a:p>
            <a:r>
              <a:rPr lang="en-US" i="1" dirty="0"/>
              <a:t>Biotechnology – Bachelor’s degree in biological sciences, chemistry, biochemistry, or engineering and 2 years professional experience </a:t>
            </a:r>
            <a:endParaRPr lang="en-US" i="1" dirty="0" smtClean="0"/>
          </a:p>
          <a:p>
            <a:r>
              <a:rPr lang="en-US" i="1" dirty="0" smtClean="0"/>
              <a:t>Is a Bachelor’s in Microbiology OK?</a:t>
            </a:r>
          </a:p>
          <a:p>
            <a:r>
              <a:rPr lang="en-US" i="1" dirty="0" smtClean="0"/>
              <a:t>What about a Master’s in Environmental Science?</a:t>
            </a:r>
            <a:endParaRPr lang="en-US" i="1" dirty="0"/>
          </a:p>
          <a:p>
            <a:pPr marL="0" indent="0">
              <a:buNone/>
            </a:pPr>
            <a:endParaRPr lang="en-US" dirty="0" smtClean="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62931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Taskforce recommendations include:  </a:t>
            </a:r>
          </a:p>
          <a:p>
            <a:pPr marL="0" indent="0">
              <a:buNone/>
            </a:pPr>
            <a:endParaRPr lang="en-US" i="1" dirty="0" smtClean="0"/>
          </a:p>
          <a:p>
            <a:pPr marL="0" lvl="0" indent="0">
              <a:buNone/>
            </a:pPr>
            <a:r>
              <a:rPr lang="en-US" i="1" dirty="0"/>
              <a:t>Consider options for meeting minimum qualifications to better integrate industry professionals who possess significant experience into CTE instructional programs</a:t>
            </a:r>
            <a:r>
              <a:rPr lang="en-US" i="1" dirty="0" smtClean="0"/>
              <a:t>.</a:t>
            </a:r>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794803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smtClean="0"/>
              <a:t>What is equivalent?</a:t>
            </a:r>
          </a:p>
          <a:p>
            <a:r>
              <a:rPr lang="en-US" i="1" dirty="0"/>
              <a:t>Aeronautics - </a:t>
            </a:r>
            <a:r>
              <a:rPr lang="en-US" i="1" strike="sngStrike" dirty="0"/>
              <a:t>Any Bachelor’s Degree and 2 years, </a:t>
            </a:r>
            <a:r>
              <a:rPr lang="en-US" i="1" dirty="0"/>
              <a:t>or any Associate’s Degree and 6 years, of professional </a:t>
            </a:r>
            <a:r>
              <a:rPr lang="en-US" i="1" dirty="0" smtClean="0"/>
              <a:t>experience</a:t>
            </a:r>
          </a:p>
          <a:p>
            <a:pPr marL="0" indent="0">
              <a:buNone/>
            </a:pPr>
            <a:endParaRPr lang="en-US" dirty="0"/>
          </a:p>
          <a:p>
            <a:r>
              <a:rPr lang="en-US" dirty="0"/>
              <a:t>Institutional SLOs?</a:t>
            </a:r>
          </a:p>
          <a:p>
            <a:r>
              <a:rPr lang="en-US" dirty="0"/>
              <a:t>Demonstrated GE Pattern Mastery</a:t>
            </a:r>
            <a:r>
              <a:rPr lang="en-US" dirty="0" smtClean="0"/>
              <a:t>?</a:t>
            </a:r>
          </a:p>
          <a:p>
            <a:pPr marL="0" indent="0">
              <a:buNone/>
            </a:pPr>
            <a:r>
              <a:rPr lang="en-US" dirty="0" smtClean="0"/>
              <a:t> </a:t>
            </a:r>
          </a:p>
          <a:p>
            <a:pPr marL="0" indent="0">
              <a:buNone/>
            </a:pPr>
            <a:r>
              <a:rPr lang="en-US" dirty="0" smtClean="0"/>
              <a:t>Do you have a local process that is transparent, fair, and evenly applied for this?</a:t>
            </a:r>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4668315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Thank you for participating and helping shape the discussion!  </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201" y="3217965"/>
            <a:ext cx="3355053" cy="3355053"/>
          </a:xfrm>
          <a:prstGeom prst="rect">
            <a:avLst/>
          </a:prstGeom>
        </p:spPr>
      </p:pic>
    </p:spTree>
    <p:extLst>
      <p:ext uri="{BB962C8B-B14F-4D97-AF65-F5344CB8AC3E}">
        <p14:creationId xmlns:p14="http://schemas.microsoft.com/office/powerpoint/2010/main" val="241270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Disciplines</a:t>
            </a:r>
          </a:p>
          <a:p>
            <a:pPr marL="0" indent="0">
              <a:buNone/>
            </a:pPr>
            <a:endParaRPr lang="en-US" i="1" dirty="0" smtClean="0"/>
          </a:p>
          <a:p>
            <a:pPr marL="0" lvl="0" indent="0">
              <a:buNone/>
            </a:pPr>
            <a:r>
              <a:rPr lang="en-US" i="1" dirty="0" smtClean="0"/>
              <a:t>During local curriculum review processes, the curriculum committee is charged with, among other things, placing the proposed or revised course </a:t>
            </a:r>
            <a:r>
              <a:rPr lang="en-US" i="1" u="sng" dirty="0" smtClean="0"/>
              <a:t>in a discipline</a:t>
            </a: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8689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Disciplines</a:t>
            </a:r>
          </a:p>
          <a:p>
            <a:pPr marL="0" indent="0">
              <a:buNone/>
            </a:pPr>
            <a:endParaRPr lang="en-US" i="1" dirty="0" smtClean="0"/>
          </a:p>
          <a:p>
            <a:pPr lvl="0"/>
            <a:r>
              <a:rPr lang="en-US" i="1" dirty="0" smtClean="0"/>
              <a:t>Evaluation of the content, and the type of preparation faculty should have to effectively instruct the course</a:t>
            </a:r>
          </a:p>
          <a:p>
            <a:pPr lvl="0"/>
            <a:r>
              <a:rPr lang="en-US" i="1" dirty="0" smtClean="0"/>
              <a:t>(May not have anything to do with the locally determined prefix or department)</a:t>
            </a:r>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21974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fontScale="92500" lnSpcReduction="20000"/>
          </a:bodyPr>
          <a:lstStyle/>
          <a:p>
            <a:r>
              <a:rPr lang="en-US" dirty="0" smtClean="0"/>
              <a:t>The Discipline’s List</a:t>
            </a:r>
            <a:endParaRPr lang="en-US" i="1" dirty="0"/>
          </a:p>
          <a:p>
            <a:pPr marL="0" indent="0">
              <a:buNone/>
            </a:pPr>
            <a:r>
              <a:rPr lang="en-US" i="1" dirty="0">
                <a:hlinkClick r:id="rId3"/>
              </a:rPr>
              <a:t>http://www.asccc.org/sites/default/files/</a:t>
            </a:r>
            <a:r>
              <a:rPr lang="en-US" i="1" dirty="0" smtClean="0">
                <a:hlinkClick r:id="rId3"/>
              </a:rPr>
              <a:t>2014MinuimumQualifications.pdf</a:t>
            </a:r>
            <a:r>
              <a:rPr lang="en-US" i="1" dirty="0" smtClean="0"/>
              <a:t> </a:t>
            </a:r>
          </a:p>
          <a:p>
            <a:pPr marL="0" indent="0">
              <a:buNone/>
            </a:pPr>
            <a:endParaRPr lang="en-US" i="1" dirty="0"/>
          </a:p>
          <a:p>
            <a:pPr marL="0" indent="0">
              <a:buNone/>
            </a:pPr>
            <a:r>
              <a:rPr lang="en-US" i="1" dirty="0" smtClean="0"/>
              <a:t>There are many many disciplines, most colleges only use a some of the options listed</a:t>
            </a:r>
          </a:p>
          <a:p>
            <a:pPr marL="0" indent="0">
              <a:buNone/>
            </a:pPr>
            <a:endParaRPr lang="en-US" i="1" dirty="0"/>
          </a:p>
          <a:p>
            <a:pPr marL="0" indent="0">
              <a:buNone/>
            </a:pPr>
            <a:r>
              <a:rPr lang="en-US" i="1" dirty="0" smtClean="0"/>
              <a:t>(Photography, Art, Art History, Journalism, Commercial Art, Graphic Arts, Industrial Design, Photographic Technology)    </a:t>
            </a:r>
          </a:p>
          <a:p>
            <a:pPr marL="0" indent="0">
              <a:buNone/>
            </a:pPr>
            <a:endParaRPr lang="en-US" i="1" dirty="0"/>
          </a:p>
        </p:txBody>
      </p:sp>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11.jpeg"/>
          <p:cNvPicPr>
            <a:picLocks noChangeAspect="1"/>
          </p:cNvPicPr>
          <p:nvPr/>
        </p:nvPicPr>
        <p:blipFill>
          <a:blip r:embed="rId5">
            <a:alphaModFix amt="39000"/>
            <a:extLst>
              <a:ext uri="{28A0092B-C50C-407E-A947-70E740481C1C}">
                <a14:useLocalDpi xmlns:a14="http://schemas.microsoft.com/office/drawing/2010/main" val="0"/>
              </a:ext>
            </a:extLst>
          </a:blip>
          <a:stretch>
            <a:fillRect/>
          </a:stretch>
        </p:blipFill>
        <p:spPr>
          <a:xfrm>
            <a:off x="4516250" y="951224"/>
            <a:ext cx="4627750" cy="5906776"/>
          </a:xfrm>
          <a:prstGeom prst="rect">
            <a:avLst/>
          </a:prstGeom>
        </p:spPr>
      </p:pic>
    </p:spTree>
    <p:extLst>
      <p:ext uri="{BB962C8B-B14F-4D97-AF65-F5344CB8AC3E}">
        <p14:creationId xmlns:p14="http://schemas.microsoft.com/office/powerpoint/2010/main" val="289433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Board of Governors relies upon the ASCCC to make recommendations regarding modifications to the disciplines list.  </a:t>
            </a:r>
          </a:p>
          <a:p>
            <a:r>
              <a:rPr lang="en-US" dirty="0" smtClean="0"/>
              <a:t>We are currently accepting proposals, due Sept. 30.  </a:t>
            </a:r>
          </a:p>
          <a:p>
            <a:pPr lvl="1"/>
            <a:r>
              <a:rPr lang="en-US" dirty="0" smtClean="0"/>
              <a:t>Must have statewide implications and endorsements</a:t>
            </a:r>
          </a:p>
          <a:p>
            <a:pPr lvl="1"/>
            <a:r>
              <a:rPr lang="en-US" dirty="0" smtClean="0"/>
              <a:t>Voted on at plenary session</a:t>
            </a:r>
          </a:p>
          <a:p>
            <a:pPr marL="0" indent="0">
              <a:buNone/>
            </a:pP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96751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are the Curricular Processes at your College regarding placing courses in a discipline?</a:t>
            </a:r>
          </a:p>
          <a:p>
            <a:pPr marL="0" indent="0">
              <a:buNone/>
            </a:pPr>
            <a:endParaRPr lang="en-US" dirty="0" smtClean="0"/>
          </a:p>
          <a:p>
            <a:pPr marL="0" indent="0">
              <a:buNone/>
            </a:pP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99712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Unknown.jpeg"/>
          <p:cNvPicPr>
            <a:picLocks noGrp="1" noChangeAspect="1"/>
          </p:cNvPicPr>
          <p:nvPr>
            <p:ph idx="1"/>
          </p:nvPr>
        </p:nvPicPr>
        <p:blipFill>
          <a:blip r:embed="rId3">
            <a:extLst>
              <a:ext uri="{28A0092B-C50C-407E-A947-70E740481C1C}">
                <a14:useLocalDpi xmlns:a14="http://schemas.microsoft.com/office/drawing/2010/main" val="0"/>
              </a:ext>
            </a:extLst>
          </a:blip>
          <a:srcRect t="1350" b="1350"/>
          <a:stretch>
            <a:fillRect/>
          </a:stretch>
        </p:blipFill>
        <p:spPr/>
      </p:pic>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815545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364</TotalTime>
  <Words>1100</Words>
  <Application>Microsoft Macintosh PowerPoint</Application>
  <PresentationFormat>On-screen Show (4:3)</PresentationFormat>
  <Paragraphs>143</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Minimum Qualifications for Faculty in the California Community Colleges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Qualifications for Faculty in the California Community Colleges</dc:title>
  <dc:creator>SBVC SBCCD</dc:creator>
  <cp:lastModifiedBy>SBVC SBCCD</cp:lastModifiedBy>
  <cp:revision>33</cp:revision>
  <dcterms:created xsi:type="dcterms:W3CDTF">2016-03-22T16:02:19Z</dcterms:created>
  <dcterms:modified xsi:type="dcterms:W3CDTF">2016-05-06T05:44:46Z</dcterms:modified>
</cp:coreProperties>
</file>