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26" r:id="rId3"/>
    <p:sldId id="384" r:id="rId4"/>
    <p:sldId id="422" r:id="rId5"/>
    <p:sldId id="375" r:id="rId6"/>
    <p:sldId id="407" r:id="rId7"/>
    <p:sldId id="406" r:id="rId8"/>
    <p:sldId id="431" r:id="rId9"/>
    <p:sldId id="385" r:id="rId10"/>
    <p:sldId id="411" r:id="rId11"/>
    <p:sldId id="408" r:id="rId12"/>
    <p:sldId id="410" r:id="rId13"/>
    <p:sldId id="336" r:id="rId14"/>
    <p:sldId id="399" r:id="rId15"/>
    <p:sldId id="386" r:id="rId16"/>
    <p:sldId id="423" r:id="rId17"/>
    <p:sldId id="425" r:id="rId18"/>
    <p:sldId id="424" r:id="rId19"/>
    <p:sldId id="409" r:id="rId20"/>
    <p:sldId id="388" r:id="rId21"/>
    <p:sldId id="389" r:id="rId22"/>
    <p:sldId id="426" r:id="rId23"/>
    <p:sldId id="412" r:id="rId24"/>
    <p:sldId id="421" r:id="rId25"/>
    <p:sldId id="390" r:id="rId26"/>
    <p:sldId id="360" r:id="rId27"/>
    <p:sldId id="427" r:id="rId28"/>
    <p:sldId id="428" r:id="rId29"/>
    <p:sldId id="429" r:id="rId30"/>
    <p:sldId id="366" r:id="rId31"/>
    <p:sldId id="365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767"/>
    <p:restoredTop sz="96098"/>
  </p:normalViewPr>
  <p:slideViewPr>
    <p:cSldViewPr snapToGrid="0" snapToObjects="1">
      <p:cViewPr varScale="1">
        <p:scale>
          <a:sx n="70" d="100"/>
          <a:sy n="70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621759-AD84-5248-A7A6-6FB0EBAAF0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6C9182-2082-0049-B2AA-A6F4F84E23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CF8222-380A-1B4B-B769-E9C4F8E0ADB0}" type="datetimeFigureOut">
              <a:rPr lang="en-US"/>
              <a:pPr>
                <a:defRPr/>
              </a:pPr>
              <a:t>6/8/2021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685C6-C4F0-7949-BCF4-5BA4071AEA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795D0-DEE5-894E-A4F4-476B184914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A2F9E3-E908-1041-8D6E-AAF135172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610F5D-6659-3240-B0BE-524B553E48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C2870-6A27-E64C-B21E-05CB97C85E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982875-6B0D-3E40-8A78-BFCCC1D0FF79}" type="datetimeFigureOut">
              <a:rPr lang="en-US"/>
              <a:pPr>
                <a:defRPr/>
              </a:pPr>
              <a:t>6/8/2021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76BDF64-6C48-F341-AE22-86CFBD4855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37CF26-A24E-7048-A1EA-4D3937D1A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475C5-D9F2-6C41-B916-4F06B5D65F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77ADE-845A-C745-9551-5C0E987610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87486E-5AD8-4046-A977-B371013D3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B50FE-A74A-2545-9D2C-085B20D96B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1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2800" y="2133599"/>
            <a:ext cx="6945423" cy="379936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7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ec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quot;&quot;">
            <a:extLst>
              <a:ext uri="{FF2B5EF4-FFF2-40B4-BE49-F238E27FC236}">
                <a16:creationId xmlns:a16="http://schemas.microsoft.com/office/drawing/2014/main" id="{5FDF76DA-1C29-BC4C-8378-6F7D376A91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6988" y="1588"/>
            <a:ext cx="4035426" cy="6856412"/>
          </a:xfrm>
          <a:prstGeom prst="rect">
            <a:avLst/>
          </a:prstGeom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 descr="&quot;&quot;">
            <a:extLst>
              <a:ext uri="{FF2B5EF4-FFF2-40B4-BE49-F238E27FC236}">
                <a16:creationId xmlns:a16="http://schemas.microsoft.com/office/drawing/2014/main" id="{6A52C580-B2E5-E548-BC7B-CA8CB0CF9771}"/>
              </a:ext>
            </a:extLst>
          </p:cNvPr>
          <p:cNvSpPr/>
          <p:nvPr userDrawn="1"/>
        </p:nvSpPr>
        <p:spPr>
          <a:xfrm>
            <a:off x="-26988" y="1149350"/>
            <a:ext cx="4035426" cy="4559300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 descr="ASCCC logo icon">
            <a:extLst>
              <a:ext uri="{FF2B5EF4-FFF2-40B4-BE49-F238E27FC236}">
                <a16:creationId xmlns:a16="http://schemas.microsoft.com/office/drawing/2014/main" id="{2B64853C-3E39-A54C-9DBA-AF8ABB8FCA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 descr="&quot;&quot;">
            <a:extLst>
              <a:ext uri="{FF2B5EF4-FFF2-40B4-BE49-F238E27FC236}">
                <a16:creationId xmlns:a16="http://schemas.microsoft.com/office/drawing/2014/main" id="{84ACD506-A599-1244-A55B-BDCD747CE8BC}"/>
              </a:ext>
            </a:extLst>
          </p:cNvPr>
          <p:cNvSpPr/>
          <p:nvPr userDrawn="1"/>
        </p:nvSpPr>
        <p:spPr>
          <a:xfrm>
            <a:off x="11510963" y="-15875"/>
            <a:ext cx="681037" cy="689451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EA3FEA8A-8714-D744-9A85-E974EC105337}"/>
              </a:ext>
            </a:extLst>
          </p:cNvPr>
          <p:cNvSpPr/>
          <p:nvPr userDrawn="1"/>
        </p:nvSpPr>
        <p:spPr>
          <a:xfrm>
            <a:off x="-26988" y="1147763"/>
            <a:ext cx="4035426" cy="4559300"/>
          </a:xfrm>
          <a:prstGeom prst="rect">
            <a:avLst/>
          </a:prstGeom>
          <a:solidFill>
            <a:srgbClr val="61D2E6">
              <a:alpha val="5529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Placeholder 3"/>
          <p:cNvSpPr>
            <a:spLocks noGrp="1"/>
          </p:cNvSpPr>
          <p:nvPr>
            <p:ph type="body" sz="half" idx="2"/>
          </p:nvPr>
        </p:nvSpPr>
        <p:spPr>
          <a:xfrm>
            <a:off x="247135" y="2947086"/>
            <a:ext cx="3583461" cy="25146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477" y="1130300"/>
            <a:ext cx="6672648" cy="50917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6996444-CC54-2F42-93C5-E08EACEFF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90125" y="6356350"/>
            <a:ext cx="11430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D5DCB-B050-6C46-8984-ED6A4CA90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74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A9ACCA60-F652-7741-9A07-298461088F71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5" descr="ASCCC logo icon">
            <a:extLst>
              <a:ext uri="{FF2B5EF4-FFF2-40B4-BE49-F238E27FC236}">
                <a16:creationId xmlns:a16="http://schemas.microsoft.com/office/drawing/2014/main" id="{6A36F214-D056-A540-BBAD-48325EECA0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61E78CAF-644F-074D-86BC-EBD05F879E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CC75-748E-5745-A533-B2F95E55B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4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076AAB06-6A95-C04A-B666-A6A7DABB2116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 descr="ASCCC logo icon">
            <a:extLst>
              <a:ext uri="{FF2B5EF4-FFF2-40B4-BE49-F238E27FC236}">
                <a16:creationId xmlns:a16="http://schemas.microsoft.com/office/drawing/2014/main" id="{E4C209EF-E931-7F4C-B945-8F048F4F0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413A1D8-C595-7E4E-84C0-6A5ADF6F40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FC7CB-682B-334D-8C2A-B6D7FD47D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61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SCCC logo icon">
            <a:extLst>
              <a:ext uri="{FF2B5EF4-FFF2-40B4-BE49-F238E27FC236}">
                <a16:creationId xmlns:a16="http://schemas.microsoft.com/office/drawing/2014/main" id="{3F72D799-9021-6845-A07A-84DB989CF0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9E851DD-79D0-6648-BE6C-B3DBAAFDC6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A460C-CD60-1149-A178-428635BF7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86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0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0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93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BE33ADC-38A4-6545-BF82-DD660646D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35565F3-28F9-6D47-8DA6-78D1A30CA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BFC8968-2179-0C4A-90FE-C9EA67D7E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3668A6A6-2507-124F-BA79-A5CD7204C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ccco.edu/-/media/CCCCO-Website/About-Us/Divisions/Educational-Services-and-Support/Academic-Affairs/What-we-do/Curriculum-and-Instruction-Unit/Minimum-Qualifications/updated_cccco_2020_report_min_qualifications-a11y.pdf?la=en&amp;hash=976FF09D36A5141E9710046EFF9CEC13F5AC80E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.org/sites/default/files/DLHandbook_Final_Revision_Spr_20.pdf" TargetMode="External"/><Relationship Id="rId2" Type="http://schemas.openxmlformats.org/officeDocument/2006/relationships/hyperlink" Target="https://www.asccc.org/sites/default/files/EquivalencyF20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asccc.org/disciplines-lis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tewarrl@lasc.edu" TargetMode="External"/><Relationship Id="rId7" Type="http://schemas.openxmlformats.org/officeDocument/2006/relationships/image" Target="../media/image17.png"/><Relationship Id="rId2" Type="http://schemas.openxmlformats.org/officeDocument/2006/relationships/hyperlink" Target="mailto:lheard@mtsac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ccco.edu/-/media/CCCCO-Website/About-Us/Divisions/Educational-Services-and-Support/Academic-Affairs/What-we-do/Curriculum-and-Instruction-Unit/Minimum-Qualifications/updated_cccco_2020_report_min_qualifications-a11y.pdf?la=en&amp;hash=976FF09D36A5141E9710046EFF9CEC13F5AC80E7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BD7B4580-2391-6D45-9E19-A2E78774B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4704" y="2133600"/>
            <a:ext cx="7519916" cy="383047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Minimum Qualifications, Equivalency, and Assigning Courses to Disciplines</a:t>
            </a:r>
            <a:br>
              <a:rPr lang="en-US" sz="4400" dirty="0"/>
            </a:br>
            <a:br>
              <a:rPr lang="en-US" sz="2200" dirty="0"/>
            </a:br>
            <a:r>
              <a:rPr lang="en-US" sz="2700" b="1" dirty="0">
                <a:solidFill>
                  <a:schemeClr val="tx1"/>
                </a:solidFill>
              </a:rPr>
              <a:t>Lance Heard, ASCCC At-Large Representative</a:t>
            </a:r>
            <a:br>
              <a:rPr lang="en-US" sz="2700" b="1" dirty="0">
                <a:solidFill>
                  <a:schemeClr val="tx1"/>
                </a:solidFill>
              </a:rPr>
            </a:br>
            <a:r>
              <a:rPr lang="en-US" sz="2700" b="1" dirty="0">
                <a:solidFill>
                  <a:schemeClr val="tx1"/>
                </a:solidFill>
              </a:rPr>
              <a:t>Robert L. Stewart Jr, ASCCC Area C Representative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800" b="1" dirty="0"/>
              <a:t>June 18, 2021</a:t>
            </a:r>
            <a:endParaRPr lang="en-US" altLang="en-US" sz="27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A477B6-C201-4DDA-B55C-6F80EBD5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For a non-master’s discipline, professional experience is required even if the applicant has a master’s degree.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20329491">
            <a:off x="2057139" y="1155106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TRUE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C1316DE-31D3-49BA-8D9C-D7CF12D37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65" y="526292"/>
            <a:ext cx="1870028" cy="18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A05219-4421-4263-88E3-64F9B156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A master’s degree is required even if the applicant has a doctorate in the discipline.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426802">
            <a:off x="8398825" y="1044811"/>
            <a:ext cx="2168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FALSE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F8D68D9-2B35-4D5A-A3C0-063B03A60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65" y="526292"/>
            <a:ext cx="1870028" cy="18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24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A3A573-4EA0-4E73-9968-F15676BF9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Applicant degree titles must match the degree titles in the Disciplines List exactly in order to be hired.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One of two processes can occur---determination of an equivalency to an existing discipline, or proposal of a revision to the Disciplines list, either by proposing a new discipline or adding a degree to an existing discipline.</a:t>
            </a:r>
          </a:p>
        </p:txBody>
      </p:sp>
      <p:sp>
        <p:nvSpPr>
          <p:cNvPr id="2" name="Rectangle 1"/>
          <p:cNvSpPr/>
          <p:nvPr/>
        </p:nvSpPr>
        <p:spPr>
          <a:xfrm rot="694131">
            <a:off x="7765101" y="1224425"/>
            <a:ext cx="2168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FALSE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45C4371-3631-4AC6-95A9-D3EA1A960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65" y="526292"/>
            <a:ext cx="1870028" cy="18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3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Are there MQs not in the Disciplines List?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Established in Title 5 regulations separately from the Disciplines List</a:t>
            </a:r>
          </a:p>
          <a:p>
            <a:r>
              <a:rPr lang="en-US" dirty="0"/>
              <a:t>Specialized MQs defined in other sections of Title 5 for the following faculty:</a:t>
            </a:r>
          </a:p>
          <a:p>
            <a:pPr lvl="1"/>
            <a:r>
              <a:rPr lang="en-US" sz="2400" dirty="0"/>
              <a:t>Health services professionals</a:t>
            </a:r>
          </a:p>
          <a:p>
            <a:pPr lvl="1"/>
            <a:r>
              <a:rPr lang="en-US" sz="2400" dirty="0"/>
              <a:t>Noncredit instructors </a:t>
            </a:r>
          </a:p>
          <a:p>
            <a:pPr lvl="1"/>
            <a:r>
              <a:rPr lang="en-US" sz="2400" dirty="0"/>
              <a:t>DSPS</a:t>
            </a:r>
          </a:p>
          <a:p>
            <a:pPr lvl="1"/>
            <a:r>
              <a:rPr lang="en-US" sz="2400" dirty="0"/>
              <a:t>Learning assistance/learning skills/tutoring </a:t>
            </a:r>
          </a:p>
          <a:p>
            <a:pPr lvl="1"/>
            <a:r>
              <a:rPr lang="en-US" sz="2400" dirty="0"/>
              <a:t>EOPS</a:t>
            </a:r>
          </a:p>
          <a:p>
            <a:pPr lvl="1"/>
            <a:r>
              <a:rPr lang="en-US" sz="2400" dirty="0"/>
              <a:t>Apprenticeship instructors</a:t>
            </a:r>
          </a:p>
          <a:p>
            <a:pPr lvl="1"/>
            <a:r>
              <a:rPr lang="en-US" sz="2400" dirty="0"/>
              <a:t>Faculty interns</a:t>
            </a:r>
          </a:p>
          <a:p>
            <a:r>
              <a:rPr lang="en-US" dirty="0"/>
              <a:t>Revisions to these disciplines still come through the ASCCC, but the approved proposal then must be incorporated into Title 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Equivalency - Questions to Ponder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0007" y="3599824"/>
            <a:ext cx="10058400" cy="2255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Why is equivalency permitted?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What are the benefits of equivalency?</a:t>
            </a: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556EB868-CDBB-469F-98B6-625D8E5D7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48" y="1781857"/>
            <a:ext cx="1268317" cy="172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338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40F928-229F-4A6F-9D93-CBC637C9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690688"/>
            <a:ext cx="10058400" cy="44196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Equivalent to the minimum qualifications means </a:t>
            </a:r>
            <a:r>
              <a:rPr lang="en-US" sz="4800" i="1" dirty="0"/>
              <a:t>equal </a:t>
            </a:r>
            <a:r>
              <a:rPr lang="en-US" sz="4800" dirty="0"/>
              <a:t>to the minimum qualifications, not </a:t>
            </a:r>
            <a:r>
              <a:rPr lang="en-US" sz="4800" i="1" dirty="0"/>
              <a:t>nearly </a:t>
            </a:r>
            <a:r>
              <a:rPr lang="en-US" sz="4800" dirty="0"/>
              <a:t>equal.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20723073">
            <a:off x="2454704" y="1207001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TRUE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02D6BB2-3F49-4D48-B90D-88062EDBE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65" y="526292"/>
            <a:ext cx="1870028" cy="18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99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51B9-CCD6-0949-A73C-ACEC1370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Who determines equivalency?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14B5E-8B4A-9748-A2B0-0ADDBAB347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“The process, as well as criteria and standards…shall be developed and agreed upon jointly by …the [local] governing board and the [local] academic senate.” (Title 5, §53430)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AE560-E547-064C-9A5E-48D6FF105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24" y="3511132"/>
            <a:ext cx="3306394" cy="2814420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97EA4B79-B465-4C99-9065-088AF81F4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34" y="3716535"/>
            <a:ext cx="3316406" cy="22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49CC7841-0DC0-4ABE-854C-D85F1BE1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571" y="3716536"/>
            <a:ext cx="3349670" cy="22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71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6C7D-28BF-4E42-89A8-65E24360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are the minimum standards for equivalency?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3CA7-2873-D446-86AE-DCD360385D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A district may hire a person who “possesses qualifications that are at least equivalent to the [state] minimum qualifications.”  They cannot be less rigorous than the state-established MQs. </a:t>
            </a:r>
          </a:p>
          <a:p>
            <a:r>
              <a:rPr lang="en-US" sz="2800" dirty="0"/>
              <a:t>A district may establish additional qualifications which are more rigorous than the state-established MQs. </a:t>
            </a:r>
          </a:p>
          <a:p>
            <a:r>
              <a:rPr lang="en-US" sz="2800" dirty="0"/>
              <a:t>Equivalency may also be granted on the basis of eminence in the field.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5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1045-EE21-4543-9139-EA27FCAD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Criteria for Equivalency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B95E2-A6E2-374E-BE86-23E46BCA68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Procedures established by agreement between local senates and boards of trustees for each district</a:t>
            </a:r>
          </a:p>
          <a:p>
            <a:pPr lvl="1"/>
            <a:r>
              <a:rPr lang="en-US" sz="2800" dirty="0"/>
              <a:t>In multi college districts, the criteria for equivalency must be the same at all colleges in the district. </a:t>
            </a:r>
          </a:p>
          <a:p>
            <a:r>
              <a:rPr lang="en-US" sz="2800" dirty="0"/>
              <a:t>Discipline faculty determine criteria </a:t>
            </a:r>
          </a:p>
          <a:p>
            <a:r>
              <a:rPr lang="en-US" sz="2800" dirty="0"/>
              <a:t>Burden of proof belongs to the applicant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89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2024E-46ED-4BDE-99FF-54B72A604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Conditional or provisional equivalencies can be created as part of the local process.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 rot="807938">
            <a:off x="7736937" y="1201097"/>
            <a:ext cx="2168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FALSE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A50236-3999-448F-A469-128C56FB3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65" y="526292"/>
            <a:ext cx="1870028" cy="18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40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Today, we will discuss</a:t>
            </a:r>
            <a:r>
              <a:rPr lang="is-IS" b="1" dirty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6801825" cy="4419600"/>
          </a:xfrm>
        </p:spPr>
        <p:txBody>
          <a:bodyPr>
            <a:normAutofit/>
          </a:bodyPr>
          <a:lstStyle/>
          <a:p>
            <a:pPr marL="365760">
              <a:spcBef>
                <a:spcPts val="1176"/>
              </a:spcBef>
            </a:pPr>
            <a:r>
              <a:rPr lang="en-US" dirty="0"/>
              <a:t>The Disciplines List</a:t>
            </a:r>
          </a:p>
          <a:p>
            <a:pPr marL="365760">
              <a:spcBef>
                <a:spcPts val="1176"/>
              </a:spcBef>
            </a:pPr>
            <a:r>
              <a:rPr lang="en-US" dirty="0"/>
              <a:t>Minimum Qualifications Requirements</a:t>
            </a:r>
          </a:p>
          <a:p>
            <a:pPr marL="365760">
              <a:spcBef>
                <a:spcPts val="1176"/>
              </a:spcBef>
            </a:pPr>
            <a:r>
              <a:rPr lang="en-US" dirty="0"/>
              <a:t>Equivalency to Minimum Qualifications.</a:t>
            </a:r>
          </a:p>
          <a:p>
            <a:pPr marL="365760">
              <a:spcBef>
                <a:spcPts val="1176"/>
              </a:spcBef>
            </a:pPr>
            <a:r>
              <a:rPr lang="en-US" dirty="0"/>
              <a:t>Overview of Assigning Courses to Disciplines</a:t>
            </a:r>
          </a:p>
          <a:p>
            <a:pPr marL="365760">
              <a:spcBef>
                <a:spcPts val="1176"/>
              </a:spcBef>
            </a:pPr>
            <a:endParaRPr lang="en-US" dirty="0"/>
          </a:p>
          <a:p>
            <a:pPr marL="137160" indent="0">
              <a:spcBef>
                <a:spcPts val="1176"/>
              </a:spcBef>
              <a:buNone/>
            </a:pPr>
            <a:r>
              <a:rPr lang="en-US" b="1" dirty="0"/>
              <a:t>Click on 2019 Handbook image or use QR Code on the right to access updated 2020 Handbook</a:t>
            </a:r>
          </a:p>
          <a:p>
            <a:pPr marL="365760">
              <a:spcBef>
                <a:spcPts val="1176"/>
              </a:spcBef>
            </a:pPr>
            <a:endParaRPr lang="en-US" dirty="0"/>
          </a:p>
          <a:p>
            <a:pPr marL="365760">
              <a:spcBef>
                <a:spcPts val="1176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3339E8E8-83B5-4596-91D3-29B34F470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429" y="538802"/>
            <a:ext cx="2150621" cy="2777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F49C7E-C075-405E-9EF4-B461CD025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658" y="3715271"/>
            <a:ext cx="2679321" cy="26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69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5AAD9-C295-4789-B3F7-119444DB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19"/>
            <a:ext cx="10058400" cy="49163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Human Resources Offices should not be instrumental in establishing equivalencies.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3500" dirty="0"/>
              <a:t>They should not be instrumental. While they serve a supportive role – their role should not be the </a:t>
            </a:r>
            <a:r>
              <a:rPr lang="en-US" sz="3500" i="1" dirty="0"/>
              <a:t>primary</a:t>
            </a:r>
            <a:r>
              <a:rPr lang="en-US" sz="3500" dirty="0"/>
              <a:t> role. Equivalency is established between the governing board and faculty.  </a:t>
            </a:r>
          </a:p>
        </p:txBody>
      </p:sp>
      <p:sp>
        <p:nvSpPr>
          <p:cNvPr id="5" name="Rectangle 4"/>
          <p:cNvSpPr/>
          <p:nvPr/>
        </p:nvSpPr>
        <p:spPr>
          <a:xfrm rot="20790763">
            <a:off x="2295403" y="1142484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TRUE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358D804-1892-49A8-9C78-44F860C72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65" y="526292"/>
            <a:ext cx="1870028" cy="18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17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1A7E-18E4-4E42-BA2C-7BEA33803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Single course equivalencies are permitted.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 rot="805399">
            <a:off x="8271605" y="1311925"/>
            <a:ext cx="2168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FALSE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B6D6190-1E11-415D-BB4D-6D1867243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65" y="526292"/>
            <a:ext cx="1870028" cy="18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D16E-9BAB-8540-A035-DCEF0C03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Single Course Equivalency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14B60-A8BD-6B4A-993E-64EC8814AD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Ed Code and Title 5 refer to qualifications in terms of Disciplines not courses or subject areas within a Discipline (Ed Code §87357; Title 5 §53410 and §53430) </a:t>
            </a:r>
          </a:p>
          <a:p>
            <a:r>
              <a:rPr lang="en-US" sz="2800" dirty="0"/>
              <a:t>Legal Opinion L 03-28, Chancellor’s Office Legal Division </a:t>
            </a:r>
          </a:p>
          <a:p>
            <a:pPr lvl="1"/>
            <a:r>
              <a:rPr lang="en-US" sz="2800" dirty="0"/>
              <a:t>Faculty are hired to teach a discipline, not a course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A2335-A411-9E41-A805-01564BED7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75" y="4953000"/>
            <a:ext cx="18732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69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F43104-8C83-4384-BBE9-E41726A6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Alternative equivalents to the associate’s, bachelor’s, and master’s degrees may </a:t>
            </a:r>
            <a:r>
              <a:rPr lang="en-US" sz="4800" u="sng" dirty="0"/>
              <a:t>not</a:t>
            </a:r>
            <a:r>
              <a:rPr lang="en-US" sz="4800" dirty="0"/>
              <a:t> be established locally.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141301">
            <a:off x="7921747" y="1288070"/>
            <a:ext cx="2168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FALSE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270E711-48F6-46E2-904B-59045F2CF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65" y="526292"/>
            <a:ext cx="1870028" cy="18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4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12F9-ECB1-4345-8A0C-344A3A4C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Considerations for Equivalency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3EF0-3AD2-474A-A736-73346B6CEF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What is equivalent to a bachelor’s degree or associate’s degree?</a:t>
            </a:r>
          </a:p>
          <a:p>
            <a:r>
              <a:rPr lang="en-US" sz="2800" dirty="0"/>
              <a:t>What is equivalent to a master’s degree?</a:t>
            </a:r>
          </a:p>
          <a:p>
            <a:r>
              <a:rPr lang="en-US" sz="2800" dirty="0"/>
              <a:t>To what extent can experience be used to establish equivalency?</a:t>
            </a:r>
          </a:p>
          <a:p>
            <a:r>
              <a:rPr lang="en-US" sz="2800" dirty="0"/>
              <a:t>What are equivalent alternative degree titles to those in the Disciplines List?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F1AF20-A08F-49B8-B6AA-BB050B05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800" dirty="0"/>
              <a:t>Assigning courses to disciplines is not part of the process of equivalency.  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 rot="20954925">
            <a:off x="2208214" y="1518659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TRUE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389ACEC-A286-4A9D-9A65-E1CC9BF2F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65" y="526292"/>
            <a:ext cx="1870028" cy="18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56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25787" y="1985565"/>
            <a:ext cx="4089400" cy="37552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noFill/>
            </a:endParaRPr>
          </a:p>
        </p:txBody>
      </p:sp>
      <p:sp>
        <p:nvSpPr>
          <p:cNvPr id="5" name="Oval 4"/>
          <p:cNvSpPr/>
          <p:nvPr/>
        </p:nvSpPr>
        <p:spPr>
          <a:xfrm>
            <a:off x="5257800" y="1985565"/>
            <a:ext cx="3962400" cy="37552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5032" y="2939851"/>
            <a:ext cx="20764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Discipline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Defines required academic preparation and professional experience for faculty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5657" y="2939851"/>
            <a:ext cx="224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Courses</a:t>
            </a:r>
          </a:p>
          <a:p>
            <a:r>
              <a:rPr lang="en-US" dirty="0">
                <a:solidFill>
                  <a:srgbClr val="00B050"/>
                </a:solidFill>
              </a:rPr>
              <a:t>What the faculty teach</a:t>
            </a:r>
            <a:r>
              <a:rPr lang="mr-IN" dirty="0">
                <a:solidFill>
                  <a:srgbClr val="00B050"/>
                </a:solidFill>
              </a:rPr>
              <a:t>…</a:t>
            </a:r>
            <a:r>
              <a:rPr lang="en-US" dirty="0">
                <a:solidFill>
                  <a:srgbClr val="00B050"/>
                </a:solidFill>
              </a:rPr>
              <a:t>curriculum!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1482" y="2939851"/>
            <a:ext cx="1654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Assignment of Course to </a:t>
            </a:r>
            <a:r>
              <a:rPr lang="en-US" b="1" u="sng" dirty="0">
                <a:solidFill>
                  <a:srgbClr val="FF0000"/>
                </a:solidFill>
              </a:rPr>
              <a:t>Discipline</a:t>
            </a:r>
            <a:r>
              <a:rPr lang="en-US" dirty="0">
                <a:solidFill>
                  <a:srgbClr val="FF0000"/>
                </a:solidFill>
              </a:rPr>
              <a:t> Defines the MQs needed to teach the course.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70199" y="465613"/>
            <a:ext cx="703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Courses, Disciplines, and MQs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1A3D5-5394-4B22-8D99-81F01E7938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85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AEAF-9477-794B-8F48-0B3110AB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Assigning Courses to Disciplines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6EF8-B03B-F647-943E-91E85474F0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Local senates maintain responsibility for placing courses in disciplines [T5 §53200(c)(1)] </a:t>
            </a:r>
          </a:p>
          <a:p>
            <a:r>
              <a:rPr lang="en-US" sz="2800" dirty="0"/>
              <a:t>All credit &amp; noncredit courses </a:t>
            </a:r>
            <a:r>
              <a:rPr lang="en-US" sz="2800" b="1" dirty="0"/>
              <a:t>must</a:t>
            </a:r>
            <a:r>
              <a:rPr lang="en-US" sz="2800" dirty="0"/>
              <a:t> be placed within a discipline or disciplines</a:t>
            </a:r>
          </a:p>
          <a:p>
            <a:r>
              <a:rPr lang="en-US" sz="2800" dirty="0"/>
              <a:t>Not required for community service courses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61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481A-E957-6F45-A5E1-C65A1F165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Considerations for Discipline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C00DD-A5C6-D54F-8787-97C78A3186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Assignment based on course content, not personnel issues, enrollment or FTE </a:t>
            </a:r>
          </a:p>
          <a:p>
            <a:r>
              <a:rPr lang="en-US" sz="2800" dirty="0"/>
              <a:t>Placement should be based on knowledge required to teach the course </a:t>
            </a:r>
          </a:p>
          <a:p>
            <a:r>
              <a:rPr lang="en-US" sz="2800" dirty="0"/>
              <a:t>Discipline faculty need to be involved </a:t>
            </a:r>
          </a:p>
          <a:p>
            <a:r>
              <a:rPr lang="en-US" sz="2800" dirty="0"/>
              <a:t>Not all programs or department titles are disciplines</a:t>
            </a:r>
          </a:p>
          <a:p>
            <a:r>
              <a:rPr lang="en-US" sz="2800" dirty="0"/>
              <a:t>TOP codes are </a:t>
            </a:r>
            <a:r>
              <a:rPr lang="en-US" sz="2800" b="1" dirty="0"/>
              <a:t>NOT</a:t>
            </a:r>
            <a:r>
              <a:rPr lang="en-US" sz="2800" dirty="0"/>
              <a:t> disciplines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94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8ACC-E052-4848-B356-E9015825D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Options for Assigning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C4364-2090-7548-B7F9-CD263EC064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dirty="0"/>
              <a:t>Course assigned to a single discipline. </a:t>
            </a:r>
          </a:p>
          <a:p>
            <a:pPr lvl="1"/>
            <a:r>
              <a:rPr lang="en-US" sz="2800" dirty="0"/>
              <a:t>Example: ENGL 101 assigned to English. </a:t>
            </a:r>
          </a:p>
          <a:p>
            <a:pPr lvl="1"/>
            <a:r>
              <a:rPr lang="en-US" sz="2800" dirty="0"/>
              <a:t>The minimum qualifications for English provides adequate preparation to teach the course content.</a:t>
            </a:r>
          </a:p>
          <a:p>
            <a:pPr lvl="1"/>
            <a:r>
              <a:rPr lang="en-US" sz="2800" dirty="0"/>
              <a:t>Faculty who meet MQs or the locally-determined equivalent for that discipline are eligible to teach the course.  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3200" dirty="0"/>
              <a:t>Course assigned to more than one discipline with an “or”  </a:t>
            </a:r>
          </a:p>
          <a:p>
            <a:pPr lvl="1"/>
            <a:r>
              <a:rPr lang="en-US" sz="2800" dirty="0"/>
              <a:t>Example: ARTS 101 assigned to Art </a:t>
            </a:r>
            <a:r>
              <a:rPr lang="en-US" sz="2800" i="1" dirty="0"/>
              <a:t>or </a:t>
            </a:r>
            <a:r>
              <a:rPr lang="en-US" sz="2800" dirty="0"/>
              <a:t>Graphic Design. </a:t>
            </a:r>
          </a:p>
          <a:p>
            <a:pPr lvl="1"/>
            <a:r>
              <a:rPr lang="en-US" sz="2800" dirty="0"/>
              <a:t>The MQs for either discipline provide adequate preparation to teach the course content. </a:t>
            </a:r>
          </a:p>
          <a:p>
            <a:pPr lvl="1"/>
            <a:r>
              <a:rPr lang="en-US" sz="2800" dirty="0"/>
              <a:t>Faculty who meet minimum qualifications or the locally-determined equivalent in any of the listed disciplines are eligible to teach the course. 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3200" dirty="0"/>
              <a:t>Course assigned to more than one discipline with an “and” </a:t>
            </a:r>
          </a:p>
          <a:p>
            <a:pPr lvl="1"/>
            <a:r>
              <a:rPr lang="en-US" sz="2800" dirty="0"/>
              <a:t>HUMA 120 assigned to Humanities </a:t>
            </a:r>
            <a:r>
              <a:rPr lang="en-US" sz="2800" i="1" dirty="0"/>
              <a:t>and </a:t>
            </a:r>
            <a:r>
              <a:rPr lang="en-US" sz="2800" dirty="0"/>
              <a:t>Ethnic Studies. </a:t>
            </a:r>
          </a:p>
          <a:p>
            <a:pPr lvl="1"/>
            <a:r>
              <a:rPr lang="en-US" sz="2800" dirty="0"/>
              <a:t>The MQs for both disciplines </a:t>
            </a:r>
            <a:r>
              <a:rPr lang="en-US" sz="2800" i="1" dirty="0"/>
              <a:t>together </a:t>
            </a:r>
            <a:r>
              <a:rPr lang="en-US" sz="2800" dirty="0"/>
              <a:t>provide adequate preparation to teach the course content. </a:t>
            </a:r>
          </a:p>
          <a:p>
            <a:pPr lvl="1"/>
            <a:r>
              <a:rPr lang="en-US" sz="2800" dirty="0"/>
              <a:t>Faculty who meet minimum qualifications or the locally-determined equivalent for ALL of the listed disciplines are eligible to teach the course.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2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100DE2-5F20-40FA-A56E-7FB2783F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26424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Equivalencies/Minimum Qualifications are used as the sole basis for faculty hiring.</a:t>
            </a:r>
          </a:p>
        </p:txBody>
      </p:sp>
      <p:sp>
        <p:nvSpPr>
          <p:cNvPr id="2" name="TextBox 1"/>
          <p:cNvSpPr txBox="1"/>
          <p:nvPr/>
        </p:nvSpPr>
        <p:spPr>
          <a:xfrm rot="506070">
            <a:off x="8173940" y="1207342"/>
            <a:ext cx="2168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D7DCEB-3402-4D02-A6BF-F33843D8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65" y="526292"/>
            <a:ext cx="1870028" cy="18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3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5778243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r>
              <a:rPr lang="en-US" i="1" dirty="0">
                <a:hlinkClick r:id="rId2"/>
              </a:rPr>
              <a:t>Equivalence to the Minimum Qualifications 2020</a:t>
            </a:r>
            <a:r>
              <a:rPr lang="en-US" i="1" dirty="0"/>
              <a:t>, ASCCC</a:t>
            </a:r>
          </a:p>
          <a:p>
            <a:r>
              <a:rPr lang="sv-SE" dirty="0">
                <a:hlinkClick r:id="rId3"/>
              </a:rPr>
              <a:t>Disciplines List Handbook 2020 Revision</a:t>
            </a:r>
            <a:r>
              <a:rPr lang="en-US" dirty="0"/>
              <a:t>, ASCCC</a:t>
            </a:r>
          </a:p>
          <a:p>
            <a:r>
              <a:rPr lang="en-US" dirty="0"/>
              <a:t>Additional Disciplines List resources, including an archive of past Disciplines Lists  are found at </a:t>
            </a:r>
            <a:r>
              <a:rPr lang="en-US" dirty="0">
                <a:hlinkClick r:id="rId4"/>
              </a:rPr>
              <a:t>http://asccc.org/disciplines-list</a:t>
            </a:r>
            <a:r>
              <a:rPr lang="en-US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15727-CBFE-451E-BCFB-775540298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089" y="483870"/>
            <a:ext cx="2068261" cy="2068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553E5A-4F63-4013-BAB3-2C1A6CA57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6089" y="3063936"/>
            <a:ext cx="2068261" cy="206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89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4724" y="424818"/>
            <a:ext cx="5830781" cy="27557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Lance Heard– </a:t>
            </a:r>
            <a:r>
              <a:rPr lang="en-US" dirty="0">
                <a:hlinkClick r:id="rId2"/>
              </a:rPr>
              <a:t>lheard@mtsac.edu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Robert L. Stewart Jr– </a:t>
            </a:r>
            <a:r>
              <a:rPr lang="en-US" dirty="0">
                <a:hlinkClick r:id="rId3"/>
              </a:rPr>
              <a:t>stewarrl@lasc.edu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0506173-8F26-471F-92E0-D50758855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148" y="201779"/>
            <a:ext cx="3685398" cy="256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8BA75A-1F78-41A4-8AF4-239D7F022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875" y="734283"/>
            <a:ext cx="953069" cy="956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3A73CF-B841-4D86-90EE-FC93D3E1C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573" y="2032358"/>
            <a:ext cx="1435672" cy="956881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253E857-4222-40F8-8D35-AB49BA2FC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947" y="3819032"/>
            <a:ext cx="5076106" cy="24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22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715C-D932-C640-997E-0ECACF5C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Minimum Qualifications “Hierarchy”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0D99-27FF-EF48-B176-196FB54E34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“Basic MQs” for credit instructors, counselors, and librarians are the minimum degree and experience requirements specified in Title 5 §53410.  </a:t>
            </a:r>
          </a:p>
          <a:p>
            <a:endParaRPr lang="en-US" sz="2800" dirty="0"/>
          </a:p>
          <a:p>
            <a:r>
              <a:rPr lang="en-US" sz="2800" dirty="0"/>
              <a:t>Discipline-specific MQs in the Disciplines List</a:t>
            </a:r>
          </a:p>
          <a:p>
            <a:pPr lvl="1"/>
            <a:r>
              <a:rPr lang="en-US" sz="2800" dirty="0"/>
              <a:t>Define the fields of study or professional experience to required to fit within a discipline.</a:t>
            </a:r>
          </a:p>
          <a:p>
            <a:pPr lvl="1"/>
            <a:r>
              <a:rPr lang="en-US" sz="2800" dirty="0"/>
              <a:t>Must conform to the degree and experience requirements of §53410.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5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6"/>
            <a:ext cx="10046043" cy="76540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Minimum Qualifications “Hierarchy”</a:t>
            </a:r>
            <a:endParaRPr lang="en-US" dirty="0"/>
          </a:p>
        </p:txBody>
      </p:sp>
      <p:sp useBgFill="1"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77650" y="1405608"/>
            <a:ext cx="10058400" cy="153173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en-US" u="sng" dirty="0">
                <a:solidFill>
                  <a:schemeClr val="tx1"/>
                </a:solidFill>
              </a:rPr>
              <a:t>Basic MQ</a:t>
            </a:r>
          </a:p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Master’s degree </a:t>
            </a:r>
          </a:p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Bachelor’s degree +2 years professional experience</a:t>
            </a:r>
          </a:p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Associate’s degree +6 years professional experience</a:t>
            </a:r>
          </a:p>
        </p:txBody>
      </p:sp>
      <p:sp useBgFill="1">
        <p:nvSpPr>
          <p:cNvPr id="5" name="Rounded Rectangle 4"/>
          <p:cNvSpPr/>
          <p:nvPr/>
        </p:nvSpPr>
        <p:spPr>
          <a:xfrm>
            <a:off x="3079155" y="4272927"/>
            <a:ext cx="7169150" cy="19692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chemeClr val="tx1"/>
                </a:solidFill>
              </a:rPr>
              <a:t>Discipline-Specific MQ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Humanities - Master’s in Humanities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Biotechnology - Bachelor’s in biological sciences, chemistry, biochemistry or engineering, plus two years of professional experience</a:t>
            </a:r>
          </a:p>
        </p:txBody>
      </p:sp>
      <p:sp>
        <p:nvSpPr>
          <p:cNvPr id="3" name="Down Arrow 2"/>
          <p:cNvSpPr/>
          <p:nvPr/>
        </p:nvSpPr>
        <p:spPr>
          <a:xfrm>
            <a:off x="6422978" y="3135234"/>
            <a:ext cx="330200" cy="939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6"/>
            <a:ext cx="10046043" cy="808582"/>
          </a:xfrm>
        </p:spPr>
        <p:txBody>
          <a:bodyPr/>
          <a:lstStyle/>
          <a:p>
            <a:r>
              <a:rPr lang="en-US" b="1" dirty="0"/>
              <a:t>What is a Discipline?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5293" y="1219199"/>
            <a:ext cx="10058400" cy="5031475"/>
          </a:xfrm>
        </p:spPr>
        <p:txBody>
          <a:bodyPr>
            <a:noAutofit/>
          </a:bodyPr>
          <a:lstStyle/>
          <a:p>
            <a:r>
              <a:rPr lang="en-US" dirty="0"/>
              <a:t>Faculty must meet the MQs for the discipline of the faculty member’s assignment.</a:t>
            </a:r>
          </a:p>
          <a:p>
            <a:r>
              <a:rPr lang="en-US" dirty="0"/>
              <a:t>A “discipline” is defined as a grouping of courses that share common academic or vocational preparation, which are typically defined by a degree or degrees (MFA, MA, BA, AS, etc.), or specific professional preparation. </a:t>
            </a:r>
          </a:p>
          <a:p>
            <a:pPr lvl="1"/>
            <a:r>
              <a:rPr lang="en-US" sz="2400" dirty="0"/>
              <a:t>Discipline is from the perspective of </a:t>
            </a:r>
            <a:r>
              <a:rPr lang="en-US" sz="2400" u="sng" dirty="0"/>
              <a:t>faculty preparation</a:t>
            </a:r>
            <a:r>
              <a:rPr lang="en-US" sz="2400" dirty="0"/>
              <a:t>.</a:t>
            </a:r>
          </a:p>
          <a:p>
            <a:pPr lvl="1"/>
            <a:r>
              <a:rPr lang="en-US" sz="2400" i="1" dirty="0"/>
              <a:t>Not the same </a:t>
            </a:r>
            <a:r>
              <a:rPr lang="en-US" sz="2400" dirty="0"/>
              <a:t>as local departments or subject areas.</a:t>
            </a:r>
          </a:p>
          <a:p>
            <a:pPr lvl="1"/>
            <a:r>
              <a:rPr lang="en-US" sz="2400" dirty="0"/>
              <a:t>Disciplines List specifies the </a:t>
            </a:r>
            <a:r>
              <a:rPr lang="en-US" sz="2400" u="sng" dirty="0"/>
              <a:t>minimum qualifications for each discipline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Instructional faculty must meet the MQs of the disciplines to which courses are assigned.</a:t>
            </a:r>
          </a:p>
          <a:p>
            <a:r>
              <a:rPr lang="en-US" b="1" dirty="0"/>
              <a:t>A discipline is not your local designator, a TOP code, or a FSA!</a:t>
            </a:r>
          </a:p>
        </p:txBody>
      </p:sp>
    </p:spTree>
    <p:extLst>
      <p:ext uri="{BB962C8B-B14F-4D97-AF65-F5344CB8AC3E}">
        <p14:creationId xmlns:p14="http://schemas.microsoft.com/office/powerpoint/2010/main" val="92492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Discipline MQs and the Disciplines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Revisions to Discipline List is done annually.</a:t>
            </a:r>
          </a:p>
          <a:p>
            <a:r>
              <a:rPr lang="en-US" dirty="0"/>
              <a:t>Through local senate or through professional organization </a:t>
            </a:r>
          </a:p>
          <a:p>
            <a:r>
              <a:rPr lang="en-US" dirty="0"/>
              <a:t>Must have two separate senate districts approve the proposal.</a:t>
            </a:r>
          </a:p>
          <a:p>
            <a:r>
              <a:rPr lang="en-US" dirty="0"/>
              <a:t>Must provide evidence to support rationale for change.</a:t>
            </a:r>
          </a:p>
          <a:p>
            <a:r>
              <a:rPr lang="en-US" dirty="0"/>
              <a:t>Minimum of two statewide hearings.</a:t>
            </a:r>
          </a:p>
          <a:p>
            <a:r>
              <a:rPr lang="en-US" dirty="0"/>
              <a:t>Board of Governors considers the recommendations of the Senate and formally acts on them.</a:t>
            </a:r>
          </a:p>
          <a:p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E5EB6F6F-8340-46C0-998C-1B7618D6A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598" y="2031841"/>
            <a:ext cx="30384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5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Evidence for Disciplines List</a:t>
            </a:r>
            <a:r>
              <a:rPr lang="en-US" dirty="0"/>
              <a:t> </a:t>
            </a:r>
            <a:r>
              <a:rPr lang="en-US" b="1" dirty="0"/>
              <a:t>Proposals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Support from an associated professional organization</a:t>
            </a:r>
          </a:p>
          <a:p>
            <a:pPr lvl="0"/>
            <a:r>
              <a:rPr lang="en-US" dirty="0"/>
              <a:t>Evidence of degrees titles within the proposed revision of the discipline or new discipline: </a:t>
            </a:r>
          </a:p>
          <a:p>
            <a:pPr lvl="1"/>
            <a:r>
              <a:rPr lang="en-US" dirty="0"/>
              <a:t>Minimum of three degrees</a:t>
            </a:r>
          </a:p>
          <a:p>
            <a:pPr lvl="1"/>
            <a:r>
              <a:rPr lang="en-US" dirty="0"/>
              <a:t>Regionally accredited institutions (all public institutions in California)</a:t>
            </a:r>
          </a:p>
          <a:p>
            <a:pPr lvl="1"/>
            <a:r>
              <a:rPr lang="en-US" dirty="0"/>
              <a:t>Disciplines in the Master’s List requires evidence of the availability of master’s degrees</a:t>
            </a:r>
          </a:p>
          <a:p>
            <a:pPr lvl="1"/>
            <a:r>
              <a:rPr lang="en-US" dirty="0"/>
              <a:t>Disciplines in the Non-master’s List requires evidence of the availability of degree, certification, and/or professional experience, if necessary</a:t>
            </a:r>
          </a:p>
          <a:p>
            <a:pPr lvl="0"/>
            <a:r>
              <a:rPr lang="en-US" dirty="0"/>
              <a:t>Change is necessary &amp; not merely a response to a unique need of one college, district or region and includes discipline seconder from another district</a:t>
            </a:r>
          </a:p>
          <a:p>
            <a:pPr lvl="0"/>
            <a:r>
              <a:rPr lang="en-US" dirty="0"/>
              <a:t>Impact of proposal across the state using a list the pro and con arguments and including refutation of the con arguments </a:t>
            </a:r>
          </a:p>
          <a:p>
            <a:pPr lvl="0"/>
            <a:r>
              <a:rPr lang="en-US" dirty="0"/>
              <a:t>Provided other evidence such as significant changes to the field that requires a change to the Disciplines List</a:t>
            </a:r>
          </a:p>
          <a:p>
            <a:pPr lvl="0"/>
            <a:r>
              <a:rPr lang="en-US" dirty="0"/>
              <a:t>Final deadline of September 30, 2021</a:t>
            </a:r>
          </a:p>
        </p:txBody>
      </p:sp>
    </p:spTree>
    <p:extLst>
      <p:ext uri="{BB962C8B-B14F-4D97-AF65-F5344CB8AC3E}">
        <p14:creationId xmlns:p14="http://schemas.microsoft.com/office/powerpoint/2010/main" val="469894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39517F-ADE9-4F59-99CC-60F1D89F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Local Qualifications May Exceed </a:t>
            </a:r>
            <a:br>
              <a:rPr lang="en-US" sz="4800" dirty="0"/>
            </a:br>
            <a:r>
              <a:rPr lang="en-US" sz="4800" dirty="0"/>
              <a:t>State Minimum Qualifications.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 rot="20519270">
            <a:off x="2066827" y="1274397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TRUE</a:t>
            </a:r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AF80995-A45A-4031-8B8A-11E2A6B92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65" y="526292"/>
            <a:ext cx="1870028" cy="18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SCCC Curriculum Inst. 2020 Theme">
  <a:themeElements>
    <a:clrScheme name="ASCCC FLI 2021">
      <a:dk1>
        <a:srgbClr val="0A3D57"/>
      </a:dk1>
      <a:lt1>
        <a:srgbClr val="FFFFFF"/>
      </a:lt1>
      <a:dk2>
        <a:srgbClr val="006393"/>
      </a:dk2>
      <a:lt2>
        <a:srgbClr val="B0E5F7"/>
      </a:lt2>
      <a:accent1>
        <a:srgbClr val="189B5A"/>
      </a:accent1>
      <a:accent2>
        <a:srgbClr val="7454B6"/>
      </a:accent2>
      <a:accent3>
        <a:srgbClr val="86D6F3"/>
      </a:accent3>
      <a:accent4>
        <a:srgbClr val="9EDA5C"/>
      </a:accent4>
      <a:accent5>
        <a:srgbClr val="007E48"/>
      </a:accent5>
      <a:accent6>
        <a:srgbClr val="63CBEF"/>
      </a:accent6>
      <a:hlink>
        <a:srgbClr val="7555B7"/>
      </a:hlink>
      <a:folHlink>
        <a:srgbClr val="B196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FLI 2021 ppt template 2  -  Compatibility Mode" id="{B13481E0-6EAF-4441-ACFE-3859D24AC98D}" vid="{BDD8560C-F89D-AC44-ABCE-2368ECD1DB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FLI 2021 ppt template 2</Template>
  <TotalTime>93</TotalTime>
  <Words>1468</Words>
  <Application>Microsoft Office PowerPoint</Application>
  <PresentationFormat>Widescreen</PresentationFormat>
  <Paragraphs>182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Palatino</vt:lpstr>
      <vt:lpstr>ASCCC Curriculum Inst. 2020 Theme</vt:lpstr>
      <vt:lpstr>Minimum Qualifications, Equivalency, and Assigning Courses to Disciplines  Lance Heard, ASCCC At-Large Representative Robert L. Stewart Jr, ASCCC Area C Representative June 18, 2021</vt:lpstr>
      <vt:lpstr>Today, we will discuss…</vt:lpstr>
      <vt:lpstr>PowerPoint Presentation</vt:lpstr>
      <vt:lpstr>Minimum Qualifications “Hierarchy”</vt:lpstr>
      <vt:lpstr>Minimum Qualifications “Hierarchy”</vt:lpstr>
      <vt:lpstr>What is a Discipline?</vt:lpstr>
      <vt:lpstr>Discipline MQs and the Disciplines List</vt:lpstr>
      <vt:lpstr>Evidence for Disciplines List Proposals</vt:lpstr>
      <vt:lpstr>PowerPoint Presentation</vt:lpstr>
      <vt:lpstr>PowerPoint Presentation</vt:lpstr>
      <vt:lpstr>PowerPoint Presentation</vt:lpstr>
      <vt:lpstr>PowerPoint Presentation</vt:lpstr>
      <vt:lpstr>Are there MQs not in the Disciplines List?</vt:lpstr>
      <vt:lpstr>Equivalency - Questions to Ponder</vt:lpstr>
      <vt:lpstr>PowerPoint Presentation</vt:lpstr>
      <vt:lpstr>Who determines equivalency?</vt:lpstr>
      <vt:lpstr>What are the minimum standards for equivalency?</vt:lpstr>
      <vt:lpstr>Criteria for Equivalency</vt:lpstr>
      <vt:lpstr>PowerPoint Presentation</vt:lpstr>
      <vt:lpstr>PowerPoint Presentation</vt:lpstr>
      <vt:lpstr>PowerPoint Presentation</vt:lpstr>
      <vt:lpstr>Single Course Equivalency</vt:lpstr>
      <vt:lpstr>PowerPoint Presentation</vt:lpstr>
      <vt:lpstr>Considerations for Equivalency Committees</vt:lpstr>
      <vt:lpstr>PowerPoint Presentation</vt:lpstr>
      <vt:lpstr>PowerPoint Presentation</vt:lpstr>
      <vt:lpstr>Assigning Courses to Disciplines</vt:lpstr>
      <vt:lpstr>Considerations for Discipline Assignment</vt:lpstr>
      <vt:lpstr>Options for Assigning Courses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Stewart</dc:creator>
  <cp:lastModifiedBy>Robert Stewart</cp:lastModifiedBy>
  <cp:revision>20</cp:revision>
  <cp:lastPrinted>2020-11-24T19:39:26Z</cp:lastPrinted>
  <dcterms:created xsi:type="dcterms:W3CDTF">2021-06-09T00:07:07Z</dcterms:created>
  <dcterms:modified xsi:type="dcterms:W3CDTF">2021-06-09T03:15:28Z</dcterms:modified>
</cp:coreProperties>
</file>