
<file path=[Content_Types].xml><?xml version="1.0" encoding="utf-8"?>
<Types xmlns="http://schemas.openxmlformats.org/package/2006/content-types">
  <Default Extension="xml" ContentType="application/xml"/>
  <Default Extension="jpeg" ContentType="image/jpeg"/>
  <Default Extension="jpg" ContentType="image/jpeg"/>
  <Default Extension="tiff" ContentType="image/tif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56" r:id="rId2"/>
    <p:sldId id="297" r:id="rId3"/>
    <p:sldId id="301" r:id="rId4"/>
    <p:sldId id="277" r:id="rId5"/>
    <p:sldId id="290" r:id="rId6"/>
    <p:sldId id="280" r:id="rId7"/>
    <p:sldId id="268" r:id="rId8"/>
    <p:sldId id="302" r:id="rId9"/>
    <p:sldId id="263" r:id="rId10"/>
    <p:sldId id="284" r:id="rId11"/>
    <p:sldId id="264" r:id="rId12"/>
    <p:sldId id="285" r:id="rId13"/>
    <p:sldId id="303" r:id="rId14"/>
    <p:sldId id="286" r:id="rId15"/>
    <p:sldId id="289" r:id="rId16"/>
    <p:sldId id="304" r:id="rId17"/>
    <p:sldId id="298" r:id="rId18"/>
    <p:sldId id="305" r:id="rId19"/>
    <p:sldId id="299" r:id="rId20"/>
    <p:sldId id="306" r:id="rId21"/>
    <p:sldId id="300" r:id="rId22"/>
    <p:sldId id="296" r:id="rId23"/>
    <p:sldId id="274"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0" d="100"/>
          <a:sy n="90" d="100"/>
        </p:scale>
        <p:origin x="-576"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E0E5D6E-69C0-E243-AE5D-647966FD2591}" type="datetimeFigureOut">
              <a:rPr lang="en-US" smtClean="0"/>
              <a:t>11/3/15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5C00618-B01B-FD4A-BB5A-8CF04AC45F0E}" type="slidenum">
              <a:rPr lang="en-US" smtClean="0"/>
              <a:t>‹#›</a:t>
            </a:fld>
            <a:endParaRPr lang="en-US"/>
          </a:p>
        </p:txBody>
      </p:sp>
    </p:spTree>
    <p:extLst>
      <p:ext uri="{BB962C8B-B14F-4D97-AF65-F5344CB8AC3E}">
        <p14:creationId xmlns:p14="http://schemas.microsoft.com/office/powerpoint/2010/main" val="25020000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811D28-12FE-704C-A10A-C44D9649DA09}" type="datetimeFigureOut">
              <a:rPr lang="en-US" smtClean="0"/>
              <a:t>11/3/15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ACF008-B6DF-C142-A70D-4FA9EFFFFC90}" type="slidenum">
              <a:rPr lang="en-US" smtClean="0"/>
              <a:t>‹#›</a:t>
            </a:fld>
            <a:endParaRPr lang="en-US"/>
          </a:p>
        </p:txBody>
      </p:sp>
    </p:spTree>
    <p:extLst>
      <p:ext uri="{BB962C8B-B14F-4D97-AF65-F5344CB8AC3E}">
        <p14:creationId xmlns:p14="http://schemas.microsoft.com/office/powerpoint/2010/main" val="172205085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ACF008-B6DF-C142-A70D-4FA9EFFFFC90}" type="slidenum">
              <a:rPr lang="en-US" smtClean="0"/>
              <a:t>1</a:t>
            </a:fld>
            <a:endParaRPr lang="en-US"/>
          </a:p>
        </p:txBody>
      </p:sp>
    </p:spTree>
    <p:extLst>
      <p:ext uri="{BB962C8B-B14F-4D97-AF65-F5344CB8AC3E}">
        <p14:creationId xmlns:p14="http://schemas.microsoft.com/office/powerpoint/2010/main" val="20751019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ACF008-B6DF-C142-A70D-4FA9EFFFFC90}" type="slidenum">
              <a:rPr lang="en-US" smtClean="0"/>
              <a:t>12</a:t>
            </a:fld>
            <a:endParaRPr lang="en-US"/>
          </a:p>
        </p:txBody>
      </p:sp>
    </p:spTree>
    <p:extLst>
      <p:ext uri="{BB962C8B-B14F-4D97-AF65-F5344CB8AC3E}">
        <p14:creationId xmlns:p14="http://schemas.microsoft.com/office/powerpoint/2010/main" val="23533553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ACF008-B6DF-C142-A70D-4FA9EFFFFC90}" type="slidenum">
              <a:rPr lang="en-US" smtClean="0"/>
              <a:t>14</a:t>
            </a:fld>
            <a:endParaRPr lang="en-US"/>
          </a:p>
        </p:txBody>
      </p:sp>
    </p:spTree>
    <p:extLst>
      <p:ext uri="{BB962C8B-B14F-4D97-AF65-F5344CB8AC3E}">
        <p14:creationId xmlns:p14="http://schemas.microsoft.com/office/powerpoint/2010/main" val="35097404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ACF008-B6DF-C142-A70D-4FA9EFFFFC90}" type="slidenum">
              <a:rPr lang="en-US" smtClean="0"/>
              <a:t>15</a:t>
            </a:fld>
            <a:endParaRPr lang="en-US"/>
          </a:p>
        </p:txBody>
      </p:sp>
    </p:spTree>
    <p:extLst>
      <p:ext uri="{BB962C8B-B14F-4D97-AF65-F5344CB8AC3E}">
        <p14:creationId xmlns:p14="http://schemas.microsoft.com/office/powerpoint/2010/main" val="31657987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ACF008-B6DF-C142-A70D-4FA9EFFFFC90}" type="slidenum">
              <a:rPr lang="en-US" smtClean="0"/>
              <a:t>22</a:t>
            </a:fld>
            <a:endParaRPr lang="en-US"/>
          </a:p>
        </p:txBody>
      </p:sp>
    </p:spTree>
    <p:extLst>
      <p:ext uri="{BB962C8B-B14F-4D97-AF65-F5344CB8AC3E}">
        <p14:creationId xmlns:p14="http://schemas.microsoft.com/office/powerpoint/2010/main" val="1994755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ACF008-B6DF-C142-A70D-4FA9EFFFFC90}" type="slidenum">
              <a:rPr lang="en-US" smtClean="0"/>
              <a:t>23</a:t>
            </a:fld>
            <a:endParaRPr lang="en-US"/>
          </a:p>
        </p:txBody>
      </p:sp>
    </p:spTree>
    <p:extLst>
      <p:ext uri="{BB962C8B-B14F-4D97-AF65-F5344CB8AC3E}">
        <p14:creationId xmlns:p14="http://schemas.microsoft.com/office/powerpoint/2010/main" val="192955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John</a:t>
            </a:r>
            <a:endParaRPr lang="en-US" dirty="0"/>
          </a:p>
        </p:txBody>
      </p:sp>
      <p:sp>
        <p:nvSpPr>
          <p:cNvPr id="4" name="Slide Number Placeholder 3"/>
          <p:cNvSpPr>
            <a:spLocks noGrp="1"/>
          </p:cNvSpPr>
          <p:nvPr>
            <p:ph type="sldNum" sz="quarter" idx="10"/>
          </p:nvPr>
        </p:nvSpPr>
        <p:spPr/>
        <p:txBody>
          <a:bodyPr/>
          <a:lstStyle/>
          <a:p>
            <a:fld id="{E2ACF008-B6DF-C142-A70D-4FA9EFFFFC90}" type="slidenum">
              <a:rPr lang="en-US" smtClean="0"/>
              <a:t>3</a:t>
            </a:fld>
            <a:endParaRPr lang="en-US"/>
          </a:p>
        </p:txBody>
      </p:sp>
    </p:spTree>
    <p:extLst>
      <p:ext uri="{BB962C8B-B14F-4D97-AF65-F5344CB8AC3E}">
        <p14:creationId xmlns:p14="http://schemas.microsoft.com/office/powerpoint/2010/main" val="79292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John</a:t>
            </a:r>
            <a:endParaRPr lang="en-US" dirty="0"/>
          </a:p>
        </p:txBody>
      </p:sp>
      <p:sp>
        <p:nvSpPr>
          <p:cNvPr id="4" name="Slide Number Placeholder 3"/>
          <p:cNvSpPr>
            <a:spLocks noGrp="1"/>
          </p:cNvSpPr>
          <p:nvPr>
            <p:ph type="sldNum" sz="quarter" idx="10"/>
          </p:nvPr>
        </p:nvSpPr>
        <p:spPr/>
        <p:txBody>
          <a:bodyPr/>
          <a:lstStyle/>
          <a:p>
            <a:fld id="{E2ACF008-B6DF-C142-A70D-4FA9EFFFFC90}" type="slidenum">
              <a:rPr lang="en-US" smtClean="0"/>
              <a:t>4</a:t>
            </a:fld>
            <a:endParaRPr lang="en-US"/>
          </a:p>
        </p:txBody>
      </p:sp>
    </p:spTree>
    <p:extLst>
      <p:ext uri="{BB962C8B-B14F-4D97-AF65-F5344CB8AC3E}">
        <p14:creationId xmlns:p14="http://schemas.microsoft.com/office/powerpoint/2010/main" val="4195753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ACF008-B6DF-C142-A70D-4FA9EFFFFC90}" type="slidenum">
              <a:rPr lang="en-US" smtClean="0"/>
              <a:t>5</a:t>
            </a:fld>
            <a:endParaRPr lang="en-US"/>
          </a:p>
        </p:txBody>
      </p:sp>
    </p:spTree>
    <p:extLst>
      <p:ext uri="{BB962C8B-B14F-4D97-AF65-F5344CB8AC3E}">
        <p14:creationId xmlns:p14="http://schemas.microsoft.com/office/powerpoint/2010/main" val="3604413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ACF008-B6DF-C142-A70D-4FA9EFFFFC90}" type="slidenum">
              <a:rPr lang="en-US" smtClean="0"/>
              <a:t>6</a:t>
            </a:fld>
            <a:endParaRPr lang="en-US"/>
          </a:p>
        </p:txBody>
      </p:sp>
    </p:spTree>
    <p:extLst>
      <p:ext uri="{BB962C8B-B14F-4D97-AF65-F5344CB8AC3E}">
        <p14:creationId xmlns:p14="http://schemas.microsoft.com/office/powerpoint/2010/main" val="1662737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ACF008-B6DF-C142-A70D-4FA9EFFFFC90}" type="slidenum">
              <a:rPr lang="en-US" smtClean="0"/>
              <a:t>7</a:t>
            </a:fld>
            <a:endParaRPr lang="en-US"/>
          </a:p>
        </p:txBody>
      </p:sp>
    </p:spTree>
    <p:extLst>
      <p:ext uri="{BB962C8B-B14F-4D97-AF65-F5344CB8AC3E}">
        <p14:creationId xmlns:p14="http://schemas.microsoft.com/office/powerpoint/2010/main" val="402054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ACF008-B6DF-C142-A70D-4FA9EFFFFC90}" type="slidenum">
              <a:rPr lang="en-US" smtClean="0"/>
              <a:t>9</a:t>
            </a:fld>
            <a:endParaRPr lang="en-US"/>
          </a:p>
        </p:txBody>
      </p:sp>
    </p:spTree>
    <p:extLst>
      <p:ext uri="{BB962C8B-B14F-4D97-AF65-F5344CB8AC3E}">
        <p14:creationId xmlns:p14="http://schemas.microsoft.com/office/powerpoint/2010/main" val="1194708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ACF008-B6DF-C142-A70D-4FA9EFFFFC90}" type="slidenum">
              <a:rPr lang="en-US" smtClean="0"/>
              <a:t>10</a:t>
            </a:fld>
            <a:endParaRPr lang="en-US"/>
          </a:p>
        </p:txBody>
      </p:sp>
    </p:spTree>
    <p:extLst>
      <p:ext uri="{BB962C8B-B14F-4D97-AF65-F5344CB8AC3E}">
        <p14:creationId xmlns:p14="http://schemas.microsoft.com/office/powerpoint/2010/main" val="18116573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ACF008-B6DF-C142-A70D-4FA9EFFFFC90}" type="slidenum">
              <a:rPr lang="en-US" smtClean="0"/>
              <a:t>11</a:t>
            </a:fld>
            <a:endParaRPr lang="en-US"/>
          </a:p>
        </p:txBody>
      </p:sp>
    </p:spTree>
    <p:extLst>
      <p:ext uri="{BB962C8B-B14F-4D97-AF65-F5344CB8AC3E}">
        <p14:creationId xmlns:p14="http://schemas.microsoft.com/office/powerpoint/2010/main" val="730354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AF518D-C550-6347-B11F-C718B53DB94E}" type="datetimeFigureOut">
              <a:rPr lang="en-US" smtClean="0"/>
              <a:t>11/3/15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DAAFC-4D89-B743-A94E-43AA486388BE}" type="slidenum">
              <a:rPr lang="en-US" smtClean="0"/>
              <a:t>‹#›</a:t>
            </a:fld>
            <a:endParaRPr lang="en-US"/>
          </a:p>
        </p:txBody>
      </p:sp>
    </p:spTree>
    <p:extLst>
      <p:ext uri="{BB962C8B-B14F-4D97-AF65-F5344CB8AC3E}">
        <p14:creationId xmlns:p14="http://schemas.microsoft.com/office/powerpoint/2010/main" val="365149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AF518D-C550-6347-B11F-C718B53DB94E}" type="datetimeFigureOut">
              <a:rPr lang="en-US" smtClean="0"/>
              <a:t>11/3/15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DAAFC-4D89-B743-A94E-43AA486388BE}" type="slidenum">
              <a:rPr lang="en-US" smtClean="0"/>
              <a:t>‹#›</a:t>
            </a:fld>
            <a:endParaRPr lang="en-US"/>
          </a:p>
        </p:txBody>
      </p:sp>
    </p:spTree>
    <p:extLst>
      <p:ext uri="{BB962C8B-B14F-4D97-AF65-F5344CB8AC3E}">
        <p14:creationId xmlns:p14="http://schemas.microsoft.com/office/powerpoint/2010/main" val="144705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AF518D-C550-6347-B11F-C718B53DB94E}" type="datetimeFigureOut">
              <a:rPr lang="en-US" smtClean="0"/>
              <a:t>11/3/15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DAAFC-4D89-B743-A94E-43AA486388BE}" type="slidenum">
              <a:rPr lang="en-US" smtClean="0"/>
              <a:t>‹#›</a:t>
            </a:fld>
            <a:endParaRPr lang="en-US"/>
          </a:p>
        </p:txBody>
      </p:sp>
    </p:spTree>
    <p:extLst>
      <p:ext uri="{BB962C8B-B14F-4D97-AF65-F5344CB8AC3E}">
        <p14:creationId xmlns:p14="http://schemas.microsoft.com/office/powerpoint/2010/main" val="1962525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AF518D-C550-6347-B11F-C718B53DB94E}" type="datetimeFigureOut">
              <a:rPr lang="en-US" smtClean="0"/>
              <a:t>11/3/15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DAAFC-4D89-B743-A94E-43AA486388BE}" type="slidenum">
              <a:rPr lang="en-US" smtClean="0"/>
              <a:t>‹#›</a:t>
            </a:fld>
            <a:endParaRPr lang="en-US"/>
          </a:p>
        </p:txBody>
      </p:sp>
    </p:spTree>
    <p:extLst>
      <p:ext uri="{BB962C8B-B14F-4D97-AF65-F5344CB8AC3E}">
        <p14:creationId xmlns:p14="http://schemas.microsoft.com/office/powerpoint/2010/main" val="195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AF518D-C550-6347-B11F-C718B53DB94E}" type="datetimeFigureOut">
              <a:rPr lang="en-US" smtClean="0"/>
              <a:t>11/3/15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DAAFC-4D89-B743-A94E-43AA486388BE}" type="slidenum">
              <a:rPr lang="en-US" smtClean="0"/>
              <a:t>‹#›</a:t>
            </a:fld>
            <a:endParaRPr lang="en-US"/>
          </a:p>
        </p:txBody>
      </p:sp>
    </p:spTree>
    <p:extLst>
      <p:ext uri="{BB962C8B-B14F-4D97-AF65-F5344CB8AC3E}">
        <p14:creationId xmlns:p14="http://schemas.microsoft.com/office/powerpoint/2010/main" val="339417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AF518D-C550-6347-B11F-C718B53DB94E}" type="datetimeFigureOut">
              <a:rPr lang="en-US" smtClean="0"/>
              <a:t>11/3/15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7DAAFC-4D89-B743-A94E-43AA486388BE}" type="slidenum">
              <a:rPr lang="en-US" smtClean="0"/>
              <a:t>‹#›</a:t>
            </a:fld>
            <a:endParaRPr lang="en-US"/>
          </a:p>
        </p:txBody>
      </p:sp>
    </p:spTree>
    <p:extLst>
      <p:ext uri="{BB962C8B-B14F-4D97-AF65-F5344CB8AC3E}">
        <p14:creationId xmlns:p14="http://schemas.microsoft.com/office/powerpoint/2010/main" val="691992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AF518D-C550-6347-B11F-C718B53DB94E}" type="datetimeFigureOut">
              <a:rPr lang="en-US" smtClean="0"/>
              <a:t>11/3/15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7DAAFC-4D89-B743-A94E-43AA486388BE}" type="slidenum">
              <a:rPr lang="en-US" smtClean="0"/>
              <a:t>‹#›</a:t>
            </a:fld>
            <a:endParaRPr lang="en-US"/>
          </a:p>
        </p:txBody>
      </p:sp>
    </p:spTree>
    <p:extLst>
      <p:ext uri="{BB962C8B-B14F-4D97-AF65-F5344CB8AC3E}">
        <p14:creationId xmlns:p14="http://schemas.microsoft.com/office/powerpoint/2010/main" val="3453597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AF518D-C550-6347-B11F-C718B53DB94E}" type="datetimeFigureOut">
              <a:rPr lang="en-US" smtClean="0"/>
              <a:t>11/3/15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7DAAFC-4D89-B743-A94E-43AA486388BE}" type="slidenum">
              <a:rPr lang="en-US" smtClean="0"/>
              <a:t>‹#›</a:t>
            </a:fld>
            <a:endParaRPr lang="en-US"/>
          </a:p>
        </p:txBody>
      </p:sp>
    </p:spTree>
    <p:extLst>
      <p:ext uri="{BB962C8B-B14F-4D97-AF65-F5344CB8AC3E}">
        <p14:creationId xmlns:p14="http://schemas.microsoft.com/office/powerpoint/2010/main" val="2731517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AF518D-C550-6347-B11F-C718B53DB94E}" type="datetimeFigureOut">
              <a:rPr lang="en-US" smtClean="0"/>
              <a:t>11/3/15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7DAAFC-4D89-B743-A94E-43AA486388BE}" type="slidenum">
              <a:rPr lang="en-US" smtClean="0"/>
              <a:t>‹#›</a:t>
            </a:fld>
            <a:endParaRPr lang="en-US"/>
          </a:p>
        </p:txBody>
      </p:sp>
    </p:spTree>
    <p:extLst>
      <p:ext uri="{BB962C8B-B14F-4D97-AF65-F5344CB8AC3E}">
        <p14:creationId xmlns:p14="http://schemas.microsoft.com/office/powerpoint/2010/main" val="3146039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AF518D-C550-6347-B11F-C718B53DB94E}" type="datetimeFigureOut">
              <a:rPr lang="en-US" smtClean="0"/>
              <a:t>11/3/15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7DAAFC-4D89-B743-A94E-43AA486388BE}" type="slidenum">
              <a:rPr lang="en-US" smtClean="0"/>
              <a:t>‹#›</a:t>
            </a:fld>
            <a:endParaRPr lang="en-US"/>
          </a:p>
        </p:txBody>
      </p:sp>
    </p:spTree>
    <p:extLst>
      <p:ext uri="{BB962C8B-B14F-4D97-AF65-F5344CB8AC3E}">
        <p14:creationId xmlns:p14="http://schemas.microsoft.com/office/powerpoint/2010/main" val="1595794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AF518D-C550-6347-B11F-C718B53DB94E}" type="datetimeFigureOut">
              <a:rPr lang="en-US" smtClean="0"/>
              <a:t>11/3/15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7DAAFC-4D89-B743-A94E-43AA486388BE}" type="slidenum">
              <a:rPr lang="en-US" smtClean="0"/>
              <a:t>‹#›</a:t>
            </a:fld>
            <a:endParaRPr lang="en-US"/>
          </a:p>
        </p:txBody>
      </p:sp>
    </p:spTree>
    <p:extLst>
      <p:ext uri="{BB962C8B-B14F-4D97-AF65-F5344CB8AC3E}">
        <p14:creationId xmlns:p14="http://schemas.microsoft.com/office/powerpoint/2010/main" val="21545202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1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AF518D-C550-6347-B11F-C718B53DB94E}" type="datetimeFigureOut">
              <a:rPr lang="en-US" smtClean="0"/>
              <a:t>11/3/15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DAAFC-4D89-B743-A94E-43AA486388BE}" type="slidenum">
              <a:rPr lang="en-US" smtClean="0"/>
              <a:t>‹#›</a:t>
            </a:fld>
            <a:endParaRPr lang="en-US"/>
          </a:p>
        </p:txBody>
      </p:sp>
    </p:spTree>
    <p:extLst>
      <p:ext uri="{BB962C8B-B14F-4D97-AF65-F5344CB8AC3E}">
        <p14:creationId xmlns:p14="http://schemas.microsoft.com/office/powerpoint/2010/main" val="470750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aliforniacommunitycolleges.cccco.edu/Portals/0/FlipBooks/2014_MQHandbook/" TargetMode="External"/><Relationship Id="rId4" Type="http://schemas.openxmlformats.org/officeDocument/2006/relationships/image" Target="../media/image2.tiff"/><Relationship Id="rId1" Type="http://schemas.openxmlformats.org/officeDocument/2006/relationships/slideLayout" Target="../slideLayouts/slideLayout2.xml"/><Relationship Id="rId2" Type="http://schemas.openxmlformats.org/officeDocument/2006/relationships/hyperlink" Target="http://www.asccc.org/sites/default/files/2014MinuimumQualification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3.xml.rels><?xml version="1.0" encoding="UTF-8" standalone="yes"?>
<Relationships xmlns="http://schemas.openxmlformats.org/package/2006/relationships"><Relationship Id="rId3" Type="http://schemas.openxmlformats.org/officeDocument/2006/relationships/hyperlink" Target="mailto:msampat@mtsac.edu" TargetMode="External"/><Relationship Id="rId4" Type="http://schemas.openxmlformats.org/officeDocument/2006/relationships/hyperlink" Target="mailto:lrcook@peralta.edu" TargetMode="External"/><Relationship Id="rId5" Type="http://schemas.openxmlformats.org/officeDocument/2006/relationships/hyperlink" Target="mailto:jstanskas@valleycollege.edu" TargetMode="External"/><Relationship Id="rId6"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99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65027"/>
            <a:ext cx="7772400" cy="1935423"/>
          </a:xfrm>
        </p:spPr>
        <p:txBody>
          <a:bodyPr>
            <a:normAutofit/>
          </a:bodyPr>
          <a:lstStyle/>
          <a:p>
            <a:r>
              <a:rPr lang="en-US" b="1" dirty="0" smtClean="0"/>
              <a:t>Minimum Qualifications and the Disciplines List</a:t>
            </a:r>
            <a:endParaRPr lang="en-US" dirty="0"/>
          </a:p>
        </p:txBody>
      </p:sp>
      <p:sp>
        <p:nvSpPr>
          <p:cNvPr id="3" name="Subtitle 2"/>
          <p:cNvSpPr>
            <a:spLocks noGrp="1"/>
          </p:cNvSpPr>
          <p:nvPr>
            <p:ph type="subTitle" idx="1"/>
          </p:nvPr>
        </p:nvSpPr>
        <p:spPr>
          <a:xfrm>
            <a:off x="3202931" y="4226635"/>
            <a:ext cx="5785996" cy="1405161"/>
          </a:xfrm>
        </p:spPr>
        <p:txBody>
          <a:bodyPr>
            <a:noAutofit/>
          </a:bodyPr>
          <a:lstStyle/>
          <a:p>
            <a:pPr algn="l"/>
            <a:r>
              <a:rPr lang="en-US" sz="2400" dirty="0" smtClean="0">
                <a:solidFill>
                  <a:schemeClr val="tx1"/>
                </a:solidFill>
              </a:rPr>
              <a:t>Michelle </a:t>
            </a:r>
            <a:r>
              <a:rPr lang="en-US" sz="2400" dirty="0" err="1" smtClean="0">
                <a:solidFill>
                  <a:schemeClr val="tx1"/>
                </a:solidFill>
              </a:rPr>
              <a:t>Sampat</a:t>
            </a:r>
            <a:r>
              <a:rPr lang="en-US" sz="2400" dirty="0" smtClean="0">
                <a:solidFill>
                  <a:schemeClr val="tx1"/>
                </a:solidFill>
              </a:rPr>
              <a:t>, Mt. San Antonio College</a:t>
            </a:r>
            <a:endParaRPr lang="en-US" sz="2400" dirty="0">
              <a:solidFill>
                <a:schemeClr val="tx1"/>
              </a:solidFill>
            </a:endParaRPr>
          </a:p>
          <a:p>
            <a:pPr algn="l"/>
            <a:r>
              <a:rPr lang="en-US" sz="2400" dirty="0" smtClean="0">
                <a:solidFill>
                  <a:schemeClr val="tx1"/>
                </a:solidFill>
              </a:rPr>
              <a:t>Lisa Cook, Laney College</a:t>
            </a:r>
            <a:endParaRPr lang="en-US" sz="2400" dirty="0">
              <a:solidFill>
                <a:schemeClr val="tx1"/>
              </a:solidFill>
            </a:endParaRPr>
          </a:p>
          <a:p>
            <a:pPr algn="l"/>
            <a:r>
              <a:rPr lang="en-US" sz="2400" dirty="0" smtClean="0">
                <a:solidFill>
                  <a:schemeClr val="tx1"/>
                </a:solidFill>
              </a:rPr>
              <a:t>John </a:t>
            </a:r>
            <a:r>
              <a:rPr lang="en-US" sz="2400" dirty="0" err="1">
                <a:solidFill>
                  <a:schemeClr val="tx1"/>
                </a:solidFill>
              </a:rPr>
              <a:t>Stanskas</a:t>
            </a:r>
            <a:r>
              <a:rPr lang="en-US" sz="2400" dirty="0" smtClean="0">
                <a:solidFill>
                  <a:schemeClr val="tx1"/>
                </a:solidFill>
              </a:rPr>
              <a:t>, ASCCC Executive Committee</a:t>
            </a:r>
            <a:endParaRPr lang="en-US" sz="2400" dirty="0">
              <a:solidFill>
                <a:schemeClr val="tx1"/>
              </a:solidFill>
            </a:endParaRPr>
          </a:p>
          <a:p>
            <a:pPr algn="r"/>
            <a:endParaRPr lang="en-US" sz="2800" dirty="0">
              <a:solidFill>
                <a:schemeClr val="tx1"/>
              </a:solidFill>
            </a:endParaRPr>
          </a:p>
          <a:p>
            <a:pPr algn="r"/>
            <a:r>
              <a:rPr lang="en-US" sz="2400" b="1" dirty="0" smtClean="0">
                <a:solidFill>
                  <a:schemeClr val="tx1"/>
                </a:solidFill>
              </a:rPr>
              <a:t>2015 ASCCC Fall Plenary</a:t>
            </a:r>
            <a:endParaRPr lang="en-US" sz="2400" b="1" dirty="0">
              <a:solidFill>
                <a:schemeClr val="tx1"/>
              </a:solidFill>
            </a:endParaRPr>
          </a:p>
        </p:txBody>
      </p:sp>
    </p:spTree>
    <p:extLst>
      <p:ext uri="{BB962C8B-B14F-4D97-AF65-F5344CB8AC3E}">
        <p14:creationId xmlns:p14="http://schemas.microsoft.com/office/powerpoint/2010/main" val="161704419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Considerations for Discipline Assignments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a:t>The </a:t>
            </a:r>
            <a:r>
              <a:rPr lang="en-US" dirty="0" smtClean="0"/>
              <a:t>assignment is based on course </a:t>
            </a:r>
            <a:r>
              <a:rPr lang="en-US" dirty="0"/>
              <a:t>content, not personnel issues or </a:t>
            </a:r>
            <a:r>
              <a:rPr lang="en-US" dirty="0" smtClean="0"/>
              <a:t>FTEF. </a:t>
            </a:r>
            <a:endParaRPr lang="en-US" dirty="0"/>
          </a:p>
          <a:p>
            <a:r>
              <a:rPr lang="en-US" dirty="0"/>
              <a:t>Courses should be placed in a discipline </a:t>
            </a:r>
            <a:r>
              <a:rPr lang="en-US" dirty="0" smtClean="0"/>
              <a:t>based upon </a:t>
            </a:r>
            <a:r>
              <a:rPr lang="en-US" dirty="0"/>
              <a:t>the </a:t>
            </a:r>
            <a:r>
              <a:rPr lang="en-US" dirty="0" smtClean="0"/>
              <a:t>knowledge </a:t>
            </a:r>
            <a:r>
              <a:rPr lang="en-US" dirty="0"/>
              <a:t>necessary to teach the </a:t>
            </a:r>
            <a:r>
              <a:rPr lang="en-US" dirty="0" smtClean="0"/>
              <a:t>course. </a:t>
            </a:r>
            <a:endParaRPr lang="en-US" dirty="0"/>
          </a:p>
          <a:p>
            <a:r>
              <a:rPr lang="en-US" dirty="0"/>
              <a:t>Regardless of the local situation, discipline faculty need to be involved in assignment of courses to disciplines. </a:t>
            </a:r>
          </a:p>
          <a:p>
            <a:r>
              <a:rPr lang="en-US" dirty="0"/>
              <a:t>Remember: Not all programs or department titles are </a:t>
            </a:r>
            <a:r>
              <a:rPr lang="en-US" dirty="0" smtClean="0"/>
              <a:t>disciplines.</a:t>
            </a:r>
            <a:endParaRPr lang="en-US" dirty="0"/>
          </a:p>
          <a:p>
            <a:r>
              <a:rPr lang="en-US" b="1" dirty="0" smtClean="0"/>
              <a:t>TOP Codes and FSAs are NOT disciplines!</a:t>
            </a:r>
            <a:endParaRPr lang="en-US" b="1" dirty="0"/>
          </a:p>
          <a:p>
            <a:endParaRPr lang="en-US" dirty="0"/>
          </a:p>
        </p:txBody>
      </p:sp>
    </p:spTree>
    <p:extLst>
      <p:ext uri="{BB962C8B-B14F-4D97-AF65-F5344CB8AC3E}">
        <p14:creationId xmlns:p14="http://schemas.microsoft.com/office/powerpoint/2010/main" val="38173462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Three Different Ways of Assigning Courses</a:t>
            </a:r>
            <a:endParaRPr lang="en-US" b="1" dirty="0"/>
          </a:p>
        </p:txBody>
      </p:sp>
      <p:sp>
        <p:nvSpPr>
          <p:cNvPr id="3" name="Content Placeholder 2"/>
          <p:cNvSpPr>
            <a:spLocks noGrp="1"/>
          </p:cNvSpPr>
          <p:nvPr>
            <p:ph idx="1"/>
          </p:nvPr>
        </p:nvSpPr>
        <p:spPr/>
        <p:txBody>
          <a:bodyPr>
            <a:normAutofit fontScale="77500" lnSpcReduction="20000"/>
          </a:bodyPr>
          <a:lstStyle/>
          <a:p>
            <a:pPr marL="457200" indent="-457200">
              <a:buFont typeface="+mj-lt"/>
              <a:buAutoNum type="arabicPeriod"/>
            </a:pPr>
            <a:r>
              <a:rPr lang="en-US" dirty="0"/>
              <a:t>Course assigned to a single discipline. </a:t>
            </a:r>
          </a:p>
          <a:p>
            <a:pPr lvl="1"/>
            <a:r>
              <a:rPr lang="en-US" dirty="0"/>
              <a:t>Example: ENGL 101 assigned to English. The minimum qualifications for English provides adequate preparation to teach the course content. </a:t>
            </a:r>
          </a:p>
          <a:p>
            <a:pPr marL="457200" indent="-457200">
              <a:buFont typeface="+mj-lt"/>
              <a:buAutoNum type="arabicPeriod"/>
            </a:pPr>
            <a:r>
              <a:rPr lang="en-US" dirty="0"/>
              <a:t>Course assigned to more than one discipline with an “or” </a:t>
            </a:r>
            <a:r>
              <a:rPr lang="en-US" dirty="0" smtClean="0"/>
              <a:t> </a:t>
            </a:r>
            <a:endParaRPr lang="en-US" dirty="0"/>
          </a:p>
          <a:p>
            <a:pPr lvl="1"/>
            <a:r>
              <a:rPr lang="en-US" dirty="0"/>
              <a:t>Example: ARTS 101 assigned to Art </a:t>
            </a:r>
            <a:r>
              <a:rPr lang="en-US" i="1" dirty="0"/>
              <a:t>or </a:t>
            </a:r>
            <a:r>
              <a:rPr lang="en-US" dirty="0"/>
              <a:t>Graphic Design. The minimum qualifications for either discipline provide adequate preparation to teach the course content. </a:t>
            </a:r>
          </a:p>
          <a:p>
            <a:pPr marL="457200" indent="-457200">
              <a:buFont typeface="+mj-lt"/>
              <a:buAutoNum type="arabicPeriod"/>
            </a:pPr>
            <a:r>
              <a:rPr lang="en-US" dirty="0"/>
              <a:t>Course assigned to more than one discipline with an “and” </a:t>
            </a:r>
          </a:p>
          <a:p>
            <a:pPr lvl="1"/>
            <a:r>
              <a:rPr lang="en-US" dirty="0"/>
              <a:t>HUMA 120 assigned to Humanities </a:t>
            </a:r>
            <a:r>
              <a:rPr lang="en-US" i="1" dirty="0"/>
              <a:t>and </a:t>
            </a:r>
            <a:r>
              <a:rPr lang="en-US" dirty="0"/>
              <a:t>Ethnic Studies. The minimum qualifications for both disciplines </a:t>
            </a:r>
            <a:r>
              <a:rPr lang="en-US" i="1" dirty="0"/>
              <a:t>together </a:t>
            </a:r>
            <a:r>
              <a:rPr lang="en-US" dirty="0"/>
              <a:t>provide adequate preparation to teach the course content. </a:t>
            </a:r>
          </a:p>
          <a:p>
            <a:endParaRPr lang="en-US" dirty="0"/>
          </a:p>
        </p:txBody>
      </p:sp>
    </p:spTree>
    <p:extLst>
      <p:ext uri="{BB962C8B-B14F-4D97-AF65-F5344CB8AC3E}">
        <p14:creationId xmlns:p14="http://schemas.microsoft.com/office/powerpoint/2010/main" val="383665826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Multiple Disciplines</a:t>
            </a:r>
            <a:endParaRPr lang="en-US" b="1" dirty="0"/>
          </a:p>
        </p:txBody>
      </p:sp>
      <p:sp>
        <p:nvSpPr>
          <p:cNvPr id="3" name="Content Placeholder 2"/>
          <p:cNvSpPr>
            <a:spLocks noGrp="1"/>
          </p:cNvSpPr>
          <p:nvPr>
            <p:ph idx="1"/>
          </p:nvPr>
        </p:nvSpPr>
        <p:spPr>
          <a:xfrm>
            <a:off x="457200" y="1600200"/>
            <a:ext cx="8229600" cy="4988859"/>
          </a:xfrm>
        </p:spPr>
        <p:txBody>
          <a:bodyPr/>
          <a:lstStyle/>
          <a:p>
            <a:pPr marL="0" indent="0">
              <a:buNone/>
            </a:pPr>
            <a:r>
              <a:rPr lang="en-US" sz="2200" i="1" dirty="0"/>
              <a:t>Do not </a:t>
            </a:r>
            <a:r>
              <a:rPr lang="en-US" sz="2200" dirty="0"/>
              <a:t>need to be listed on more than one course outline of record (COR) or be listed in the catalog under multiple subject codes. For Example: </a:t>
            </a:r>
          </a:p>
          <a:p>
            <a:pPr marL="400050" lvl="1" indent="0">
              <a:buNone/>
            </a:pPr>
            <a:r>
              <a:rPr lang="en-US" sz="2200" dirty="0"/>
              <a:t>ARTS 101 is </a:t>
            </a:r>
            <a:r>
              <a:rPr lang="en-US" sz="2200" dirty="0" smtClean="0"/>
              <a:t>assigned  to  </a:t>
            </a:r>
            <a:r>
              <a:rPr lang="en-US" sz="2200" dirty="0"/>
              <a:t>Art </a:t>
            </a:r>
            <a:r>
              <a:rPr lang="en-US" sz="2200" dirty="0" smtClean="0"/>
              <a:t>OR </a:t>
            </a:r>
            <a:r>
              <a:rPr lang="en-US" sz="2200" dirty="0"/>
              <a:t>Graphic </a:t>
            </a:r>
            <a:r>
              <a:rPr lang="en-US" sz="2200" dirty="0" smtClean="0"/>
              <a:t>Design on the COR. </a:t>
            </a:r>
            <a:r>
              <a:rPr lang="en-US" sz="2200" dirty="0"/>
              <a:t>The college only maintains one COR for ARTS 101. The course is listed in the catalog ONLY as ARTS 101. </a:t>
            </a:r>
          </a:p>
          <a:p>
            <a:endParaRPr lang="en-US" sz="2200" dirty="0"/>
          </a:p>
          <a:p>
            <a:pPr marL="0" indent="0">
              <a:buNone/>
            </a:pPr>
            <a:r>
              <a:rPr lang="en-US" sz="2200" i="1" dirty="0"/>
              <a:t>May </a:t>
            </a:r>
            <a:r>
              <a:rPr lang="en-US" sz="2200" dirty="0"/>
              <a:t>be “double-coded”, i.e. recorded on two or more CORs and listed in the catalog under each subject code. For example: </a:t>
            </a:r>
          </a:p>
          <a:p>
            <a:pPr marL="400050" lvl="1" indent="0">
              <a:buNone/>
            </a:pPr>
            <a:r>
              <a:rPr lang="en-US" sz="2200" dirty="0"/>
              <a:t>Social Psychology is recorded on two separate CORs, one as PSYC 120, one as SOCI 120. It is listed in the catalog under both subject codes. Double-coded courses should have identical CORs. </a:t>
            </a:r>
          </a:p>
          <a:p>
            <a:endParaRPr lang="en-US" dirty="0"/>
          </a:p>
        </p:txBody>
      </p:sp>
    </p:spTree>
    <p:extLst>
      <p:ext uri="{BB962C8B-B14F-4D97-AF65-F5344CB8AC3E}">
        <p14:creationId xmlns:p14="http://schemas.microsoft.com/office/powerpoint/2010/main" val="104406973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ftheshoefits.png"/>
          <p:cNvPicPr>
            <a:picLocks noGrp="1" noChangeAspect="1"/>
          </p:cNvPicPr>
          <p:nvPr>
            <p:ph idx="1"/>
          </p:nvPr>
        </p:nvPicPr>
        <p:blipFill>
          <a:blip r:embed="rId2">
            <a:extLst>
              <a:ext uri="{28A0092B-C50C-407E-A947-70E740481C1C}">
                <a14:useLocalDpi xmlns:a14="http://schemas.microsoft.com/office/drawing/2010/main" val="0"/>
              </a:ext>
            </a:extLst>
          </a:blip>
          <a:srcRect l="-41281" r="-41281"/>
          <a:stretch>
            <a:fillRect/>
          </a:stretch>
        </p:blipFill>
        <p:spPr>
          <a:xfrm>
            <a:off x="-564445" y="274638"/>
            <a:ext cx="10200160" cy="5609695"/>
          </a:xfrm>
        </p:spPr>
      </p:pic>
    </p:spTree>
    <p:extLst>
      <p:ext uri="{BB962C8B-B14F-4D97-AF65-F5344CB8AC3E}">
        <p14:creationId xmlns:p14="http://schemas.microsoft.com/office/powerpoint/2010/main" val="411049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Impact on Teaching</a:t>
            </a:r>
            <a:endParaRPr lang="en-US" b="1" dirty="0"/>
          </a:p>
        </p:txBody>
      </p:sp>
      <p:sp>
        <p:nvSpPr>
          <p:cNvPr id="3" name="Content Placeholder 2"/>
          <p:cNvSpPr>
            <a:spLocks noGrp="1"/>
          </p:cNvSpPr>
          <p:nvPr>
            <p:ph idx="1"/>
          </p:nvPr>
        </p:nvSpPr>
        <p:spPr/>
        <p:txBody>
          <a:bodyPr>
            <a:normAutofit fontScale="92500"/>
          </a:bodyPr>
          <a:lstStyle/>
          <a:p>
            <a:pPr marL="0" indent="0">
              <a:buNone/>
            </a:pPr>
            <a:r>
              <a:rPr lang="en-US" sz="2200" dirty="0"/>
              <a:t>Single Discipline: </a:t>
            </a:r>
          </a:p>
          <a:p>
            <a:pPr marL="400050" lvl="1" indent="0">
              <a:buNone/>
            </a:pPr>
            <a:r>
              <a:rPr lang="en-US" sz="2200" dirty="0"/>
              <a:t>Faculty who meet minimum qualifications or the locally-determined equivalent for that discipline are eligible to teach the course. </a:t>
            </a:r>
          </a:p>
          <a:p>
            <a:pPr marL="0" indent="0">
              <a:buNone/>
            </a:pPr>
            <a:endParaRPr lang="en-US" sz="2200" dirty="0"/>
          </a:p>
          <a:p>
            <a:pPr marL="0" indent="0">
              <a:buNone/>
            </a:pPr>
            <a:r>
              <a:rPr lang="en-US" sz="2200" dirty="0"/>
              <a:t>More than one discipline with an “or”: </a:t>
            </a:r>
          </a:p>
          <a:p>
            <a:pPr marL="400050" lvl="1" indent="0">
              <a:buNone/>
            </a:pPr>
            <a:r>
              <a:rPr lang="en-US" sz="2200" dirty="0"/>
              <a:t>Faculty who meet minimum qualifications </a:t>
            </a:r>
            <a:r>
              <a:rPr lang="en-US" sz="2200" dirty="0" smtClean="0"/>
              <a:t>or </a:t>
            </a:r>
            <a:r>
              <a:rPr lang="en-US" sz="2200" dirty="0"/>
              <a:t>the locally-determined equivalent in any of the listed disciplines are eligible to teach the course. </a:t>
            </a:r>
          </a:p>
          <a:p>
            <a:pPr marL="0" indent="0">
              <a:buNone/>
            </a:pPr>
            <a:endParaRPr lang="en-US" sz="2200" dirty="0"/>
          </a:p>
          <a:p>
            <a:pPr marL="0" indent="0">
              <a:buNone/>
            </a:pPr>
            <a:r>
              <a:rPr lang="en-US" sz="2200" dirty="0"/>
              <a:t>More than one discipline with an “and”: </a:t>
            </a:r>
          </a:p>
          <a:p>
            <a:pPr marL="400050" lvl="1" indent="0">
              <a:buNone/>
            </a:pPr>
            <a:r>
              <a:rPr lang="en-US" sz="2200" dirty="0"/>
              <a:t>Faculty who meet minimum qualifications </a:t>
            </a:r>
            <a:r>
              <a:rPr lang="en-US" sz="2200" dirty="0" smtClean="0"/>
              <a:t>or </a:t>
            </a:r>
            <a:r>
              <a:rPr lang="en-US" sz="2200" dirty="0"/>
              <a:t>the locally-determined equivalent for ALL of the listed disciplines are eligible to teach the course. </a:t>
            </a:r>
          </a:p>
          <a:p>
            <a:endParaRPr lang="en-US" dirty="0"/>
          </a:p>
        </p:txBody>
      </p:sp>
    </p:spTree>
    <p:extLst>
      <p:ext uri="{BB962C8B-B14F-4D97-AF65-F5344CB8AC3E}">
        <p14:creationId xmlns:p14="http://schemas.microsoft.com/office/powerpoint/2010/main" val="399535679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Multi-College Districts</a:t>
            </a:r>
            <a:endParaRPr lang="en-US" b="1" dirty="0"/>
          </a:p>
        </p:txBody>
      </p:sp>
      <p:sp>
        <p:nvSpPr>
          <p:cNvPr id="3" name="Content Placeholder 2"/>
          <p:cNvSpPr>
            <a:spLocks noGrp="1"/>
          </p:cNvSpPr>
          <p:nvPr>
            <p:ph idx="1"/>
          </p:nvPr>
        </p:nvSpPr>
        <p:spPr>
          <a:xfrm>
            <a:off x="457200" y="1417638"/>
            <a:ext cx="8229600" cy="4708525"/>
          </a:xfrm>
        </p:spPr>
        <p:txBody>
          <a:bodyPr/>
          <a:lstStyle/>
          <a:p>
            <a:r>
              <a:rPr lang="en-US" dirty="0"/>
              <a:t>While some </a:t>
            </a:r>
            <a:r>
              <a:rPr lang="en-US" dirty="0" smtClean="0"/>
              <a:t>multi-college </a:t>
            </a:r>
            <a:r>
              <a:rPr lang="en-US" dirty="0"/>
              <a:t>districts have common courses, others do </a:t>
            </a:r>
            <a:r>
              <a:rPr lang="en-US" dirty="0" smtClean="0"/>
              <a:t>not.</a:t>
            </a:r>
            <a:endParaRPr lang="en-US" dirty="0"/>
          </a:p>
          <a:p>
            <a:r>
              <a:rPr lang="en-US" dirty="0"/>
              <a:t>Since your district has one set of minimum qualifications, similar courses should be placed in the </a:t>
            </a:r>
            <a:r>
              <a:rPr lang="en-US" b="1" dirty="0"/>
              <a:t>same</a:t>
            </a:r>
            <a:r>
              <a:rPr lang="el-GR" dirty="0"/>
              <a:t> </a:t>
            </a:r>
            <a:r>
              <a:rPr lang="en-US" dirty="0"/>
              <a:t>discipline, even if they are called different things.</a:t>
            </a:r>
          </a:p>
          <a:p>
            <a:r>
              <a:rPr lang="en-US" dirty="0"/>
              <a:t>Your local process </a:t>
            </a:r>
            <a:r>
              <a:rPr lang="en-US" dirty="0" smtClean="0"/>
              <a:t>may </a:t>
            </a:r>
            <a:r>
              <a:rPr lang="en-US" dirty="0"/>
              <a:t>be different than those in single college districts</a:t>
            </a:r>
          </a:p>
          <a:p>
            <a:endParaRPr lang="en-US" dirty="0"/>
          </a:p>
        </p:txBody>
      </p:sp>
    </p:spTree>
    <p:extLst>
      <p:ext uri="{BB962C8B-B14F-4D97-AF65-F5344CB8AC3E}">
        <p14:creationId xmlns:p14="http://schemas.microsoft.com/office/powerpoint/2010/main" val="184033912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Unknown-1.jpeg"/>
          <p:cNvPicPr>
            <a:picLocks noGrp="1" noChangeAspect="1"/>
          </p:cNvPicPr>
          <p:nvPr>
            <p:ph idx="1"/>
          </p:nvPr>
        </p:nvPicPr>
        <p:blipFill>
          <a:blip r:embed="rId2">
            <a:extLst>
              <a:ext uri="{28A0092B-C50C-407E-A947-70E740481C1C}">
                <a14:useLocalDpi xmlns:a14="http://schemas.microsoft.com/office/drawing/2010/main" val="0"/>
              </a:ext>
            </a:extLst>
          </a:blip>
          <a:srcRect l="-41321" r="-41321"/>
          <a:stretch>
            <a:fillRect/>
          </a:stretch>
        </p:blipFill>
        <p:spPr>
          <a:xfrm>
            <a:off x="-279287" y="274638"/>
            <a:ext cx="10292532" cy="5660496"/>
          </a:xfrm>
        </p:spPr>
      </p:pic>
    </p:spTree>
    <p:extLst>
      <p:ext uri="{BB962C8B-B14F-4D97-AF65-F5344CB8AC3E}">
        <p14:creationId xmlns:p14="http://schemas.microsoft.com/office/powerpoint/2010/main" val="1571620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Workforce </a:t>
            </a:r>
            <a:r>
              <a:rPr lang="en-US" b="1" dirty="0"/>
              <a:t>Task </a:t>
            </a:r>
            <a:r>
              <a:rPr lang="en-US" b="1" dirty="0" smtClean="0"/>
              <a:t>Force Recommendations</a:t>
            </a:r>
            <a:endParaRPr lang="en-US" b="1" dirty="0"/>
          </a:p>
        </p:txBody>
      </p:sp>
      <p:sp>
        <p:nvSpPr>
          <p:cNvPr id="3" name="Content Placeholder 2"/>
          <p:cNvSpPr>
            <a:spLocks noGrp="1"/>
          </p:cNvSpPr>
          <p:nvPr>
            <p:ph idx="1"/>
          </p:nvPr>
        </p:nvSpPr>
        <p:spPr>
          <a:xfrm>
            <a:off x="457200" y="1600200"/>
            <a:ext cx="8229600" cy="5001322"/>
          </a:xfrm>
        </p:spPr>
        <p:txBody>
          <a:bodyPr>
            <a:normAutofit fontScale="62500" lnSpcReduction="20000"/>
          </a:bodyPr>
          <a:lstStyle/>
          <a:p>
            <a:pPr marL="0" indent="0">
              <a:buNone/>
            </a:pPr>
            <a:r>
              <a:rPr lang="en-US" sz="4600" dirty="0"/>
              <a:t>Recommendation 13:  Increase the pool of qualified CTE instructors by addressing CTE faculty recruitment and hiring practices</a:t>
            </a:r>
            <a:r>
              <a:rPr lang="en-US" sz="4600" dirty="0" smtClean="0"/>
              <a:t>.</a:t>
            </a:r>
          </a:p>
          <a:p>
            <a:pPr marL="0" indent="0">
              <a:buNone/>
            </a:pPr>
            <a:endParaRPr lang="en-US" sz="4600" dirty="0"/>
          </a:p>
          <a:p>
            <a:pPr lvl="0"/>
            <a:r>
              <a:rPr lang="en-US" sz="4600" dirty="0"/>
              <a:t>Clarify legislative and regulatory barriers to hiring CTE instructors who may not meet existing college hiring standards but possess significant industry experience.</a:t>
            </a:r>
          </a:p>
          <a:p>
            <a:pPr lvl="0"/>
            <a:r>
              <a:rPr lang="en-US" sz="4600" dirty="0"/>
              <a:t>Disseminate effective practices in the recruitment and hiring of diverse faculty and the application of minimum qualifications and equivalencies.</a:t>
            </a:r>
          </a:p>
          <a:p>
            <a:endParaRPr lang="en-US" dirty="0"/>
          </a:p>
        </p:txBody>
      </p:sp>
    </p:spTree>
    <p:extLst>
      <p:ext uri="{BB962C8B-B14F-4D97-AF65-F5344CB8AC3E}">
        <p14:creationId xmlns:p14="http://schemas.microsoft.com/office/powerpoint/2010/main" val="285554097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Workforce </a:t>
            </a:r>
            <a:r>
              <a:rPr lang="en-US" b="1" dirty="0"/>
              <a:t>Task </a:t>
            </a:r>
            <a:r>
              <a:rPr lang="en-US" b="1" dirty="0" smtClean="0"/>
              <a:t>Force Recommendations</a:t>
            </a:r>
            <a:endParaRPr lang="en-US" b="1" dirty="0"/>
          </a:p>
        </p:txBody>
      </p:sp>
      <p:sp>
        <p:nvSpPr>
          <p:cNvPr id="3" name="Content Placeholder 2"/>
          <p:cNvSpPr>
            <a:spLocks noGrp="1"/>
          </p:cNvSpPr>
          <p:nvPr>
            <p:ph idx="1"/>
          </p:nvPr>
        </p:nvSpPr>
        <p:spPr>
          <a:xfrm>
            <a:off x="457200" y="1600200"/>
            <a:ext cx="8229600" cy="5001322"/>
          </a:xfrm>
        </p:spPr>
        <p:txBody>
          <a:bodyPr>
            <a:normAutofit fontScale="62500" lnSpcReduction="20000"/>
          </a:bodyPr>
          <a:lstStyle/>
          <a:p>
            <a:pPr marL="0" indent="0">
              <a:buNone/>
            </a:pPr>
            <a:r>
              <a:rPr lang="en-US" sz="4600" dirty="0"/>
              <a:t>Recommendation 13:  Increase the pool of qualified CTE instructors by addressing CTE faculty recruitment and hiring practices</a:t>
            </a:r>
            <a:r>
              <a:rPr lang="en-US" sz="4600" dirty="0" smtClean="0"/>
              <a:t>.</a:t>
            </a:r>
          </a:p>
          <a:p>
            <a:pPr marL="0" indent="0">
              <a:buNone/>
            </a:pPr>
            <a:endParaRPr lang="en-US" sz="4600" dirty="0"/>
          </a:p>
          <a:p>
            <a:pPr lvl="0"/>
            <a:r>
              <a:rPr lang="en-US" sz="4600" dirty="0"/>
              <a:t>Develop pipelines to recruit community college faculty with industry expertise through collaborations with higher education, business, and industry professional organizations. </a:t>
            </a:r>
          </a:p>
          <a:p>
            <a:pPr lvl="0"/>
            <a:r>
              <a:rPr lang="en-US" sz="4600" dirty="0"/>
              <a:t>Establish a mentorship model that delineates pathways for industry professionals to intern at colleges to gain teaching skills, knowledge, and experience while pursuing an associate degree or the equivalent.</a:t>
            </a:r>
          </a:p>
          <a:p>
            <a:endParaRPr lang="en-US" dirty="0"/>
          </a:p>
        </p:txBody>
      </p:sp>
    </p:spTree>
    <p:extLst>
      <p:ext uri="{BB962C8B-B14F-4D97-AF65-F5344CB8AC3E}">
        <p14:creationId xmlns:p14="http://schemas.microsoft.com/office/powerpoint/2010/main" val="351773437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Workforce Task Force Recommendations</a:t>
            </a:r>
          </a:p>
        </p:txBody>
      </p:sp>
      <p:sp>
        <p:nvSpPr>
          <p:cNvPr id="3" name="Content Placeholder 2"/>
          <p:cNvSpPr>
            <a:spLocks noGrp="1"/>
          </p:cNvSpPr>
          <p:nvPr>
            <p:ph idx="1"/>
          </p:nvPr>
        </p:nvSpPr>
        <p:spPr>
          <a:xfrm>
            <a:off x="379142" y="1417638"/>
            <a:ext cx="8229600" cy="5034776"/>
          </a:xfrm>
        </p:spPr>
        <p:txBody>
          <a:bodyPr>
            <a:normAutofit fontScale="40000" lnSpcReduction="20000"/>
          </a:bodyPr>
          <a:lstStyle/>
          <a:p>
            <a:pPr marL="0" indent="0">
              <a:buNone/>
            </a:pPr>
            <a:r>
              <a:rPr lang="en-US" sz="6800" dirty="0"/>
              <a:t>Recommendation 14:  Consider options for meeting minimum qualifications to better integrate industry professionals who possess significant experience into CTE instructional programs.</a:t>
            </a:r>
          </a:p>
          <a:p>
            <a:pPr marL="0" indent="0">
              <a:buNone/>
            </a:pPr>
            <a:r>
              <a:rPr lang="en-US" dirty="0"/>
              <a:t> </a:t>
            </a:r>
          </a:p>
          <a:p>
            <a:r>
              <a:rPr lang="en-US" sz="4900" dirty="0"/>
              <a:t>Convene discipline faculty statewide to establish general criteria that may be used at local colleges when granting equivalency for minimum qualifications within CTE disciplines.</a:t>
            </a:r>
          </a:p>
          <a:p>
            <a:r>
              <a:rPr lang="en-US" sz="4900" dirty="0"/>
              <a:t>Create effective local, regional, and statewide practices for integrating industry professionals into CTE instruction such as faculty internships where needed, guest lecturing, and supplemental teaching partnerships with non-faculty and disseminate to colleges for implementation.</a:t>
            </a:r>
          </a:p>
          <a:p>
            <a:r>
              <a:rPr lang="en-US" sz="4900" dirty="0"/>
              <a:t>Develop an Instructional Skills Module through the ASCCC Professional Development College that includes the option of obtaining continuing education credits to provide an opportunity for industry professionals to gain teaching skills while earning college credit</a:t>
            </a:r>
            <a:r>
              <a:rPr lang="en-US" sz="4900" dirty="0" smtClean="0"/>
              <a:t>.</a:t>
            </a:r>
            <a:endParaRPr lang="en-US" sz="4900" dirty="0"/>
          </a:p>
        </p:txBody>
      </p:sp>
    </p:spTree>
    <p:extLst>
      <p:ext uri="{BB962C8B-B14F-4D97-AF65-F5344CB8AC3E}">
        <p14:creationId xmlns:p14="http://schemas.microsoft.com/office/powerpoint/2010/main" val="417774302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Overview</a:t>
            </a:r>
            <a:endParaRPr lang="en-US" dirty="0"/>
          </a:p>
        </p:txBody>
      </p:sp>
      <p:sp>
        <p:nvSpPr>
          <p:cNvPr id="3" name="Content Placeholder 2"/>
          <p:cNvSpPr>
            <a:spLocks noGrp="1"/>
          </p:cNvSpPr>
          <p:nvPr>
            <p:ph idx="1"/>
          </p:nvPr>
        </p:nvSpPr>
        <p:spPr>
          <a:xfrm>
            <a:off x="914400" y="1488702"/>
            <a:ext cx="8229600" cy="5053566"/>
          </a:xfrm>
        </p:spPr>
        <p:txBody>
          <a:bodyPr>
            <a:normAutofit/>
          </a:bodyPr>
          <a:lstStyle/>
          <a:p>
            <a:r>
              <a:rPr lang="en-US" dirty="0" smtClean="0"/>
              <a:t>Discipline’s List</a:t>
            </a:r>
          </a:p>
          <a:p>
            <a:pPr marL="0" indent="0">
              <a:buNone/>
            </a:pPr>
            <a:endParaRPr lang="en-US" dirty="0"/>
          </a:p>
          <a:p>
            <a:endParaRPr lang="en-US" dirty="0" smtClean="0"/>
          </a:p>
          <a:p>
            <a:pPr marL="0" indent="0">
              <a:buNone/>
            </a:pPr>
            <a:endParaRPr lang="en-US" dirty="0" smtClean="0"/>
          </a:p>
          <a:p>
            <a:r>
              <a:rPr lang="en-US" dirty="0" smtClean="0"/>
              <a:t>Minimum Qualifications</a:t>
            </a:r>
          </a:p>
          <a:p>
            <a:r>
              <a:rPr lang="en-US" dirty="0" smtClean="0"/>
              <a:t>Assigning Courses to Disciplines </a:t>
            </a:r>
          </a:p>
          <a:p>
            <a:r>
              <a:rPr lang="en-US" dirty="0" smtClean="0"/>
              <a:t>Workforce Task Force Recommendations</a:t>
            </a:r>
          </a:p>
          <a:p>
            <a:endParaRPr lang="en-US" dirty="0" smtClean="0"/>
          </a:p>
          <a:p>
            <a:endParaRPr lang="en-US" dirty="0"/>
          </a:p>
        </p:txBody>
      </p:sp>
      <p:sp>
        <p:nvSpPr>
          <p:cNvPr id="5" name="TextBox 4"/>
          <p:cNvSpPr txBox="1"/>
          <p:nvPr/>
        </p:nvSpPr>
        <p:spPr>
          <a:xfrm>
            <a:off x="914400" y="2295414"/>
            <a:ext cx="4933507" cy="1200329"/>
          </a:xfrm>
          <a:prstGeom prst="rect">
            <a:avLst/>
          </a:prstGeom>
          <a:noFill/>
        </p:spPr>
        <p:txBody>
          <a:bodyPr wrap="square" rtlCol="0">
            <a:spAutoFit/>
          </a:bodyPr>
          <a:lstStyle/>
          <a:p>
            <a:r>
              <a:rPr lang="en-US" dirty="0" smtClean="0"/>
              <a:t>Minimum </a:t>
            </a:r>
            <a:r>
              <a:rPr lang="en-US" dirty="0"/>
              <a:t>Qualifications for Faculty and Administrators in California Community Colleges</a:t>
            </a:r>
            <a:endParaRPr lang="en-US" dirty="0" smtClean="0"/>
          </a:p>
          <a:p>
            <a:r>
              <a:rPr lang="en-US" dirty="0" smtClean="0">
                <a:hlinkClick r:id="rId2"/>
              </a:rPr>
              <a:t>http</a:t>
            </a:r>
            <a:r>
              <a:rPr lang="en-US" dirty="0">
                <a:hlinkClick r:id="rId2"/>
              </a:rPr>
              <a:t>://</a:t>
            </a:r>
            <a:r>
              <a:rPr lang="en-US" dirty="0" smtClean="0">
                <a:hlinkClick r:id="rId2"/>
              </a:rPr>
              <a:t>www.asccc.org/sites/default/files/2014MinuimumQualifications.pdf</a:t>
            </a:r>
            <a:r>
              <a:rPr lang="en-US" dirty="0"/>
              <a:t> </a:t>
            </a:r>
            <a:r>
              <a:rPr lang="en-US" dirty="0" smtClean="0"/>
              <a:t> (40.8 MB)</a:t>
            </a:r>
          </a:p>
        </p:txBody>
      </p:sp>
      <p:pic>
        <p:nvPicPr>
          <p:cNvPr id="6" name="Content Placeholder 3" descr="List.tiff">
            <a:hlinkClick r:id="rId3"/>
          </p:cNvPr>
          <p:cNvPicPr>
            <a:picLocks noChangeAspect="1"/>
          </p:cNvPicPr>
          <p:nvPr/>
        </p:nvPicPr>
        <p:blipFill>
          <a:blip r:embed="rId4">
            <a:extLst>
              <a:ext uri="{28A0092B-C50C-407E-A947-70E740481C1C}">
                <a14:useLocalDpi xmlns:a14="http://schemas.microsoft.com/office/drawing/2010/main" val="0"/>
              </a:ext>
            </a:extLst>
          </a:blip>
          <a:srcRect l="-64311" r="-64311"/>
          <a:stretch>
            <a:fillRect/>
          </a:stretch>
        </p:blipFill>
        <p:spPr>
          <a:xfrm>
            <a:off x="5098379" y="1855904"/>
            <a:ext cx="3780911" cy="2079348"/>
          </a:xfrm>
          <a:prstGeom prst="rect">
            <a:avLst/>
          </a:prstGeom>
        </p:spPr>
      </p:pic>
    </p:spTree>
    <p:extLst>
      <p:ext uri="{BB962C8B-B14F-4D97-AF65-F5344CB8AC3E}">
        <p14:creationId xmlns:p14="http://schemas.microsoft.com/office/powerpoint/2010/main" val="110647457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Workforce Task Force Recommendations</a:t>
            </a:r>
          </a:p>
        </p:txBody>
      </p:sp>
      <p:sp>
        <p:nvSpPr>
          <p:cNvPr id="3" name="Content Placeholder 2"/>
          <p:cNvSpPr>
            <a:spLocks noGrp="1"/>
          </p:cNvSpPr>
          <p:nvPr>
            <p:ph idx="1"/>
          </p:nvPr>
        </p:nvSpPr>
        <p:spPr>
          <a:xfrm>
            <a:off x="379142" y="1417638"/>
            <a:ext cx="8229600" cy="5034776"/>
          </a:xfrm>
        </p:spPr>
        <p:txBody>
          <a:bodyPr>
            <a:normAutofit fontScale="40000" lnSpcReduction="20000"/>
          </a:bodyPr>
          <a:lstStyle/>
          <a:p>
            <a:pPr marL="0" indent="0">
              <a:buNone/>
            </a:pPr>
            <a:r>
              <a:rPr lang="en-US" sz="6800" dirty="0"/>
              <a:t>Recommendation 14:  Consider options for meeting minimum qualifications to better integrate industry professionals who possess significant experience into CTE instructional programs.</a:t>
            </a:r>
          </a:p>
          <a:p>
            <a:pPr marL="0" indent="0">
              <a:buNone/>
            </a:pPr>
            <a:r>
              <a:rPr lang="en-US" dirty="0"/>
              <a:t> </a:t>
            </a:r>
          </a:p>
          <a:p>
            <a:r>
              <a:rPr lang="en-US" sz="4900" dirty="0"/>
              <a:t>Develop guidelines and training modules for CTE industry professionals who serve as on-site supervisors for work experience and internships.</a:t>
            </a:r>
          </a:p>
          <a:p>
            <a:r>
              <a:rPr lang="en-US" sz="4900" dirty="0"/>
              <a:t>Develop and promote guidelines to implement Title 5 §53502, Faculty Internship Minimum Qualifications, for those disciplines for which a master’s degree is not expected or required.</a:t>
            </a:r>
          </a:p>
          <a:p>
            <a:r>
              <a:rPr lang="en-US" sz="4900" dirty="0"/>
              <a:t>Convene representative apprenticeship teaching faculty, labor organizations, and other stakeholders to review the appropriateness of minimum qualifications for apprenticeship instructors.</a:t>
            </a:r>
          </a:p>
        </p:txBody>
      </p:sp>
    </p:spTree>
    <p:extLst>
      <p:ext uri="{BB962C8B-B14F-4D97-AF65-F5344CB8AC3E}">
        <p14:creationId xmlns:p14="http://schemas.microsoft.com/office/powerpoint/2010/main" val="217682370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Workforce Task Force Recommendations</a:t>
            </a:r>
          </a:p>
        </p:txBody>
      </p:sp>
      <p:sp>
        <p:nvSpPr>
          <p:cNvPr id="3" name="Content Placeholder 2"/>
          <p:cNvSpPr>
            <a:spLocks noGrp="1"/>
          </p:cNvSpPr>
          <p:nvPr>
            <p:ph idx="1"/>
          </p:nvPr>
        </p:nvSpPr>
        <p:spPr>
          <a:xfrm>
            <a:off x="457200" y="1310268"/>
            <a:ext cx="8229600" cy="4525963"/>
          </a:xfrm>
        </p:spPr>
        <p:txBody>
          <a:bodyPr>
            <a:normAutofit/>
          </a:bodyPr>
          <a:lstStyle/>
          <a:p>
            <a:pPr marL="0" indent="0">
              <a:lnSpc>
                <a:spcPct val="80000"/>
              </a:lnSpc>
              <a:buNone/>
            </a:pPr>
            <a:endParaRPr lang="en-US" sz="2400" dirty="0" smtClean="0"/>
          </a:p>
          <a:p>
            <a:pPr marL="0" indent="0">
              <a:lnSpc>
                <a:spcPct val="80000"/>
              </a:lnSpc>
              <a:buNone/>
            </a:pPr>
            <a:endParaRPr lang="en-US" sz="2400" dirty="0"/>
          </a:p>
          <a:p>
            <a:pPr marL="0" indent="0">
              <a:lnSpc>
                <a:spcPct val="80000"/>
              </a:lnSpc>
              <a:buNone/>
            </a:pPr>
            <a:r>
              <a:rPr lang="en-US" sz="2400" dirty="0" smtClean="0"/>
              <a:t>Recommendation </a:t>
            </a:r>
            <a:r>
              <a:rPr lang="en-US" sz="2400" dirty="0"/>
              <a:t>16: Explore solutions to attract industry professionals in high-salaried occupations to become CTE faculty in community colleges</a:t>
            </a:r>
            <a:r>
              <a:rPr lang="en-US" sz="2400" dirty="0" smtClean="0"/>
              <a:t>.</a:t>
            </a:r>
          </a:p>
          <a:p>
            <a:pPr marL="0" indent="0">
              <a:lnSpc>
                <a:spcPct val="80000"/>
              </a:lnSpc>
              <a:buNone/>
            </a:pPr>
            <a:endParaRPr lang="en-US" sz="2400" dirty="0"/>
          </a:p>
          <a:p>
            <a:pPr>
              <a:lnSpc>
                <a:spcPct val="90000"/>
              </a:lnSpc>
            </a:pPr>
            <a:r>
              <a:rPr lang="en-US" sz="2200" dirty="0"/>
              <a:t>Create and share models and best practices developed as part of local labor negotiations to address the salary differential needs in high-pay fields.</a:t>
            </a:r>
          </a:p>
          <a:p>
            <a:pPr>
              <a:lnSpc>
                <a:spcPct val="90000"/>
              </a:lnSpc>
            </a:pPr>
            <a:r>
              <a:rPr lang="en-US" sz="2200" dirty="0"/>
              <a:t>Encourage partnership with industry and the local community to support salary differential needs.</a:t>
            </a:r>
          </a:p>
          <a:p>
            <a:endParaRPr lang="en-US" dirty="0"/>
          </a:p>
        </p:txBody>
      </p:sp>
    </p:spTree>
    <p:extLst>
      <p:ext uri="{BB962C8B-B14F-4D97-AF65-F5344CB8AC3E}">
        <p14:creationId xmlns:p14="http://schemas.microsoft.com/office/powerpoint/2010/main" val="222509121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a:t>
            </a:r>
            <a:endParaRPr lang="en-US" b="1" dirty="0"/>
          </a:p>
        </p:txBody>
      </p:sp>
      <p:sp>
        <p:nvSpPr>
          <p:cNvPr id="3" name="Content Placeholder 2"/>
          <p:cNvSpPr>
            <a:spLocks noGrp="1"/>
          </p:cNvSpPr>
          <p:nvPr>
            <p:ph idx="1"/>
          </p:nvPr>
        </p:nvSpPr>
        <p:spPr>
          <a:xfrm>
            <a:off x="457200" y="1417638"/>
            <a:ext cx="8229600" cy="4708525"/>
          </a:xfrm>
        </p:spPr>
        <p:txBody>
          <a:bodyPr>
            <a:normAutofit fontScale="77500" lnSpcReduction="20000"/>
          </a:bodyPr>
          <a:lstStyle/>
          <a:p>
            <a:r>
              <a:rPr lang="en-US" dirty="0" smtClean="0"/>
              <a:t>All Courses </a:t>
            </a:r>
            <a:r>
              <a:rPr lang="en-US" b="1" dirty="0" smtClean="0"/>
              <a:t>must</a:t>
            </a:r>
            <a:r>
              <a:rPr lang="en-US" dirty="0" smtClean="0"/>
              <a:t> be assigned to a discipline listed in the Discipline’s List and the assignment of courses is under the </a:t>
            </a:r>
            <a:r>
              <a:rPr lang="en-US" b="1" dirty="0" smtClean="0"/>
              <a:t>academic senate’s/curriculum committee’s</a:t>
            </a:r>
            <a:r>
              <a:rPr lang="en-US" dirty="0" smtClean="0"/>
              <a:t> authority.</a:t>
            </a:r>
          </a:p>
          <a:p>
            <a:r>
              <a:rPr lang="en-US" dirty="0" smtClean="0"/>
              <a:t>The process for assigning </a:t>
            </a:r>
            <a:r>
              <a:rPr lang="en-US" dirty="0"/>
              <a:t>c</a:t>
            </a:r>
            <a:r>
              <a:rPr lang="en-US" dirty="0" smtClean="0"/>
              <a:t>ourses is locally determined and may differ from college to college</a:t>
            </a:r>
          </a:p>
          <a:p>
            <a:r>
              <a:rPr lang="en-US" dirty="0" smtClean="0"/>
              <a:t>Different colleges may choose to use different disciplines for similar courses.</a:t>
            </a:r>
          </a:p>
          <a:p>
            <a:r>
              <a:rPr lang="en-US" dirty="0" smtClean="0"/>
              <a:t>Create a clear local process that outlines who is involved and who makes the ultimate decision.</a:t>
            </a:r>
          </a:p>
          <a:p>
            <a:r>
              <a:rPr lang="en-US" dirty="0" smtClean="0"/>
              <a:t>The Workforce Task Force recommendations aim to increase the pool of qualified CTE instructors, establish criteria for equivalencies  that meet minimum qualifications, and attract qualified industry professionals to teach at community colleges.</a:t>
            </a:r>
          </a:p>
          <a:p>
            <a:endParaRPr lang="en-US" dirty="0" smtClean="0"/>
          </a:p>
          <a:p>
            <a:endParaRPr lang="en-US" dirty="0"/>
          </a:p>
        </p:txBody>
      </p:sp>
    </p:spTree>
    <p:extLst>
      <p:ext uri="{BB962C8B-B14F-4D97-AF65-F5344CB8AC3E}">
        <p14:creationId xmlns:p14="http://schemas.microsoft.com/office/powerpoint/2010/main" val="358543741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a:t>
            </a:r>
            <a:endParaRPr lang="en-US" b="1" dirty="0"/>
          </a:p>
        </p:txBody>
      </p:sp>
      <p:sp>
        <p:nvSpPr>
          <p:cNvPr id="3" name="Content Placeholder 2"/>
          <p:cNvSpPr>
            <a:spLocks noGrp="1"/>
          </p:cNvSpPr>
          <p:nvPr>
            <p:ph idx="1"/>
          </p:nvPr>
        </p:nvSpPr>
        <p:spPr>
          <a:xfrm>
            <a:off x="457200" y="1417638"/>
            <a:ext cx="8229600" cy="4525963"/>
          </a:xfrm>
        </p:spPr>
        <p:txBody>
          <a:bodyPr/>
          <a:lstStyle/>
          <a:p>
            <a:r>
              <a:rPr lang="en-US" dirty="0" smtClean="0"/>
              <a:t>Thank you for joining us</a:t>
            </a:r>
          </a:p>
          <a:p>
            <a:pPr lvl="1"/>
            <a:r>
              <a:rPr lang="en-US" dirty="0" smtClean="0"/>
              <a:t>Michelle </a:t>
            </a:r>
            <a:r>
              <a:rPr lang="en-US" dirty="0" err="1" smtClean="0"/>
              <a:t>Sampat</a:t>
            </a:r>
            <a:r>
              <a:rPr lang="en-US" dirty="0" smtClean="0"/>
              <a:t>:  </a:t>
            </a:r>
            <a:r>
              <a:rPr lang="en-US" dirty="0" smtClean="0">
                <a:hlinkClick r:id="rId3"/>
              </a:rPr>
              <a:t>msampat@mtsac.edu</a:t>
            </a:r>
            <a:r>
              <a:rPr lang="en-US" dirty="0" smtClean="0"/>
              <a:t> </a:t>
            </a:r>
          </a:p>
          <a:p>
            <a:pPr lvl="1"/>
            <a:r>
              <a:rPr lang="en-US" dirty="0" smtClean="0"/>
              <a:t>Lisa Cook: </a:t>
            </a:r>
            <a:r>
              <a:rPr lang="en-US" dirty="0" smtClean="0">
                <a:hlinkClick r:id="rId4"/>
              </a:rPr>
              <a:t>lrcook@peralta.edu</a:t>
            </a:r>
            <a:r>
              <a:rPr lang="en-US" dirty="0" smtClean="0"/>
              <a:t> </a:t>
            </a:r>
          </a:p>
          <a:p>
            <a:pPr lvl="1"/>
            <a:r>
              <a:rPr lang="en-US" dirty="0"/>
              <a:t>John </a:t>
            </a:r>
            <a:r>
              <a:rPr lang="en-US" dirty="0" err="1"/>
              <a:t>Stanskas</a:t>
            </a:r>
            <a:r>
              <a:rPr lang="en-US" dirty="0"/>
              <a:t>: </a:t>
            </a:r>
            <a:r>
              <a:rPr lang="en-US" dirty="0" smtClean="0">
                <a:hlinkClick r:id="rId5"/>
              </a:rPr>
              <a:t>jstanskas@valleycollege.edu</a:t>
            </a:r>
            <a:r>
              <a:rPr lang="en-US" dirty="0" smtClean="0"/>
              <a:t> </a:t>
            </a:r>
            <a:endParaRPr lang="en-US" dirty="0"/>
          </a:p>
          <a:p>
            <a:pPr lvl="1"/>
            <a:endParaRPr lang="en-US" dirty="0" smtClean="0"/>
          </a:p>
          <a:p>
            <a:pPr marL="457200" lvl="1" indent="0">
              <a:buNone/>
            </a:pPr>
            <a:endParaRPr lang="en-US" dirty="0" smtClean="0"/>
          </a:p>
          <a:p>
            <a:endParaRPr lang="en-US" dirty="0" smtClean="0"/>
          </a:p>
        </p:txBody>
      </p:sp>
      <p:pic>
        <p:nvPicPr>
          <p:cNvPr id="5" name="Picture 4" descr="idealightbulb.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16666" y="3692172"/>
            <a:ext cx="5404555" cy="2324100"/>
          </a:xfrm>
          <a:prstGeom prst="rect">
            <a:avLst/>
          </a:prstGeom>
        </p:spPr>
      </p:pic>
    </p:spTree>
    <p:extLst>
      <p:ext uri="{BB962C8B-B14F-4D97-AF65-F5344CB8AC3E}">
        <p14:creationId xmlns:p14="http://schemas.microsoft.com/office/powerpoint/2010/main" val="328646799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a Discipline?</a:t>
            </a:r>
            <a:endParaRPr lang="en-US" b="1" dirty="0"/>
          </a:p>
        </p:txBody>
      </p:sp>
      <p:sp>
        <p:nvSpPr>
          <p:cNvPr id="3" name="Content Placeholder 2"/>
          <p:cNvSpPr>
            <a:spLocks noGrp="1"/>
          </p:cNvSpPr>
          <p:nvPr>
            <p:ph idx="1"/>
          </p:nvPr>
        </p:nvSpPr>
        <p:spPr/>
        <p:txBody>
          <a:bodyPr>
            <a:normAutofit fontScale="85000" lnSpcReduction="20000"/>
          </a:bodyPr>
          <a:lstStyle/>
          <a:p>
            <a:r>
              <a:rPr lang="en-US" dirty="0"/>
              <a:t>A “discipline” is defined as a grouping of courses that share common academic or vocational preparation, which are typically defined by a degree or degrees (MFA, MA, BA, </a:t>
            </a:r>
            <a:r>
              <a:rPr lang="en-US" dirty="0" smtClean="0"/>
              <a:t>AS, </a:t>
            </a:r>
            <a:r>
              <a:rPr lang="en-US" dirty="0" err="1"/>
              <a:t>etc</a:t>
            </a:r>
            <a:r>
              <a:rPr lang="en-US" dirty="0"/>
              <a:t>), or specific professional preparation. </a:t>
            </a:r>
          </a:p>
          <a:p>
            <a:pPr lvl="1"/>
            <a:r>
              <a:rPr lang="en-US" dirty="0"/>
              <a:t>Not the same as local departments or </a:t>
            </a:r>
            <a:r>
              <a:rPr lang="en-US" dirty="0" smtClean="0"/>
              <a:t>subject </a:t>
            </a:r>
            <a:r>
              <a:rPr lang="en-US" dirty="0"/>
              <a:t>areas. </a:t>
            </a:r>
          </a:p>
          <a:p>
            <a:pPr lvl="1"/>
            <a:r>
              <a:rPr lang="en-US" dirty="0"/>
              <a:t>Defined in the Minimum Qualifications document maintained by the BOG. </a:t>
            </a:r>
          </a:p>
          <a:p>
            <a:pPr lvl="1"/>
            <a:r>
              <a:rPr lang="en-US" dirty="0"/>
              <a:t>Example: </a:t>
            </a:r>
          </a:p>
          <a:p>
            <a:pPr lvl="2"/>
            <a:r>
              <a:rPr lang="en-US" dirty="0"/>
              <a:t>Local Department or Subject Name: Child and Family Studies </a:t>
            </a:r>
          </a:p>
          <a:p>
            <a:pPr lvl="2"/>
            <a:r>
              <a:rPr lang="en-US" dirty="0"/>
              <a:t>Official Discipline: Early Childhood Education </a:t>
            </a:r>
          </a:p>
          <a:p>
            <a:pPr lvl="1"/>
            <a:r>
              <a:rPr lang="en-US" dirty="0"/>
              <a:t>Discipline </a:t>
            </a:r>
            <a:r>
              <a:rPr lang="en-US" dirty="0" smtClean="0"/>
              <a:t>definition </a:t>
            </a:r>
            <a:r>
              <a:rPr lang="en-US" dirty="0"/>
              <a:t>in CA Education Code §87357 </a:t>
            </a:r>
          </a:p>
          <a:p>
            <a:pPr lvl="1"/>
            <a:r>
              <a:rPr lang="en-US" b="1" dirty="0"/>
              <a:t>Not the same as </a:t>
            </a:r>
            <a:r>
              <a:rPr lang="en-US" b="1" dirty="0" smtClean="0"/>
              <a:t>nor </a:t>
            </a:r>
            <a:r>
              <a:rPr lang="en-US" b="1" dirty="0"/>
              <a:t>related to TOP codes and names</a:t>
            </a:r>
            <a:endParaRPr lang="en-US" dirty="0"/>
          </a:p>
          <a:p>
            <a:endParaRPr lang="en-US" b="1" dirty="0"/>
          </a:p>
        </p:txBody>
      </p:sp>
    </p:spTree>
    <p:extLst>
      <p:ext uri="{BB962C8B-B14F-4D97-AF65-F5344CB8AC3E}">
        <p14:creationId xmlns:p14="http://schemas.microsoft.com/office/powerpoint/2010/main" val="353702142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Organization of the Disciplines List</a:t>
            </a:r>
            <a:endParaRPr lang="en-US" b="1" dirty="0"/>
          </a:p>
        </p:txBody>
      </p:sp>
      <p:sp>
        <p:nvSpPr>
          <p:cNvPr id="3" name="Content Placeholder 2"/>
          <p:cNvSpPr>
            <a:spLocks noGrp="1"/>
          </p:cNvSpPr>
          <p:nvPr>
            <p:ph idx="1"/>
          </p:nvPr>
        </p:nvSpPr>
        <p:spPr/>
        <p:txBody>
          <a:bodyPr>
            <a:normAutofit fontScale="77500" lnSpcReduction="20000"/>
          </a:bodyPr>
          <a:lstStyle/>
          <a:p>
            <a:pPr>
              <a:lnSpc>
                <a:spcPct val="110000"/>
              </a:lnSpc>
            </a:pPr>
            <a:r>
              <a:rPr lang="en-US" dirty="0">
                <a:ea typeface="ＭＳ Ｐゴシック" charset="0"/>
                <a:cs typeface="Arial" charset="0"/>
              </a:rPr>
              <a:t>Disciplines requiring a </a:t>
            </a:r>
            <a:r>
              <a:rPr lang="en-US" dirty="0" smtClean="0">
                <a:ea typeface="ＭＳ Ｐゴシック" charset="0"/>
                <a:cs typeface="Arial" charset="0"/>
              </a:rPr>
              <a:t>Master’</a:t>
            </a:r>
            <a:r>
              <a:rPr lang="en-US" altLang="ja-JP" dirty="0" smtClean="0">
                <a:ea typeface="ＭＳ Ｐゴシック" charset="0"/>
                <a:cs typeface="ＭＳ Ｐゴシック" charset="0"/>
              </a:rPr>
              <a:t>s </a:t>
            </a:r>
            <a:r>
              <a:rPr lang="en-US" altLang="ja-JP" dirty="0">
                <a:ea typeface="ＭＳ Ｐゴシック" charset="0"/>
                <a:cs typeface="ＭＳ Ｐゴシック" charset="0"/>
              </a:rPr>
              <a:t>Degree</a:t>
            </a:r>
          </a:p>
          <a:p>
            <a:pPr>
              <a:lnSpc>
                <a:spcPct val="110000"/>
              </a:lnSpc>
            </a:pPr>
            <a:r>
              <a:rPr lang="en-US" dirty="0">
                <a:ea typeface="ＭＳ Ｐゴシック" charset="0"/>
                <a:cs typeface="Arial" charset="0"/>
              </a:rPr>
              <a:t>Disciplines where a </a:t>
            </a:r>
            <a:r>
              <a:rPr lang="en-US" dirty="0" smtClean="0">
                <a:ea typeface="ＭＳ Ｐゴシック" charset="0"/>
                <a:cs typeface="Arial" charset="0"/>
              </a:rPr>
              <a:t>Master</a:t>
            </a:r>
            <a:r>
              <a:rPr lang="en-US" dirty="0" smtClean="0">
                <a:ea typeface="ＭＳ Ｐゴシック" charset="0"/>
                <a:cs typeface="ＭＳ Ｐゴシック" charset="0"/>
              </a:rPr>
              <a:t>’s</a:t>
            </a:r>
            <a:r>
              <a:rPr lang="en-US" altLang="ja-JP" dirty="0" smtClean="0">
                <a:ea typeface="ＭＳ Ｐゴシック" charset="0"/>
                <a:cs typeface="ＭＳ Ｐゴシック" charset="0"/>
              </a:rPr>
              <a:t> </a:t>
            </a:r>
            <a:r>
              <a:rPr lang="en-US" altLang="ja-JP" dirty="0">
                <a:ea typeface="ＭＳ Ｐゴシック" charset="0"/>
                <a:cs typeface="ＭＳ Ｐゴシック" charset="0"/>
              </a:rPr>
              <a:t>degree is not normally expected but a </a:t>
            </a:r>
            <a:r>
              <a:rPr lang="en-US" altLang="ja-JP" dirty="0" smtClean="0">
                <a:ea typeface="ＭＳ Ｐゴシック" charset="0"/>
                <a:cs typeface="ＭＳ Ｐゴシック" charset="0"/>
              </a:rPr>
              <a:t>specific Bachelor’s </a:t>
            </a:r>
            <a:r>
              <a:rPr lang="en-US" altLang="ja-JP" dirty="0">
                <a:ea typeface="ＭＳ Ｐゴシック" charset="0"/>
                <a:cs typeface="ＭＳ Ｐゴシック" charset="0"/>
              </a:rPr>
              <a:t>or </a:t>
            </a:r>
            <a:r>
              <a:rPr lang="en-US" altLang="ja-JP" dirty="0" smtClean="0">
                <a:ea typeface="ＭＳ Ｐゴシック" charset="0"/>
                <a:cs typeface="ＭＳ Ｐゴシック" charset="0"/>
              </a:rPr>
              <a:t>Associate’s </a:t>
            </a:r>
            <a:r>
              <a:rPr lang="en-US" altLang="ja-JP" dirty="0">
                <a:ea typeface="ＭＳ Ｐゴシック" charset="0"/>
                <a:cs typeface="ＭＳ Ｐゴシック" charset="0"/>
              </a:rPr>
              <a:t>degree is expected</a:t>
            </a:r>
          </a:p>
          <a:p>
            <a:pPr>
              <a:lnSpc>
                <a:spcPct val="110000"/>
              </a:lnSpc>
            </a:pPr>
            <a:r>
              <a:rPr lang="en-US" dirty="0">
                <a:ea typeface="ＭＳ Ｐゴシック" charset="0"/>
                <a:cs typeface="Arial" charset="0"/>
              </a:rPr>
              <a:t>Disciplines in which a </a:t>
            </a:r>
            <a:r>
              <a:rPr lang="en-US" dirty="0" smtClean="0">
                <a:ea typeface="ＭＳ Ｐゴシック" charset="0"/>
                <a:cs typeface="Arial" charset="0"/>
              </a:rPr>
              <a:t>Master</a:t>
            </a:r>
            <a:r>
              <a:rPr lang="en-US" dirty="0" smtClean="0">
                <a:ea typeface="ＭＳ Ｐゴシック" charset="0"/>
                <a:cs typeface="ＭＳ Ｐゴシック" charset="0"/>
              </a:rPr>
              <a:t>’</a:t>
            </a:r>
            <a:r>
              <a:rPr lang="en-US" altLang="ja-JP" dirty="0" smtClean="0">
                <a:ea typeface="ＭＳ Ｐゴシック" charset="0"/>
                <a:cs typeface="ＭＳ Ｐゴシック" charset="0"/>
              </a:rPr>
              <a:t>s</a:t>
            </a:r>
            <a:r>
              <a:rPr lang="en-US" altLang="ja-JP" dirty="0">
                <a:ea typeface="ＭＳ Ｐゴシック" charset="0"/>
                <a:cs typeface="ＭＳ Ｐゴシック" charset="0"/>
              </a:rPr>
              <a:t>, Bachelor’s or </a:t>
            </a:r>
            <a:r>
              <a:rPr lang="en-US" altLang="ja-JP" dirty="0" smtClean="0">
                <a:ea typeface="ＭＳ Ｐゴシック" charset="0"/>
                <a:cs typeface="ＭＳ Ｐゴシック" charset="0"/>
              </a:rPr>
              <a:t>Associate’s </a:t>
            </a:r>
            <a:r>
              <a:rPr lang="en-US" altLang="ja-JP" dirty="0">
                <a:ea typeface="ＭＳ Ｐゴシック" charset="0"/>
                <a:cs typeface="ＭＳ Ｐゴシック" charset="0"/>
              </a:rPr>
              <a:t>d</a:t>
            </a:r>
            <a:r>
              <a:rPr lang="en-US" altLang="ja-JP" dirty="0" smtClean="0">
                <a:ea typeface="ＭＳ Ｐゴシック" charset="0"/>
                <a:cs typeface="ＭＳ Ｐゴシック" charset="0"/>
              </a:rPr>
              <a:t>egree </a:t>
            </a:r>
            <a:r>
              <a:rPr lang="en-US" altLang="ja-JP" dirty="0">
                <a:ea typeface="ＭＳ Ｐゴシック" charset="0"/>
                <a:cs typeface="ＭＳ Ｐゴシック" charset="0"/>
              </a:rPr>
              <a:t>is not generally expected or available in that specific discipline</a:t>
            </a:r>
          </a:p>
          <a:p>
            <a:pPr>
              <a:lnSpc>
                <a:spcPct val="110000"/>
              </a:lnSpc>
            </a:pPr>
            <a:r>
              <a:rPr lang="en-US" dirty="0">
                <a:ea typeface="ＭＳ Ｐゴシック" charset="0"/>
                <a:cs typeface="Arial" charset="0"/>
              </a:rPr>
              <a:t>Disciplines for non-credit instruction </a:t>
            </a:r>
          </a:p>
          <a:p>
            <a:pPr>
              <a:lnSpc>
                <a:spcPct val="110000"/>
              </a:lnSpc>
            </a:pPr>
            <a:r>
              <a:rPr lang="en-US" dirty="0">
                <a:ea typeface="ＭＳ Ｐゴシック" charset="0"/>
                <a:cs typeface="Arial" charset="0"/>
              </a:rPr>
              <a:t>Other – to include Administrators, Learning Center Coordinators, Health Services Professionals, Apprenticeship Instructors, DSP&amp;S Counselors, Work Experience Coordinators, Faculty Interns, EOPS</a:t>
            </a:r>
          </a:p>
          <a:p>
            <a:endParaRPr lang="en-US" dirty="0"/>
          </a:p>
        </p:txBody>
      </p:sp>
    </p:spTree>
    <p:extLst>
      <p:ext uri="{BB962C8B-B14F-4D97-AF65-F5344CB8AC3E}">
        <p14:creationId xmlns:p14="http://schemas.microsoft.com/office/powerpoint/2010/main" val="6236108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Why </a:t>
            </a:r>
            <a:r>
              <a:rPr lang="en-US" b="1" dirty="0"/>
              <a:t>D</a:t>
            </a:r>
            <a:r>
              <a:rPr lang="en-US" b="1" dirty="0" smtClean="0"/>
              <a:t>o We Care About Faculty Qualifications?	</a:t>
            </a:r>
            <a:endParaRPr lang="en-US" b="1" dirty="0"/>
          </a:p>
        </p:txBody>
      </p:sp>
      <p:sp>
        <p:nvSpPr>
          <p:cNvPr id="3" name="Content Placeholder 2"/>
          <p:cNvSpPr>
            <a:spLocks noGrp="1"/>
          </p:cNvSpPr>
          <p:nvPr>
            <p:ph idx="1"/>
          </p:nvPr>
        </p:nvSpPr>
        <p:spPr/>
        <p:txBody>
          <a:bodyPr/>
          <a:lstStyle/>
          <a:p>
            <a:r>
              <a:rPr lang="en-US" dirty="0" smtClean="0"/>
              <a:t>Minimum qualifications are one mechanism that:</a:t>
            </a:r>
          </a:p>
          <a:p>
            <a:pPr lvl="1"/>
            <a:r>
              <a:rPr lang="en-US" dirty="0" smtClean="0"/>
              <a:t>Ensures appropriate faculty preparation in the content area</a:t>
            </a:r>
          </a:p>
          <a:p>
            <a:pPr lvl="1"/>
            <a:r>
              <a:rPr lang="en-US" dirty="0" smtClean="0"/>
              <a:t>Ensures </a:t>
            </a:r>
            <a:r>
              <a:rPr lang="en-US" dirty="0"/>
              <a:t>appropriate </a:t>
            </a:r>
            <a:r>
              <a:rPr lang="en-US" dirty="0" smtClean="0"/>
              <a:t>faculty preparation to communicate the value of educational attainment</a:t>
            </a:r>
          </a:p>
          <a:p>
            <a:pPr lvl="1"/>
            <a:r>
              <a:rPr lang="en-US" dirty="0" smtClean="0"/>
              <a:t>Addresses Accreditation Standards</a:t>
            </a:r>
          </a:p>
          <a:p>
            <a:pPr lvl="1"/>
            <a:r>
              <a:rPr lang="en-US" dirty="0" smtClean="0"/>
              <a:t>Is a 10+1 issue  (equivalency - Ed</a:t>
            </a:r>
            <a:r>
              <a:rPr lang="en-US" dirty="0"/>
              <a:t>. Code </a:t>
            </a:r>
            <a:r>
              <a:rPr lang="en-US" b="1" dirty="0" smtClean="0"/>
              <a:t>§87359</a:t>
            </a:r>
            <a:r>
              <a:rPr lang="en-US" b="1" dirty="0"/>
              <a:t>(b</a:t>
            </a:r>
            <a:r>
              <a:rPr lang="en-US" b="1" dirty="0" smtClean="0"/>
              <a:t>)</a:t>
            </a:r>
            <a:r>
              <a:rPr lang="en-US" dirty="0" smtClean="0"/>
              <a:t>, minimum </a:t>
            </a:r>
            <a:r>
              <a:rPr lang="en-US" dirty="0" err="1" smtClean="0"/>
              <a:t>quals</a:t>
            </a:r>
            <a:r>
              <a:rPr lang="en-US" dirty="0" smtClean="0"/>
              <a:t> - Ed</a:t>
            </a:r>
            <a:r>
              <a:rPr lang="en-US" dirty="0"/>
              <a:t>. Code </a:t>
            </a:r>
            <a:r>
              <a:rPr lang="en-US" b="1" dirty="0"/>
              <a:t>§87360(</a:t>
            </a:r>
            <a:r>
              <a:rPr lang="en-US" b="1" dirty="0" smtClean="0"/>
              <a:t>b)</a:t>
            </a:r>
            <a:r>
              <a:rPr lang="en-US" dirty="0" smtClean="0"/>
              <a:t>)</a:t>
            </a:r>
            <a:endParaRPr lang="en-US" dirty="0"/>
          </a:p>
        </p:txBody>
      </p:sp>
    </p:spTree>
    <p:extLst>
      <p:ext uri="{BB962C8B-B14F-4D97-AF65-F5344CB8AC3E}">
        <p14:creationId xmlns:p14="http://schemas.microsoft.com/office/powerpoint/2010/main" val="155009508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Minimum Qualifications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a:t>Degrees and credits generally must be from accredited institutions </a:t>
            </a:r>
            <a:r>
              <a:rPr lang="en-US" dirty="0" smtClean="0"/>
              <a:t>(</a:t>
            </a:r>
            <a:r>
              <a:rPr lang="en-US" b="1" dirty="0" smtClean="0"/>
              <a:t>§53406</a:t>
            </a:r>
            <a:r>
              <a:rPr lang="en-US" dirty="0"/>
              <a:t>). </a:t>
            </a:r>
          </a:p>
          <a:p>
            <a:r>
              <a:rPr lang="en-US" dirty="0"/>
              <a:t>An occupational license or certificate is required in certain instances </a:t>
            </a:r>
            <a:r>
              <a:rPr lang="en-US" dirty="0" smtClean="0"/>
              <a:t>(</a:t>
            </a:r>
            <a:r>
              <a:rPr lang="en-US" b="1" dirty="0" smtClean="0"/>
              <a:t>§53417</a:t>
            </a:r>
            <a:r>
              <a:rPr lang="en-US" dirty="0"/>
              <a:t>). </a:t>
            </a:r>
          </a:p>
          <a:p>
            <a:r>
              <a:rPr lang="en-US" dirty="0"/>
              <a:t>A district may hire a person who possesses qualifications different from, but equivalent to, those listed on the disciplines list, according to criteria and procedures agreed upon by the governing board and the academic senate </a:t>
            </a:r>
            <a:r>
              <a:rPr lang="en-US" dirty="0" smtClean="0"/>
              <a:t>(</a:t>
            </a:r>
            <a:r>
              <a:rPr lang="en-US" b="1" dirty="0" smtClean="0"/>
              <a:t>§</a:t>
            </a:r>
            <a:r>
              <a:rPr lang="en-US" b="1" dirty="0"/>
              <a:t>53430</a:t>
            </a:r>
            <a:r>
              <a:rPr lang="en-US" dirty="0" smtClean="0"/>
              <a:t>). </a:t>
            </a:r>
            <a:endParaRPr lang="en-US" dirty="0"/>
          </a:p>
          <a:p>
            <a:endParaRPr lang="en-US" dirty="0"/>
          </a:p>
        </p:txBody>
      </p:sp>
    </p:spTree>
    <p:extLst>
      <p:ext uri="{BB962C8B-B14F-4D97-AF65-F5344CB8AC3E}">
        <p14:creationId xmlns:p14="http://schemas.microsoft.com/office/powerpoint/2010/main" val="89825460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Local Minimum Qualifications</a:t>
            </a:r>
            <a:endParaRPr lang="en-US" b="1" dirty="0"/>
          </a:p>
        </p:txBody>
      </p:sp>
      <p:sp>
        <p:nvSpPr>
          <p:cNvPr id="3" name="Content Placeholder 2"/>
          <p:cNvSpPr>
            <a:spLocks noGrp="1"/>
          </p:cNvSpPr>
          <p:nvPr>
            <p:ph idx="1"/>
          </p:nvPr>
        </p:nvSpPr>
        <p:spPr/>
        <p:txBody>
          <a:bodyPr/>
          <a:lstStyle/>
          <a:p>
            <a:r>
              <a:rPr lang="en-US" dirty="0"/>
              <a:t>A district may establish additional qualifications which are more rigorous than the state-established MQs. </a:t>
            </a:r>
            <a:endParaRPr lang="en-US" dirty="0" smtClean="0"/>
          </a:p>
          <a:p>
            <a:r>
              <a:rPr lang="en-US" dirty="0" smtClean="0"/>
              <a:t>However</a:t>
            </a:r>
            <a:r>
              <a:rPr lang="en-US" dirty="0"/>
              <a:t>, local MQs cannot be less rigorous than the state-established MQs. </a:t>
            </a:r>
          </a:p>
          <a:p>
            <a:endParaRPr lang="en-US" dirty="0"/>
          </a:p>
        </p:txBody>
      </p:sp>
    </p:spTree>
    <p:extLst>
      <p:ext uri="{BB962C8B-B14F-4D97-AF65-F5344CB8AC3E}">
        <p14:creationId xmlns:p14="http://schemas.microsoft.com/office/powerpoint/2010/main" val="67572724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qualifications.jpeg"/>
          <p:cNvPicPr>
            <a:picLocks noGrp="1" noChangeAspect="1"/>
          </p:cNvPicPr>
          <p:nvPr>
            <p:ph idx="1"/>
          </p:nvPr>
        </p:nvPicPr>
        <p:blipFill>
          <a:blip r:embed="rId2">
            <a:extLst>
              <a:ext uri="{28A0092B-C50C-407E-A947-70E740481C1C}">
                <a14:useLocalDpi xmlns:a14="http://schemas.microsoft.com/office/drawing/2010/main" val="0"/>
              </a:ext>
            </a:extLst>
          </a:blip>
          <a:srcRect t="10297" b="10297"/>
          <a:stretch>
            <a:fillRect/>
          </a:stretch>
        </p:blipFill>
        <p:spPr>
          <a:xfrm>
            <a:off x="1" y="653758"/>
            <a:ext cx="9144000" cy="4964406"/>
          </a:xfrm>
        </p:spPr>
      </p:pic>
    </p:spTree>
    <p:extLst>
      <p:ext uri="{BB962C8B-B14F-4D97-AF65-F5344CB8AC3E}">
        <p14:creationId xmlns:p14="http://schemas.microsoft.com/office/powerpoint/2010/main" val="216100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Assigning Courses to Disciplines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a:t>Determined by local process, but Senate has regulatory authority.</a:t>
            </a:r>
          </a:p>
          <a:p>
            <a:r>
              <a:rPr lang="en-US" dirty="0"/>
              <a:t>Local process should rely on discipline faculty expertise with review and oversight by local Curriculum Committee, Senate, or both. </a:t>
            </a:r>
          </a:p>
          <a:p>
            <a:r>
              <a:rPr lang="en-US" dirty="0"/>
              <a:t>Curriculum Committee often charged with overseeing this process, but other models exist. </a:t>
            </a:r>
          </a:p>
          <a:p>
            <a:r>
              <a:rPr lang="en-US" dirty="0"/>
              <a:t>Faculty-driven process, regardless of committee. </a:t>
            </a:r>
            <a:endParaRPr lang="en-US" dirty="0" smtClean="0"/>
          </a:p>
          <a:p>
            <a:r>
              <a:rPr lang="en-US" dirty="0" smtClean="0"/>
              <a:t>Determines the minimum qualifications necessary to teach a course.</a:t>
            </a:r>
            <a:endParaRPr lang="en-US" dirty="0"/>
          </a:p>
          <a:p>
            <a:pPr marL="0" indent="0">
              <a:buNone/>
            </a:pPr>
            <a:endParaRPr lang="en-US" dirty="0"/>
          </a:p>
        </p:txBody>
      </p:sp>
    </p:spTree>
    <p:extLst>
      <p:ext uri="{BB962C8B-B14F-4D97-AF65-F5344CB8AC3E}">
        <p14:creationId xmlns:p14="http://schemas.microsoft.com/office/powerpoint/2010/main" val="13774347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4002</TotalTime>
  <Words>1393</Words>
  <Application>Microsoft Macintosh PowerPoint</Application>
  <PresentationFormat>On-screen Show (4:3)</PresentationFormat>
  <Paragraphs>139</Paragraphs>
  <Slides>23</Slides>
  <Notes>14</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Minimum Qualifications and the Disciplines List</vt:lpstr>
      <vt:lpstr>Session Overview</vt:lpstr>
      <vt:lpstr>What is a Discipline?</vt:lpstr>
      <vt:lpstr>Organization of the Disciplines List</vt:lpstr>
      <vt:lpstr>Why Do We Care About Faculty Qualifications? </vt:lpstr>
      <vt:lpstr>Minimum Qualifications</vt:lpstr>
      <vt:lpstr>Local Minimum Qualifications</vt:lpstr>
      <vt:lpstr>PowerPoint Presentation</vt:lpstr>
      <vt:lpstr>Assigning Courses to Disciplines</vt:lpstr>
      <vt:lpstr>Considerations for Discipline Assignments</vt:lpstr>
      <vt:lpstr>Three Different Ways of Assigning Courses</vt:lpstr>
      <vt:lpstr>Multiple Disciplines</vt:lpstr>
      <vt:lpstr>PowerPoint Presentation</vt:lpstr>
      <vt:lpstr>Impact on Teaching</vt:lpstr>
      <vt:lpstr>Multi-College Districts</vt:lpstr>
      <vt:lpstr>PowerPoint Presentation</vt:lpstr>
      <vt:lpstr>Workforce Task Force Recommendations</vt:lpstr>
      <vt:lpstr>Workforce Task Force Recommendations</vt:lpstr>
      <vt:lpstr>Workforce Task Force Recommendations</vt:lpstr>
      <vt:lpstr>Workforce Task Force Recommendations</vt:lpstr>
      <vt:lpstr>Workforce Task Force Recommendations</vt:lpstr>
      <vt:lpstr>Summary</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c:title>
  <dc:creator>Paul Setziol</dc:creator>
  <cp:lastModifiedBy>SBVC SBCCD</cp:lastModifiedBy>
  <cp:revision>48</cp:revision>
  <cp:lastPrinted>2015-11-04T05:10:23Z</cp:lastPrinted>
  <dcterms:created xsi:type="dcterms:W3CDTF">2015-04-05T18:32:37Z</dcterms:created>
  <dcterms:modified xsi:type="dcterms:W3CDTF">2015-11-04T05:11:21Z</dcterms:modified>
</cp:coreProperties>
</file>