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8" r:id="rId3"/>
  </p:sldMasterIdLst>
  <p:notesMasterIdLst>
    <p:notesMasterId r:id="rId17"/>
  </p:notesMasterIdLst>
  <p:sldIdLst>
    <p:sldId id="256" r:id="rId4"/>
    <p:sldId id="283" r:id="rId5"/>
    <p:sldId id="284" r:id="rId6"/>
    <p:sldId id="290" r:id="rId7"/>
    <p:sldId id="289" r:id="rId8"/>
    <p:sldId id="288" r:id="rId9"/>
    <p:sldId id="291" r:id="rId10"/>
    <p:sldId id="292" r:id="rId11"/>
    <p:sldId id="293" r:id="rId12"/>
    <p:sldId id="286" r:id="rId13"/>
    <p:sldId id="294" r:id="rId14"/>
    <p:sldId id="26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Rother" initials="M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1" autoAdjust="0"/>
    <p:restoredTop sz="86352" autoAdjust="0"/>
  </p:normalViewPr>
  <p:slideViewPr>
    <p:cSldViewPr snapToGrid="0">
      <p:cViewPr varScale="1">
        <p:scale>
          <a:sx n="55" d="100"/>
          <a:sy n="55" d="100"/>
        </p:scale>
        <p:origin x="56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1T11:19:08.728" idx="1">
    <p:pos x="6386" y="1546"/>
    <p:text>Isn't this different than CTE?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5/2/18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0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51627E-0E2D-894E-8F43-93CDCE6C1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62F-0ED6-2642-8D5D-877A01ABDB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109-A11E-1D4E-AFAA-11047BB22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FB00-40A0-CB40-89AE-7B876F872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FCD-950F-F64A-8F23-E1D5CF7597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69E-978B-EC44-8184-AD5871C3F2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114-C1B0-EB49-B4FE-AF20EFB226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9EC-0F55-2B48-8A78-C0624E8E5B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B5F9-DCEE-EE46-B743-09B7231ABE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6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D08B-34F5-AF46-8730-14625C378048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54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8A10-A663-F841-A558-4E5C30471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0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64C-5561-6E46-9FEF-EDB9C6EBD789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4C21-B471-974C-BE79-20B37AB1C382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3649-2811-8642-8EC5-614A179A21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9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CA2D-B19B-4B4B-AC44-5FFBE1BE0ADB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47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268-113F-C749-9914-AC12F17227F5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9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A31F-E254-8F4A-8146-F5405767F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94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E296-AC64-FB44-B63F-3EF6414A5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7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6257-52AE-7E41-B0FF-CF920645A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05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B88-E5CA-EA43-8802-FCC981EE32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9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A454-70C5-894C-939C-1DB4370A904F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DEF-D756-DC4A-B151-98B216713A44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33F3-425D-C84A-BE2E-947A5D2CB2E3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Plenary Session, April 21 – 23,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F60E56-C765-804C-B9C6-1776FFBF7C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012-18AF-D84B-A175-DF57A692A2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01C4-13CB-DE4E-ADBF-2B3662F3E3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829-33B4-1249-8D3C-B3FDC2B959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DCA1-2359-6446-8D7F-26B2E35C8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DC3F-42CB-4946-B16F-C6AE1596A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F0959C-C6BB-0742-BBBD-5ED091EBA8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Spring Plenary Session, April 21 – 23,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6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-id.net" TargetMode="External"/><Relationship Id="rId2" Type="http://schemas.openxmlformats.org/officeDocument/2006/relationships/hyperlink" Target="http://c-id.net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1108715"/>
            <a:ext cx="10363200" cy="204391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Developing statewide model curriculum in career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351" y="3499611"/>
            <a:ext cx="10409695" cy="2665708"/>
          </a:xfrm>
        </p:spPr>
        <p:txBody>
          <a:bodyPr>
            <a:normAutofit/>
          </a:bodyPr>
          <a:lstStyle/>
          <a:p>
            <a:pPr algn="r"/>
            <a:r>
              <a:rPr lang="en-US" sz="2000" b="0" i="0" dirty="0"/>
              <a:t>Dianna </a:t>
            </a:r>
            <a:r>
              <a:rPr lang="en-US" sz="2000" b="0" i="0" dirty="0" err="1"/>
              <a:t>Chiabotti</a:t>
            </a:r>
            <a:r>
              <a:rPr lang="en-US" sz="2000" b="0" i="0" dirty="0"/>
              <a:t>, </a:t>
            </a:r>
            <a:r>
              <a:rPr lang="en-US" sz="2000" dirty="0"/>
              <a:t>Dean of Career and Technical Education and Economic Workforce Development, Napa Valley College </a:t>
            </a:r>
          </a:p>
          <a:p>
            <a:pPr algn="r"/>
            <a:r>
              <a:rPr lang="en-US" sz="2000" b="0" i="0" dirty="0" err="1"/>
              <a:t>Krystinne</a:t>
            </a:r>
            <a:r>
              <a:rPr lang="en-US" sz="2000" b="0" i="0" dirty="0"/>
              <a:t> Mica, ASCCC Chief Operating Officer</a:t>
            </a:r>
          </a:p>
          <a:p>
            <a:pPr algn="r"/>
            <a:r>
              <a:rPr lang="en-US" sz="2000" dirty="0"/>
              <a:t>Craig Rutan, ASCCC Area D Representative</a:t>
            </a:r>
          </a:p>
          <a:p>
            <a:pPr algn="r"/>
            <a:r>
              <a:rPr lang="en-US" sz="2000" b="0" i="0" dirty="0"/>
              <a:t>John </a:t>
            </a:r>
            <a:r>
              <a:rPr lang="en-US" sz="2000" b="0" i="0" dirty="0" err="1"/>
              <a:t>Stanskas</a:t>
            </a:r>
            <a:r>
              <a:rPr lang="en-US" sz="2000" b="0" i="0" dirty="0"/>
              <a:t>, ASCCC Vice President</a:t>
            </a:r>
          </a:p>
          <a:p>
            <a:pPr algn="r"/>
            <a:endParaRPr lang="en-US" sz="2000" dirty="0"/>
          </a:p>
          <a:p>
            <a:pPr algn="r"/>
            <a:r>
              <a:rPr lang="en-US" sz="2000" b="0" i="0" dirty="0"/>
              <a:t>2018 ASCCC Career and Noncredit Education Institute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DC90E-D1D3-9840-9F68-CA0FFE56E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31323"/>
            <a:ext cx="4884071" cy="2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 Development and DIG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1825625"/>
            <a:ext cx="11136824" cy="4351338"/>
          </a:xfrm>
        </p:spPr>
        <p:txBody>
          <a:bodyPr>
            <a:normAutofit/>
          </a:bodyPr>
          <a:lstStyle/>
          <a:p>
            <a:r>
              <a:rPr lang="en-US" b="0" i="0" dirty="0"/>
              <a:t>Descriptor development begins with the Sector Navigators (SN) contacting industry about existing community college CTE programs</a:t>
            </a:r>
          </a:p>
          <a:p>
            <a:r>
              <a:rPr lang="en-US" b="0" i="0" dirty="0"/>
              <a:t>SNs, DSNs, and industry partners are invited to join faculty at a Discipline Input Group (DIG) meeting to begin drafting course descriptors and model curriculum</a:t>
            </a:r>
          </a:p>
          <a:p>
            <a:r>
              <a:rPr lang="en-US" b="0" i="0" dirty="0"/>
              <a:t>Draft descriptors and model curriculum and reviewed by a Faculty Discipline Review Group (FDRG) and finalized descriptors are distributed to faculty for comments.</a:t>
            </a:r>
          </a:p>
          <a:p>
            <a:r>
              <a:rPr lang="en-US" b="0" i="0" dirty="0"/>
              <a:t>Once the descriptors are finalized, colleges can submit their courses for C-ID designations and they can create certificates and degrees that align with the model curriculum.</a:t>
            </a:r>
          </a:p>
        </p:txBody>
      </p:sp>
    </p:spTree>
    <p:extLst>
      <p:ext uri="{BB962C8B-B14F-4D97-AF65-F5344CB8AC3E}">
        <p14:creationId xmlns:p14="http://schemas.microsoft.com/office/powerpoint/2010/main" val="184396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125C-F9B2-8346-B226-2433F750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DIG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FFF3-E279-5E48-A1A7-7F28124D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 18 (North – Westin San Francisco Airport Hotel) and May 19 (South – Ontario Airport Hotel &amp; Conference Center)</a:t>
            </a:r>
          </a:p>
          <a:p>
            <a:r>
              <a:rPr lang="en-US" dirty="0"/>
              <a:t>This DIG is a slightly different format and potential outcome related to MQs</a:t>
            </a:r>
          </a:p>
          <a:p>
            <a:r>
              <a:rPr lang="en-US" dirty="0"/>
              <a:t>Invited Disciplines</a:t>
            </a:r>
          </a:p>
          <a:p>
            <a:pPr lvl="1"/>
            <a:r>
              <a:rPr lang="en-US" dirty="0"/>
              <a:t>Automotive</a:t>
            </a:r>
          </a:p>
          <a:p>
            <a:pPr lvl="1"/>
            <a:r>
              <a:rPr lang="en-US" dirty="0"/>
              <a:t>Heating, Ventilation, &amp; Air Conditioning (HVAC)</a:t>
            </a:r>
          </a:p>
          <a:p>
            <a:pPr lvl="1"/>
            <a:r>
              <a:rPr lang="en-US" dirty="0"/>
              <a:t>Welding</a:t>
            </a:r>
          </a:p>
          <a:p>
            <a:pPr lvl="1"/>
            <a:r>
              <a:rPr lang="en-US" dirty="0"/>
              <a:t>Aviation</a:t>
            </a:r>
          </a:p>
          <a:p>
            <a:r>
              <a:rPr lang="en-US" dirty="0"/>
              <a:t>Free to attend and open to all interested faculty.</a:t>
            </a:r>
          </a:p>
          <a:p>
            <a:r>
              <a:rPr lang="en-US" dirty="0"/>
              <a:t>Register at </a:t>
            </a:r>
            <a:r>
              <a:rPr lang="en-US" dirty="0">
                <a:hlinkClick r:id="rId2"/>
              </a:rPr>
              <a:t>c-id.net </a:t>
            </a:r>
            <a:r>
              <a:rPr lang="en-US" dirty="0"/>
              <a:t>by May 11.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Contact </a:t>
            </a:r>
            <a:r>
              <a:rPr lang="en-US" b="1" dirty="0">
                <a:hlinkClick r:id="rId3"/>
              </a:rPr>
              <a:t>support@c-id.net</a:t>
            </a:r>
            <a:r>
              <a:rPr lang="en-US" b="1" dirty="0"/>
              <a:t> for questions or if you would like to sign up for your discipline’s listserv.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E9B5-7676-F145-9D37-0F035A072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631" y="2717800"/>
            <a:ext cx="3317631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29" y="5691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31985" y="1477160"/>
            <a:ext cx="10515600" cy="2463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cap="all" dirty="0"/>
              <a:t>Questions?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A6D31-5935-5445-81E7-42278858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08" y="2175389"/>
            <a:ext cx="6986954" cy="46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B0867-A197-1440-8A8B-96DD6E934F36}"/>
              </a:ext>
            </a:extLst>
          </p:cNvPr>
          <p:cNvSpPr txBox="1"/>
          <p:nvPr/>
        </p:nvSpPr>
        <p:spPr>
          <a:xfrm>
            <a:off x="3681046" y="961292"/>
            <a:ext cx="5027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Thanks for Coming!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97A15-60C1-0F42-B20E-4A52B15CDA18}"/>
              </a:ext>
            </a:extLst>
          </p:cNvPr>
          <p:cNvSpPr txBox="1"/>
          <p:nvPr/>
        </p:nvSpPr>
        <p:spPr>
          <a:xfrm>
            <a:off x="1148862" y="2836985"/>
            <a:ext cx="107324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Dianna </a:t>
            </a:r>
            <a:r>
              <a:rPr lang="en-US" sz="3600" dirty="0" err="1"/>
              <a:t>Chiabotti</a:t>
            </a:r>
            <a:r>
              <a:rPr lang="en-US" sz="3600" dirty="0"/>
              <a:t>		</a:t>
            </a:r>
            <a:r>
              <a:rPr lang="en-US" sz="3600" dirty="0" err="1"/>
              <a:t>dchiabotti@napavalley.edu</a:t>
            </a:r>
            <a:r>
              <a:rPr lang="en-US" sz="3600" dirty="0"/>
              <a:t>	</a:t>
            </a:r>
          </a:p>
          <a:p>
            <a:r>
              <a:rPr lang="en-US" sz="3600" dirty="0" err="1"/>
              <a:t>Krystinne</a:t>
            </a:r>
            <a:r>
              <a:rPr lang="en-US" sz="3600" dirty="0"/>
              <a:t> Mica		</a:t>
            </a:r>
            <a:r>
              <a:rPr lang="en-US" sz="3600" dirty="0" err="1"/>
              <a:t>info@asccc.org</a:t>
            </a:r>
            <a:endParaRPr lang="en-US" sz="3600" dirty="0"/>
          </a:p>
          <a:p>
            <a:r>
              <a:rPr lang="en-US" sz="3600" dirty="0"/>
              <a:t>Craig </a:t>
            </a:r>
            <a:r>
              <a:rPr lang="en-US" sz="3600" dirty="0" err="1"/>
              <a:t>Rutan</a:t>
            </a:r>
            <a:r>
              <a:rPr lang="en-US" sz="3600" dirty="0"/>
              <a:t>			</a:t>
            </a:r>
            <a:r>
              <a:rPr lang="en-US" sz="3600" dirty="0" err="1"/>
              <a:t>rutan_craig@sccollege.edu</a:t>
            </a:r>
            <a:endParaRPr lang="en-US" sz="3600" dirty="0"/>
          </a:p>
          <a:p>
            <a:r>
              <a:rPr lang="en-US" sz="3600" dirty="0"/>
              <a:t>John Stanskas		</a:t>
            </a:r>
            <a:r>
              <a:rPr lang="en-US" sz="3600" dirty="0" err="1"/>
              <a:t>jstanskas@valleycollege.edu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870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9" y="2154265"/>
            <a:ext cx="11152322" cy="4022698"/>
          </a:xfrm>
        </p:spPr>
        <p:txBody>
          <a:bodyPr>
            <a:normAutofit/>
          </a:bodyPr>
          <a:lstStyle/>
          <a:p>
            <a:r>
              <a:rPr lang="en-US" sz="3200" b="0" i="0" dirty="0"/>
              <a:t>Course Identification Numbering (C-ID) System</a:t>
            </a:r>
          </a:p>
          <a:p>
            <a:r>
              <a:rPr lang="en-US" sz="3200" b="0" i="0" dirty="0"/>
              <a:t>C-ID for CTE</a:t>
            </a:r>
          </a:p>
          <a:p>
            <a:r>
              <a:rPr lang="en-US" sz="3200" b="0" i="0" dirty="0"/>
              <a:t>Recommendations for CTE from the WFTF</a:t>
            </a:r>
          </a:p>
          <a:p>
            <a:r>
              <a:rPr lang="en-US" sz="3200" b="0" i="0" dirty="0"/>
              <a:t>Discussion of Recommendations</a:t>
            </a:r>
          </a:p>
          <a:p>
            <a:r>
              <a:rPr lang="en-US" sz="3200" b="0" i="0" dirty="0"/>
              <a:t>Report Out from Groups</a:t>
            </a:r>
          </a:p>
          <a:p>
            <a:r>
              <a:rPr lang="en-US" sz="3200" b="0" i="0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1AA65-7069-1A49-BC19-50C1E1A8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3997441"/>
            <a:ext cx="5017477" cy="28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8" y="1825625"/>
            <a:ext cx="11245312" cy="4351338"/>
          </a:xfrm>
        </p:spPr>
        <p:txBody>
          <a:bodyPr/>
          <a:lstStyle/>
          <a:p>
            <a:r>
              <a:rPr lang="en-US" b="0" i="0" dirty="0"/>
              <a:t>The Course Identification Numbering System (C-ID) is a supra-numbering system created to help simplify articulation with the California State University (CSU) system and make it easier for students to move from one community college to another.</a:t>
            </a:r>
          </a:p>
          <a:p>
            <a:r>
              <a:rPr lang="en-US" b="0" i="0" dirty="0"/>
              <a:t>Descriptors outline a set of minimum requirements for a course.</a:t>
            </a:r>
          </a:p>
          <a:p>
            <a:r>
              <a:rPr lang="en-US" b="0" i="0" dirty="0"/>
              <a:t>Once a college’s course has an approved C-ID designation, that college must automatically accept any other course with the same C-ID designation as equivalent!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5B8F7-5079-E040-B18B-FD216745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441" y="4618892"/>
            <a:ext cx="4506559" cy="22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C61A-D1CC-5341-9E6B-FA37A670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 for CTE?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016E3-626B-1F47-A1FF-5161D4AF4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might seem like C-ID would only make sense for CTE disciplines where students plan to transfer, but C-ID has several advantages for all CTE disciplines.</a:t>
            </a:r>
          </a:p>
          <a:p>
            <a:r>
              <a:rPr lang="en-US" dirty="0"/>
              <a:t>C-ID can assist with developing statewide models that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Outline consistent core requirements for CTE programs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Facilitate broad collaboration between discipline faculty and industry to ensure students have skills that will improve employability.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Allow students to move from one college to another without needing to start over.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C64C1-13EF-924F-81D7-948C546D7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5" y="4513385"/>
            <a:ext cx="2344615" cy="23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WFTF Recommendation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3" y="1825625"/>
            <a:ext cx="11105827" cy="4351338"/>
          </a:xfrm>
        </p:spPr>
        <p:txBody>
          <a:bodyPr/>
          <a:lstStyle/>
          <a:p>
            <a:r>
              <a:rPr lang="en-US" i="0" dirty="0"/>
              <a:t>Develop, identify and disseminate effective CTE practices </a:t>
            </a:r>
          </a:p>
          <a:p>
            <a:pPr lvl="1"/>
            <a:r>
              <a:rPr lang="en-US" b="0" i="0" dirty="0"/>
              <a:t>Develop a website repository of CTE model curricula that faculty and colleges can select and adapt to their own needs. </a:t>
            </a:r>
          </a:p>
          <a:p>
            <a:pPr lvl="1"/>
            <a:r>
              <a:rPr lang="en-US" b="0" i="0" dirty="0"/>
              <a:t>Develop an interactive system where regional industry stakeholders can provide feedback to both validate and enhance the quality of CTE programs. </a:t>
            </a:r>
          </a:p>
          <a:p>
            <a:endParaRPr lang="en-US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F4C5D-8DE6-FD40-A69D-40FA2941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15" y="3642637"/>
            <a:ext cx="3332285" cy="32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9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WFTF Recommendation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3" y="1825625"/>
            <a:ext cx="11105827" cy="4351338"/>
          </a:xfrm>
        </p:spPr>
        <p:txBody>
          <a:bodyPr>
            <a:normAutofit/>
          </a:bodyPr>
          <a:lstStyle/>
          <a:p>
            <a:r>
              <a:rPr lang="en-US" i="0" dirty="0"/>
              <a:t>Facilitate curricular portability across institutions </a:t>
            </a:r>
          </a:p>
          <a:p>
            <a:pPr lvl="1"/>
            <a:r>
              <a:rPr lang="en-US" b="0" i="0" dirty="0"/>
              <a:t>Scale up and resource the “C-ID” (course identi</a:t>
            </a:r>
            <a:r>
              <a:rPr lang="en-US" dirty="0"/>
              <a:t>fi</a:t>
            </a:r>
            <a:r>
              <a:rPr lang="en-US" b="0" i="0" dirty="0"/>
              <a:t>er) system for CTE courses, certi</a:t>
            </a:r>
            <a:r>
              <a:rPr lang="en-US" dirty="0"/>
              <a:t>fi</a:t>
            </a:r>
            <a:r>
              <a:rPr lang="en-US" b="0" i="0" dirty="0"/>
              <a:t>cates and degrees to enable articulation across institutions. </a:t>
            </a:r>
          </a:p>
          <a:p>
            <a:pPr lvl="1"/>
            <a:r>
              <a:rPr lang="en-US" b="0" i="0" dirty="0"/>
              <a:t>Disseminate effective practices for streamlining and improving processes for recognizing prior learning and work experience and awarding credits or advanced placement toward CTE pathways. </a:t>
            </a:r>
          </a:p>
          <a:p>
            <a:pPr lvl="1"/>
            <a:r>
              <a:rPr lang="en-US" b="0" i="0" dirty="0"/>
              <a:t>Enable and encourage faculty and colleges, in consultation with industry, to develop industry- driven, competency-based and portable pathways that include stackable components and modularized curricula, work-based learning opportunities, and other support services. </a:t>
            </a:r>
          </a:p>
          <a:p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E9262-97F5-D246-A779-BEB18DA1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85" y="5002353"/>
            <a:ext cx="5791201" cy="18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6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34B9-2C5E-FE4B-9BFB-C848543E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A9E7-9B1A-2C4F-A9DD-EDB301824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Transfer Model Curriculum used to build ADTs</a:t>
            </a:r>
          </a:p>
          <a:p>
            <a:r>
              <a:rPr lang="en-US" dirty="0"/>
              <a:t>Identifies core courses required for students to be successful in a program</a:t>
            </a:r>
          </a:p>
          <a:p>
            <a:r>
              <a:rPr lang="en-US" dirty="0"/>
              <a:t>Core courses are common to all similar programs across the state</a:t>
            </a:r>
          </a:p>
          <a:p>
            <a:r>
              <a:rPr lang="en-US" dirty="0"/>
              <a:t>Core courses will have C-ID course descriptors developed to ensure consistency of programs and make it easier for students to move between colleges.</a:t>
            </a:r>
          </a:p>
          <a:p>
            <a:r>
              <a:rPr lang="en-US" dirty="0"/>
              <a:t>Alternatively, some discipline faculty have chosen to list competencies and outcomes for a certificate or degree in lieu of courses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B3124-61D8-864A-BE3A-19D735619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07142"/>
            <a:ext cx="2883877" cy="19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A5F3-D98F-FC47-B22C-BCD144C1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4B4E-E9FB-CC49-92DD-CAD8218D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 model curriculum are approved</a:t>
            </a:r>
          </a:p>
          <a:p>
            <a:pPr lvl="1"/>
            <a:r>
              <a:rPr lang="en-US" dirty="0"/>
              <a:t>Engineering</a:t>
            </a:r>
          </a:p>
          <a:p>
            <a:pPr lvl="1"/>
            <a:r>
              <a:rPr lang="en-US" dirty="0"/>
              <a:t>Information Technology</a:t>
            </a:r>
          </a:p>
          <a:p>
            <a:pPr lvl="1"/>
            <a:r>
              <a:rPr lang="en-US" dirty="0"/>
              <a:t>Culinary Arts</a:t>
            </a:r>
          </a:p>
          <a:p>
            <a:pPr lvl="1"/>
            <a:r>
              <a:rPr lang="en-US" dirty="0"/>
              <a:t>Hospitality Management</a:t>
            </a:r>
          </a:p>
          <a:p>
            <a:pPr lvl="1"/>
            <a:r>
              <a:rPr lang="en-US" dirty="0"/>
              <a:t>Nursing</a:t>
            </a:r>
          </a:p>
          <a:p>
            <a:pPr lvl="1"/>
            <a:r>
              <a:rPr lang="en-US" dirty="0"/>
              <a:t>Health Information Technology</a:t>
            </a:r>
          </a:p>
          <a:p>
            <a:r>
              <a:rPr lang="en-US" dirty="0"/>
              <a:t>37 model curriculum are currently in draft </a:t>
            </a:r>
          </a:p>
          <a:p>
            <a:r>
              <a:rPr lang="en-US" dirty="0"/>
              <a:t>43 disciplines are working on a model framework and course descriptors spanning across 13 industry sectors</a:t>
            </a:r>
          </a:p>
          <a:p>
            <a:r>
              <a:rPr lang="en-US" dirty="0"/>
              <a:t>66 approved descriptors and 100+ course descriptors are in draft form</a:t>
            </a:r>
          </a:p>
          <a:p>
            <a:r>
              <a:rPr lang="en-US" dirty="0"/>
              <a:t>At least 725 faculty have already participated in a Discipline Input Group (DIG)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37E3C-8BF2-C047-AF20-881D0DABA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38609" y="904428"/>
            <a:ext cx="3400755" cy="22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22B8-3355-DB4D-BCBA-21EBAA90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Disciplines with Approved MC or Descriptors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1FE41A-8BBA-DE4F-9A11-50086859B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37129"/>
              </p:ext>
            </p:extLst>
          </p:nvPr>
        </p:nvGraphicFramePr>
        <p:xfrm>
          <a:off x="2920620" y="1524000"/>
          <a:ext cx="4872252" cy="52067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6126">
                  <a:extLst>
                    <a:ext uri="{9D8B030D-6E8A-4147-A177-3AD203B41FA5}">
                      <a16:colId xmlns:a16="http://schemas.microsoft.com/office/drawing/2014/main" val="963162700"/>
                    </a:ext>
                  </a:extLst>
                </a:gridCol>
                <a:gridCol w="2436126">
                  <a:extLst>
                    <a:ext uri="{9D8B030D-6E8A-4147-A177-3AD203B41FA5}">
                      <a16:colId xmlns:a16="http://schemas.microsoft.com/office/drawing/2014/main" val="3217509102"/>
                    </a:ext>
                  </a:extLst>
                </a:gridCol>
              </a:tblGrid>
              <a:tr h="696138">
                <a:tc>
                  <a:txBody>
                    <a:bodyPr/>
                    <a:lstStyle/>
                    <a:p>
                      <a:r>
                        <a:rPr lang="en-US" dirty="0"/>
                        <a:t>Addiction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Alternative Fuels &amp; Advanced Transportation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91998"/>
                  </a:ext>
                </a:extLst>
              </a:tr>
              <a:tr h="455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Automotive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Biotechnology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539130"/>
                  </a:ext>
                </a:extLst>
              </a:tr>
              <a:tr h="487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Commercial 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Culinary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61303"/>
                  </a:ext>
                </a:extLst>
              </a:tr>
              <a:tr h="696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Emergency Medical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Engineering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53841"/>
                  </a:ext>
                </a:extLst>
              </a:tr>
              <a:tr h="696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Fire Technology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Health Information Technology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842714"/>
                  </a:ext>
                </a:extLst>
              </a:tr>
              <a:tr h="904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Hospitality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Information Technology &amp; Information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177171"/>
                  </a:ext>
                </a:extLst>
              </a:tr>
              <a:tr h="487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Nursing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3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9060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ASCCC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E20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582654A2-8F12-3146-83F7-BD9873F812BA}" vid="{58C9C3D4-CDC4-ED46-994E-B4971180DE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</TotalTime>
  <Words>764</Words>
  <Application>Microsoft Macintosh PowerPoint</Application>
  <PresentationFormat>Widescreen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1_Office Theme</vt:lpstr>
      <vt:lpstr>Office Theme</vt:lpstr>
      <vt:lpstr>ASCCC</vt:lpstr>
      <vt:lpstr>Developing statewide model curriculum in career education</vt:lpstr>
      <vt:lpstr>Overview</vt:lpstr>
      <vt:lpstr>C-ID</vt:lpstr>
      <vt:lpstr>C-ID for CTE?</vt:lpstr>
      <vt:lpstr>WFTF Recommendation 11</vt:lpstr>
      <vt:lpstr>WFTF Recommendation 10</vt:lpstr>
      <vt:lpstr>Framework Model</vt:lpstr>
      <vt:lpstr>Work to Date</vt:lpstr>
      <vt:lpstr>Disciplines with Approved MC or Descriptors</vt:lpstr>
      <vt:lpstr>Descriptor Development and DIG Meetings</vt:lpstr>
      <vt:lpstr>Upcoming DIG Meetings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Stanskas, Peter-John</cp:lastModifiedBy>
  <cp:revision>110</cp:revision>
  <cp:lastPrinted>2018-05-03T04:49:12Z</cp:lastPrinted>
  <dcterms:created xsi:type="dcterms:W3CDTF">2015-05-02T02:46:00Z</dcterms:created>
  <dcterms:modified xsi:type="dcterms:W3CDTF">2018-05-03T05:08:51Z</dcterms:modified>
</cp:coreProperties>
</file>