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9"/>
  </p:notesMasterIdLst>
  <p:handoutMasterIdLst>
    <p:handoutMasterId r:id="rId10"/>
  </p:handoutMasterIdLst>
  <p:sldIdLst>
    <p:sldId id="299" r:id="rId2"/>
    <p:sldId id="301" r:id="rId3"/>
    <p:sldId id="303" r:id="rId4"/>
    <p:sldId id="304" r:id="rId5"/>
    <p:sldId id="305" r:id="rId6"/>
    <p:sldId id="302" r:id="rId7"/>
    <p:sldId id="306" r:id="rId8"/>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43" autoAdjust="0"/>
    <p:restoredTop sz="90979" autoAdjust="0"/>
  </p:normalViewPr>
  <p:slideViewPr>
    <p:cSldViewPr>
      <p:cViewPr varScale="1">
        <p:scale>
          <a:sx n="66" d="100"/>
          <a:sy n="66" d="100"/>
        </p:scale>
        <p:origin x="124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9C4DA3D0-40AA-4CA1-981B-0A3E2A861E8B}" type="datetimeFigureOut">
              <a:rPr lang="en-US" smtClean="0"/>
              <a:t>10/26/2017</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F0C62507-1E12-49E1-8447-9F33276D0987}" type="slidenum">
              <a:rPr lang="en-US" smtClean="0"/>
              <a:t>‹#›</a:t>
            </a:fld>
            <a:endParaRPr lang="en-US"/>
          </a:p>
        </p:txBody>
      </p:sp>
    </p:spTree>
    <p:extLst>
      <p:ext uri="{BB962C8B-B14F-4D97-AF65-F5344CB8AC3E}">
        <p14:creationId xmlns:p14="http://schemas.microsoft.com/office/powerpoint/2010/main" val="3872550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452CC67D-29E8-41DD-8871-5883685771C2}" type="datetimeFigureOut">
              <a:rPr lang="en-US" smtClean="0"/>
              <a:t>10/26/2017</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a:lvl1pPr>
          </a:lstStyle>
          <a:p>
            <a:fld id="{EBED8167-913A-470C-A59C-33E366DBC041}" type="slidenum">
              <a:rPr lang="en-US" smtClean="0"/>
              <a:t>‹#›</a:t>
            </a:fld>
            <a:endParaRPr lang="en-US"/>
          </a:p>
        </p:txBody>
      </p:sp>
    </p:spTree>
    <p:extLst>
      <p:ext uri="{BB962C8B-B14F-4D97-AF65-F5344CB8AC3E}">
        <p14:creationId xmlns:p14="http://schemas.microsoft.com/office/powerpoint/2010/main" val="398142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1912584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B4F57F8-310A-45FD-8633-3AB63FA7F32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125887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4F57F8-310A-45FD-8633-3AB63FA7F32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410826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4F57F8-310A-45FD-8633-3AB63FA7F32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326010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4F57F8-310A-45FD-8633-3AB63FA7F32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141320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4F57F8-310A-45FD-8633-3AB63FA7F32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3033776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4F57F8-310A-45FD-8633-3AB63FA7F32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346565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4F57F8-310A-45FD-8633-3AB63FA7F329}"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169213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4F57F8-310A-45FD-8633-3AB63FA7F329}"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194322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F57F8-310A-45FD-8633-3AB63FA7F329}"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1699200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4F57F8-310A-45FD-8633-3AB63FA7F32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402624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4F57F8-310A-45FD-8633-3AB63FA7F32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006C9-CCFA-473E-9C6F-1E1C55748D54}" type="slidenum">
              <a:rPr lang="en-US" smtClean="0"/>
              <a:t>‹#›</a:t>
            </a:fld>
            <a:endParaRPr lang="en-US"/>
          </a:p>
        </p:txBody>
      </p:sp>
    </p:spTree>
    <p:extLst>
      <p:ext uri="{BB962C8B-B14F-4D97-AF65-F5344CB8AC3E}">
        <p14:creationId xmlns:p14="http://schemas.microsoft.com/office/powerpoint/2010/main" val="56130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B4F57F8-310A-45FD-8633-3AB63FA7F329}" type="datetimeFigureOut">
              <a:rPr lang="en-US" smtClean="0"/>
              <a:t>10/26/2017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A006C9-CCFA-473E-9C6F-1E1C55748D54}" type="slidenum">
              <a:rPr lang="en-US" smtClean="0"/>
              <a:t>‹#›</a:t>
            </a:fld>
            <a:endParaRPr lang="en-US"/>
          </a:p>
        </p:txBody>
      </p:sp>
    </p:spTree>
    <p:extLst>
      <p:ext uri="{BB962C8B-B14F-4D97-AF65-F5344CB8AC3E}">
        <p14:creationId xmlns:p14="http://schemas.microsoft.com/office/powerpoint/2010/main" val="2309857779"/>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fsoter@fullcollege.edu)" TargetMode="External"/><Relationship Id="rId2" Type="http://schemas.openxmlformats.org/officeDocument/2006/relationships/hyperlink" Target="mailto:davisondolores@foothill.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8077200" cy="3200400"/>
          </a:xfrm>
        </p:spPr>
        <p:txBody>
          <a:bodyPr>
            <a:noAutofit/>
          </a:bodyPr>
          <a:lstStyle/>
          <a:p>
            <a:r>
              <a:rPr lang="en-US" sz="4400" b="1" dirty="0">
                <a:solidFill>
                  <a:schemeClr val="accent1">
                    <a:lumMod val="75000"/>
                  </a:schemeClr>
                </a:solidFill>
              </a:rPr>
              <a:t>Welcome </a:t>
            </a:r>
            <a:br>
              <a:rPr lang="en-US" sz="4400" b="1" dirty="0">
                <a:solidFill>
                  <a:schemeClr val="accent1">
                    <a:lumMod val="75000"/>
                  </a:schemeClr>
                </a:solidFill>
              </a:rPr>
            </a:br>
            <a:r>
              <a:rPr lang="en-US" sz="4400" b="1" dirty="0">
                <a:solidFill>
                  <a:schemeClr val="accent1">
                    <a:lumMod val="75000"/>
                  </a:schemeClr>
                </a:solidFill>
              </a:rPr>
              <a:t>to </a:t>
            </a:r>
            <a:br>
              <a:rPr lang="en-US" sz="4400" b="1" dirty="0">
                <a:solidFill>
                  <a:schemeClr val="accent1">
                    <a:lumMod val="75000"/>
                  </a:schemeClr>
                </a:solidFill>
              </a:rPr>
            </a:br>
            <a:r>
              <a:rPr lang="en-US" sz="4400" b="1" dirty="0">
                <a:solidFill>
                  <a:schemeClr val="accent1">
                    <a:lumMod val="75000"/>
                  </a:schemeClr>
                </a:solidFill>
              </a:rPr>
              <a:t>Solano Community College</a:t>
            </a:r>
            <a:br>
              <a:rPr lang="en-US" sz="3200" b="1" dirty="0">
                <a:solidFill>
                  <a:schemeClr val="accent1">
                    <a:lumMod val="75000"/>
                  </a:schemeClr>
                </a:solidFill>
              </a:rPr>
            </a:br>
            <a:br>
              <a:rPr lang="en-US" sz="3200" b="1" dirty="0">
                <a:solidFill>
                  <a:schemeClr val="accent1">
                    <a:lumMod val="75000"/>
                  </a:schemeClr>
                </a:solidFill>
              </a:rPr>
            </a:br>
            <a:endParaRPr lang="en-US" sz="3200"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7" y="-4762"/>
            <a:ext cx="1947863" cy="1559370"/>
          </a:xfrm>
          <a:prstGeom prst="rect">
            <a:avLst/>
          </a:prstGeom>
        </p:spPr>
      </p:pic>
    </p:spTree>
    <p:extLst>
      <p:ext uri="{BB962C8B-B14F-4D97-AF65-F5344CB8AC3E}">
        <p14:creationId xmlns:p14="http://schemas.microsoft.com/office/powerpoint/2010/main" val="325820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458200" cy="1748319"/>
          </a:xfrm>
        </p:spPr>
        <p:txBody>
          <a:bodyPr anchor="t">
            <a:normAutofit/>
          </a:bodyPr>
          <a:lstStyle/>
          <a:p>
            <a:r>
              <a:rPr lang="en-US" b="1" dirty="0"/>
              <a:t>DACA and the Community College, a Conversation </a:t>
            </a:r>
            <a:br>
              <a:rPr lang="en-US" b="1" dirty="0">
                <a:solidFill>
                  <a:schemeClr val="accent1">
                    <a:lumMod val="75000"/>
                  </a:schemeClr>
                </a:solidFill>
              </a:rPr>
            </a:br>
            <a:endParaRPr lang="en-US" sz="13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7" y="0"/>
            <a:ext cx="1947863" cy="1559370"/>
          </a:xfrm>
          <a:prstGeom prst="rect">
            <a:avLst/>
          </a:prstGeom>
        </p:spPr>
      </p:pic>
      <p:sp>
        <p:nvSpPr>
          <p:cNvPr id="4" name="Title 1"/>
          <p:cNvSpPr txBox="1">
            <a:spLocks/>
          </p:cNvSpPr>
          <p:nvPr/>
        </p:nvSpPr>
        <p:spPr>
          <a:xfrm>
            <a:off x="457200" y="3276600"/>
            <a:ext cx="8229600" cy="1600200"/>
          </a:xfrm>
          <a:prstGeom prst="rect">
            <a:avLst/>
          </a:prstGeom>
        </p:spPr>
        <p:txBody>
          <a:bodyPr vert="horz" lIns="91440" tIns="45720" rIns="91440" bIns="45720" rtlCol="0" anchor="t">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2000" dirty="0"/>
              <a:t>Dr. Celia Esposito-Noy, Superintendent-President, Solano CCD </a:t>
            </a:r>
          </a:p>
          <a:p>
            <a:pPr algn="l"/>
            <a:endParaRPr lang="en-US" sz="2000" dirty="0"/>
          </a:p>
          <a:p>
            <a:pPr algn="l"/>
            <a:r>
              <a:rPr lang="en-US" sz="2000" dirty="0"/>
              <a:t>Brian Travis, Lieutenant, Solano County Sheriff's Office</a:t>
            </a:r>
          </a:p>
          <a:p>
            <a:pPr algn="l"/>
            <a:endParaRPr lang="en-US" sz="2000" dirty="0"/>
          </a:p>
          <a:p>
            <a:pPr algn="l"/>
            <a:r>
              <a:rPr lang="en-US" sz="2000" dirty="0"/>
              <a:t>Michael Wyly, Academic Senate President, Solano CCD</a:t>
            </a:r>
            <a:br>
              <a:rPr lang="en-US" sz="2000" dirty="0"/>
            </a:br>
            <a:endParaRPr lang="en-US" sz="2000" dirty="0"/>
          </a:p>
          <a:p>
            <a:pPr algn="l"/>
            <a:br>
              <a:rPr lang="en-US" sz="2000" dirty="0"/>
            </a:br>
            <a:endParaRPr lang="en-US" sz="2000" dirty="0"/>
          </a:p>
          <a:p>
            <a:pPr algn="l"/>
            <a:br>
              <a:rPr lang="en-US" sz="2000" dirty="0"/>
            </a:br>
            <a:br>
              <a:rPr lang="en-US" sz="2000" dirty="0"/>
            </a:br>
            <a:br>
              <a:rPr lang="en-US" sz="2000" dirty="0"/>
            </a:br>
            <a:endParaRPr lang="en-US" sz="2000" i="1" dirty="0"/>
          </a:p>
        </p:txBody>
      </p:sp>
    </p:spTree>
    <p:extLst>
      <p:ext uri="{BB962C8B-B14F-4D97-AF65-F5344CB8AC3E}">
        <p14:creationId xmlns:p14="http://schemas.microsoft.com/office/powerpoint/2010/main" val="362715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a:latin typeface="Palatino Linotype" charset="0"/>
                <a:ea typeface="Palatino Linotype" charset="0"/>
                <a:cs typeface="Palatino Linotype" charset="0"/>
              </a:rPr>
              <a:t>Academic Senate, Equity, and Diversity </a:t>
            </a:r>
          </a:p>
        </p:txBody>
      </p:sp>
      <p:sp>
        <p:nvSpPr>
          <p:cNvPr id="3" name="Subtitle 2"/>
          <p:cNvSpPr>
            <a:spLocks noGrp="1"/>
          </p:cNvSpPr>
          <p:nvPr>
            <p:ph type="subTitle" idx="1"/>
          </p:nvPr>
        </p:nvSpPr>
        <p:spPr/>
        <p:txBody>
          <a:bodyPr>
            <a:normAutofit fontScale="92500" lnSpcReduction="10000"/>
          </a:bodyPr>
          <a:lstStyle/>
          <a:p>
            <a:r>
              <a:rPr lang="en-US" dirty="0">
                <a:latin typeface="Palatino Linotype" charset="0"/>
                <a:ea typeface="Palatino Linotype" charset="0"/>
                <a:cs typeface="Palatino Linotype" charset="0"/>
              </a:rPr>
              <a:t>Resources for local senates and for faculty </a:t>
            </a:r>
          </a:p>
          <a:p>
            <a:endParaRPr lang="en-US" dirty="0">
              <a:latin typeface="Palatino Linotype" charset="0"/>
              <a:ea typeface="Palatino Linotype" charset="0"/>
              <a:cs typeface="Palatino Linotype" charset="0"/>
            </a:endParaRPr>
          </a:p>
          <a:p>
            <a:r>
              <a:rPr lang="en-US" dirty="0">
                <a:latin typeface="Palatino Linotype" charset="0"/>
                <a:ea typeface="Palatino Linotype" charset="0"/>
                <a:cs typeface="Palatino Linotype" charset="0"/>
              </a:rPr>
              <a:t>Dolores Davison, ASCCC Secretary </a:t>
            </a:r>
          </a:p>
          <a:p>
            <a:r>
              <a:rPr lang="en-US" dirty="0">
                <a:latin typeface="Palatino Linotype" charset="0"/>
                <a:ea typeface="Palatino Linotype" charset="0"/>
                <a:cs typeface="Palatino Linotype" charset="0"/>
              </a:rPr>
              <a:t>Sam Foster, ASCCC At Large Representative </a:t>
            </a:r>
          </a:p>
          <a:p>
            <a:r>
              <a:rPr lang="en-US" dirty="0">
                <a:latin typeface="Palatino Linotype" charset="0"/>
                <a:ea typeface="Palatino Linotype" charset="0"/>
                <a:cs typeface="Palatino Linotype" charset="0"/>
              </a:rPr>
              <a:t>Orlando Shannon, Lassen College </a:t>
            </a: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620660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a:cs typeface="Times New Roman"/>
              </a:rPr>
              <a:t>What is EDAC?</a:t>
            </a:r>
          </a:p>
        </p:txBody>
      </p:sp>
      <p:sp>
        <p:nvSpPr>
          <p:cNvPr id="3" name="Content Placeholder 2"/>
          <p:cNvSpPr>
            <a:spLocks noGrp="1"/>
          </p:cNvSpPr>
          <p:nvPr>
            <p:ph idx="1"/>
          </p:nvPr>
        </p:nvSpPr>
        <p:spPr/>
        <p:txBody>
          <a:bodyPr/>
          <a:lstStyle/>
          <a:p>
            <a:pPr marL="0" indent="0">
              <a:buNone/>
            </a:pPr>
            <a:r>
              <a:rPr lang="en-US" dirty="0">
                <a:latin typeface="Palatino Linotype" charset="0"/>
                <a:ea typeface="Palatino Linotype" charset="0"/>
                <a:cs typeface="Palatino Linotype" charset="0"/>
              </a:rPr>
              <a:t>The Equity and Diversity Action Committee (EDAC) responds to resolutions from the session that deal with the issues of equity and diversity in hiring, equal opportunity, and cultural diversity in the curriculum. The EDAC committee recommends strategies that promote student equity and student success, including effective teaching and student learning styles and fostering a campus climate conducive to faculty diversity and student achievement. The Committee advises the Executive Committee on guidelines, laws and regulations relating to equal opportunity and cultural diversity and promotes the integration of equity and diversity issues in appropriate ASCCC activities. </a:t>
            </a:r>
          </a:p>
        </p:txBody>
      </p:sp>
    </p:spTree>
    <p:extLst>
      <p:ext uri="{BB962C8B-B14F-4D97-AF65-F5344CB8AC3E}">
        <p14:creationId xmlns:p14="http://schemas.microsoft.com/office/powerpoint/2010/main" val="126693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Efforts </a:t>
            </a:r>
          </a:p>
        </p:txBody>
      </p:sp>
      <p:sp>
        <p:nvSpPr>
          <p:cNvPr id="3" name="Content Placeholder 2"/>
          <p:cNvSpPr>
            <a:spLocks noGrp="1"/>
          </p:cNvSpPr>
          <p:nvPr>
            <p:ph idx="1"/>
          </p:nvPr>
        </p:nvSpPr>
        <p:spPr/>
        <p:txBody>
          <a:bodyPr/>
          <a:lstStyle/>
          <a:p>
            <a:r>
              <a:rPr lang="en-US" sz="2400" dirty="0"/>
              <a:t>Focus groups on faculty hiring </a:t>
            </a:r>
          </a:p>
          <a:p>
            <a:r>
              <a:rPr lang="en-US" sz="2400" dirty="0"/>
              <a:t>Focus on Disenfranchised Students</a:t>
            </a:r>
          </a:p>
          <a:p>
            <a:r>
              <a:rPr lang="en-US" sz="2400" dirty="0"/>
              <a:t>Revision of paper on faculty hiring and diversity to be completed by spring 2018</a:t>
            </a:r>
          </a:p>
          <a:p>
            <a:r>
              <a:rPr lang="en-US" sz="2400" dirty="0"/>
              <a:t>DACA Resources </a:t>
            </a:r>
          </a:p>
          <a:p>
            <a:r>
              <a:rPr lang="en-US" sz="2400" dirty="0"/>
              <a:t>ICAS and DACA</a:t>
            </a:r>
          </a:p>
          <a:p>
            <a:r>
              <a:rPr lang="en-US" sz="2400" dirty="0"/>
              <a:t>Part </a:t>
            </a:r>
            <a:r>
              <a:rPr lang="en-US" sz="2400"/>
              <a:t>Time Faculty Leadership </a:t>
            </a:r>
            <a:r>
              <a:rPr lang="en-US" sz="2400" dirty="0"/>
              <a:t>Institute</a:t>
            </a:r>
          </a:p>
          <a:p>
            <a:r>
              <a:rPr lang="en-US" sz="2400" dirty="0"/>
              <a:t>Curriculum and Diversity </a:t>
            </a:r>
          </a:p>
          <a:p>
            <a:r>
              <a:rPr lang="en-US" sz="2400" dirty="0"/>
              <a:t>Social Justice and Civic Engagement </a:t>
            </a:r>
          </a:p>
          <a:p>
            <a:r>
              <a:rPr lang="en-US" sz="2400" dirty="0"/>
              <a:t>Incarcerated and Reentry Students </a:t>
            </a:r>
          </a:p>
          <a:p>
            <a:endParaRPr lang="en-US" dirty="0"/>
          </a:p>
          <a:p>
            <a:endParaRPr lang="en-US" dirty="0"/>
          </a:p>
        </p:txBody>
      </p:sp>
    </p:spTree>
    <p:extLst>
      <p:ext uri="{BB962C8B-B14F-4D97-AF65-F5344CB8AC3E}">
        <p14:creationId xmlns:p14="http://schemas.microsoft.com/office/powerpoint/2010/main" val="105435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the ASCCC Do to Support Equity and Diversity?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11344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Thank you!</a:t>
            </a:r>
          </a:p>
        </p:txBody>
      </p:sp>
      <p:sp>
        <p:nvSpPr>
          <p:cNvPr id="3" name="Content Placeholder 2"/>
          <p:cNvSpPr>
            <a:spLocks noGrp="1"/>
          </p:cNvSpPr>
          <p:nvPr>
            <p:ph idx="1"/>
          </p:nvPr>
        </p:nvSpPr>
        <p:spPr/>
        <p:txBody>
          <a:bodyPr>
            <a:normAutofit/>
          </a:bodyPr>
          <a:lstStyle/>
          <a:p>
            <a:r>
              <a:rPr lang="en-US" sz="3200" dirty="0"/>
              <a:t>Dolores Davison  (</a:t>
            </a:r>
            <a:r>
              <a:rPr lang="en-US" sz="3200" dirty="0">
                <a:hlinkClick r:id="rId2"/>
              </a:rPr>
              <a:t>davisondolores@foothill.edu)</a:t>
            </a:r>
            <a:endParaRPr lang="en-US" sz="3200" dirty="0"/>
          </a:p>
          <a:p>
            <a:r>
              <a:rPr lang="en-US" sz="3200" dirty="0"/>
              <a:t>Sam Foster (sfoster</a:t>
            </a:r>
            <a:r>
              <a:rPr lang="en-US" sz="3200" dirty="0">
                <a:hlinkClick r:id="rId3"/>
              </a:rPr>
              <a:t>@fullcoll.edu)</a:t>
            </a:r>
            <a:endParaRPr lang="en-US" sz="3200" dirty="0"/>
          </a:p>
          <a:p>
            <a:r>
              <a:rPr lang="en-US" sz="3200" dirty="0"/>
              <a:t>Michael </a:t>
            </a:r>
            <a:r>
              <a:rPr lang="en-US" sz="3200" dirty="0" err="1"/>
              <a:t>Wyly</a:t>
            </a:r>
            <a:r>
              <a:rPr lang="en-US" sz="3200" dirty="0"/>
              <a:t> (</a:t>
            </a:r>
            <a:r>
              <a:rPr lang="en-US" sz="3200" dirty="0" err="1"/>
              <a:t>michael.wyly@solano.edu</a:t>
            </a:r>
            <a:r>
              <a:rPr lang="en-US" sz="3200" dirty="0"/>
              <a:t>)</a:t>
            </a:r>
          </a:p>
        </p:txBody>
      </p:sp>
    </p:spTree>
    <p:extLst>
      <p:ext uri="{BB962C8B-B14F-4D97-AF65-F5344CB8AC3E}">
        <p14:creationId xmlns:p14="http://schemas.microsoft.com/office/powerpoint/2010/main" val="79947750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50537</TotalTime>
  <Words>267</Words>
  <Application>Microsoft Office PowerPoint</Application>
  <PresentationFormat>On-screen Show (4:3)</PresentationFormat>
  <Paragraphs>33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vt:lpstr>
      <vt:lpstr>Palatino Linotype</vt:lpstr>
      <vt:lpstr>Times New Roman</vt:lpstr>
      <vt:lpstr>Office Theme</vt:lpstr>
      <vt:lpstr>Welcome  to  Solano Community College  </vt:lpstr>
      <vt:lpstr>DACA and the Community College, a Conversation  </vt:lpstr>
      <vt:lpstr>Academic Senate, Equity, and Diversity </vt:lpstr>
      <vt:lpstr>What is EDAC?</vt:lpstr>
      <vt:lpstr>Recent Efforts </vt:lpstr>
      <vt:lpstr>What Can the ASCCC Do to Support Equity and Diversity?</vt:lpstr>
      <vt:lpstr>Questions?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Basics on 10+1, Senate Purview and Brown Act ~ Academic Senate Solano College Michael Wyly</dc:title>
  <dc:creator>Michael Wyly</dc:creator>
  <cp:lastModifiedBy>Sam Foster</cp:lastModifiedBy>
  <cp:revision>54</cp:revision>
  <cp:lastPrinted>2015-08-13T15:04:17Z</cp:lastPrinted>
  <dcterms:created xsi:type="dcterms:W3CDTF">2015-08-13T14:34:16Z</dcterms:created>
  <dcterms:modified xsi:type="dcterms:W3CDTF">2017-10-27T04:35:08Z</dcterms:modified>
</cp:coreProperties>
</file>