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256" r:id="rId5"/>
    <p:sldId id="270" r:id="rId6"/>
    <p:sldId id="271" r:id="rId7"/>
    <p:sldId id="258" r:id="rId8"/>
    <p:sldId id="259" r:id="rId9"/>
    <p:sldId id="260" r:id="rId10"/>
    <p:sldId id="261" r:id="rId11"/>
    <p:sldId id="262" r:id="rId12"/>
    <p:sldId id="263" r:id="rId13"/>
    <p:sldId id="264" r:id="rId14"/>
    <p:sldId id="265" r:id="rId15"/>
    <p:sldId id="266" r:id="rId16"/>
    <p:sldId id="267" r:id="rId17"/>
    <p:sldId id="268" r:id="rId18"/>
    <p:sldId id="273" r:id="rId19"/>
    <p:sldId id="269" r:id="rId20"/>
    <p:sldId id="272" r:id="rId21"/>
    <p:sldId id="274" r:id="rId22"/>
    <p:sldId id="275" r:id="rId23"/>
    <p:sldId id="276" r:id="rId24"/>
    <p:sldId id="277" r:id="rId25"/>
    <p:sldId id="278"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1"/>
    <p:restoredTop sz="96259" autoAdjust="0"/>
  </p:normalViewPr>
  <p:slideViewPr>
    <p:cSldViewPr snapToGrid="0" snapToObjects="1">
      <p:cViewPr varScale="1">
        <p:scale>
          <a:sx n="130" d="100"/>
          <a:sy n="130" d="100"/>
        </p:scale>
        <p:origin x="210" y="13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E031C2-284B-8947-9EB8-64348743951C}" type="datetimeFigureOut">
              <a:rPr lang="en-US"/>
              <a:pPr>
                <a:defRPr/>
              </a:pPr>
              <a:t>2/1/2021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4AE1CA-57BE-9E4B-8F4C-A235CE48E7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F3729E-F2F9-C745-A75B-1C2251AD8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4409D7-4F6C-8845-90CF-91FFDA0136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3B367DB-28A5-764B-B43E-E729C6DC9A9B}" type="datetimeFigureOut">
              <a:rPr lang="en-US"/>
              <a:pPr>
                <a:defRPr/>
              </a:pPr>
              <a:t>2/1/2021</a:t>
            </a:fld>
            <a:endParaRPr lang="en-US"/>
          </a:p>
        </p:txBody>
      </p:sp>
      <p:sp>
        <p:nvSpPr>
          <p:cNvPr id="4" name="Slide Image Placeholder 3">
            <a:extLst>
              <a:ext uri="{FF2B5EF4-FFF2-40B4-BE49-F238E27FC236}">
                <a16:creationId xmlns:a16="http://schemas.microsoft.com/office/drawing/2014/main" id="{F27CB40F-DC69-FE40-854A-CD68F194AC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F7BB0B-7BF6-AD4A-A41C-AC8A22F48F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D53491-7546-234E-A644-0FFD4A839E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D554715F-14D4-1D41-9A97-94E9F73538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9C7C15-6DF6-F045-95EC-AC3549CAE62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b1410564d5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b1410564d5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Emilie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1410564d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b1410564d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don’t see color”; “I treat everyone the same”; “I don’t care if you’re white, black, brown or purple”—even if these statements were true, this would still be a harmful attitude. </a:t>
            </a:r>
            <a:endParaRPr/>
          </a:p>
          <a:p>
            <a:pPr marL="0" lvl="0" indent="0" algn="l" rtl="0">
              <a:spcBef>
                <a:spcPts val="0"/>
              </a:spcBef>
              <a:spcAft>
                <a:spcPts val="0"/>
              </a:spcAft>
              <a:buNone/>
            </a:pPr>
            <a:r>
              <a:rPr lang="en"/>
              <a:t>Star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aaf4a736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aaaf4a736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aaf4a736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aaf4a736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of you may be familiar with the Harvard Implicit Association Test,which proposes to measure subconscious bias by having participants associate emotionally-charged words with photographs to measure, among other things, colorism (if you haven’t taken it, check it out!) While its validity on an individual level has been challenged, Project Implicit maintains that these results are useful on a national level. We, and our students, are frequently exposed to racist attitudes just in our daily lives.</a:t>
            </a:r>
            <a:endParaRPr/>
          </a:p>
          <a:p>
            <a:pPr marL="0" lvl="0" indent="0" algn="l" rtl="0">
              <a:spcBef>
                <a:spcPts val="0"/>
              </a:spcBef>
              <a:spcAft>
                <a:spcPts val="0"/>
              </a:spcAft>
              <a:buNone/>
            </a:pPr>
            <a:r>
              <a:rPr lang="en"/>
              <a:t>Star and Quisha</a:t>
            </a:r>
            <a:endParaRPr/>
          </a:p>
          <a:p>
            <a:pPr marL="0" lvl="0" indent="0" algn="l" rtl="0">
              <a:spcBef>
                <a:spcPts val="0"/>
              </a:spcBef>
              <a:spcAft>
                <a:spcPts val="0"/>
              </a:spcAft>
              <a:buNone/>
            </a:pPr>
            <a:r>
              <a:rPr lang="en"/>
              <a:t>Star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aaf4a736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aaf4a736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Being anti-racist means acknowleding what racism actually looks like and the ways in which it hurts BIPOC. Microassaults like racial slurs or overt white favoritism are easy to spot, but unintentional microinsults and microinvalidations are insidious. </a:t>
            </a:r>
            <a:endParaRPr/>
          </a:p>
          <a:p>
            <a:pPr marL="0" lvl="0" indent="0" algn="l" rtl="0">
              <a:spcBef>
                <a:spcPts val="0"/>
              </a:spcBef>
              <a:spcAft>
                <a:spcPts val="0"/>
              </a:spcAft>
              <a:buNone/>
            </a:pPr>
            <a:r>
              <a:rPr lang="en"/>
              <a:t>Star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aaaf4a736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aaaf4a736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1410564d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1410564d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Quisha - lead and all of us chime in.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1410564d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b1410564d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ab76d11ff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ab76d11ff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Quisha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b76d11f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b76d11f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1410564d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b1410564d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Emilie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1410564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b1410564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Quisha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b1410564d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b1410564d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Emilie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b1410564d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b1410564d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1410564d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b1410564d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Quisha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b1410564d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b1410564d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Emilie (co-conspirator)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815926" y="4513944"/>
            <a:ext cx="10547847" cy="2171670"/>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958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23216-B73C-BC41-B5A6-EE30919CDF3E}"/>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A0AAD64B-D3EB-FA47-8A6D-F0545709A4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dirty="0"/>
          </a:p>
        </p:txBody>
      </p:sp>
    </p:spTree>
    <p:extLst>
      <p:ext uri="{BB962C8B-B14F-4D97-AF65-F5344CB8AC3E}">
        <p14:creationId xmlns:p14="http://schemas.microsoft.com/office/powerpoint/2010/main" val="24272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963E9-8E2B-A443-8F06-4D75339427DC}"/>
              </a:ext>
            </a:extLst>
          </p:cNvPr>
          <p:cNvPicPr>
            <a:picLocks noChangeAspect="1"/>
          </p:cNvPicPr>
          <p:nvPr userDrawn="1"/>
        </p:nvPicPr>
        <p:blipFill>
          <a:blip r:embed="rId2"/>
          <a:stretch>
            <a:fillRect/>
          </a:stretch>
        </p:blipFill>
        <p:spPr>
          <a:xfrm>
            <a:off x="-23813" y="0"/>
            <a:ext cx="946151" cy="6858000"/>
          </a:xfrm>
          <a:prstGeom prst="rect">
            <a:avLst/>
          </a:prstGeom>
          <a:effectLst>
            <a:outerShdw blurRad="228600" dist="63500" algn="l" rotWithShape="0">
              <a:prstClr val="black">
                <a:alpha val="35000"/>
              </a:prstClr>
            </a:outerShdw>
          </a:effectLst>
        </p:spPr>
      </p:pic>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Tree>
    <p:extLst>
      <p:ext uri="{BB962C8B-B14F-4D97-AF65-F5344CB8AC3E}">
        <p14:creationId xmlns:p14="http://schemas.microsoft.com/office/powerpoint/2010/main" val="29312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51E490-653C-C243-8A73-CEC94EC70A74}"/>
              </a:ext>
            </a:extLst>
          </p:cNvPr>
          <p:cNvPicPr>
            <a:picLocks noChangeAspect="1"/>
          </p:cNvPicPr>
          <p:nvPr userDrawn="1"/>
        </p:nvPicPr>
        <p:blipFill>
          <a:blip r:embed="rId3"/>
          <a:stretch>
            <a:fillRect/>
          </a:stretch>
        </p:blipFill>
        <p:spPr>
          <a:xfrm>
            <a:off x="-23813" y="0"/>
            <a:ext cx="946151" cy="6858000"/>
          </a:xfrm>
          <a:prstGeom prst="rect">
            <a:avLst/>
          </a:prstGeom>
          <a:effectLst>
            <a:outerShdw blurRad="228600" dist="63500" algn="l" rotWithShape="0">
              <a:prstClr val="black">
                <a:alpha val="35000"/>
              </a:prstClr>
            </a:outerShdw>
          </a:effec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Tree>
    <p:extLst>
      <p:ext uri="{BB962C8B-B14F-4D97-AF65-F5344CB8AC3E}">
        <p14:creationId xmlns:p14="http://schemas.microsoft.com/office/powerpoint/2010/main" val="141833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3D3C46F-E14B-B44C-AC0B-25A12E406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9FE922D-F772-714F-BBCE-22D4D745D86F}"/>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FA376053-2106-E447-8DB4-C380188FD9AA}" type="slidenum">
              <a:rPr lang="en-US"/>
              <a:pPr>
                <a:defRPr/>
              </a:pPr>
              <a:t>‹#›</a:t>
            </a:fld>
            <a:endParaRPr lang="en-US" dirty="0"/>
          </a:p>
        </p:txBody>
      </p:sp>
    </p:spTree>
    <p:extLst>
      <p:ext uri="{BB962C8B-B14F-4D97-AF65-F5344CB8AC3E}">
        <p14:creationId xmlns:p14="http://schemas.microsoft.com/office/powerpoint/2010/main" val="14972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15600" y="593367"/>
            <a:ext cx="11360800" cy="763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15600" y="1536633"/>
            <a:ext cx="11360800" cy="4555200"/>
          </a:xfrm>
          <a:prstGeom prst="rect">
            <a:avLst/>
          </a:prstGeom>
          <a:noFill/>
          <a:ln>
            <a:noFill/>
          </a:ln>
        </p:spPr>
        <p:txBody>
          <a:bodyPr spcFirstLastPara="1" wrap="square" lIns="91425" tIns="45700" rIns="91425" bIns="45700" anchor="t" anchorCtr="0">
            <a:noAutofit/>
          </a:bodyPr>
          <a:lstStyle>
            <a:lvl1pPr marL="609585" lvl="0" indent="-434329" algn="l">
              <a:lnSpc>
                <a:spcPct val="100000"/>
              </a:lnSpc>
              <a:spcBef>
                <a:spcPts val="480"/>
              </a:spcBef>
              <a:spcAft>
                <a:spcPts val="0"/>
              </a:spcAft>
              <a:buSzPts val="1530"/>
              <a:buChar char="•"/>
              <a:defRPr/>
            </a:lvl1pPr>
            <a:lvl2pPr marL="1219170" lvl="1" indent="-412739" algn="l">
              <a:lnSpc>
                <a:spcPct val="100000"/>
              </a:lnSpc>
              <a:spcBef>
                <a:spcPts val="400"/>
              </a:spcBef>
              <a:spcAft>
                <a:spcPts val="0"/>
              </a:spcAft>
              <a:buSzPts val="1275"/>
              <a:buChar char="•"/>
              <a:defRPr/>
            </a:lvl2pPr>
            <a:lvl3pPr marL="1828754" lvl="2" indent="-407659" algn="l">
              <a:lnSpc>
                <a:spcPct val="100000"/>
              </a:lnSpc>
              <a:spcBef>
                <a:spcPts val="360"/>
              </a:spcBef>
              <a:spcAft>
                <a:spcPts val="0"/>
              </a:spcAft>
              <a:buSzPts val="1215"/>
              <a:buChar char="•"/>
              <a:defRPr/>
            </a:lvl3pPr>
            <a:lvl4pPr marL="2438339" lvl="3" indent="-406390" algn="l">
              <a:lnSpc>
                <a:spcPct val="100000"/>
              </a:lnSpc>
              <a:spcBef>
                <a:spcPts val="320"/>
              </a:spcBef>
              <a:spcAft>
                <a:spcPts val="0"/>
              </a:spcAft>
              <a:buSzPts val="1200"/>
              <a:buChar char="•"/>
              <a:defRPr/>
            </a:lvl4pPr>
            <a:lvl5pPr marL="3047924" lvl="4" indent="-393690" algn="l">
              <a:lnSpc>
                <a:spcPct val="100000"/>
              </a:lnSpc>
              <a:spcBef>
                <a:spcPts val="280"/>
              </a:spcBef>
              <a:spcAft>
                <a:spcPts val="0"/>
              </a:spcAft>
              <a:buSzPts val="1050"/>
              <a:buChar char="•"/>
              <a:defRPr/>
            </a:lvl5pPr>
            <a:lvl6pPr marL="3657509" lvl="5" indent="-387340" algn="l">
              <a:lnSpc>
                <a:spcPct val="100000"/>
              </a:lnSpc>
              <a:spcBef>
                <a:spcPts val="260"/>
              </a:spcBef>
              <a:spcAft>
                <a:spcPts val="0"/>
              </a:spcAft>
              <a:buSzPts val="975"/>
              <a:buChar char="•"/>
              <a:defRPr/>
            </a:lvl6pPr>
            <a:lvl7pPr marL="4267093" lvl="6" indent="-387340" algn="l">
              <a:lnSpc>
                <a:spcPct val="100000"/>
              </a:lnSpc>
              <a:spcBef>
                <a:spcPts val="260"/>
              </a:spcBef>
              <a:spcAft>
                <a:spcPts val="0"/>
              </a:spcAft>
              <a:buSzPts val="975"/>
              <a:buChar char="•"/>
              <a:defRPr/>
            </a:lvl7pPr>
            <a:lvl8pPr marL="4876678" lvl="7" indent="-387340" algn="l">
              <a:lnSpc>
                <a:spcPct val="100000"/>
              </a:lnSpc>
              <a:spcBef>
                <a:spcPts val="260"/>
              </a:spcBef>
              <a:spcAft>
                <a:spcPts val="0"/>
              </a:spcAft>
              <a:buSzPts val="975"/>
              <a:buChar char="•"/>
              <a:defRPr/>
            </a:lvl8pPr>
            <a:lvl9pPr marL="5486263" lvl="8" indent="-387340" algn="l">
              <a:lnSpc>
                <a:spcPct val="100000"/>
              </a:lnSpc>
              <a:spcBef>
                <a:spcPts val="260"/>
              </a:spcBef>
              <a:spcAft>
                <a:spcPts val="0"/>
              </a:spcAft>
              <a:buSzPts val="975"/>
              <a:buChar char="•"/>
              <a:defRPr/>
            </a:lvl9pPr>
          </a:lstStyle>
          <a:p>
            <a:endParaRPr/>
          </a:p>
        </p:txBody>
      </p:sp>
      <p:sp>
        <p:nvSpPr>
          <p:cNvPr id="23" name="Google Shape;23;p3"/>
          <p:cNvSpPr txBox="1">
            <a:spLocks noGrp="1"/>
          </p:cNvSpPr>
          <p:nvPr>
            <p:ph type="sldNum" idx="12"/>
          </p:nvPr>
        </p:nvSpPr>
        <p:spPr>
          <a:xfrm>
            <a:off x="11296611" y="6217623"/>
            <a:ext cx="731600" cy="524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8300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609600" y="533400"/>
            <a:ext cx="10972800" cy="990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609600" y="1673352"/>
            <a:ext cx="5384800" cy="4718400"/>
          </a:xfrm>
          <a:prstGeom prst="rect">
            <a:avLst/>
          </a:prstGeom>
          <a:noFill/>
          <a:ln>
            <a:noFill/>
          </a:ln>
        </p:spPr>
        <p:txBody>
          <a:bodyPr spcFirstLastPara="1" wrap="square" lIns="91425" tIns="45700" rIns="91425" bIns="45700" anchor="t" anchorCtr="0">
            <a:noAutofit/>
          </a:bodyPr>
          <a:lstStyle>
            <a:lvl1pPr marL="609585" lvl="0" indent="-455918" algn="l">
              <a:lnSpc>
                <a:spcPct val="100000"/>
              </a:lnSpc>
              <a:spcBef>
                <a:spcPts val="560"/>
              </a:spcBef>
              <a:spcAft>
                <a:spcPts val="0"/>
              </a:spcAft>
              <a:buSzPts val="1785"/>
              <a:buChar char="•"/>
              <a:defRPr sz="2800"/>
            </a:lvl1pPr>
            <a:lvl2pPr marL="1219170" lvl="1" indent="-434329" algn="l">
              <a:lnSpc>
                <a:spcPct val="100000"/>
              </a:lnSpc>
              <a:spcBef>
                <a:spcPts val="480"/>
              </a:spcBef>
              <a:spcAft>
                <a:spcPts val="0"/>
              </a:spcAft>
              <a:buSzPts val="1530"/>
              <a:buChar char="•"/>
              <a:defRPr sz="2400"/>
            </a:lvl2pPr>
            <a:lvl3pPr marL="1828754" lvl="2" indent="-419090" algn="l">
              <a:lnSpc>
                <a:spcPct val="100000"/>
              </a:lnSpc>
              <a:spcBef>
                <a:spcPts val="400"/>
              </a:spcBef>
              <a:spcAft>
                <a:spcPts val="0"/>
              </a:spcAft>
              <a:buSzPts val="1350"/>
              <a:buChar char="•"/>
              <a:defRPr sz="2000"/>
            </a:lvl3pPr>
            <a:lvl4pPr marL="2438339" lvl="3" indent="-419090" algn="l">
              <a:lnSpc>
                <a:spcPct val="100000"/>
              </a:lnSpc>
              <a:spcBef>
                <a:spcPts val="360"/>
              </a:spcBef>
              <a:spcAft>
                <a:spcPts val="0"/>
              </a:spcAft>
              <a:buSzPts val="1350"/>
              <a:buChar char="•"/>
              <a:defRPr sz="1800"/>
            </a:lvl4pPr>
            <a:lvl5pPr marL="3047924" lvl="4" indent="-419090" algn="l">
              <a:lnSpc>
                <a:spcPct val="100000"/>
              </a:lnSpc>
              <a:spcBef>
                <a:spcPts val="360"/>
              </a:spcBef>
              <a:spcAft>
                <a:spcPts val="0"/>
              </a:spcAft>
              <a:buSzPts val="1350"/>
              <a:buChar char="•"/>
              <a:defRPr sz="1800"/>
            </a:lvl5pPr>
            <a:lvl6pPr marL="3657509" lvl="5" indent="-419090" algn="l">
              <a:lnSpc>
                <a:spcPct val="100000"/>
              </a:lnSpc>
              <a:spcBef>
                <a:spcPts val="360"/>
              </a:spcBef>
              <a:spcAft>
                <a:spcPts val="0"/>
              </a:spcAft>
              <a:buSzPts val="1350"/>
              <a:buChar char="•"/>
              <a:defRPr sz="1800"/>
            </a:lvl6pPr>
            <a:lvl7pPr marL="4267093" lvl="6" indent="-419090" algn="l">
              <a:lnSpc>
                <a:spcPct val="100000"/>
              </a:lnSpc>
              <a:spcBef>
                <a:spcPts val="360"/>
              </a:spcBef>
              <a:spcAft>
                <a:spcPts val="0"/>
              </a:spcAft>
              <a:buSzPts val="1350"/>
              <a:buChar char="•"/>
              <a:defRPr sz="1800"/>
            </a:lvl7pPr>
            <a:lvl8pPr marL="4876678" lvl="7" indent="-419090" algn="l">
              <a:lnSpc>
                <a:spcPct val="100000"/>
              </a:lnSpc>
              <a:spcBef>
                <a:spcPts val="360"/>
              </a:spcBef>
              <a:spcAft>
                <a:spcPts val="0"/>
              </a:spcAft>
              <a:buSzPts val="1350"/>
              <a:buChar char="•"/>
              <a:defRPr sz="1800"/>
            </a:lvl8pPr>
            <a:lvl9pPr marL="5486263" lvl="8" indent="-419090" algn="l">
              <a:lnSpc>
                <a:spcPct val="100000"/>
              </a:lnSpc>
              <a:spcBef>
                <a:spcPts val="360"/>
              </a:spcBef>
              <a:spcAft>
                <a:spcPts val="0"/>
              </a:spcAft>
              <a:buSzPts val="1350"/>
              <a:buChar char="•"/>
              <a:defRPr sz="1800"/>
            </a:lvl9pPr>
          </a:lstStyle>
          <a:p>
            <a:endParaRPr/>
          </a:p>
        </p:txBody>
      </p:sp>
      <p:sp>
        <p:nvSpPr>
          <p:cNvPr id="55" name="Google Shape;55;p8"/>
          <p:cNvSpPr txBox="1">
            <a:spLocks noGrp="1"/>
          </p:cNvSpPr>
          <p:nvPr>
            <p:ph type="body" idx="2"/>
          </p:nvPr>
        </p:nvSpPr>
        <p:spPr>
          <a:xfrm>
            <a:off x="6197600" y="1673352"/>
            <a:ext cx="5384800" cy="4718400"/>
          </a:xfrm>
          <a:prstGeom prst="rect">
            <a:avLst/>
          </a:prstGeom>
          <a:noFill/>
          <a:ln>
            <a:noFill/>
          </a:ln>
        </p:spPr>
        <p:txBody>
          <a:bodyPr spcFirstLastPara="1" wrap="square" lIns="91425" tIns="45700" rIns="91425" bIns="45700" anchor="t" anchorCtr="0">
            <a:noAutofit/>
          </a:bodyPr>
          <a:lstStyle>
            <a:lvl1pPr marL="609585" lvl="0" indent="-455918" algn="l">
              <a:lnSpc>
                <a:spcPct val="100000"/>
              </a:lnSpc>
              <a:spcBef>
                <a:spcPts val="560"/>
              </a:spcBef>
              <a:spcAft>
                <a:spcPts val="0"/>
              </a:spcAft>
              <a:buSzPts val="1785"/>
              <a:buChar char="•"/>
              <a:defRPr sz="2800"/>
            </a:lvl1pPr>
            <a:lvl2pPr marL="1219170" lvl="1" indent="-434329" algn="l">
              <a:lnSpc>
                <a:spcPct val="100000"/>
              </a:lnSpc>
              <a:spcBef>
                <a:spcPts val="480"/>
              </a:spcBef>
              <a:spcAft>
                <a:spcPts val="0"/>
              </a:spcAft>
              <a:buSzPts val="1530"/>
              <a:buChar char="•"/>
              <a:defRPr sz="2400"/>
            </a:lvl2pPr>
            <a:lvl3pPr marL="1828754" lvl="2" indent="-419090" algn="l">
              <a:lnSpc>
                <a:spcPct val="100000"/>
              </a:lnSpc>
              <a:spcBef>
                <a:spcPts val="400"/>
              </a:spcBef>
              <a:spcAft>
                <a:spcPts val="0"/>
              </a:spcAft>
              <a:buSzPts val="1350"/>
              <a:buChar char="•"/>
              <a:defRPr sz="2000"/>
            </a:lvl3pPr>
            <a:lvl4pPr marL="2438339" lvl="3" indent="-419090" algn="l">
              <a:lnSpc>
                <a:spcPct val="100000"/>
              </a:lnSpc>
              <a:spcBef>
                <a:spcPts val="360"/>
              </a:spcBef>
              <a:spcAft>
                <a:spcPts val="0"/>
              </a:spcAft>
              <a:buSzPts val="1350"/>
              <a:buChar char="•"/>
              <a:defRPr sz="1800"/>
            </a:lvl4pPr>
            <a:lvl5pPr marL="3047924" lvl="4" indent="-419090" algn="l">
              <a:lnSpc>
                <a:spcPct val="100000"/>
              </a:lnSpc>
              <a:spcBef>
                <a:spcPts val="360"/>
              </a:spcBef>
              <a:spcAft>
                <a:spcPts val="0"/>
              </a:spcAft>
              <a:buSzPts val="1350"/>
              <a:buChar char="•"/>
              <a:defRPr sz="1800"/>
            </a:lvl5pPr>
            <a:lvl6pPr marL="3657509" lvl="5" indent="-419090" algn="l">
              <a:lnSpc>
                <a:spcPct val="100000"/>
              </a:lnSpc>
              <a:spcBef>
                <a:spcPts val="360"/>
              </a:spcBef>
              <a:spcAft>
                <a:spcPts val="0"/>
              </a:spcAft>
              <a:buSzPts val="1350"/>
              <a:buChar char="•"/>
              <a:defRPr sz="1800"/>
            </a:lvl6pPr>
            <a:lvl7pPr marL="4267093" lvl="6" indent="-419090" algn="l">
              <a:lnSpc>
                <a:spcPct val="100000"/>
              </a:lnSpc>
              <a:spcBef>
                <a:spcPts val="360"/>
              </a:spcBef>
              <a:spcAft>
                <a:spcPts val="0"/>
              </a:spcAft>
              <a:buSzPts val="1350"/>
              <a:buChar char="•"/>
              <a:defRPr sz="1800"/>
            </a:lvl7pPr>
            <a:lvl8pPr marL="4876678" lvl="7" indent="-419090" algn="l">
              <a:lnSpc>
                <a:spcPct val="100000"/>
              </a:lnSpc>
              <a:spcBef>
                <a:spcPts val="360"/>
              </a:spcBef>
              <a:spcAft>
                <a:spcPts val="0"/>
              </a:spcAft>
              <a:buSzPts val="1350"/>
              <a:buChar char="•"/>
              <a:defRPr sz="1800"/>
            </a:lvl8pPr>
            <a:lvl9pPr marL="5486263" lvl="8" indent="-419090" algn="l">
              <a:lnSpc>
                <a:spcPct val="100000"/>
              </a:lnSpc>
              <a:spcBef>
                <a:spcPts val="360"/>
              </a:spcBef>
              <a:spcAft>
                <a:spcPts val="0"/>
              </a:spcAft>
              <a:buSzPts val="1350"/>
              <a:buChar char="•"/>
              <a:defRPr sz="1800"/>
            </a:lvl9pPr>
          </a:lstStyle>
          <a:p>
            <a:endParaRPr/>
          </a:p>
        </p:txBody>
      </p:sp>
      <p:sp>
        <p:nvSpPr>
          <p:cNvPr id="56" name="Google Shape;56;p8"/>
          <p:cNvSpPr txBox="1">
            <a:spLocks noGrp="1"/>
          </p:cNvSpPr>
          <p:nvPr>
            <p:ph type="dt" idx="10"/>
          </p:nvPr>
        </p:nvSpPr>
        <p:spPr>
          <a:xfrm>
            <a:off x="609600" y="18288"/>
            <a:ext cx="3860800" cy="329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572000" y="18288"/>
            <a:ext cx="5486400" cy="329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10160000" y="18288"/>
            <a:ext cx="1422400" cy="3292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19147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609600" y="533400"/>
            <a:ext cx="10972800" cy="990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lvl1pPr marL="609585" lvl="0" indent="-434329" algn="l">
              <a:lnSpc>
                <a:spcPct val="100000"/>
              </a:lnSpc>
              <a:spcBef>
                <a:spcPts val="480"/>
              </a:spcBef>
              <a:spcAft>
                <a:spcPts val="0"/>
              </a:spcAft>
              <a:buSzPts val="1530"/>
              <a:buChar char="•"/>
              <a:defRPr/>
            </a:lvl1pPr>
            <a:lvl2pPr marL="1219170" lvl="1" indent="-434329" algn="l">
              <a:lnSpc>
                <a:spcPct val="100000"/>
              </a:lnSpc>
              <a:spcBef>
                <a:spcPts val="480"/>
              </a:spcBef>
              <a:spcAft>
                <a:spcPts val="0"/>
              </a:spcAft>
              <a:buSzPts val="1530"/>
              <a:buChar char="•"/>
              <a:defRPr/>
            </a:lvl2pPr>
            <a:lvl3pPr marL="1828754" lvl="2" indent="-441948" algn="l">
              <a:lnSpc>
                <a:spcPct val="100000"/>
              </a:lnSpc>
              <a:spcBef>
                <a:spcPts val="480"/>
              </a:spcBef>
              <a:spcAft>
                <a:spcPts val="0"/>
              </a:spcAft>
              <a:buSzPts val="1620"/>
              <a:buChar char="•"/>
              <a:defRPr/>
            </a:lvl3pPr>
            <a:lvl4pPr marL="2438339" lvl="3" indent="-457189" algn="l">
              <a:lnSpc>
                <a:spcPct val="100000"/>
              </a:lnSpc>
              <a:spcBef>
                <a:spcPts val="480"/>
              </a:spcBef>
              <a:spcAft>
                <a:spcPts val="0"/>
              </a:spcAft>
              <a:buSzPts val="1800"/>
              <a:buChar char="•"/>
              <a:defRPr/>
            </a:lvl4pPr>
            <a:lvl5pPr marL="3047924" lvl="4" indent="-457189" algn="l">
              <a:lnSpc>
                <a:spcPct val="100000"/>
              </a:lnSpc>
              <a:spcBef>
                <a:spcPts val="480"/>
              </a:spcBef>
              <a:spcAft>
                <a:spcPts val="0"/>
              </a:spcAft>
              <a:buSzPts val="1800"/>
              <a:buChar char="•"/>
              <a:defRPr/>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27" name="Google Shape;27;p4"/>
          <p:cNvSpPr txBox="1">
            <a:spLocks noGrp="1"/>
          </p:cNvSpPr>
          <p:nvPr>
            <p:ph type="dt" idx="10"/>
          </p:nvPr>
        </p:nvSpPr>
        <p:spPr>
          <a:xfrm>
            <a:off x="609600" y="18288"/>
            <a:ext cx="3860800" cy="329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572000" y="18288"/>
            <a:ext cx="5486400" cy="329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10160000" y="18288"/>
            <a:ext cx="1422400" cy="3292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732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1D301-7D76-FC4A-A3AD-3C0B47C2A925}"/>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87013A9-2FA7-5044-8AFB-3775213DFB44}"/>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29593A8D-09AE-EB47-B417-13049C5F1F09}" type="slidenum">
              <a:rPr lang="en-US"/>
              <a:pPr>
                <a:defRPr/>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1806575"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lumMod val="50000"/>
                    <a:lumOff val="50000"/>
                  </a:schemeClr>
                </a:solidFill>
                <a:latin typeface="+mn-lt"/>
              </a:defRPr>
            </a:lvl1pPr>
          </a:lstStyle>
          <a:p>
            <a:pPr>
              <a:defRPr/>
            </a:pPr>
            <a:r>
              <a:rPr lang="en-US"/>
              <a:t>ASCCC</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_dg86g-QlM0"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native-land.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vDvWdn2sc8k" TargetMode="External"/><Relationship Id="rId7" Type="http://schemas.openxmlformats.org/officeDocument/2006/relationships/hyperlink" Target="https://youtu.be/aMrf_MC5COk"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acue.org/inclusive-teaching-practices-toolkit/" TargetMode="External"/><Relationship Id="rId5" Type="http://schemas.openxmlformats.org/officeDocument/2006/relationships/hyperlink" Target="https://www.tolerance.org/magazine/fall-2018/what-is-white-privilege-really" TargetMode="External"/><Relationship Id="rId4" Type="http://schemas.openxmlformats.org/officeDocument/2006/relationships/hyperlink" Target="https://www.youtube.com/watch?app=desktop&amp;v=_dg86g-QlM0"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cccqsummit.blogspot.com/" TargetMode="External"/><Relationship Id="rId3" Type="http://schemas.openxmlformats.org/officeDocument/2006/relationships/hyperlink" Target="mailto:info@asccc.org" TargetMode="External"/><Relationship Id="rId7" Type="http://schemas.openxmlformats.org/officeDocument/2006/relationships/hyperlink" Target="mailto:mitchee@arc.losrios.edu"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mailto:star.glover@csun.edu" TargetMode="External"/><Relationship Id="rId5" Type="http://schemas.openxmlformats.org/officeDocument/2006/relationships/hyperlink" Target="mailto:beckuml@arc.losrios.edu"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vDvWdn2sc8k"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133F99F4-F0B3-AD4D-B2D6-0C581BE77F98}"/>
              </a:ext>
            </a:extLst>
          </p:cNvPr>
          <p:cNvSpPr>
            <a:spLocks noGrp="1" noChangeArrowheads="1"/>
          </p:cNvSpPr>
          <p:nvPr>
            <p:ph type="title"/>
          </p:nvPr>
        </p:nvSpPr>
        <p:spPr>
          <a:xfrm>
            <a:off x="815975" y="4513263"/>
            <a:ext cx="10547350" cy="2171700"/>
          </a:xfrm>
        </p:spPr>
        <p:txBody>
          <a:bodyPr>
            <a:normAutofit fontScale="90000"/>
          </a:bodyPr>
          <a:lstStyle/>
          <a:p>
            <a:r>
              <a:rPr lang="en" dirty="0"/>
              <a:t>Moving Beyond Buzzwords: Implementing Diversity, Equity, Inclusion, and Anti-racism</a:t>
            </a:r>
            <a:br>
              <a:rPr lang="en" dirty="0"/>
            </a:br>
            <a:r>
              <a:rPr lang="en-US" b="1" dirty="0">
                <a:latin typeface="Candara"/>
                <a:ea typeface="Candara"/>
                <a:cs typeface="Candara"/>
                <a:sym typeface="Candara"/>
              </a:rPr>
              <a:t>Thursday, February 18 4:30–5:30 pm</a:t>
            </a:r>
            <a:br>
              <a:rPr lang="en-US" dirty="0"/>
            </a:b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a:t>Diversity, Inclusion, Belonging </a:t>
            </a:r>
            <a:endParaRPr/>
          </a:p>
        </p:txBody>
      </p:sp>
      <p:sp>
        <p:nvSpPr>
          <p:cNvPr id="171" name="Google Shape;171;p25"/>
          <p:cNvSpPr txBox="1">
            <a:spLocks noGrp="1"/>
          </p:cNvSpPr>
          <p:nvPr>
            <p:ph sz="half" idx="1"/>
          </p:nvPr>
        </p:nvSpPr>
        <p:spPr>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a:t>"Diversity is having a seat at the table, inclusion is having a voice, and belonging is having that voice be heard." - Liz Fosslien &amp; Mollie West Duffy, </a:t>
            </a:r>
            <a:r>
              <a:rPr lang="en" i="1"/>
              <a:t>No Hard Feelings</a:t>
            </a:r>
            <a:endParaRPr i="1"/>
          </a:p>
          <a:p>
            <a:pPr marL="0" indent="0">
              <a:buNone/>
            </a:pPr>
            <a:endParaRPr/>
          </a:p>
          <a:p>
            <a:r>
              <a:rPr lang="en"/>
              <a:t>Who’s at the table versus who’s at the head</a:t>
            </a:r>
            <a:endParaRPr/>
          </a:p>
          <a:p>
            <a:pPr>
              <a:spcBef>
                <a:spcPts val="0"/>
              </a:spcBef>
            </a:pPr>
            <a:r>
              <a:rPr lang="en"/>
              <a:t>Who’s in the room versus who’s in charge</a:t>
            </a:r>
            <a:endParaRPr/>
          </a:p>
          <a:p>
            <a:pPr>
              <a:spcBef>
                <a:spcPts val="0"/>
              </a:spcBef>
            </a:pPr>
            <a:r>
              <a:rPr lang="en"/>
              <a:t>Who speaks versus who stays silent</a:t>
            </a:r>
            <a:endParaRPr/>
          </a:p>
          <a:p>
            <a:pPr>
              <a:spcBef>
                <a:spcPts val="0"/>
              </a:spcBef>
            </a:pPr>
            <a:r>
              <a:rPr lang="en" b="1"/>
              <a:t>Tokenism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a:t>Anti-Racism</a:t>
            </a:r>
            <a:endParaRPr/>
          </a:p>
        </p:txBody>
      </p:sp>
      <p:sp>
        <p:nvSpPr>
          <p:cNvPr id="177" name="Google Shape;177;p26"/>
          <p:cNvSpPr txBox="1">
            <a:spLocks noGrp="1"/>
          </p:cNvSpPr>
          <p:nvPr>
            <p:ph sz="half" idx="1"/>
          </p:nvPr>
        </p:nvSpPr>
        <p:spPr>
          <a:xfrm>
            <a:off x="1277650" y="1298864"/>
            <a:ext cx="10058400" cy="4919056"/>
          </a:xfrm>
          <a:prstGeom prst="rect">
            <a:avLst/>
          </a:prstGeom>
        </p:spPr>
        <p:txBody>
          <a:bodyPr spcFirstLastPara="1" vert="horz" wrap="square" lIns="121900" tIns="60933" rIns="121900" bIns="60933" numCol="1" anchor="t" anchorCtr="0" compatLnSpc="1">
            <a:prstTxWarp prst="textNoShape">
              <a:avLst/>
            </a:prstTxWarp>
            <a:noAutofit/>
          </a:bodyPr>
          <a:lstStyle/>
          <a:p>
            <a:r>
              <a:rPr lang="en" dirty="0"/>
              <a:t>What is the difference between being “not” racist and an anti-racist?</a:t>
            </a:r>
            <a:endParaRPr dirty="0"/>
          </a:p>
          <a:p>
            <a:r>
              <a:rPr lang="en" dirty="0"/>
              <a:t>The onus of responsibility is on white people.</a:t>
            </a:r>
            <a:endParaRPr dirty="0"/>
          </a:p>
          <a:p>
            <a:pPr marL="0" indent="0">
              <a:buNone/>
            </a:pPr>
            <a:r>
              <a:rPr lang="en" dirty="0"/>
              <a:t> </a:t>
            </a:r>
            <a:endParaRPr dirty="0"/>
          </a:p>
          <a:p>
            <a:pPr marL="0" indent="0">
              <a:buNone/>
            </a:pPr>
            <a:endParaRPr dirty="0"/>
          </a:p>
        </p:txBody>
      </p:sp>
      <p:pic>
        <p:nvPicPr>
          <p:cNvPr id="2" name="Picture 1">
            <a:extLst>
              <a:ext uri="{FF2B5EF4-FFF2-40B4-BE49-F238E27FC236}">
                <a16:creationId xmlns:a16="http://schemas.microsoft.com/office/drawing/2014/main" id="{8C984DD0-4CCA-4AA9-B5CB-BAA95AB08E60}"/>
              </a:ext>
            </a:extLst>
          </p:cNvPr>
          <p:cNvPicPr>
            <a:picLocks noChangeAspect="1"/>
          </p:cNvPicPr>
          <p:nvPr/>
        </p:nvPicPr>
        <p:blipFill>
          <a:blip r:embed="rId3"/>
          <a:stretch>
            <a:fillRect/>
          </a:stretch>
        </p:blipFill>
        <p:spPr>
          <a:xfrm>
            <a:off x="5051583" y="2624427"/>
            <a:ext cx="5289233" cy="380271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a:t>Ally is a verb</a:t>
            </a:r>
            <a:endParaRPr/>
          </a:p>
        </p:txBody>
      </p:sp>
      <p:sp>
        <p:nvSpPr>
          <p:cNvPr id="183" name="Google Shape;183;p27"/>
          <p:cNvSpPr txBox="1">
            <a:spLocks noGrp="1"/>
          </p:cNvSpPr>
          <p:nvPr>
            <p:ph sz="half" idx="1"/>
          </p:nvPr>
        </p:nvSpPr>
        <p:spPr>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a:t>It’s not enough to say it matters to you.</a:t>
            </a:r>
            <a:endParaRPr/>
          </a:p>
        </p:txBody>
      </p:sp>
      <p:pic>
        <p:nvPicPr>
          <p:cNvPr id="184" name="Google Shape;184;p27"/>
          <p:cNvPicPr preferRelativeResize="0"/>
          <p:nvPr/>
        </p:nvPicPr>
        <p:blipFill>
          <a:blip r:embed="rId3">
            <a:alphaModFix/>
          </a:blip>
          <a:stretch>
            <a:fillRect/>
          </a:stretch>
        </p:blipFill>
        <p:spPr>
          <a:xfrm>
            <a:off x="3069967" y="3065832"/>
            <a:ext cx="6052067" cy="3026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a:t>How to be an Ally </a:t>
            </a:r>
            <a:endParaRPr/>
          </a:p>
        </p:txBody>
      </p:sp>
      <p:sp>
        <p:nvSpPr>
          <p:cNvPr id="2" name="Content Placeholder 1">
            <a:extLst>
              <a:ext uri="{FF2B5EF4-FFF2-40B4-BE49-F238E27FC236}">
                <a16:creationId xmlns:a16="http://schemas.microsoft.com/office/drawing/2014/main" id="{9610F29F-E997-4265-AD2F-B4A135F6BF09}"/>
              </a:ext>
            </a:extLst>
          </p:cNvPr>
          <p:cNvSpPr>
            <a:spLocks noGrp="1"/>
          </p:cNvSpPr>
          <p:nvPr>
            <p:ph sz="half" idx="1"/>
          </p:nvPr>
        </p:nvSpPr>
        <p:spPr/>
        <p:txBody>
          <a:bodyPr/>
          <a:lstStyle/>
          <a:p>
            <a:endParaRPr lang="en-US"/>
          </a:p>
        </p:txBody>
      </p:sp>
      <p:pic>
        <p:nvPicPr>
          <p:cNvPr id="191" name="Google Shape;191;p28" descr="SUBSCRIBE to Chescaleigh! http://bit.ly/chescaSUBSCRIBE&#10;TWEET this video http://ctt.ec/6793H&#10;FACEBOOK this video http://on.fb.me/1BZi0jE&#10;• • • • • • • • • • • • • • • • •&#10;&#10;Stuff mentioned in this video:&#10;&#10;29 States Can Legally Fire You For Being Gay&#10;http://www.upworthy.com/29-states-can-fire-you-for-being-gay-is-your-state-one-of-them&#10;&#10;State Employment Laws And Policies &#10;http://hrc-assets.s3-website-us-east-1.amazonaws.com//files/assets/resources/statewide_employment_5-2014.pdf&#10;&#10;34 States Can Legally Fire You For Being Trans&#10;http://www.huffingtonpost.com/2013/06/11/employment-non-discrimination-act-2013-_n_3402688.html?utm_hp_ref=transgender&#10;&#10;What's with the Macklemore joke?&#10;&#10;Stop telling queer people to be grateful for Macklemore &#10;http://feminspire.com/stop-telling-queer-people-to-be-grateful-for-macklemore/&#10;&#10;Macklemore issues sort of apology for accidental Jewish costume&#10;http://www.stereogum.com/1682544/macklemore-issues-sort-of-apology-for-accidental-jew-costume/news/ &#10;&#10;• • • • • • • • • • • • • • • • •&#10;&#10;Resources for allies: &#10;&#10;Getting Called Out: How To Apologize&#10;https://www.youtube.com/watch?v=C8xJXKYL8pU&#10;&#10;White Privilege: Unpacking The Invisible Knapsack by Peggy McIntosh&#10;http://nymbp.org/reference/WhitePrivilege.pdf&#10;&#10;The Angry Eye - Blue Eye Brown Eye experiment &#10;https://www.youtube.com/watch?v=-pv8mCHbOrs&#10;&#10;A Powerful Lesson About Privilege &#10;http://www.buzzfeed.com/nathanwpyle/this-teacher-taught-his-class-a-powerful-lesson-about-privil&#10;&#10;Managing Privilege &#10;http://www.upworthy.com/shut-the-fck-up-a-blue-haired-cartoon-explains-why-this-harsh-advice-can-make-us-better-people?c=apstream&#10;&#10;10 things allies need to know&#10;http://everydayfeminism.com/2013/11/things-allies-need-to-know/&#10;&#10;Derailing for dummies&#10;http://www.derailingfordummies.com/&#10;&#10;Resources for straight or cisgender people:&#10;Queer 101: http://www.roostertailscomic.com/comic/queer-101-third-edition/&#10;&#10;White anti-racism: living the legacy&#10;http://www.tolerance.org/supplement/white-anti-racism-living-legacy&#10;&#10;10 Simple Ways White People Can Step Up to Fight Everyday Racism&#10;http://everydayfeminism.com/2014/09/non-racist-white-person/&#10;&#10;GLAAD's resources for allies&#10;http://www.glaad.org/resources/ally&#10;&#10;Transwhat? tips for allyship&#10;http://transwhat.org/allyship/&#10;&#10;10 reasons to give up ableist language&#10;http://www.huffingtonpost.com/rachel-cohenrottenberg/doing-social-justice-thou_b_5476271.html&#10;&#10;Colorlines&#10;http://colorlines.com/&#10;&#10;Melissa Harris Perry Black Feminism syllabus&#10;http://www.msnbc.com/melissa-harris-perry/the-mhp-black-feminism-syllabus&#10;&#10;How to be a male feminist ally&#10;http://feministcurrent.com/7988/how-to-be-a-male-feminist-ally/&#10;&#10;• • • • • • • • • • • • • • • • •&#10;&#10;This video features royalty free music from the YouTube music library&#10;https://www.youtube.com/audiolibrary/music&#10;&#10;&#10;Let's keep in touch!&#10;&#10;My work on Upworthy | http://upworthy.com/franchesca-ramsey&#10;Website | http://franchesca.net&#10;Comedy videos | http://youtube.com/chescaleigh&#10;Hair Videos | http://youtube.com/chescalocs&#10;Vlogs | http://youtube.com/chescavlogs&#10;Twitter  | http://twitter.com/chescaleigh&#10;Facebook  | http://facebook.com/chescaleigh&#10;Tumblr  | http://blog.franchesca.net&#10;Google + | http://gplus.to/chescaleigh&#10;Instagram | http://instagram.com/chescaleigh&#10;Pinterest | http://www.pinterest.com/chescaleigh" title="5 Tips For Being An Ally">
            <a:hlinkClick r:id="rId3"/>
          </p:cNvPr>
          <p:cNvPicPr preferRelativeResize="0"/>
          <p:nvPr/>
        </p:nvPicPr>
        <p:blipFill>
          <a:blip r:embed="rId4">
            <a:alphaModFix/>
          </a:blip>
          <a:stretch>
            <a:fillRect/>
          </a:stretch>
        </p:blipFill>
        <p:spPr>
          <a:xfrm>
            <a:off x="1856300" y="1431101"/>
            <a:ext cx="6687933" cy="50159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a:t>The “Color Blind” Fallacy</a:t>
            </a:r>
            <a:endParaRPr/>
          </a:p>
        </p:txBody>
      </p:sp>
      <p:sp>
        <p:nvSpPr>
          <p:cNvPr id="2" name="Content Placeholder 1">
            <a:extLst>
              <a:ext uri="{FF2B5EF4-FFF2-40B4-BE49-F238E27FC236}">
                <a16:creationId xmlns:a16="http://schemas.microsoft.com/office/drawing/2014/main" id="{8B9756D5-5DAA-41A7-B428-0A13B355B3F9}"/>
              </a:ext>
            </a:extLst>
          </p:cNvPr>
          <p:cNvSpPr>
            <a:spLocks noGrp="1"/>
          </p:cNvSpPr>
          <p:nvPr>
            <p:ph sz="half" idx="1"/>
          </p:nvPr>
        </p:nvSpPr>
        <p:spPr/>
        <p:txBody>
          <a:bodyPr/>
          <a:lstStyle/>
          <a:p>
            <a:endParaRPr lang="en-US"/>
          </a:p>
        </p:txBody>
      </p:sp>
      <p:sp>
        <p:nvSpPr>
          <p:cNvPr id="197" name="Google Shape;197;p29"/>
          <p:cNvSpPr txBox="1"/>
          <p:nvPr/>
        </p:nvSpPr>
        <p:spPr>
          <a:xfrm>
            <a:off x="1277649" y="1609522"/>
            <a:ext cx="10046043" cy="3638955"/>
          </a:xfrm>
          <a:prstGeom prst="rect">
            <a:avLst/>
          </a:prstGeom>
          <a:solidFill>
            <a:schemeClr val="accent1"/>
          </a:solidFill>
          <a:ln>
            <a:noFill/>
          </a:ln>
        </p:spPr>
        <p:txBody>
          <a:bodyPr spcFirstLastPara="1" wrap="square" lIns="121900" tIns="121900" rIns="121900" bIns="121900" anchor="ctr" anchorCtr="0">
            <a:noAutofit/>
          </a:bodyPr>
          <a:lstStyle/>
          <a:p>
            <a:pPr algn="ctr">
              <a:spcBef>
                <a:spcPts val="0"/>
              </a:spcBef>
              <a:spcAft>
                <a:spcPts val="0"/>
              </a:spcAft>
            </a:pPr>
            <a:r>
              <a:rPr lang="en" sz="5333" b="1" dirty="0">
                <a:solidFill>
                  <a:srgbClr val="FFFFFF"/>
                </a:solidFill>
              </a:rPr>
              <a:t>“When I claim not to see race, what else am I not seeing in my students?”</a:t>
            </a:r>
            <a:r>
              <a:rPr lang="en" sz="5200" b="1" dirty="0">
                <a:solidFill>
                  <a:srgbClr val="FFFFFF"/>
                </a:solidFill>
              </a:rPr>
              <a:t> </a:t>
            </a:r>
            <a:endParaRPr sz="5200" b="1" dirty="0">
              <a:solidFill>
                <a:srgbClr val="FFFFFF"/>
              </a:solidFill>
            </a:endParaRPr>
          </a:p>
          <a:p>
            <a:pPr algn="r">
              <a:spcBef>
                <a:spcPts val="0"/>
              </a:spcBef>
              <a:spcAft>
                <a:spcPts val="0"/>
              </a:spcAft>
            </a:pPr>
            <a:r>
              <a:rPr lang="en" b="1" dirty="0">
                <a:solidFill>
                  <a:srgbClr val="FFFFFF"/>
                </a:solidFill>
              </a:rPr>
              <a:t>Makeda Brome, </a:t>
            </a:r>
            <a:r>
              <a:rPr lang="en" b="1" i="1" dirty="0">
                <a:solidFill>
                  <a:srgbClr val="FFFFFF"/>
                </a:solidFill>
              </a:rPr>
              <a:t>Education Week Teacher</a:t>
            </a:r>
            <a:endParaRPr b="1" dirty="0">
              <a:solidFill>
                <a:srgbClr val="FFFFFF"/>
              </a:solidFill>
            </a:endParaRPr>
          </a:p>
        </p:txBody>
      </p:sp>
      <p:sp>
        <p:nvSpPr>
          <p:cNvPr id="198" name="Google Shape;198;p29"/>
          <p:cNvSpPr txBox="1"/>
          <p:nvPr/>
        </p:nvSpPr>
        <p:spPr>
          <a:xfrm>
            <a:off x="1277650" y="5468798"/>
            <a:ext cx="11360800" cy="264400"/>
          </a:xfrm>
          <a:prstGeom prst="rect">
            <a:avLst/>
          </a:prstGeom>
          <a:noFill/>
          <a:ln>
            <a:noFill/>
          </a:ln>
        </p:spPr>
        <p:txBody>
          <a:bodyPr spcFirstLastPara="1" wrap="square" lIns="121900" tIns="121900" rIns="121900" bIns="121900" anchor="t" anchorCtr="0">
            <a:noAutofit/>
          </a:bodyPr>
          <a:lstStyle/>
          <a:p>
            <a:pPr>
              <a:spcBef>
                <a:spcPts val="0"/>
              </a:spcBef>
              <a:spcAft>
                <a:spcPts val="0"/>
              </a:spcAft>
            </a:pPr>
            <a:r>
              <a:rPr lang="en" sz="1200" dirty="0"/>
              <a:t>https://www.edweek.org/teaching-learning/opinion-claiming-to-not-see-race-leads-to-inequity-in-education/2020/02</a:t>
            </a:r>
            <a:endParaRPr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a:t>“I don’t see color”</a:t>
            </a:r>
            <a:endParaRPr/>
          </a:p>
        </p:txBody>
      </p:sp>
      <p:sp>
        <p:nvSpPr>
          <p:cNvPr id="218" name="Google Shape;218;p32"/>
          <p:cNvSpPr txBox="1">
            <a:spLocks noGrp="1"/>
          </p:cNvSpPr>
          <p:nvPr>
            <p:ph sz="half" idx="1"/>
          </p:nvPr>
        </p:nvSpPr>
        <p:spPr>
          <a:prstGeom prst="rect">
            <a:avLst/>
          </a:prstGeom>
        </p:spPr>
        <p:txBody>
          <a:bodyPr spcFirstLastPara="1" vert="horz" wrap="square" lIns="121900" tIns="60933" rIns="121900" bIns="60933" numCol="1" anchor="t" anchorCtr="0" compatLnSpc="1">
            <a:prstTxWarp prst="textNoShape">
              <a:avLst/>
            </a:prstTxWarp>
            <a:noAutofit/>
          </a:bodyPr>
          <a:lstStyle/>
          <a:p>
            <a:pPr>
              <a:spcBef>
                <a:spcPts val="600"/>
              </a:spcBef>
            </a:pPr>
            <a:r>
              <a:rPr lang="en" dirty="0"/>
              <a:t>Refuses personal responsibility</a:t>
            </a:r>
            <a:endParaRPr dirty="0"/>
          </a:p>
          <a:p>
            <a:pPr>
              <a:spcBef>
                <a:spcPts val="600"/>
              </a:spcBef>
            </a:pPr>
            <a:r>
              <a:rPr lang="en" dirty="0"/>
              <a:t>Denies nonwhite racial and ethnic experiences</a:t>
            </a:r>
            <a:endParaRPr dirty="0"/>
          </a:p>
          <a:p>
            <a:pPr>
              <a:spcBef>
                <a:spcPts val="600"/>
              </a:spcBef>
            </a:pPr>
            <a:r>
              <a:rPr lang="en" dirty="0"/>
              <a:t>Ignores important racial and cultural aspects of the individual </a:t>
            </a:r>
            <a:endParaRPr dirty="0"/>
          </a:p>
          <a:p>
            <a:pPr>
              <a:spcBef>
                <a:spcPts val="600"/>
              </a:spcBef>
            </a:pPr>
            <a:r>
              <a:rPr lang="en" dirty="0"/>
              <a:t>Demands that minority groups assimilate to dominant culture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a:t>Acknowledge Bias</a:t>
            </a:r>
            <a:endParaRPr/>
          </a:p>
        </p:txBody>
      </p:sp>
      <p:sp>
        <p:nvSpPr>
          <p:cNvPr id="204" name="Google Shape;204;p30"/>
          <p:cNvSpPr txBox="1">
            <a:spLocks noGrp="1"/>
          </p:cNvSpPr>
          <p:nvPr>
            <p:ph sz="half" idx="1"/>
          </p:nvPr>
        </p:nvSpPr>
        <p:spPr>
          <a:xfrm>
            <a:off x="1277650" y="1494263"/>
            <a:ext cx="10058400" cy="4723657"/>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dirty="0"/>
              <a:t>Bias is cultural</a:t>
            </a:r>
            <a:endParaRPr dirty="0"/>
          </a:p>
          <a:p>
            <a:pPr marL="0" indent="0">
              <a:buNone/>
            </a:pPr>
            <a:r>
              <a:rPr lang="en" dirty="0"/>
              <a:t>Challenging subconscious beliefs takes work</a:t>
            </a:r>
            <a:endParaRPr dirty="0"/>
          </a:p>
          <a:p>
            <a:pPr marL="0" indent="0">
              <a:buNone/>
            </a:pPr>
            <a:r>
              <a:rPr lang="en" dirty="0"/>
              <a:t>Our world is </a:t>
            </a:r>
            <a:r>
              <a:rPr lang="en" i="1" dirty="0"/>
              <a:t>not</a:t>
            </a:r>
            <a:r>
              <a:rPr lang="en" dirty="0"/>
              <a:t> colorblind </a:t>
            </a:r>
            <a:endParaRPr dirty="0"/>
          </a:p>
        </p:txBody>
      </p:sp>
      <p:pic>
        <p:nvPicPr>
          <p:cNvPr id="205" name="Google Shape;205;p30"/>
          <p:cNvPicPr preferRelativeResize="0"/>
          <p:nvPr/>
        </p:nvPicPr>
        <p:blipFill>
          <a:blip r:embed="rId3">
            <a:alphaModFix/>
          </a:blip>
          <a:stretch>
            <a:fillRect/>
          </a:stretch>
        </p:blipFill>
        <p:spPr>
          <a:xfrm>
            <a:off x="5690492" y="2865708"/>
            <a:ext cx="5633201" cy="3073361"/>
          </a:xfrm>
          <a:prstGeom prst="rect">
            <a:avLst/>
          </a:prstGeom>
          <a:noFill/>
          <a:ln>
            <a:noFill/>
          </a:ln>
        </p:spPr>
      </p:pic>
      <p:sp>
        <p:nvSpPr>
          <p:cNvPr id="206" name="Google Shape;206;p30"/>
          <p:cNvSpPr txBox="1"/>
          <p:nvPr/>
        </p:nvSpPr>
        <p:spPr>
          <a:xfrm>
            <a:off x="5934407" y="5925029"/>
            <a:ext cx="11810400" cy="208800"/>
          </a:xfrm>
          <a:prstGeom prst="rect">
            <a:avLst/>
          </a:prstGeom>
          <a:noFill/>
          <a:ln>
            <a:noFill/>
          </a:ln>
        </p:spPr>
        <p:txBody>
          <a:bodyPr spcFirstLastPara="1" wrap="square" lIns="121900" tIns="121900" rIns="121900" bIns="121900" anchor="t" anchorCtr="0">
            <a:noAutofit/>
          </a:bodyPr>
          <a:lstStyle/>
          <a:p>
            <a:pPr>
              <a:spcBef>
                <a:spcPts val="0"/>
              </a:spcBef>
              <a:spcAft>
                <a:spcPts val="0"/>
              </a:spcAft>
            </a:pPr>
            <a:r>
              <a:rPr lang="en" sz="1200" dirty="0"/>
              <a:t>https://implicit.harvard.edu/implicit/blog.html</a:t>
            </a:r>
            <a:endParaRPr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a:t>Microaggressions</a:t>
            </a:r>
            <a:endParaRPr/>
          </a:p>
        </p:txBody>
      </p:sp>
      <p:sp>
        <p:nvSpPr>
          <p:cNvPr id="212" name="Google Shape;212;p31"/>
          <p:cNvSpPr txBox="1">
            <a:spLocks noGrp="1"/>
          </p:cNvSpPr>
          <p:nvPr>
            <p:ph sz="half" idx="1"/>
          </p:nvPr>
        </p:nvSpPr>
        <p:spPr>
          <a:prstGeom prst="rect">
            <a:avLst/>
          </a:prstGeom>
        </p:spPr>
        <p:txBody>
          <a:bodyPr spcFirstLastPara="1" vert="horz" wrap="square" lIns="121900" tIns="60933" rIns="121900" bIns="60933" numCol="1" anchor="t" anchorCtr="0" compatLnSpc="1">
            <a:prstTxWarp prst="textNoShape">
              <a:avLst/>
            </a:prstTxWarp>
            <a:noAutofit/>
          </a:bodyPr>
          <a:lstStyle/>
          <a:p>
            <a:r>
              <a:rPr lang="en" dirty="0"/>
              <a:t>Expressing surprise at someone’s position, level of education, or academic skill—“You’re so articulate!” </a:t>
            </a:r>
            <a:endParaRPr dirty="0"/>
          </a:p>
          <a:p>
            <a:pPr>
              <a:spcBef>
                <a:spcPts val="0"/>
              </a:spcBef>
            </a:pPr>
            <a:r>
              <a:rPr lang="en" dirty="0"/>
              <a:t>Projecting stereotypical assumptions (preferences, family background, etc.)</a:t>
            </a:r>
            <a:endParaRPr dirty="0"/>
          </a:p>
          <a:p>
            <a:pPr>
              <a:spcBef>
                <a:spcPts val="0"/>
              </a:spcBef>
            </a:pPr>
            <a:r>
              <a:rPr lang="en" dirty="0"/>
              <a:t>Exclusion/Environmental (lack of models/mentors, lack of diversity)</a:t>
            </a:r>
            <a:endParaRPr dirty="0"/>
          </a:p>
          <a:p>
            <a:pPr indent="0">
              <a:buNone/>
            </a:pPr>
            <a:endParaRPr dirty="0"/>
          </a:p>
          <a:p>
            <a:r>
              <a:rPr lang="en" dirty="0"/>
              <a:t>Communicate that someone “does not belong” </a:t>
            </a:r>
            <a:endParaRPr dirty="0"/>
          </a:p>
          <a:p>
            <a:pPr>
              <a:spcBef>
                <a:spcPts val="0"/>
              </a:spcBef>
            </a:pPr>
            <a:r>
              <a:rPr lang="en" dirty="0"/>
              <a:t>Can be demoralizing, frustrating, isolating, and frightening </a:t>
            </a:r>
            <a:endParaRPr dirty="0"/>
          </a:p>
          <a:p>
            <a:pPr>
              <a:spcBef>
                <a:spcPts val="0"/>
              </a:spcBef>
            </a:pPr>
            <a:r>
              <a:rPr lang="en" dirty="0"/>
              <a:t>Difficult for the victim to challenge (concerns are often dismissed or met with hostility)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a:t>Taking Action</a:t>
            </a:r>
            <a:endParaRPr/>
          </a:p>
        </p:txBody>
      </p:sp>
      <p:sp>
        <p:nvSpPr>
          <p:cNvPr id="224" name="Google Shape;224;p33"/>
          <p:cNvSpPr txBox="1">
            <a:spLocks noGrp="1"/>
          </p:cNvSpPr>
          <p:nvPr>
            <p:ph sz="half" idx="1"/>
          </p:nvPr>
        </p:nvSpPr>
        <p:spPr>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Clr>
                <a:schemeClr val="dk1"/>
              </a:buClr>
              <a:buSzPts val="1100"/>
              <a:buNone/>
            </a:pPr>
            <a:r>
              <a:rPr lang="en"/>
              <a:t>“There is power in naming racism for what it is, in shining a bright light on it, brighter than any torch or flashlight. A thing as simple as naming it allows us to root it out of the darkness and hushed conversation where it likes to breed like roaches. It makes us acknowledge it. Confront it.” – Jesmyn Ward</a:t>
            </a:r>
            <a:endParaRPr/>
          </a:p>
          <a:p>
            <a:pPr marL="0" indent="0">
              <a:buClr>
                <a:schemeClr val="dk1"/>
              </a:buClr>
              <a:buSzPts val="1100"/>
              <a:buNone/>
            </a:pPr>
            <a:endParaRPr/>
          </a:p>
          <a:p>
            <a:pPr marL="0" indent="0">
              <a:buClr>
                <a:schemeClr val="dk1"/>
              </a:buClr>
              <a:buSzPts val="1100"/>
              <a:buNone/>
            </a:pPr>
            <a:r>
              <a:rPr lang="en"/>
              <a:t>“Courage is a decision you make to act in a way that works through your own fear for the greater good as opposed to pure self-interest. Courage means putting at risk your immediate self-interest for what you believe is right.” – Derrick Bell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a:t>How/where do you get started? </a:t>
            </a:r>
            <a:endParaRPr/>
          </a:p>
        </p:txBody>
      </p:sp>
      <p:sp>
        <p:nvSpPr>
          <p:cNvPr id="230" name="Google Shape;230;p34"/>
          <p:cNvSpPr txBox="1">
            <a:spLocks noGrp="1"/>
          </p:cNvSpPr>
          <p:nvPr>
            <p:ph sz="half" idx="1"/>
          </p:nvPr>
        </p:nvSpPr>
        <p:spPr>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a:t>Best practitioner before best practice (but not stymied by perfection and inaction):</a:t>
            </a:r>
            <a:endParaRPr/>
          </a:p>
          <a:p>
            <a:pPr marL="0" indent="0">
              <a:buNone/>
            </a:pPr>
            <a:r>
              <a:rPr lang="en"/>
              <a:t>	Interested versus invested</a:t>
            </a:r>
            <a:endParaRPr/>
          </a:p>
          <a:p>
            <a:pPr marL="0" indent="0">
              <a:buNone/>
            </a:pPr>
            <a:r>
              <a:rPr lang="en"/>
              <a:t>	Try to minimize self-judgment </a:t>
            </a:r>
            <a:endParaRPr/>
          </a:p>
          <a:p>
            <a:pPr marL="0" indent="0">
              <a:buNone/>
            </a:pPr>
            <a:r>
              <a:rPr lang="en"/>
              <a:t>Critical evaluation of your own classroom, your own policies, your own history, and your own racial identity</a:t>
            </a:r>
            <a:endParaRPr/>
          </a:p>
          <a:p>
            <a:pPr marL="0" indent="0">
              <a:buNone/>
            </a:pPr>
            <a:r>
              <a:rPr lang="en"/>
              <a:t>Objective/subjective interaction with our material </a:t>
            </a:r>
            <a:endParaRPr/>
          </a:p>
          <a:p>
            <a:pPr marL="0" indent="0">
              <a:buNone/>
            </a:pPr>
            <a:r>
              <a:rPr lang="en"/>
              <a:t>Acknowledge the issues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D3E29-E605-4FD1-8A64-4F75AAB81F25}"/>
              </a:ext>
            </a:extLst>
          </p:cNvPr>
          <p:cNvSpPr>
            <a:spLocks noGrp="1"/>
          </p:cNvSpPr>
          <p:nvPr>
            <p:ph type="title"/>
          </p:nvPr>
        </p:nvSpPr>
        <p:spPr/>
        <p:txBody>
          <a:bodyPr/>
          <a:lstStyle/>
          <a:p>
            <a:r>
              <a:rPr lang="en-US" dirty="0"/>
              <a:t>Land Acknowledgement</a:t>
            </a:r>
          </a:p>
        </p:txBody>
      </p:sp>
      <p:sp>
        <p:nvSpPr>
          <p:cNvPr id="3" name="Content Placeholder 2">
            <a:extLst>
              <a:ext uri="{FF2B5EF4-FFF2-40B4-BE49-F238E27FC236}">
                <a16:creationId xmlns:a16="http://schemas.microsoft.com/office/drawing/2014/main" id="{5A727E26-1991-4979-AE50-4B286F41D375}"/>
              </a:ext>
            </a:extLst>
          </p:cNvPr>
          <p:cNvSpPr>
            <a:spLocks noGrp="1"/>
          </p:cNvSpPr>
          <p:nvPr>
            <p:ph idx="1"/>
          </p:nvPr>
        </p:nvSpPr>
        <p:spPr/>
        <p:txBody>
          <a:bodyPr/>
          <a:lstStyle/>
          <a:p>
            <a:r>
              <a:rPr lang="en-US" dirty="0"/>
              <a:t>We acknowledge the land we are zooming from today as the traditional home of the Nisenan, Maidu, Miwok, </a:t>
            </a:r>
            <a:r>
              <a:rPr lang="en-US" dirty="0" err="1"/>
              <a:t>Kizh</a:t>
            </a:r>
            <a:r>
              <a:rPr lang="en-US" dirty="0"/>
              <a:t>, </a:t>
            </a:r>
            <a:r>
              <a:rPr lang="en-US" dirty="0" err="1"/>
              <a:t>Tongva</a:t>
            </a:r>
            <a:r>
              <a:rPr lang="en-US" dirty="0"/>
              <a:t>, and Chumash tribal nations. These sovereign people have been the caretakers of this land since time immemorial. Despite centuries of genocide and occupation, these native peoples continue as vibrant and resilient tribes and bands, both Federally recognized and unrecognized. We take this opportunity to acknowledge the generations that have gone before as well as the present-day Nisenan, Maidu, Miwok, </a:t>
            </a:r>
            <a:r>
              <a:rPr lang="en-US" dirty="0" err="1"/>
              <a:t>Kizh</a:t>
            </a:r>
            <a:r>
              <a:rPr lang="en-US" dirty="0"/>
              <a:t>, </a:t>
            </a:r>
            <a:r>
              <a:rPr lang="en-US" dirty="0" err="1"/>
              <a:t>Tongva</a:t>
            </a:r>
            <a:r>
              <a:rPr lang="en-US" dirty="0"/>
              <a:t>, and Chumash.</a:t>
            </a:r>
          </a:p>
          <a:p>
            <a:r>
              <a:rPr lang="en-US" u="sng" dirty="0">
                <a:hlinkClick r:id="rId2"/>
              </a:rPr>
              <a:t>https://native-land.ca/</a:t>
            </a:r>
            <a:endParaRPr lang="en-US" u="sng" dirty="0"/>
          </a:p>
          <a:p>
            <a:br>
              <a:rPr lang="fr-FR" dirty="0"/>
            </a:br>
            <a:endParaRPr lang="en-US" dirty="0"/>
          </a:p>
          <a:p>
            <a:br>
              <a:rPr lang="en-US" dirty="0"/>
            </a:br>
            <a:endParaRPr lang="en-US" dirty="0"/>
          </a:p>
        </p:txBody>
      </p:sp>
      <p:sp>
        <p:nvSpPr>
          <p:cNvPr id="4" name="Slide Number Placeholder 3">
            <a:extLst>
              <a:ext uri="{FF2B5EF4-FFF2-40B4-BE49-F238E27FC236}">
                <a16:creationId xmlns:a16="http://schemas.microsoft.com/office/drawing/2014/main" id="{CA046E97-F914-4E05-8A5C-82EBB7FB309F}"/>
              </a:ext>
            </a:extLst>
          </p:cNvPr>
          <p:cNvSpPr>
            <a:spLocks noGrp="1"/>
          </p:cNvSpPr>
          <p:nvPr>
            <p:ph type="sldNum" sz="quarter" idx="10"/>
          </p:nvPr>
        </p:nvSpPr>
        <p:spPr/>
        <p:txBody>
          <a:bodyPr/>
          <a:lstStyle/>
          <a:p>
            <a:pPr>
              <a:defRPr/>
            </a:pPr>
            <a:fld id="{6816004B-AEE5-9547-AC9B-0D5C79C3D978}" type="slidenum">
              <a:rPr lang="en-US" smtClean="0"/>
              <a:pPr>
                <a:defRPr/>
              </a:pPr>
              <a:t>2</a:t>
            </a:fld>
            <a:endParaRPr lang="en-US" dirty="0"/>
          </a:p>
        </p:txBody>
      </p:sp>
    </p:spTree>
    <p:extLst>
      <p:ext uri="{BB962C8B-B14F-4D97-AF65-F5344CB8AC3E}">
        <p14:creationId xmlns:p14="http://schemas.microsoft.com/office/powerpoint/2010/main" val="2734501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a:t>What will you do?</a:t>
            </a:r>
            <a:endParaRPr/>
          </a:p>
        </p:txBody>
      </p:sp>
      <p:sp>
        <p:nvSpPr>
          <p:cNvPr id="236" name="Google Shape;236;p35"/>
          <p:cNvSpPr txBox="1">
            <a:spLocks noGrp="1"/>
          </p:cNvSpPr>
          <p:nvPr>
            <p:ph sz="half" idx="1"/>
          </p:nvPr>
        </p:nvSpPr>
        <p:spPr>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dirty="0"/>
              <a:t>What is one action that you could take to support your BIPOC students today?</a:t>
            </a:r>
            <a:endParaRPr dirty="0"/>
          </a:p>
          <a:p>
            <a:pPr marL="0" indent="609585">
              <a:buNone/>
            </a:pPr>
            <a:r>
              <a:rPr lang="en" dirty="0"/>
              <a:t>Put your answers in the chat!</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6"/>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a:t>Tool Kit</a:t>
            </a:r>
            <a:endParaRPr/>
          </a:p>
        </p:txBody>
      </p:sp>
      <p:sp>
        <p:nvSpPr>
          <p:cNvPr id="242" name="Google Shape;242;p36"/>
          <p:cNvSpPr txBox="1">
            <a:spLocks noGrp="1"/>
          </p:cNvSpPr>
          <p:nvPr>
            <p:ph sz="half" idx="1"/>
          </p:nvPr>
        </p:nvSpPr>
        <p:spPr>
          <a:prstGeom prst="rect">
            <a:avLst/>
          </a:prstGeom>
        </p:spPr>
        <p:txBody>
          <a:bodyPr spcFirstLastPara="1" vert="horz" wrap="square" lIns="121900" tIns="60933" rIns="121900" bIns="60933" numCol="1" anchor="t" anchorCtr="0" compatLnSpc="1">
            <a:prstTxWarp prst="textNoShape">
              <a:avLst/>
            </a:prstTxWarp>
            <a:noAutofit/>
          </a:bodyPr>
          <a:lstStyle/>
          <a:p>
            <a:r>
              <a:rPr lang="en" u="sng" dirty="0">
                <a:solidFill>
                  <a:schemeClr val="hlink"/>
                </a:solidFill>
                <a:hlinkClick r:id="rId3"/>
              </a:rPr>
              <a:t>“</a:t>
            </a:r>
            <a:r>
              <a:rPr lang="en-US" u="sng" dirty="0">
                <a:solidFill>
                  <a:schemeClr val="hlink"/>
                </a:solidFill>
                <a:hlinkClick r:id="rId3"/>
              </a:rPr>
              <a:t>RIP to POC?”</a:t>
            </a:r>
            <a:r>
              <a:rPr lang="en-US" u="sng" dirty="0">
                <a:solidFill>
                  <a:schemeClr val="hlink"/>
                </a:solidFill>
              </a:rPr>
              <a:t> </a:t>
            </a:r>
            <a:r>
              <a:rPr lang="en-US" i="1" dirty="0"/>
              <a:t>NPR Code Switch </a:t>
            </a:r>
          </a:p>
          <a:p>
            <a:r>
              <a:rPr lang="en-US" u="sng" dirty="0">
                <a:solidFill>
                  <a:schemeClr val="hlink"/>
                </a:solidFill>
                <a:hlinkClick r:id="rId4">
                  <a:extLst>
                    <a:ext uri="{A12FA001-AC4F-418D-AE19-62706E023703}">
                      <ahyp:hlinkClr xmlns:ahyp="http://schemas.microsoft.com/office/drawing/2018/hyperlinkcolor" val="tx"/>
                    </a:ext>
                  </a:extLst>
                </a:hlinkClick>
              </a:rPr>
              <a:t>“5 Tips for Being an Ally” </a:t>
            </a:r>
            <a:endParaRPr lang="en" u="sng" dirty="0">
              <a:solidFill>
                <a:schemeClr val="hlink"/>
              </a:solidFill>
              <a:hlinkClick r:id="rId5">
                <a:extLst>
                  <a:ext uri="{A12FA001-AC4F-418D-AE19-62706E023703}">
                    <ahyp:hlinkClr xmlns:ahyp="http://schemas.microsoft.com/office/drawing/2018/hyperlinkcolor" val="tx"/>
                  </a:ext>
                </a:extLst>
              </a:hlinkClick>
            </a:endParaRPr>
          </a:p>
          <a:p>
            <a:r>
              <a:rPr lang="en" u="sng" dirty="0">
                <a:solidFill>
                  <a:schemeClr val="hlink"/>
                </a:solidFill>
                <a:hlinkClick r:id="rId5"/>
              </a:rPr>
              <a:t>“What is White Privilege” </a:t>
            </a:r>
            <a:r>
              <a:rPr lang="en" i="1" dirty="0"/>
              <a:t>Teaching Tolerance</a:t>
            </a:r>
            <a:endParaRPr i="1" dirty="0"/>
          </a:p>
          <a:p>
            <a:pPr>
              <a:spcBef>
                <a:spcPts val="0"/>
              </a:spcBef>
            </a:pPr>
            <a:r>
              <a:rPr lang="en" u="sng" dirty="0">
                <a:solidFill>
                  <a:schemeClr val="hlink"/>
                </a:solidFill>
                <a:hlinkClick r:id="rId6"/>
              </a:rPr>
              <a:t>“Inclusive Teaching Practices Toolkit”</a:t>
            </a:r>
            <a:r>
              <a:rPr lang="en" dirty="0"/>
              <a:t> </a:t>
            </a:r>
            <a:r>
              <a:rPr lang="en" i="1" dirty="0"/>
              <a:t>ACUE</a:t>
            </a:r>
            <a:endParaRPr i="1" dirty="0"/>
          </a:p>
          <a:p>
            <a:pPr>
              <a:spcBef>
                <a:spcPts val="0"/>
              </a:spcBef>
            </a:pPr>
            <a:r>
              <a:rPr lang="en" u="sng" dirty="0">
                <a:solidFill>
                  <a:schemeClr val="hlink"/>
                </a:solidFill>
                <a:hlinkClick r:id="rId7"/>
              </a:rPr>
              <a:t>“Employing Equity-Minded &amp; Culturally-Affirming Teaching Practices in Virtual Learning Communities” </a:t>
            </a:r>
            <a:r>
              <a:rPr lang="en" i="1" dirty="0"/>
              <a:t>CORA </a:t>
            </a:r>
            <a:endParaRPr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p:cNvSpPr txBox="1">
            <a:spLocks noGrp="1"/>
          </p:cNvSpPr>
          <p:nvPr>
            <p:ph type="title"/>
          </p:nvPr>
        </p:nvSpPr>
        <p:spPr>
          <a:xfrm>
            <a:off x="415600" y="1874951"/>
            <a:ext cx="11360800" cy="763600"/>
          </a:xfrm>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r>
              <a:rPr lang="en"/>
              <a:t>For Further Information and Support</a:t>
            </a:r>
            <a:endParaRPr/>
          </a:p>
        </p:txBody>
      </p:sp>
      <p:sp>
        <p:nvSpPr>
          <p:cNvPr id="248" name="Google Shape;248;p37"/>
          <p:cNvSpPr txBox="1">
            <a:spLocks noGrp="1"/>
          </p:cNvSpPr>
          <p:nvPr>
            <p:ph type="body" idx="1"/>
          </p:nvPr>
        </p:nvSpPr>
        <p:spPr>
          <a:xfrm>
            <a:off x="415600" y="2884667"/>
            <a:ext cx="11360800" cy="13092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indent="0" algn="ctr">
              <a:buNone/>
            </a:pPr>
            <a:r>
              <a:rPr lang="en" sz="3200" dirty="0"/>
              <a:t>Email </a:t>
            </a:r>
            <a:r>
              <a:rPr lang="en" sz="3200" u="sng" dirty="0">
                <a:solidFill>
                  <a:schemeClr val="hlink"/>
                </a:solidFill>
                <a:hlinkClick r:id="rId3"/>
              </a:rPr>
              <a:t>info@asccc.org</a:t>
            </a:r>
            <a:endParaRPr sz="3200" dirty="0"/>
          </a:p>
          <a:p>
            <a:pPr marL="0" indent="0">
              <a:buNone/>
            </a:pPr>
            <a:endParaRPr sz="3200" dirty="0"/>
          </a:p>
          <a:p>
            <a:pPr marL="0" indent="0">
              <a:buNone/>
            </a:pPr>
            <a:endParaRPr sz="3200" dirty="0"/>
          </a:p>
        </p:txBody>
      </p:sp>
      <p:pic>
        <p:nvPicPr>
          <p:cNvPr id="249" name="Google Shape;249;p37"/>
          <p:cNvPicPr preferRelativeResize="0"/>
          <p:nvPr/>
        </p:nvPicPr>
        <p:blipFill rotWithShape="1">
          <a:blip r:embed="rId4">
            <a:alphaModFix/>
          </a:blip>
          <a:srcRect/>
          <a:stretch/>
        </p:blipFill>
        <p:spPr>
          <a:xfrm>
            <a:off x="4469527" y="503589"/>
            <a:ext cx="3659365" cy="1125255"/>
          </a:xfrm>
          <a:prstGeom prst="rect">
            <a:avLst/>
          </a:prstGeom>
          <a:noFill/>
          <a:ln>
            <a:noFill/>
          </a:ln>
        </p:spPr>
      </p:pic>
      <p:sp>
        <p:nvSpPr>
          <p:cNvPr id="250" name="Google Shape;250;p37"/>
          <p:cNvSpPr txBox="1"/>
          <p:nvPr/>
        </p:nvSpPr>
        <p:spPr>
          <a:xfrm>
            <a:off x="1219200" y="4377933"/>
            <a:ext cx="9753600" cy="2480000"/>
          </a:xfrm>
          <a:prstGeom prst="rect">
            <a:avLst/>
          </a:prstGeom>
          <a:noFill/>
          <a:ln>
            <a:noFill/>
          </a:ln>
        </p:spPr>
        <p:txBody>
          <a:bodyPr spcFirstLastPara="1" wrap="square" lIns="121900" tIns="121900" rIns="121900" bIns="121900" anchor="t" anchorCtr="0">
            <a:noAutofit/>
          </a:bodyPr>
          <a:lstStyle/>
          <a:p>
            <a:pPr algn="ctr">
              <a:spcBef>
                <a:spcPts val="480"/>
              </a:spcBef>
              <a:spcAft>
                <a:spcPts val="0"/>
              </a:spcAft>
              <a:buClr>
                <a:schemeClr val="dk1"/>
              </a:buClr>
              <a:buSzPts val="1100"/>
            </a:pPr>
            <a:r>
              <a:rPr lang="en" sz="1600" dirty="0">
                <a:solidFill>
                  <a:schemeClr val="dk1"/>
                </a:solidFill>
                <a:latin typeface="Arial"/>
                <a:ea typeface="Arial"/>
                <a:cs typeface="Arial"/>
                <a:sym typeface="Arial"/>
              </a:rPr>
              <a:t>Contact Info:</a:t>
            </a:r>
            <a:endParaRPr sz="1600" dirty="0">
              <a:solidFill>
                <a:schemeClr val="dk1"/>
              </a:solidFill>
              <a:latin typeface="Arial"/>
              <a:ea typeface="Arial"/>
              <a:cs typeface="Arial"/>
              <a:sym typeface="Arial"/>
            </a:endParaRPr>
          </a:p>
          <a:p>
            <a:pPr algn="ctr">
              <a:spcBef>
                <a:spcPts val="0"/>
              </a:spcBef>
              <a:spcAft>
                <a:spcPts val="0"/>
              </a:spcAft>
              <a:buClr>
                <a:srgbClr val="000000"/>
              </a:buClr>
              <a:buSzPts val="1200"/>
            </a:pPr>
            <a:r>
              <a:rPr lang="en-US" sz="1600" dirty="0">
                <a:solidFill>
                  <a:srgbClr val="000000"/>
                </a:solidFill>
                <a:latin typeface="Arial"/>
                <a:cs typeface="Arial"/>
                <a:sym typeface="Arial"/>
              </a:rPr>
              <a:t>Dr. </a:t>
            </a:r>
            <a:r>
              <a:rPr lang="en-US" sz="1600" dirty="0" err="1">
                <a:solidFill>
                  <a:srgbClr val="000000"/>
                </a:solidFill>
                <a:latin typeface="Arial"/>
                <a:cs typeface="Arial"/>
                <a:sym typeface="Arial"/>
              </a:rPr>
              <a:t>LaQuisha</a:t>
            </a:r>
            <a:r>
              <a:rPr lang="en-US" sz="1600" dirty="0">
                <a:solidFill>
                  <a:srgbClr val="000000"/>
                </a:solidFill>
                <a:latin typeface="Arial"/>
                <a:cs typeface="Arial"/>
                <a:sym typeface="Arial"/>
              </a:rPr>
              <a:t> </a:t>
            </a:r>
            <a:r>
              <a:rPr lang="en-US" sz="1600" dirty="0" err="1">
                <a:solidFill>
                  <a:srgbClr val="000000"/>
                </a:solidFill>
                <a:latin typeface="Arial"/>
                <a:cs typeface="Arial"/>
                <a:sym typeface="Arial"/>
              </a:rPr>
              <a:t>Beckum</a:t>
            </a:r>
            <a:r>
              <a:rPr lang="en-US" sz="1600" dirty="0">
                <a:solidFill>
                  <a:srgbClr val="000000"/>
                </a:solidFill>
                <a:latin typeface="Arial"/>
                <a:cs typeface="Arial"/>
                <a:sym typeface="Arial"/>
              </a:rPr>
              <a:t> </a:t>
            </a:r>
            <a:r>
              <a:rPr lang="en-US" sz="1600" dirty="0">
                <a:solidFill>
                  <a:srgbClr val="000000"/>
                </a:solidFill>
                <a:latin typeface="Arial"/>
                <a:cs typeface="Arial"/>
                <a:sym typeface="Arial"/>
                <a:hlinkClick r:id="rId5"/>
              </a:rPr>
              <a:t>beckuml@arc.losrios.edu</a:t>
            </a:r>
            <a:endParaRPr lang="en-US" sz="1600" dirty="0">
              <a:solidFill>
                <a:srgbClr val="000000"/>
              </a:solidFill>
              <a:latin typeface="Arial"/>
              <a:cs typeface="Arial"/>
              <a:sym typeface="Arial"/>
            </a:endParaRPr>
          </a:p>
          <a:p>
            <a:pPr algn="ctr">
              <a:spcBef>
                <a:spcPts val="0"/>
              </a:spcBef>
              <a:spcAft>
                <a:spcPts val="0"/>
              </a:spcAft>
              <a:buClr>
                <a:srgbClr val="000000"/>
              </a:buClr>
              <a:buSzPts val="1200"/>
            </a:pPr>
            <a:r>
              <a:rPr lang="en" sz="1600" dirty="0">
                <a:solidFill>
                  <a:schemeClr val="tx2"/>
                </a:solidFill>
              </a:rPr>
              <a:t>Star Glover </a:t>
            </a:r>
            <a:r>
              <a:rPr lang="en" sz="1600" dirty="0">
                <a:hlinkClick r:id="rId6"/>
              </a:rPr>
              <a:t>star.glover@csun.edu</a:t>
            </a:r>
            <a:endParaRPr lang="en" sz="1600" dirty="0"/>
          </a:p>
          <a:p>
            <a:pPr algn="ctr">
              <a:spcBef>
                <a:spcPts val="0"/>
              </a:spcBef>
              <a:spcAft>
                <a:spcPts val="0"/>
              </a:spcAft>
              <a:buClr>
                <a:srgbClr val="000000"/>
              </a:buClr>
              <a:buSzPts val="1200"/>
            </a:pPr>
            <a:r>
              <a:rPr lang="en-US" sz="1600" dirty="0">
                <a:solidFill>
                  <a:schemeClr val="tx2"/>
                </a:solidFill>
              </a:rPr>
              <a:t>Dr. Emilie Mitchell </a:t>
            </a:r>
            <a:r>
              <a:rPr lang="en-US" sz="1600" u="sng" dirty="0">
                <a:solidFill>
                  <a:schemeClr val="hlink"/>
                </a:solidFill>
                <a:hlinkClick r:id="rId7"/>
              </a:rPr>
              <a:t>mitchee@arc.losrios.edu</a:t>
            </a:r>
            <a:endParaRPr lang="en-US" sz="1600" dirty="0"/>
          </a:p>
          <a:p>
            <a:pPr algn="ctr">
              <a:spcBef>
                <a:spcPts val="0"/>
              </a:spcBef>
              <a:spcAft>
                <a:spcPts val="0"/>
              </a:spcAft>
              <a:buClr>
                <a:srgbClr val="000000"/>
              </a:buClr>
              <a:buSzPts val="1200"/>
            </a:pPr>
            <a:r>
              <a:rPr lang="en-US" sz="1600" u="sng" dirty="0">
                <a:solidFill>
                  <a:schemeClr val="hlink"/>
                </a:solidFill>
                <a:hlinkClick r:id="rId8"/>
              </a:rPr>
              <a:t>https://cccqsummit.blogspot.com/</a:t>
            </a:r>
            <a:endParaRPr lang="en-US" sz="1600" dirty="0"/>
          </a:p>
          <a:p>
            <a:pPr algn="ctr">
              <a:spcBef>
                <a:spcPts val="0"/>
              </a:spcBef>
              <a:spcAft>
                <a:spcPts val="0"/>
              </a:spcAft>
              <a:buClr>
                <a:srgbClr val="000000"/>
              </a:buClr>
              <a:buSzPts val="1200"/>
            </a:pP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A789-D7D6-4D27-955F-5CC7D9CA5211}"/>
              </a:ext>
            </a:extLst>
          </p:cNvPr>
          <p:cNvSpPr>
            <a:spLocks noGrp="1"/>
          </p:cNvSpPr>
          <p:nvPr>
            <p:ph type="title"/>
          </p:nvPr>
        </p:nvSpPr>
        <p:spPr/>
        <p:txBody>
          <a:bodyPr>
            <a:normAutofit fontScale="90000"/>
          </a:bodyPr>
          <a:lstStyle/>
          <a:p>
            <a:br>
              <a:rPr lang="en-US" dirty="0"/>
            </a:br>
            <a:br>
              <a:rPr lang="en-US" dirty="0"/>
            </a:br>
            <a:r>
              <a:rPr lang="en-US" dirty="0"/>
              <a:t>Introductions</a:t>
            </a:r>
            <a:br>
              <a:rPr lang="en-US" dirty="0"/>
            </a:br>
            <a:endParaRPr lang="en-US" dirty="0"/>
          </a:p>
        </p:txBody>
      </p:sp>
      <p:sp>
        <p:nvSpPr>
          <p:cNvPr id="5" name="Content Placeholder 4">
            <a:extLst>
              <a:ext uri="{FF2B5EF4-FFF2-40B4-BE49-F238E27FC236}">
                <a16:creationId xmlns:a16="http://schemas.microsoft.com/office/drawing/2014/main" id="{ACACA215-1C89-46B1-9CCC-E06AD7646BB2}"/>
              </a:ext>
            </a:extLst>
          </p:cNvPr>
          <p:cNvSpPr>
            <a:spLocks noGrp="1"/>
          </p:cNvSpPr>
          <p:nvPr>
            <p:ph sz="half" idx="2"/>
          </p:nvPr>
        </p:nvSpPr>
        <p:spPr>
          <a:xfrm>
            <a:off x="927131" y="1798320"/>
            <a:ext cx="3279109" cy="4391343"/>
          </a:xfrm>
        </p:spPr>
        <p:txBody>
          <a:bodyPr/>
          <a:lstStyle/>
          <a:p>
            <a:r>
              <a:rPr lang="en-US" dirty="0"/>
              <a:t>Dr. Emilie Mitchell</a:t>
            </a:r>
          </a:p>
          <a:p>
            <a:pPr lvl="1"/>
            <a:r>
              <a:rPr lang="en-US" dirty="0"/>
              <a:t> ASCCC Part-time Committee</a:t>
            </a:r>
          </a:p>
          <a:p>
            <a:pPr lvl="1"/>
            <a:r>
              <a:rPr lang="en-US" dirty="0"/>
              <a:t>American River College</a:t>
            </a:r>
          </a:p>
          <a:p>
            <a:pPr lvl="2"/>
            <a:r>
              <a:rPr lang="en-US" dirty="0"/>
              <a:t>Psychology Professor</a:t>
            </a:r>
          </a:p>
          <a:p>
            <a:pPr lvl="2"/>
            <a:r>
              <a:rPr lang="en-US" dirty="0"/>
              <a:t>Faculty Coordinator for ARC Pride Center</a:t>
            </a:r>
          </a:p>
          <a:p>
            <a:pPr lvl="2"/>
            <a:r>
              <a:rPr lang="en-US" dirty="0"/>
              <a:t>Lead Planner on CCC LGBTQ+ Summit</a:t>
            </a:r>
          </a:p>
        </p:txBody>
      </p:sp>
      <p:sp>
        <p:nvSpPr>
          <p:cNvPr id="6" name="Content Placeholder 5">
            <a:extLst>
              <a:ext uri="{FF2B5EF4-FFF2-40B4-BE49-F238E27FC236}">
                <a16:creationId xmlns:a16="http://schemas.microsoft.com/office/drawing/2014/main" id="{CC863806-524B-45A4-8670-F53306ECFFB5}"/>
              </a:ext>
            </a:extLst>
          </p:cNvPr>
          <p:cNvSpPr>
            <a:spLocks noGrp="1"/>
          </p:cNvSpPr>
          <p:nvPr>
            <p:ph sz="quarter" idx="4"/>
          </p:nvPr>
        </p:nvSpPr>
        <p:spPr>
          <a:xfrm>
            <a:off x="8183880" y="1798320"/>
            <a:ext cx="3831440" cy="4391343"/>
          </a:xfrm>
        </p:spPr>
        <p:txBody>
          <a:bodyPr/>
          <a:lstStyle/>
          <a:p>
            <a:r>
              <a:rPr lang="en-US" dirty="0"/>
              <a:t>Star Glover </a:t>
            </a:r>
          </a:p>
          <a:p>
            <a:r>
              <a:rPr lang="en-US" dirty="0"/>
              <a:t>California State University, Northridge </a:t>
            </a:r>
          </a:p>
          <a:p>
            <a:pPr lvl="1"/>
            <a:r>
              <a:rPr lang="en-US" dirty="0"/>
              <a:t>Part-time Faculty in English </a:t>
            </a:r>
          </a:p>
          <a:p>
            <a:pPr lvl="1"/>
            <a:r>
              <a:rPr lang="en-US" dirty="0"/>
              <a:t>Consultant in the Learning Resource Center </a:t>
            </a:r>
          </a:p>
          <a:p>
            <a:r>
              <a:rPr lang="en-US" dirty="0"/>
              <a:t>Los Angeles Valley College</a:t>
            </a:r>
          </a:p>
          <a:p>
            <a:pPr lvl="1"/>
            <a:r>
              <a:rPr lang="en-US" dirty="0"/>
              <a:t>Part-time Faculty in English</a:t>
            </a:r>
          </a:p>
        </p:txBody>
      </p:sp>
      <p:sp>
        <p:nvSpPr>
          <p:cNvPr id="4" name="Slide Number Placeholder 3">
            <a:extLst>
              <a:ext uri="{FF2B5EF4-FFF2-40B4-BE49-F238E27FC236}">
                <a16:creationId xmlns:a16="http://schemas.microsoft.com/office/drawing/2014/main" id="{B85B7167-FC1D-4C50-BA34-D98C14DBF563}"/>
              </a:ext>
            </a:extLst>
          </p:cNvPr>
          <p:cNvSpPr>
            <a:spLocks noGrp="1"/>
          </p:cNvSpPr>
          <p:nvPr>
            <p:ph type="sldNum" sz="quarter" idx="10"/>
          </p:nvPr>
        </p:nvSpPr>
        <p:spPr/>
        <p:txBody>
          <a:bodyPr/>
          <a:lstStyle/>
          <a:p>
            <a:pPr>
              <a:defRPr/>
            </a:pPr>
            <a:fld id="{CA86D19C-58E4-0C4B-866F-351E2232D695}" type="slidenum">
              <a:rPr lang="en-US" smtClean="0"/>
              <a:pPr>
                <a:defRPr/>
              </a:pPr>
              <a:t>3</a:t>
            </a:fld>
            <a:endParaRPr lang="en-US" dirty="0"/>
          </a:p>
        </p:txBody>
      </p:sp>
      <p:sp>
        <p:nvSpPr>
          <p:cNvPr id="7" name="Content Placeholder 4">
            <a:extLst>
              <a:ext uri="{FF2B5EF4-FFF2-40B4-BE49-F238E27FC236}">
                <a16:creationId xmlns:a16="http://schemas.microsoft.com/office/drawing/2014/main" id="{21BF23BF-0EEA-4B91-B933-CC36CEA9A3F8}"/>
              </a:ext>
            </a:extLst>
          </p:cNvPr>
          <p:cNvSpPr txBox="1">
            <a:spLocks/>
          </p:cNvSpPr>
          <p:nvPr/>
        </p:nvSpPr>
        <p:spPr bwMode="auto">
          <a:xfrm>
            <a:off x="4373863" y="1798320"/>
            <a:ext cx="4008137" cy="439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Dr. </a:t>
            </a:r>
            <a:r>
              <a:rPr lang="en-US" dirty="0" err="1"/>
              <a:t>LaQuisha</a:t>
            </a:r>
            <a:r>
              <a:rPr lang="en-US" dirty="0"/>
              <a:t> </a:t>
            </a:r>
            <a:r>
              <a:rPr lang="en-US" dirty="0" err="1"/>
              <a:t>Beckum</a:t>
            </a:r>
            <a:endParaRPr lang="en-US" dirty="0"/>
          </a:p>
          <a:p>
            <a:r>
              <a:rPr lang="en-US" dirty="0"/>
              <a:t> American River College</a:t>
            </a:r>
          </a:p>
          <a:p>
            <a:pPr lvl="1"/>
            <a:r>
              <a:rPr lang="en-US" dirty="0"/>
              <a:t>Part-time Faculty in Psychology</a:t>
            </a:r>
          </a:p>
          <a:p>
            <a:pPr lvl="1"/>
            <a:r>
              <a:rPr lang="en-US" dirty="0"/>
              <a:t>Interim STEM center coordinator/ MESA director</a:t>
            </a:r>
          </a:p>
          <a:p>
            <a:pPr lvl="1"/>
            <a:r>
              <a:rPr lang="en-US" dirty="0"/>
              <a:t>Faculty professional development liaison </a:t>
            </a:r>
          </a:p>
          <a:p>
            <a:pPr lvl="1"/>
            <a:r>
              <a:rPr lang="en-US" dirty="0"/>
              <a:t>Faculty trainer</a:t>
            </a:r>
          </a:p>
          <a:p>
            <a:pPr lvl="1"/>
            <a:r>
              <a:rPr lang="en-US" dirty="0"/>
              <a:t>LRCFT executive board member</a:t>
            </a:r>
          </a:p>
        </p:txBody>
      </p:sp>
    </p:spTree>
    <p:extLst>
      <p:ext uri="{BB962C8B-B14F-4D97-AF65-F5344CB8AC3E}">
        <p14:creationId xmlns:p14="http://schemas.microsoft.com/office/powerpoint/2010/main" val="404541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
              <a:t>Questions</a:t>
            </a:r>
            <a:endParaRPr/>
          </a:p>
        </p:txBody>
      </p:sp>
      <p:sp>
        <p:nvSpPr>
          <p:cNvPr id="130" name="Google Shape;130;p19"/>
          <p:cNvSpPr txBox="1">
            <a:spLocks noGrp="1"/>
          </p:cNvSpPr>
          <p:nvPr>
            <p:ph sz="half" idx="1"/>
          </p:nvPr>
        </p:nvSpPr>
        <p:spPr>
          <a:xfrm>
            <a:off x="1277650" y="1226127"/>
            <a:ext cx="10058400" cy="4991793"/>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buNone/>
            </a:pPr>
            <a:r>
              <a:rPr lang="en" dirty="0"/>
              <a:t>Use the Pathable platform CHAT box</a:t>
            </a:r>
            <a:endParaRPr dirty="0"/>
          </a:p>
        </p:txBody>
      </p:sp>
      <p:pic>
        <p:nvPicPr>
          <p:cNvPr id="131" name="Google Shape;131;p19"/>
          <p:cNvPicPr preferRelativeResize="0"/>
          <p:nvPr/>
        </p:nvPicPr>
        <p:blipFill rotWithShape="1">
          <a:blip r:embed="rId3">
            <a:alphaModFix/>
          </a:blip>
          <a:srcRect/>
          <a:stretch/>
        </p:blipFill>
        <p:spPr>
          <a:xfrm>
            <a:off x="2551387" y="1961153"/>
            <a:ext cx="7498567" cy="42567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 dirty="0"/>
              <a:t>This Presentation Will Include:</a:t>
            </a:r>
            <a:endParaRPr dirty="0"/>
          </a:p>
        </p:txBody>
      </p:sp>
      <p:sp>
        <p:nvSpPr>
          <p:cNvPr id="137" name="Google Shape;137;p20"/>
          <p:cNvSpPr txBox="1">
            <a:spLocks noGrp="1"/>
          </p:cNvSpPr>
          <p:nvPr>
            <p:ph sz="half" idx="1"/>
          </p:nvPr>
        </p:nvSpPr>
        <p:spPr>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r>
              <a:rPr lang="en" dirty="0"/>
              <a:t>Introductions</a:t>
            </a:r>
            <a:endParaRPr dirty="0"/>
          </a:p>
          <a:p>
            <a:r>
              <a:rPr lang="en" dirty="0"/>
              <a:t>Defining terms/clearing up confusion</a:t>
            </a:r>
            <a:endParaRPr dirty="0"/>
          </a:p>
          <a:p>
            <a:r>
              <a:rPr lang="en-US" dirty="0"/>
              <a:t>Discussion of </a:t>
            </a:r>
            <a:r>
              <a:rPr lang="en" dirty="0"/>
              <a:t>how </a:t>
            </a:r>
            <a:r>
              <a:rPr lang="en-US" dirty="0"/>
              <a:t>to get started in this work</a:t>
            </a:r>
            <a:endParaRPr dirty="0"/>
          </a:p>
          <a:p>
            <a:r>
              <a:rPr lang="en-US" dirty="0"/>
              <a:t>Commitment to making a change to help support BIPOC students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a:t>Intersectionality/Identity</a:t>
            </a:r>
            <a:endParaRPr/>
          </a:p>
        </p:txBody>
      </p:sp>
      <p:sp>
        <p:nvSpPr>
          <p:cNvPr id="143" name="Google Shape;143;p21"/>
          <p:cNvSpPr txBox="1">
            <a:spLocks noGrp="1"/>
          </p:cNvSpPr>
          <p:nvPr>
            <p:ph sz="half" idx="1"/>
          </p:nvPr>
        </p:nvSpPr>
        <p:spPr>
          <a:xfrm>
            <a:off x="1277650" y="1381991"/>
            <a:ext cx="10058400" cy="4835929"/>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dirty="0"/>
              <a:t>“The events and conditions of social and political life and the self . . . are generally shaped by many factors in diverse and mutually influencing ways” – Patricia Hill Collins &amp; </a:t>
            </a:r>
            <a:r>
              <a:rPr lang="en" dirty="0" err="1"/>
              <a:t>Sirma</a:t>
            </a:r>
            <a:r>
              <a:rPr lang="en" dirty="0"/>
              <a:t> Bilge </a:t>
            </a:r>
            <a:endParaRPr dirty="0"/>
          </a:p>
        </p:txBody>
      </p:sp>
      <p:pic>
        <p:nvPicPr>
          <p:cNvPr id="144" name="Google Shape;144;p21"/>
          <p:cNvPicPr preferRelativeResize="0"/>
          <p:nvPr/>
        </p:nvPicPr>
        <p:blipFill>
          <a:blip r:embed="rId3">
            <a:alphaModFix/>
          </a:blip>
          <a:stretch>
            <a:fillRect/>
          </a:stretch>
        </p:blipFill>
        <p:spPr>
          <a:xfrm>
            <a:off x="2807433" y="2707554"/>
            <a:ext cx="6577133" cy="38620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dirty="0"/>
              <a:t>BIPOC - What happened to POC?</a:t>
            </a:r>
            <a:endParaRPr dirty="0"/>
          </a:p>
        </p:txBody>
      </p:sp>
      <p:sp>
        <p:nvSpPr>
          <p:cNvPr id="150" name="Google Shape;150;p22"/>
          <p:cNvSpPr txBox="1">
            <a:spLocks noGrp="1"/>
          </p:cNvSpPr>
          <p:nvPr>
            <p:ph sz="half" idx="1"/>
          </p:nvPr>
        </p:nvSpPr>
        <p:spPr>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dirty="0"/>
              <a:t>BIPOC</a:t>
            </a:r>
            <a:endParaRPr dirty="0"/>
          </a:p>
          <a:p>
            <a:pPr marL="304792" indent="0">
              <a:lnSpc>
                <a:spcPct val="107916"/>
              </a:lnSpc>
              <a:spcBef>
                <a:spcPts val="0"/>
              </a:spcBef>
              <a:buClr>
                <a:schemeClr val="dk1"/>
              </a:buClr>
              <a:buSzPts val="1100"/>
              <a:buNone/>
            </a:pPr>
            <a:r>
              <a:rPr lang="en" sz="1467" i="1" dirty="0">
                <a:latin typeface="Calibri"/>
                <a:ea typeface="Calibri"/>
                <a:cs typeface="Calibri"/>
                <a:sym typeface="Calibri"/>
              </a:rPr>
              <a:t>Black, Indigenous, and people of colour— it emphasizes the particular oppression faced by Black and Indigenous peoples when compared to others who may identify as POC but benefit from privilege as the result of their skin colour or physical appearance and/or the particular historical and societal circumstances associated with their race or culture.” -The Canadian Centre for Gender + Sexuality Diversity </a:t>
            </a:r>
            <a:endParaRPr sz="1467" dirty="0">
              <a:latin typeface="Calibri"/>
              <a:ea typeface="Calibri"/>
              <a:cs typeface="Calibri"/>
              <a:sym typeface="Calibri"/>
            </a:endParaRPr>
          </a:p>
          <a:p>
            <a:pPr marL="0" indent="0">
              <a:spcBef>
                <a:spcPts val="1067"/>
              </a:spcBef>
              <a:buNone/>
            </a:pPr>
            <a:endParaRPr dirty="0"/>
          </a:p>
          <a:p>
            <a:r>
              <a:rPr lang="en" dirty="0"/>
              <a:t>Intersectionality</a:t>
            </a:r>
            <a:endParaRPr dirty="0"/>
          </a:p>
          <a:p>
            <a:r>
              <a:rPr lang="en" dirty="0"/>
              <a:t>Levels of Oppression</a:t>
            </a:r>
            <a:endParaRPr dirty="0"/>
          </a:p>
        </p:txBody>
      </p:sp>
      <p:pic>
        <p:nvPicPr>
          <p:cNvPr id="151" name="Google Shape;151;p22" descr="Suffice it to say, we use the term &quot;POC&quot; a lot on Code Switch. But even terms created with the best of intentions can morph in meaning. We asked academics, writers and our listeners some big questions: What do we mean when we say &quot;people of color&quot;? Why do some of us identify with that term? Why does it annoy so many other people? Is it time to say R.I.P. to POC? And, if so, is BIPOC the new kid on the block?&#10;&#10;Listen to the full podcast episode: https://n.pr/3n78Awm&#10;&#10;WHAT’S CODE SWITCH?&#10;It's the fearless conversations about race that you've been waiting for! Hosted by journalists of color, our podcast tackles the subject of race head-on. We explore how it impacts every part of society — from politics and pop culture to history, sports and everything in between. This podcast makes ALL OF US part of the conversation — because we're all part of the story. &#10;&#10;LISTEN to more episodes of Code Switch on: &#10;NPR One - https://rpb3r.app.goo.gl/U3n6&#10;Apple Podcasts - https://apple.co/2KPJ8tL&#10;Spotify - https://spoti.fi/2Sp1wh9&#10;&#10;FOLLOW Code Switch on:&#10;Twitter - https://twitter.com/NPRCodeSwitch&#10;Instagram - https://www.instagram.com/nprcodeswitch&#10;Facebook - https://www.facebook.com/NPRCodeSwitch/&#10;&#10;FOLLOW Code Switch hosts:&#10;Shereen Marisol Meraji - https://twitter.com/RadioMirage&#10;Gene Demby - https://twitter.com/GeeDee215" title="Is It Time To Say R.I.P. to P.O.C.? | Code Switch | NPR">
            <a:hlinkClick r:id="rId3"/>
          </p:cNvPr>
          <p:cNvPicPr preferRelativeResize="0"/>
          <p:nvPr/>
        </p:nvPicPr>
        <p:blipFill>
          <a:blip r:embed="rId4">
            <a:alphaModFix/>
          </a:blip>
          <a:stretch>
            <a:fillRect/>
          </a:stretch>
        </p:blipFill>
        <p:spPr>
          <a:xfrm>
            <a:off x="5323333" y="3273901"/>
            <a:ext cx="4778800" cy="3584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dirty="0"/>
              <a:t>Equality versus Equity </a:t>
            </a:r>
            <a:endParaRPr dirty="0"/>
          </a:p>
        </p:txBody>
      </p:sp>
      <p:sp>
        <p:nvSpPr>
          <p:cNvPr id="157" name="Google Shape;157;p23"/>
          <p:cNvSpPr txBox="1">
            <a:spLocks noGrp="1"/>
          </p:cNvSpPr>
          <p:nvPr>
            <p:ph sz="half" idx="1"/>
          </p:nvPr>
        </p:nvSpPr>
        <p:spPr>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b="1" dirty="0"/>
              <a:t>Equality</a:t>
            </a:r>
            <a:r>
              <a:rPr lang="en" dirty="0"/>
              <a:t> – students are treated equally.</a:t>
            </a:r>
            <a:endParaRPr dirty="0"/>
          </a:p>
          <a:p>
            <a:pPr marL="0" indent="0">
              <a:buNone/>
            </a:pPr>
            <a:endParaRPr dirty="0"/>
          </a:p>
          <a:p>
            <a:pPr marL="0" indent="0">
              <a:buNone/>
            </a:pPr>
            <a:r>
              <a:rPr lang="en" b="1" dirty="0"/>
              <a:t>Equity</a:t>
            </a:r>
            <a:r>
              <a:rPr lang="en" dirty="0"/>
              <a:t> – students are treated fairly or justly.</a:t>
            </a:r>
            <a:endParaRPr dirty="0"/>
          </a:p>
          <a:p>
            <a:pPr marL="0" indent="0">
              <a:buNone/>
            </a:pPr>
            <a:endParaRPr dirty="0"/>
          </a:p>
          <a:p>
            <a:pPr marL="0" indent="0">
              <a:buNone/>
            </a:pPr>
            <a:endParaRPr dirty="0"/>
          </a:p>
        </p:txBody>
      </p:sp>
      <p:pic>
        <p:nvPicPr>
          <p:cNvPr id="158" name="Google Shape;158;p23"/>
          <p:cNvPicPr preferRelativeResize="0"/>
          <p:nvPr/>
        </p:nvPicPr>
        <p:blipFill>
          <a:blip r:embed="rId3">
            <a:alphaModFix/>
          </a:blip>
          <a:stretch>
            <a:fillRect/>
          </a:stretch>
        </p:blipFill>
        <p:spPr>
          <a:xfrm>
            <a:off x="5963599" y="3512820"/>
            <a:ext cx="5192081" cy="3254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prstGeom prst="rect">
            <a:avLst/>
          </a:prstGeom>
        </p:spPr>
        <p:txBody>
          <a:bodyPr spcFirstLastPara="1" vert="horz" wrap="square" lIns="121900" tIns="60933" rIns="121900" bIns="60933" numCol="1" anchor="ctr" anchorCtr="0" compatLnSpc="1">
            <a:prstTxWarp prst="textNoShape">
              <a:avLst/>
            </a:prstTxWarp>
            <a:noAutofit/>
          </a:bodyPr>
          <a:lstStyle/>
          <a:p>
            <a:r>
              <a:rPr lang="en"/>
              <a:t>Tolerance versus Inclusion</a:t>
            </a:r>
            <a:endParaRPr/>
          </a:p>
        </p:txBody>
      </p:sp>
      <p:sp>
        <p:nvSpPr>
          <p:cNvPr id="164" name="Google Shape;164;p24"/>
          <p:cNvSpPr txBox="1">
            <a:spLocks noGrp="1"/>
          </p:cNvSpPr>
          <p:nvPr>
            <p:ph sz="half" idx="1"/>
          </p:nvPr>
        </p:nvSpPr>
        <p:spPr>
          <a:xfrm>
            <a:off x="1277650" y="1477963"/>
            <a:ext cx="10058400" cy="496824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b="1" dirty="0"/>
              <a:t>Tolerance</a:t>
            </a:r>
            <a:r>
              <a:rPr lang="en" dirty="0"/>
              <a:t> - the act of allowing something. A secondary definition is to endure pain or suffering. </a:t>
            </a:r>
            <a:endParaRPr dirty="0"/>
          </a:p>
          <a:p>
            <a:pPr marL="0" indent="0">
              <a:buNone/>
            </a:pPr>
            <a:r>
              <a:rPr lang="en" b="1" dirty="0"/>
              <a:t>Inclusion </a:t>
            </a:r>
            <a:r>
              <a:rPr lang="en" dirty="0"/>
              <a:t>- the act of being included. </a:t>
            </a:r>
            <a:endParaRPr dirty="0"/>
          </a:p>
          <a:p>
            <a:pPr marL="0" indent="0">
              <a:buNone/>
            </a:pPr>
            <a:endParaRPr dirty="0"/>
          </a:p>
          <a:p>
            <a:pPr marL="0" indent="0">
              <a:buNone/>
            </a:pPr>
            <a:endParaRPr dirty="0"/>
          </a:p>
          <a:p>
            <a:pPr marL="0" indent="0">
              <a:buNone/>
            </a:pPr>
            <a:endParaRPr dirty="0"/>
          </a:p>
          <a:p>
            <a:pPr marL="0" indent="0">
              <a:buNone/>
            </a:pPr>
            <a:endParaRPr dirty="0"/>
          </a:p>
          <a:p>
            <a:pPr marL="0" indent="0">
              <a:buNone/>
            </a:pPr>
            <a:endParaRPr dirty="0"/>
          </a:p>
          <a:p>
            <a:pPr marL="0" indent="0">
              <a:buNone/>
            </a:pPr>
            <a:endParaRPr dirty="0"/>
          </a:p>
          <a:p>
            <a:pPr marL="0" indent="0">
              <a:buNone/>
            </a:pPr>
            <a:r>
              <a:rPr lang="en" i="1" dirty="0"/>
              <a:t>Most students want to be included, not to be someone whose identity must be endured.</a:t>
            </a:r>
            <a:endParaRPr i="1" dirty="0"/>
          </a:p>
        </p:txBody>
      </p:sp>
      <p:pic>
        <p:nvPicPr>
          <p:cNvPr id="165" name="Google Shape;165;p24"/>
          <p:cNvPicPr preferRelativeResize="0"/>
          <p:nvPr/>
        </p:nvPicPr>
        <p:blipFill>
          <a:blip r:embed="rId3">
            <a:alphaModFix/>
          </a:blip>
          <a:stretch>
            <a:fillRect/>
          </a:stretch>
        </p:blipFill>
        <p:spPr>
          <a:xfrm>
            <a:off x="1277650" y="3020967"/>
            <a:ext cx="7522567" cy="2246267"/>
          </a:xfrm>
          <a:prstGeom prst="rect">
            <a:avLst/>
          </a:prstGeom>
          <a:noFill/>
          <a:ln>
            <a:noFill/>
          </a:ln>
        </p:spPr>
      </p:pic>
    </p:spTree>
  </p:cSld>
  <p:clrMapOvr>
    <a:masterClrMapping/>
  </p:clrMapOvr>
</p:sld>
</file>

<file path=ppt/theme/theme1.xml><?xml version="1.0" encoding="utf-8"?>
<a:theme xmlns:a="http://schemas.openxmlformats.org/drawingml/2006/main" name="ASCCC Curriculum Inst. 2020 Theme">
  <a:themeElements>
    <a:clrScheme name="asccc ptfi 2021 colors 1">
      <a:dk1>
        <a:srgbClr val="1B8DB2"/>
      </a:dk1>
      <a:lt1>
        <a:srgbClr val="FFFFFF"/>
      </a:lt1>
      <a:dk2>
        <a:srgbClr val="000000"/>
      </a:dk2>
      <a:lt2>
        <a:srgbClr val="FFD33C"/>
      </a:lt2>
      <a:accent1>
        <a:srgbClr val="CA3279"/>
      </a:accent1>
      <a:accent2>
        <a:srgbClr val="A9D92C"/>
      </a:accent2>
      <a:accent3>
        <a:srgbClr val="E75F42"/>
      </a:accent3>
      <a:accent4>
        <a:srgbClr val="F298C7"/>
      </a:accent4>
      <a:accent5>
        <a:srgbClr val="A1648F"/>
      </a:accent5>
      <a:accent6>
        <a:srgbClr val="6E87AE"/>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ppt template 1" id="{89FF85C7-A9F6-5847-A2EE-B1D5CC34A60A}" vid="{7D0507B4-3826-6749-BCE4-839A8EB61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46C2FD4A136E4F854087CA0878E82F" ma:contentTypeVersion="14" ma:contentTypeDescription="Create a new document." ma:contentTypeScope="" ma:versionID="633bbb75bec6e5caa58ab2b4f5b59bae">
  <xsd:schema xmlns:xsd="http://www.w3.org/2001/XMLSchema" xmlns:xs="http://www.w3.org/2001/XMLSchema" xmlns:p="http://schemas.microsoft.com/office/2006/metadata/properties" xmlns:ns3="100c9456-5b40-459a-8823-0ee56e83d204" xmlns:ns4="a979eeb2-ec59-4d60-a11f-bb0b64893b7f" targetNamespace="http://schemas.microsoft.com/office/2006/metadata/properties" ma:root="true" ma:fieldsID="1eb757ebb710fd872e91bf15e6cf0920" ns3:_="" ns4:_="">
    <xsd:import namespace="100c9456-5b40-459a-8823-0ee56e83d204"/>
    <xsd:import namespace="a979eeb2-ec59-4d60-a11f-bb0b64893b7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9456-5b40-459a-8823-0ee56e83d2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9eeb2-ec59-4d60-a11f-bb0b64893b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8F43AC-8BE0-4565-AE24-4D460F0F5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9456-5b40-459a-8823-0ee56e83d204"/>
    <ds:schemaRef ds:uri="a979eeb2-ec59-4d60-a11f-bb0b6489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A03C4B-9E12-4AAD-9BD4-496757152E5D}">
  <ds:schemaRefs>
    <ds:schemaRef ds:uri="http://purl.org/dc/elements/1.1/"/>
    <ds:schemaRef ds:uri="a979eeb2-ec59-4d60-a11f-bb0b64893b7f"/>
    <ds:schemaRef ds:uri="http://purl.org/dc/dcmitype/"/>
    <ds:schemaRef ds:uri="100c9456-5b40-459a-8823-0ee56e83d204"/>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0EFA7EB5-AE51-4E72-AF6E-B769827E87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ASCCC PTFI ppt template 1 (1)</Template>
  <TotalTime>1318</TotalTime>
  <Words>1232</Words>
  <Application>Microsoft Office PowerPoint</Application>
  <PresentationFormat>Widescreen</PresentationFormat>
  <Paragraphs>139</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Candara</vt:lpstr>
      <vt:lpstr>Gill Sans</vt:lpstr>
      <vt:lpstr>Palatino</vt:lpstr>
      <vt:lpstr>ASCCC Curriculum Inst. 2020 Theme</vt:lpstr>
      <vt:lpstr>Moving Beyond Buzzwords: Implementing Diversity, Equity, Inclusion, and Anti-racism Thursday, February 18 4:30–5:30 pm </vt:lpstr>
      <vt:lpstr>Land Acknowledgement</vt:lpstr>
      <vt:lpstr>  Introductions </vt:lpstr>
      <vt:lpstr>Questions</vt:lpstr>
      <vt:lpstr>This Presentation Will Include:</vt:lpstr>
      <vt:lpstr>Intersectionality/Identity</vt:lpstr>
      <vt:lpstr>BIPOC - What happened to POC?</vt:lpstr>
      <vt:lpstr>Equality versus Equity </vt:lpstr>
      <vt:lpstr>Tolerance versus Inclusion</vt:lpstr>
      <vt:lpstr>Diversity, Inclusion, Belonging </vt:lpstr>
      <vt:lpstr>Anti-Racism</vt:lpstr>
      <vt:lpstr>Ally is a verb</vt:lpstr>
      <vt:lpstr>How to be an Ally </vt:lpstr>
      <vt:lpstr>The “Color Blind” Fallacy</vt:lpstr>
      <vt:lpstr>“I don’t see color”</vt:lpstr>
      <vt:lpstr>Acknowledge Bias</vt:lpstr>
      <vt:lpstr>Microaggressions</vt:lpstr>
      <vt:lpstr>Taking Action</vt:lpstr>
      <vt:lpstr>How/where do you get started? </vt:lpstr>
      <vt:lpstr>What will you do?</vt:lpstr>
      <vt:lpstr>Tool Kit</vt:lpstr>
      <vt:lpstr>For Further Information and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Edie</dc:creator>
  <cp:lastModifiedBy>MITCHELL, Emilie</cp:lastModifiedBy>
  <cp:revision>8</cp:revision>
  <cp:lastPrinted>2020-11-24T19:27:34Z</cp:lastPrinted>
  <dcterms:created xsi:type="dcterms:W3CDTF">2020-12-16T20:56:25Z</dcterms:created>
  <dcterms:modified xsi:type="dcterms:W3CDTF">2021-02-01T22:13:53Z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0x010100AA46C2FD4A136E4F854087CA0878E82F</vt:lpwstr>
  </property>
</Properties>
</file>