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2GDeToWnk6iFVrTifduZvrOWs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8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6" name="Google Shape;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SzPts val="1400"/>
              <a:buNone/>
            </a:pPr>
            <a:r>
              <a:rPr lang="en-US"/>
              <a:t>Prior to our forced “pivot” there was already inequity for our online students, some of these gaps widened. Who of our students were the most affected?</a:t>
            </a:r>
            <a:endParaRPr/>
          </a:p>
          <a:p>
            <a:pPr marL="457200" marR="0" lvl="0" indent="-228600" algn="l" rtl="0">
              <a:lnSpc>
                <a:spcPct val="100000"/>
              </a:lnSpc>
              <a:spcBef>
                <a:spcPts val="360"/>
              </a:spcBef>
              <a:spcAft>
                <a:spcPts val="0"/>
              </a:spcAft>
              <a:buSzPts val="1400"/>
              <a:buNone/>
            </a:pPr>
            <a:endParaRPr/>
          </a:p>
          <a:p>
            <a:pPr marL="457200" marR="0" lvl="0" indent="-228600" algn="l" rtl="0">
              <a:lnSpc>
                <a:spcPct val="100000"/>
              </a:lnSpc>
              <a:spcBef>
                <a:spcPts val="360"/>
              </a:spcBef>
              <a:spcAft>
                <a:spcPts val="0"/>
              </a:spcAft>
              <a:buSzPts val="1400"/>
              <a:buNone/>
            </a:pPr>
            <a:r>
              <a:rPr lang="en-US"/>
              <a:t>Myths busted in this video:</a:t>
            </a:r>
            <a:endParaRPr/>
          </a:p>
          <a:p>
            <a:pPr marL="457200" lvl="0" indent="-228600" algn="l" rtl="0">
              <a:lnSpc>
                <a:spcPct val="100000"/>
              </a:lnSpc>
              <a:spcBef>
                <a:spcPts val="360"/>
              </a:spcBef>
              <a:spcAft>
                <a:spcPts val="0"/>
              </a:spcAft>
              <a:buSzPts val="1400"/>
              <a:buFont typeface="Arial"/>
              <a:buAutoNum type="arabicPeriod"/>
            </a:pPr>
            <a:r>
              <a:rPr lang="en-US"/>
              <a:t>Digital learning is the solution for inequity in digital learning</a:t>
            </a:r>
            <a:endParaRPr/>
          </a:p>
          <a:p>
            <a:pPr marL="457200" lvl="0" indent="-228600" algn="l" rtl="0">
              <a:lnSpc>
                <a:spcPct val="100000"/>
              </a:lnSpc>
              <a:spcBef>
                <a:spcPts val="360"/>
              </a:spcBef>
              <a:spcAft>
                <a:spcPts val="0"/>
              </a:spcAft>
              <a:buSzPts val="1400"/>
              <a:buFont typeface="Arial"/>
              <a:buAutoNum type="arabicPeriod"/>
            </a:pPr>
            <a:r>
              <a:rPr lang="en-US"/>
              <a:t>“evidence based" teaching practices are always equitable</a:t>
            </a:r>
            <a:endParaRPr/>
          </a:p>
          <a:p>
            <a:pPr marL="457200" lvl="0" indent="-228600" algn="l" rtl="0">
              <a:lnSpc>
                <a:spcPct val="100000"/>
              </a:lnSpc>
              <a:spcBef>
                <a:spcPts val="360"/>
              </a:spcBef>
              <a:spcAft>
                <a:spcPts val="0"/>
              </a:spcAft>
              <a:buSzPts val="1400"/>
              <a:buFont typeface="Arial"/>
              <a:buAutoNum type="arabicPeriod"/>
            </a:pPr>
            <a:r>
              <a:rPr lang="en-US"/>
              <a:t>In digital learning environments there is no way for students to be judged on their race or gender</a:t>
            </a:r>
            <a:endParaRPr/>
          </a:p>
          <a:p>
            <a:pPr marL="457200" lvl="0" indent="-139700" algn="l" rtl="0">
              <a:lnSpc>
                <a:spcPct val="100000"/>
              </a:lnSpc>
              <a:spcBef>
                <a:spcPts val="360"/>
              </a:spcBef>
              <a:spcAft>
                <a:spcPts val="0"/>
              </a:spcAft>
              <a:buSzPts val="1400"/>
              <a:buFont typeface="Arial"/>
              <a:buNone/>
            </a:pPr>
            <a:endParaRPr/>
          </a:p>
          <a:p>
            <a:pPr marL="228600" lvl="0" indent="0" algn="l" rtl="0">
              <a:lnSpc>
                <a:spcPct val="100000"/>
              </a:lnSpc>
              <a:spcBef>
                <a:spcPts val="360"/>
              </a:spcBef>
              <a:spcAft>
                <a:spcPts val="0"/>
              </a:spcAft>
              <a:buSzPts val="1400"/>
              <a:buFont typeface="Arial"/>
              <a:buNone/>
            </a:pPr>
            <a:r>
              <a:rPr lang="en-US"/>
              <a:t>Access to technology, resources to online learning. How can we change the system?</a:t>
            </a:r>
            <a:endParaRPr/>
          </a:p>
        </p:txBody>
      </p:sp>
      <p:sp>
        <p:nvSpPr>
          <p:cNvPr id="115" name="Google Shape;11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SzPts val="1400"/>
              <a:buNone/>
            </a:pPr>
            <a:r>
              <a:rPr lang="en-US"/>
              <a:t>Title 5: </a:t>
            </a:r>
            <a:endParaRPr/>
          </a:p>
          <a:p>
            <a:pPr marL="457200" lvl="0" indent="-228600" algn="l" rtl="0">
              <a:lnSpc>
                <a:spcPct val="100000"/>
              </a:lnSpc>
              <a:spcBef>
                <a:spcPts val="360"/>
              </a:spcBef>
              <a:spcAft>
                <a:spcPts val="0"/>
              </a:spcAft>
              <a:buSzPts val="1400"/>
              <a:buFont typeface="Arial"/>
              <a:buChar char="•"/>
            </a:pPr>
            <a:r>
              <a:rPr lang="en-US" b="1"/>
              <a:t>Section 55200</a:t>
            </a:r>
            <a:endParaRPr/>
          </a:p>
          <a:p>
            <a:pPr marL="914400" lvl="1" indent="-228600" algn="l" rtl="0">
              <a:lnSpc>
                <a:spcPct val="100000"/>
              </a:lnSpc>
              <a:spcBef>
                <a:spcPts val="360"/>
              </a:spcBef>
              <a:spcAft>
                <a:spcPts val="0"/>
              </a:spcAft>
              <a:buSzPts val="1400"/>
              <a:buFont typeface="Arial"/>
              <a:buChar char="•"/>
            </a:pPr>
            <a:r>
              <a:rPr lang="en-US" b="0"/>
              <a:t>Distance education means instruction in which the instructor and student are separated by time and/or distance and interact through the assistance of technology. All distance education is subject to the general requirements of this chapter as well as the specific requirements of this article. In addition, instruction provided as distance education is subject to the requirements of the Americans with Disabilities Act (42 U.S.C. § 12100 et seq.) and section 508 of the Rehabilitation Act of 1973, as amended (29 U.S.C. § 794d</a:t>
            </a:r>
            <a:r>
              <a:rPr lang="en-US" b="1"/>
              <a:t>)</a:t>
            </a:r>
            <a:endParaRPr/>
          </a:p>
          <a:p>
            <a:pPr marL="457200" lvl="0" indent="-228600" algn="l" rtl="0">
              <a:lnSpc>
                <a:spcPct val="100000"/>
              </a:lnSpc>
              <a:spcBef>
                <a:spcPts val="360"/>
              </a:spcBef>
              <a:spcAft>
                <a:spcPts val="0"/>
              </a:spcAft>
              <a:buSzPts val="1400"/>
              <a:buFont typeface="Arial"/>
              <a:buChar char="•"/>
            </a:pPr>
            <a:r>
              <a:rPr lang="en-US" b="1"/>
              <a:t>Section 55204</a:t>
            </a:r>
            <a:endParaRPr/>
          </a:p>
          <a:p>
            <a:pPr marL="914400" lvl="1" indent="-228600" algn="l" rtl="0">
              <a:lnSpc>
                <a:spcPct val="100000"/>
              </a:lnSpc>
              <a:spcBef>
                <a:spcPts val="360"/>
              </a:spcBef>
              <a:spcAft>
                <a:spcPts val="0"/>
              </a:spcAft>
              <a:buSzPts val="1400"/>
              <a:buFont typeface="Arial"/>
              <a:buChar char="•"/>
            </a:pPr>
            <a:r>
              <a:rPr lang="en-US"/>
              <a:t>In addition to the requirements of section 55002 and any locally established requirements applicable to all courses, district governing boards shall ensure that:</a:t>
            </a:r>
            <a:endParaRPr/>
          </a:p>
          <a:p>
            <a:pPr marL="914400" lvl="1" indent="-228600" algn="l" rtl="0">
              <a:lnSpc>
                <a:spcPct val="100000"/>
              </a:lnSpc>
              <a:spcBef>
                <a:spcPts val="360"/>
              </a:spcBef>
              <a:spcAft>
                <a:spcPts val="0"/>
              </a:spcAft>
              <a:buSzPts val="1400"/>
              <a:buFont typeface="Arial"/>
              <a:buChar char="•"/>
            </a:pPr>
            <a:r>
              <a:rPr lang="en-US"/>
              <a:t>(a) Any portion of a course conducted through distance education includes regular effective contact between instructor and students, and among students, either synchronously or asynchronously, through group or individual meetings, orientation and review sessions, supplemental seminar or study sessions, field trips, library workshops, telephone contact, voice mail, e-mail, or other activities. Regular effective contact is an academic and professional matter pursuant to sections 53200 et seq.</a:t>
            </a:r>
            <a:endParaRPr/>
          </a:p>
          <a:p>
            <a:pPr marL="914400" lvl="1" indent="-228600" algn="l" rtl="0">
              <a:lnSpc>
                <a:spcPct val="100000"/>
              </a:lnSpc>
              <a:spcBef>
                <a:spcPts val="360"/>
              </a:spcBef>
              <a:spcAft>
                <a:spcPts val="0"/>
              </a:spcAft>
              <a:buSzPts val="1400"/>
              <a:buFont typeface="Arial"/>
              <a:buChar char="•"/>
            </a:pPr>
            <a:r>
              <a:rPr lang="en-US"/>
              <a:t>(b) Any portion of a course provided through distance education is conducted consistent with guidelines issued by the Chancellor pursuant to section 409 of the Procedures and Standing Orders of the Board of Governors.</a:t>
            </a:r>
            <a:endParaRPr/>
          </a:p>
          <a:p>
            <a:pPr marL="457200" lvl="0" indent="-228600" algn="l" rtl="0">
              <a:lnSpc>
                <a:spcPct val="100000"/>
              </a:lnSpc>
              <a:spcBef>
                <a:spcPts val="360"/>
              </a:spcBef>
              <a:spcAft>
                <a:spcPts val="0"/>
              </a:spcAft>
              <a:buSzPts val="1400"/>
              <a:buFont typeface="Arial"/>
              <a:buChar char="•"/>
            </a:pPr>
            <a:r>
              <a:rPr lang="en-US" b="1"/>
              <a:t>Section 55206</a:t>
            </a:r>
            <a:endParaRPr/>
          </a:p>
          <a:p>
            <a:pPr marL="914400" lvl="1" indent="-228600" algn="l" rtl="0">
              <a:lnSpc>
                <a:spcPct val="100000"/>
              </a:lnSpc>
              <a:spcBef>
                <a:spcPts val="360"/>
              </a:spcBef>
              <a:spcAft>
                <a:spcPts val="0"/>
              </a:spcAft>
              <a:buSzPts val="1400"/>
              <a:buFont typeface="Arial"/>
              <a:buChar char="•"/>
            </a:pPr>
            <a:r>
              <a:rPr lang="en-US"/>
              <a:t>If any portion of the instruction in a new or existing course is to be provided through distance education, an addendum to the official course outline of record shall be required. In addition to addressing how course outcomes will be achieved in a distance education mode, the addendum shall at a minimum specify how the portion of instruction delivered via distance education meets:</a:t>
            </a:r>
            <a:endParaRPr/>
          </a:p>
          <a:p>
            <a:pPr marL="914400" lvl="1" indent="-228600" algn="l" rtl="0">
              <a:lnSpc>
                <a:spcPct val="100000"/>
              </a:lnSpc>
              <a:spcBef>
                <a:spcPts val="360"/>
              </a:spcBef>
              <a:spcAft>
                <a:spcPts val="0"/>
              </a:spcAft>
              <a:buSzPts val="1400"/>
              <a:buFont typeface="Arial"/>
              <a:buChar char="•"/>
            </a:pPr>
            <a:r>
              <a:rPr lang="en-US"/>
              <a:t>(a) Regular and effective contact between instructors and students and among students as referenced in title 5, section 55204(a), and</a:t>
            </a:r>
            <a:endParaRPr/>
          </a:p>
          <a:p>
            <a:pPr marL="914400" lvl="1" indent="-228600" algn="l" rtl="0">
              <a:lnSpc>
                <a:spcPct val="100000"/>
              </a:lnSpc>
              <a:spcBef>
                <a:spcPts val="360"/>
              </a:spcBef>
              <a:spcAft>
                <a:spcPts val="0"/>
              </a:spcAft>
              <a:buSzPts val="1400"/>
              <a:buFont typeface="Arial"/>
              <a:buChar char="•"/>
            </a:pPr>
            <a:r>
              <a:rPr lang="en-US"/>
              <a:t>(b) Requirements of the Americans with Disabilities Act (42 U.S.C. § 12100 et seq.) and section 508 of the Rehabilitation Act of 1973, as amended, (29 U.S.C. § 749d)</a:t>
            </a:r>
            <a:endParaRPr/>
          </a:p>
          <a:p>
            <a:pPr marL="914400" lvl="1" indent="-228600" algn="l" rtl="0">
              <a:lnSpc>
                <a:spcPct val="100000"/>
              </a:lnSpc>
              <a:spcBef>
                <a:spcPts val="360"/>
              </a:spcBef>
              <a:spcAft>
                <a:spcPts val="0"/>
              </a:spcAft>
              <a:buSzPts val="1400"/>
              <a:buFont typeface="Arial"/>
              <a:buChar char="•"/>
            </a:pPr>
            <a:r>
              <a:rPr lang="en-US"/>
              <a:t>The addendum shall be separately approved according to the district's adopted curriculum approval procedures.</a:t>
            </a:r>
            <a:endParaRPr/>
          </a:p>
          <a:p>
            <a:pPr marL="457200" lvl="0" indent="-228600" algn="l" rtl="0">
              <a:lnSpc>
                <a:spcPct val="100000"/>
              </a:lnSpc>
              <a:spcBef>
                <a:spcPts val="360"/>
              </a:spcBef>
              <a:spcAft>
                <a:spcPts val="0"/>
              </a:spcAft>
              <a:buSzPts val="1400"/>
              <a:buFont typeface="Arial"/>
              <a:buChar char="•"/>
            </a:pPr>
            <a:r>
              <a:rPr lang="en-US" b="1"/>
              <a:t>Section 55208</a:t>
            </a:r>
            <a:endParaRPr/>
          </a:p>
          <a:p>
            <a:pPr marL="914400" lvl="1" indent="-228600" algn="l" rtl="0">
              <a:lnSpc>
                <a:spcPct val="100000"/>
              </a:lnSpc>
              <a:spcBef>
                <a:spcPts val="360"/>
              </a:spcBef>
              <a:spcAft>
                <a:spcPts val="0"/>
              </a:spcAft>
              <a:buSzPts val="1400"/>
              <a:buFont typeface="Arial"/>
              <a:buChar char="•"/>
            </a:pPr>
            <a:r>
              <a:rPr lang="en-US"/>
              <a:t>(a) Instructors of course sections delivered via distance education technology shall be selected by the same procedures used to determine all instructional assignments. Instructors shall possess the minimum qualifications for the discipline into which the course's subject matter most appropriately falls, in accordance with article 2 (commencing with section 53410) of subchapter 4 of chapter 4, and with the list of discipline definitions and requirements adopted by the Board of Governors to implement that article, as such list may be amended from time to time.</a:t>
            </a:r>
            <a:endParaRPr/>
          </a:p>
          <a:p>
            <a:pPr marL="914400" lvl="1" indent="-228600" algn="l" rtl="0">
              <a:lnSpc>
                <a:spcPct val="100000"/>
              </a:lnSpc>
              <a:spcBef>
                <a:spcPts val="360"/>
              </a:spcBef>
              <a:spcAft>
                <a:spcPts val="0"/>
              </a:spcAft>
              <a:buSzPts val="1400"/>
              <a:buFont typeface="Arial"/>
              <a:buChar char="•"/>
            </a:pPr>
            <a:r>
              <a:rPr lang="en-US"/>
              <a:t>(b) Instructors of distance education shall be prepared to teach in a distance education delivery method consistent with local district policies and negotiated agreements.</a:t>
            </a:r>
            <a:endParaRPr/>
          </a:p>
          <a:p>
            <a:pPr marL="914400" lvl="1" indent="-228600" algn="l" rtl="0">
              <a:lnSpc>
                <a:spcPct val="100000"/>
              </a:lnSpc>
              <a:spcBef>
                <a:spcPts val="360"/>
              </a:spcBef>
              <a:spcAft>
                <a:spcPts val="0"/>
              </a:spcAft>
              <a:buSzPts val="1400"/>
              <a:buFont typeface="Arial"/>
              <a:buChar char="•"/>
            </a:pPr>
            <a:r>
              <a:rPr lang="en-US"/>
              <a:t>(c) The number of students assigned to any one course section offered by distance education shall be determined by and be consistent with other district procedures related to faculty assignment. Procedures for determining the number of students assigned to a course section offered in whole or in part by distance education may include a review by the curriculum committee established pursuant to section 55002(a)(1).</a:t>
            </a:r>
            <a:endParaRPr/>
          </a:p>
          <a:p>
            <a:pPr marL="914400" lvl="1" indent="-228600" algn="l" rtl="0">
              <a:lnSpc>
                <a:spcPct val="100000"/>
              </a:lnSpc>
              <a:spcBef>
                <a:spcPts val="360"/>
              </a:spcBef>
              <a:spcAft>
                <a:spcPts val="0"/>
              </a:spcAft>
              <a:buSzPts val="1400"/>
              <a:buFont typeface="Arial"/>
              <a:buChar char="•"/>
            </a:pPr>
            <a:r>
              <a:rPr lang="en-US"/>
              <a:t>(d) Nothing in this section shall be construed to impinge upon or detract from any negotiations or negotiated agreements between exclusive representatives and district governing boards.</a:t>
            </a:r>
            <a:endParaRPr/>
          </a:p>
        </p:txBody>
      </p:sp>
      <p:sp>
        <p:nvSpPr>
          <p:cNvPr id="124" name="Google Shape;12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Group conversation. Self assessment of desire and ability to move on these topics.</a:t>
            </a:r>
            <a:endParaRPr/>
          </a:p>
        </p:txBody>
      </p:sp>
      <p:sp>
        <p:nvSpPr>
          <p:cNvPr id="132" name="Google Shape;13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20b766abc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120b766abc7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Reference resolution in packet, other documents in development?</a:t>
            </a:r>
            <a:endParaRPr/>
          </a:p>
          <a:p>
            <a:pPr marL="0" lvl="0" indent="0" algn="l" rtl="0">
              <a:lnSpc>
                <a:spcPct val="100000"/>
              </a:lnSpc>
              <a:spcBef>
                <a:spcPts val="0"/>
              </a:spcBef>
              <a:spcAft>
                <a:spcPts val="0"/>
              </a:spcAft>
              <a:buSzPts val="1400"/>
              <a:buNone/>
            </a:pPr>
            <a:r>
              <a:rPr lang="en-US"/>
              <a:t>CH &amp; KC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Other sources?</a:t>
            </a:r>
            <a:endParaRPr/>
          </a:p>
        </p:txBody>
      </p:sp>
      <p:sp>
        <p:nvSpPr>
          <p:cNvPr id="140" name="Google Shape;140;g120b766abc7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SzPts val="1400"/>
              <a:buNone/>
            </a:pPr>
            <a:r>
              <a:rPr lang="en-US"/>
              <a:t>Collaboration has also become more difficult as we have become isolated working from off campus and many have become less engaged. Are there opportunities to “recommit” to the efforts and as a college create a shared priority that also influences our approach to online instruction.  Getting our senates, curriculum committees, DE committees, IT services, administration, student services, full-time and part-time faculty, and others involved. This work is OUR work and can not be done by one person, one committee, just the senate, but developed and sustained by all.</a:t>
            </a:r>
            <a:endParaRPr/>
          </a:p>
        </p:txBody>
      </p:sp>
      <p:sp>
        <p:nvSpPr>
          <p:cNvPr id="148" name="Google Shape;14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5" name="Google Shape;15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remind about resolutions.</a:t>
            </a:r>
            <a:endParaRPr/>
          </a:p>
          <a:p>
            <a:pPr marL="0" lvl="0" indent="0" algn="l" rtl="0">
              <a:lnSpc>
                <a:spcPct val="100000"/>
              </a:lnSpc>
              <a:spcBef>
                <a:spcPts val="360"/>
              </a:spcBef>
              <a:spcAft>
                <a:spcPts val="0"/>
              </a:spcAft>
              <a:buSzPts val="1400"/>
              <a:buNone/>
            </a:pPr>
            <a:r>
              <a:rPr lang="en-US"/>
              <a:t>What is something you will do as a first step when you leave this plenary and go back to your college/district?</a:t>
            </a:r>
            <a:endParaRPr/>
          </a:p>
          <a:p>
            <a:pPr marL="0" lvl="0" indent="0" algn="l" rtl="0">
              <a:lnSpc>
                <a:spcPct val="100000"/>
              </a:lnSpc>
              <a:spcBef>
                <a:spcPts val="360"/>
              </a:spcBef>
              <a:spcAft>
                <a:spcPts val="0"/>
              </a:spcAft>
              <a:buSzPts val="1400"/>
              <a:buNone/>
            </a:pPr>
            <a:r>
              <a:rPr lang="en-US"/>
              <a:t>What are some strategies that have worked for you to bring first awareness, then action on some of these topics?</a:t>
            </a:r>
            <a:endParaRPr/>
          </a:p>
          <a:p>
            <a:pPr marL="0" lvl="0" indent="0" algn="l" rtl="0">
              <a:lnSpc>
                <a:spcPct val="100000"/>
              </a:lnSpc>
              <a:spcBef>
                <a:spcPts val="360"/>
              </a:spcBef>
              <a:spcAft>
                <a:spcPts val="0"/>
              </a:spcAft>
              <a:buSzPts val="1400"/>
              <a:buNone/>
            </a:pPr>
            <a:r>
              <a:rPr lang="en-US"/>
              <a:t>What are some of the challenges, or “roadblocks” to move the needle forward?</a:t>
            </a:r>
            <a:endParaRPr/>
          </a:p>
        </p:txBody>
      </p:sp>
      <p:sp>
        <p:nvSpPr>
          <p:cNvPr id="163" name="Google Shape;1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0" name="Google Shape;1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1" name="Google Shape;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will take turns introducing ourselves, our roles, and discipline background. We can also discuss some of our online teaching experience.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a:t>Invite online participants to put in the chat, and ask in-person attendees to share. We need to be sure to balance and share from all participants regardless of modality of participation. If there is limited participation, we can discuss why we thought this was an important session to build. Please put into the Pathable chat and introduce yourself, your role, and college.</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Also norms for our participation in this session. </a:t>
            </a: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Remind attendees that the focus of this session is on academic/curriculum/instruction not on workplace union negotiations</a:t>
            </a:r>
            <a:endParaRPr/>
          </a:p>
          <a:p>
            <a:pPr marL="0" lvl="0" indent="0" algn="l" rtl="0">
              <a:lnSpc>
                <a:spcPct val="100000"/>
              </a:lnSpc>
              <a:spcBef>
                <a:spcPts val="0"/>
              </a:spcBef>
              <a:spcAft>
                <a:spcPts val="0"/>
              </a:spcAft>
              <a:buSzPts val="1400"/>
              <a:buNone/>
            </a:pPr>
            <a:r>
              <a:rPr lang="en-US"/>
              <a:t>At this point we may set up some norms about how we are engaging with the online participants, etc.</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Impact of work, call-to-action.  </a:t>
            </a:r>
            <a:endParaRPr/>
          </a:p>
        </p:txBody>
      </p:sp>
      <p:sp>
        <p:nvSpPr>
          <p:cNvPr id="66" name="Google Shape;6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Prior to the pandemic colleges offered some targeted online instruction, but with emergency declarations we all had to make “THE PIVOT”</a:t>
            </a:r>
            <a:endParaRPr/>
          </a:p>
          <a:p>
            <a:pPr marL="0" lvl="0" indent="0" algn="l" rtl="0">
              <a:lnSpc>
                <a:spcPct val="100000"/>
              </a:lnSpc>
              <a:spcBef>
                <a:spcPts val="360"/>
              </a:spcBef>
              <a:spcAft>
                <a:spcPts val="0"/>
              </a:spcAft>
              <a:buSzPts val="1400"/>
              <a:buNone/>
            </a:pPr>
            <a:r>
              <a:rPr lang="en-US"/>
              <a:t>CH-Personally I went through the 5 stages of Grief, like many of you and your colleagues. So now that I’m in stage 5-Acceptance, how do we move forward and in the mindset of continuous quality improvement.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Prior to the pandemic, we all experienced, many colleges and districts had either very focused online instructional presence, or limited targeted programs that had online componentes, or there were trailblazer faculty who had a desire to teach their discipline online. Every college had a different method for developing and designing their online curriculum.</a:t>
            </a:r>
            <a:endParaRPr/>
          </a:p>
        </p:txBody>
      </p:sp>
      <p:sp>
        <p:nvSpPr>
          <p:cNvPr id="73" name="Google Shape;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During “the pivot” we were focused on compliance and the “bare minimum” to get the courses ready for our students. Many colleges started “just in time” online instructor trainings and forced many college senates working locally to review and update DE handbooks.  Now as we adjust we have an opportunity to think of what our ideal and best practices will be moving forward. WE CAN SHAPE THE VISION OF OUR FUTURE OF ONLINE EDUCATION.</a:t>
            </a:r>
            <a:endParaRPr/>
          </a:p>
        </p:txBody>
      </p:sp>
      <p:sp>
        <p:nvSpPr>
          <p:cNvPr id="81" name="Google Shape;8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17500" algn="l" rtl="0">
              <a:spcBef>
                <a:spcPts val="360"/>
              </a:spcBef>
              <a:spcAft>
                <a:spcPts val="0"/>
              </a:spcAft>
              <a:buSzPts val="1400"/>
              <a:buChar char="●"/>
            </a:pPr>
            <a:r>
              <a:rPr lang="en-US"/>
              <a:t>single-college vs. multi-college districts</a:t>
            </a:r>
            <a:endParaRPr/>
          </a:p>
        </p:txBody>
      </p:sp>
      <p:sp>
        <p:nvSpPr>
          <p:cNvPr id="89" name="Google Shape;8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Academic Freedom paper link and resources provided later in presentation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98" name="Google Shape;9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360"/>
              </a:spcBef>
              <a:spcAft>
                <a:spcPts val="0"/>
              </a:spcAft>
              <a:buSzPts val="1400"/>
              <a:buNone/>
            </a:pPr>
            <a:r>
              <a:rPr lang="en-US"/>
              <a:t>Title 5: Title 5 §51023 </a:t>
            </a:r>
            <a:r>
              <a:rPr lang="en-US" u="sng"/>
              <a:t>requires governing boards of community college districts to adopt a policy statement on academic freedom</a:t>
            </a:r>
            <a:r>
              <a:rPr lang="en-US"/>
              <a:t>, California Education Code does not include specific provisions protecting academic freedom, resulting in a wide variety of academic freedom policies across districts and colleges and a lack of “the uniformity necessary to uphold and ensure the principles of academic freedom across all of California’s community colleges” (SR45, Min as of March 17, 2022)</a:t>
            </a:r>
            <a:endParaRPr/>
          </a:p>
        </p:txBody>
      </p:sp>
      <p:sp>
        <p:nvSpPr>
          <p:cNvPr id="107" name="Google Shape;10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959005" y="4683512"/>
            <a:ext cx="10432249" cy="173666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15"/>
        <p:cNvGrpSpPr/>
        <p:nvPr/>
      </p:nvGrpSpPr>
      <p:grpSpPr>
        <a:xfrm>
          <a:off x="0" y="0"/>
          <a:ext cx="0" cy="0"/>
          <a:chOff x="0" y="0"/>
          <a:chExt cx="0" cy="0"/>
        </a:xfrm>
      </p:grpSpPr>
      <p:pic>
        <p:nvPicPr>
          <p:cNvPr id="16" name="Google Shape;16;p15"/>
          <p:cNvPicPr preferRelativeResize="0"/>
          <p:nvPr/>
        </p:nvPicPr>
        <p:blipFill rotWithShape="1">
          <a:blip r:embed="rId2">
            <a:alphaModFix/>
          </a:blip>
          <a:srcRect/>
          <a:stretch/>
        </p:blipFill>
        <p:spPr>
          <a:xfrm>
            <a:off x="0" y="0"/>
            <a:ext cx="3840163" cy="2352675"/>
          </a:xfrm>
          <a:prstGeom prst="rect">
            <a:avLst/>
          </a:prstGeom>
          <a:noFill/>
          <a:ln>
            <a:noFill/>
          </a:ln>
        </p:spPr>
      </p:pic>
      <p:sp>
        <p:nvSpPr>
          <p:cNvPr id="17" name="Google Shape;17;p15"/>
          <p:cNvSpPr/>
          <p:nvPr/>
        </p:nvSpPr>
        <p:spPr>
          <a:xfrm>
            <a:off x="3678238" y="0"/>
            <a:ext cx="8513762" cy="235267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8" name="Google Shape;18;p15"/>
          <p:cNvPicPr preferRelativeResize="0"/>
          <p:nvPr/>
        </p:nvPicPr>
        <p:blipFill rotWithShape="1">
          <a:blip r:embed="rId3">
            <a:alphaModFix/>
          </a:blip>
          <a:srcRect/>
          <a:stretch/>
        </p:blipFill>
        <p:spPr>
          <a:xfrm>
            <a:off x="830263" y="6376988"/>
            <a:ext cx="377825" cy="377825"/>
          </a:xfrm>
          <a:prstGeom prst="rect">
            <a:avLst/>
          </a:prstGeom>
          <a:noFill/>
          <a:ln>
            <a:noFill/>
          </a:ln>
        </p:spPr>
      </p:pic>
      <p:sp>
        <p:nvSpPr>
          <p:cNvPr id="19" name="Google Shape;19;p15"/>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0" name="Google Shape;20;p15"/>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81000" algn="l">
              <a:lnSpc>
                <a:spcPct val="90000"/>
              </a:lnSpc>
              <a:spcBef>
                <a:spcPts val="500"/>
              </a:spcBef>
              <a:spcAft>
                <a:spcPts val="0"/>
              </a:spcAft>
              <a:buClr>
                <a:srgbClr val="404040"/>
              </a:buClr>
              <a:buSzPts val="2400"/>
              <a:buChar char="•"/>
              <a:defRPr sz="24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 name="Google Shape;21;p1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22"/>
        <p:cNvGrpSpPr/>
        <p:nvPr/>
      </p:nvGrpSpPr>
      <p:grpSpPr>
        <a:xfrm>
          <a:off x="0" y="0"/>
          <a:ext cx="0" cy="0"/>
          <a:chOff x="0" y="0"/>
          <a:chExt cx="0" cy="0"/>
        </a:xfrm>
      </p:grpSpPr>
      <p:pic>
        <p:nvPicPr>
          <p:cNvPr id="23" name="Google Shape;23;p16"/>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24" name="Google Shape;24;p16"/>
          <p:cNvPicPr preferRelativeResize="0"/>
          <p:nvPr/>
        </p:nvPicPr>
        <p:blipFill rotWithShape="1">
          <a:blip r:embed="rId3">
            <a:alphaModFix/>
          </a:blip>
          <a:srcRect/>
          <a:stretch/>
        </p:blipFill>
        <p:spPr>
          <a:xfrm>
            <a:off x="0" y="0"/>
            <a:ext cx="822325" cy="6858000"/>
          </a:xfrm>
          <a:prstGeom prst="rect">
            <a:avLst/>
          </a:prstGeom>
          <a:noFill/>
          <a:ln>
            <a:noFill/>
          </a:ln>
        </p:spPr>
      </p:pic>
      <p:sp>
        <p:nvSpPr>
          <p:cNvPr id="25" name="Google Shape;25;p16"/>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16"/>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28"/>
        <p:cNvGrpSpPr/>
        <p:nvPr/>
      </p:nvGrpSpPr>
      <p:grpSpPr>
        <a:xfrm>
          <a:off x="0" y="0"/>
          <a:ext cx="0" cy="0"/>
          <a:chOff x="0" y="0"/>
          <a:chExt cx="0" cy="0"/>
        </a:xfrm>
      </p:grpSpPr>
      <p:pic>
        <p:nvPicPr>
          <p:cNvPr id="29" name="Google Shape;29;p17"/>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30" name="Google Shape;30;p17"/>
          <p:cNvPicPr preferRelativeResize="0"/>
          <p:nvPr/>
        </p:nvPicPr>
        <p:blipFill rotWithShape="1">
          <a:blip r:embed="rId3">
            <a:alphaModFix/>
          </a:blip>
          <a:srcRect/>
          <a:stretch/>
        </p:blipFill>
        <p:spPr>
          <a:xfrm>
            <a:off x="0" y="0"/>
            <a:ext cx="822325" cy="6858000"/>
          </a:xfrm>
          <a:prstGeom prst="rect">
            <a:avLst/>
          </a:prstGeom>
          <a:noFill/>
          <a:ln>
            <a:noFill/>
          </a:ln>
        </p:spPr>
      </p:pic>
      <p:sp>
        <p:nvSpPr>
          <p:cNvPr id="31" name="Google Shape;31;p17"/>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pic>
        <p:nvPicPr>
          <p:cNvPr id="36" name="Google Shape;36;p18"/>
          <p:cNvPicPr preferRelativeResize="0"/>
          <p:nvPr/>
        </p:nvPicPr>
        <p:blipFill rotWithShape="1">
          <a:blip r:embed="rId2">
            <a:alphaModFix/>
          </a:blip>
          <a:srcRect/>
          <a:stretch/>
        </p:blipFill>
        <p:spPr>
          <a:xfrm>
            <a:off x="830263" y="6376988"/>
            <a:ext cx="377825" cy="377825"/>
          </a:xfrm>
          <a:prstGeom prst="rect">
            <a:avLst/>
          </a:prstGeom>
          <a:noFill/>
          <a:ln>
            <a:noFill/>
          </a:ln>
        </p:spPr>
      </p:pic>
      <p:sp>
        <p:nvSpPr>
          <p:cNvPr id="37" name="Google Shape;37;p18"/>
          <p:cNvSpPr txBox="1">
            <a:spLocks noGrp="1"/>
          </p:cNvSpPr>
          <p:nvPr>
            <p:ph type="sldNum" idx="12"/>
          </p:nvPr>
        </p:nvSpPr>
        <p:spPr>
          <a:xfrm>
            <a:off x="10298113" y="6356350"/>
            <a:ext cx="1055687"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19"/>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0" name="Google Shape;40;p19"/>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2" name="Google Shape;42;p1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3" name="Google Shape;43;p1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0000"/>
              </a:buClr>
              <a:buSzPts val="1400"/>
              <a:buFont typeface="Arial"/>
              <a:buNone/>
              <a:defRPr sz="4400" b="0" i="0" u="none" strike="noStrike" cap="none">
                <a:solidFill>
                  <a:schemeClr val="dk2"/>
                </a:solidFill>
                <a:latin typeface="Palatino"/>
                <a:ea typeface="Palatino"/>
                <a:cs typeface="Palatino"/>
                <a:sym typeface="Palatino"/>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2"/>
                </a:solidFill>
                <a:latin typeface="Palatino"/>
                <a:ea typeface="Palatino"/>
                <a:cs typeface="Palatino"/>
                <a:sym typeface="Palatino"/>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2"/>
                </a:solidFill>
                <a:latin typeface="Palatino"/>
                <a:ea typeface="Palatino"/>
                <a:cs typeface="Palatino"/>
                <a:sym typeface="Palatino"/>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2"/>
                </a:solidFill>
                <a:latin typeface="Palatino"/>
                <a:ea typeface="Palatino"/>
                <a:cs typeface="Palatino"/>
                <a:sym typeface="Palatino"/>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2"/>
                </a:solidFill>
                <a:latin typeface="Palatino"/>
                <a:ea typeface="Palatino"/>
                <a:cs typeface="Palatino"/>
                <a:sym typeface="Palatino"/>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rgbClr val="10476C"/>
                </a:solidFill>
                <a:latin typeface="Palatino"/>
                <a:ea typeface="Palatino"/>
                <a:cs typeface="Palatino"/>
                <a:sym typeface="Palatino"/>
              </a:defRPr>
            </a:lvl9pPr>
          </a:lstStyle>
          <a:p>
            <a:endParaRPr/>
          </a:p>
        </p:txBody>
      </p:sp>
      <p:sp>
        <p:nvSpPr>
          <p:cNvPr id="11" name="Google Shape;11;p13"/>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imeshighereducation.com/campus/antiracist-practice-digital-and-online-learnin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govt.westlaw.com/calregs/Document/I17CDFA4650794F79B801F22BDD8A83F1?viewType=FullText&amp;originationContext=documenttoc&amp;transitionType=CategoryPageItem&amp;contextData=(sc.Default)"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govt.westlaw.com/calregs/Document/I39FCEC371E8047A7BBF827F9D6BF3DAA?viewType=FullText&amp;originationContext=documenttoc&amp;transitionType=CategoryPageItem&amp;contextData=(sc.Default)" TargetMode="External"/><Relationship Id="rId5" Type="http://schemas.openxmlformats.org/officeDocument/2006/relationships/hyperlink" Target="https://govt.westlaw.com/calregs/Document/I30AFD0EF02B449E187E6485AB412054F?viewType=FullText&amp;originationContext=documenttoc&amp;transitionType=CategoryPageItem&amp;contextData=(sc.Default)" TargetMode="External"/><Relationship Id="rId4" Type="http://schemas.openxmlformats.org/officeDocument/2006/relationships/hyperlink" Target="https://govt.westlaw.com/calregs/Document/I1E35BBE3B57046F0ABD056DC4E8F0E73?viewType=FullText&amp;originationContext=documenttoc&amp;transitionType=CategoryPageItem&amp;contextData=(sc.Defaul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asccc.org/content/effective-student-centered-online-education-using-cvc-oei-online-course-design-rubric-and" TargetMode="External"/><Relationship Id="rId7" Type="http://schemas.openxmlformats.org/officeDocument/2006/relationships/hyperlink" Target="mailto:info@asccc.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onlinenetworkofeducators.org/wp-content/uploads/2020/06/CVC_OEI_Course_Design_Rubric_rev_April_2020.pdf" TargetMode="External"/><Relationship Id="rId5" Type="http://schemas.openxmlformats.org/officeDocument/2006/relationships/hyperlink" Target="https://asccc.org/sites/default/files/Academic_Freedom_F20.pdf" TargetMode="External"/><Relationship Id="rId4" Type="http://schemas.openxmlformats.org/officeDocument/2006/relationships/hyperlink" Target="https://asccc.org/content/moving-needle-equity-cultural-responsiveness-and-anti-racism-course-outline-record"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sccc.org/events/april-25-2022-200pm/equity-and-anti-racism-academic-freed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asccc.org/events/may-23-2022-200pm/student-voice-academic-freedo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
          <p:cNvSpPr txBox="1">
            <a:spLocks noGrp="1"/>
          </p:cNvSpPr>
          <p:nvPr>
            <p:ph type="title"/>
          </p:nvPr>
        </p:nvSpPr>
        <p:spPr>
          <a:xfrm>
            <a:off x="268941" y="4919757"/>
            <a:ext cx="11654118" cy="195075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43209"/>
              <a:buNone/>
            </a:pPr>
            <a:r>
              <a:rPr lang="en-US" sz="3600"/>
              <a:t>Moving Beyond Triage: Balancing Academic Freedom, Equity, Anti-Racism and Strengthening Online Education</a:t>
            </a:r>
            <a:br>
              <a:rPr lang="en-US" sz="3600"/>
            </a:br>
            <a:br>
              <a:rPr lang="en-US"/>
            </a:br>
            <a:r>
              <a:rPr lang="en-US" sz="2700"/>
              <a:t>Thursday, April 7, 2022  </a:t>
            </a:r>
            <a:r>
              <a:rPr lang="en-US" sz="2700">
                <a:solidFill>
                  <a:schemeClr val="accent3"/>
                </a:solidFill>
                <a:latin typeface="Arial"/>
                <a:ea typeface="Arial"/>
                <a:cs typeface="Arial"/>
                <a:sym typeface="Arial"/>
              </a:rPr>
              <a:t>ǀ</a:t>
            </a:r>
            <a:r>
              <a:rPr lang="en-US" sz="2700">
                <a:solidFill>
                  <a:schemeClr val="accent3"/>
                </a:solidFill>
              </a:rPr>
              <a:t> </a:t>
            </a:r>
            <a:r>
              <a:rPr lang="en-US" sz="2700"/>
              <a:t> 2:45pm – 4:00pm</a:t>
            </a:r>
            <a:br>
              <a:rPr lang="en-US"/>
            </a:b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a:t>Equity and Anti-Racism</a:t>
            </a:r>
            <a:endParaRPr/>
          </a:p>
        </p:txBody>
      </p:sp>
      <p:sp>
        <p:nvSpPr>
          <p:cNvPr id="118" name="Google Shape;118;p22"/>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r>
              <a:rPr lang="en-US"/>
              <a:t>Higher education has been built on foundations of inequity and injustice.</a:t>
            </a:r>
            <a:endParaRPr/>
          </a:p>
          <a:p>
            <a:pPr marL="114300" lvl="0" indent="0" algn="l" rtl="0">
              <a:lnSpc>
                <a:spcPct val="90000"/>
              </a:lnSpc>
              <a:spcBef>
                <a:spcPts val="1000"/>
              </a:spcBef>
              <a:spcAft>
                <a:spcPts val="0"/>
              </a:spcAft>
              <a:buSzPts val="1800"/>
              <a:buNone/>
            </a:pPr>
            <a:endParaRPr/>
          </a:p>
          <a:p>
            <a:pPr marL="114300" lvl="0" indent="0" algn="l" rtl="0">
              <a:lnSpc>
                <a:spcPct val="90000"/>
              </a:lnSpc>
              <a:spcBef>
                <a:spcPts val="1000"/>
              </a:spcBef>
              <a:spcAft>
                <a:spcPts val="0"/>
              </a:spcAft>
              <a:buSzPts val="1800"/>
              <a:buNone/>
            </a:pPr>
            <a:r>
              <a:rPr lang="en-US" u="sng">
                <a:solidFill>
                  <a:schemeClr val="hlink"/>
                </a:solidFill>
                <a:hlinkClick r:id="rId3"/>
              </a:rPr>
              <a:t>Anti-racist practice for digital and online learning </a:t>
            </a:r>
            <a:r>
              <a:rPr lang="en-US"/>
              <a:t>– Jessica Rowland Williams, Ph.D., Director of Every Learner Everywhere (Sep. 29, 2020) </a:t>
            </a:r>
            <a:endParaRPr/>
          </a:p>
          <a:p>
            <a:pPr marL="114300" lvl="0" indent="0" algn="l" rtl="0">
              <a:lnSpc>
                <a:spcPct val="90000"/>
              </a:lnSpc>
              <a:spcBef>
                <a:spcPts val="1000"/>
              </a:spcBef>
              <a:spcAft>
                <a:spcPts val="0"/>
              </a:spcAft>
              <a:buSzPts val="1800"/>
              <a:buNone/>
            </a:pPr>
            <a:endParaRPr/>
          </a:p>
          <a:p>
            <a:pPr marL="114300" lvl="0" indent="0" algn="l" rtl="0">
              <a:lnSpc>
                <a:spcPct val="90000"/>
              </a:lnSpc>
              <a:spcBef>
                <a:spcPts val="1000"/>
              </a:spcBef>
              <a:spcAft>
                <a:spcPts val="0"/>
              </a:spcAft>
              <a:buSzPts val="1800"/>
              <a:buNone/>
            </a:pPr>
            <a:r>
              <a:rPr lang="en-US"/>
              <a:t>Youtube video (approx. 30 mins.)</a:t>
            </a:r>
            <a:endParaRPr/>
          </a:p>
        </p:txBody>
      </p:sp>
      <p:sp>
        <p:nvSpPr>
          <p:cNvPr id="119" name="Google Shape;119;p2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120" name="Google Shape;120;p22" descr="difference between equality and equity"/>
          <p:cNvPicPr preferRelativeResize="0"/>
          <p:nvPr/>
        </p:nvPicPr>
        <p:blipFill rotWithShape="1">
          <a:blip r:embed="rId4">
            <a:alphaModFix/>
          </a:blip>
          <a:srcRect/>
          <a:stretch/>
        </p:blipFill>
        <p:spPr>
          <a:xfrm>
            <a:off x="6300671" y="4008120"/>
            <a:ext cx="5189833" cy="21064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a:t>Accessibility and other Compliance Factors</a:t>
            </a:r>
            <a:endParaRPr/>
          </a:p>
        </p:txBody>
      </p:sp>
      <p:sp>
        <p:nvSpPr>
          <p:cNvPr id="127" name="Google Shape;127;p23"/>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rgbClr val="404040"/>
              </a:buClr>
              <a:buSzPts val="1800"/>
              <a:buChar char="•"/>
            </a:pPr>
            <a:r>
              <a:rPr lang="en-US" b="1" i="0" dirty="0">
                <a:solidFill>
                  <a:srgbClr val="252525"/>
                </a:solidFill>
                <a:latin typeface="georgia"/>
                <a:ea typeface="georgia"/>
                <a:cs typeface="georgia"/>
                <a:sym typeface="georgia"/>
              </a:rPr>
              <a:t>Title 5</a:t>
            </a:r>
            <a:endParaRPr b="1" i="0" u="sng" dirty="0">
              <a:solidFill>
                <a:srgbClr val="252525"/>
              </a:solidFill>
              <a:latin typeface="georgia"/>
              <a:ea typeface="georgia"/>
              <a:cs typeface="georgia"/>
              <a:sym typeface="georgia"/>
              <a:hlinkClick r:id="rId3">
                <a:extLst>
                  <a:ext uri="{A12FA001-AC4F-418D-AE19-62706E023703}">
                    <ahyp:hlinkClr xmlns:ahyp="http://schemas.microsoft.com/office/drawing/2018/hyperlinkcolor" val="tx"/>
                  </a:ext>
                </a:extLst>
              </a:hlinkClick>
            </a:endParaRPr>
          </a:p>
          <a:p>
            <a:pPr marL="457200" lvl="0" indent="-342900" algn="l" rtl="0">
              <a:lnSpc>
                <a:spcPct val="90000"/>
              </a:lnSpc>
              <a:spcBef>
                <a:spcPts val="1000"/>
              </a:spcBef>
              <a:spcAft>
                <a:spcPts val="0"/>
              </a:spcAft>
              <a:buClr>
                <a:srgbClr val="404040"/>
              </a:buClr>
              <a:buSzPts val="1800"/>
              <a:buChar char="•"/>
            </a:pPr>
            <a:r>
              <a:rPr lang="en-US" b="1" i="0" u="sng" dirty="0">
                <a:solidFill>
                  <a:schemeClr val="accent1"/>
                </a:solidFill>
                <a:latin typeface="georgia"/>
                <a:ea typeface="georgia"/>
                <a:cs typeface="georgia"/>
                <a:sym typeface="georgia"/>
                <a:hlinkClick r:id="rId4">
                  <a:extLst>
                    <a:ext uri="{A12FA001-AC4F-418D-AE19-62706E023703}">
                      <ahyp:hlinkClr xmlns:ahyp="http://schemas.microsoft.com/office/drawing/2018/hyperlinkcolor" val="tx"/>
                    </a:ext>
                  </a:extLst>
                </a:hlinkClick>
              </a:rPr>
              <a:t>§ 55200. Definition and Application</a:t>
            </a:r>
            <a:endParaRPr b="1" i="0" u="sng" dirty="0">
              <a:solidFill>
                <a:schemeClr val="accent1"/>
              </a:solidFill>
              <a:latin typeface="georgia"/>
              <a:ea typeface="georgia"/>
              <a:cs typeface="georgia"/>
              <a:sym typeface="georgia"/>
              <a:hlinkClick r:id="rId3">
                <a:extLst>
                  <a:ext uri="{A12FA001-AC4F-418D-AE19-62706E023703}">
                    <ahyp:hlinkClr xmlns:ahyp="http://schemas.microsoft.com/office/drawing/2018/hyperlinkcolor" val="tx"/>
                  </a:ext>
                </a:extLst>
              </a:hlinkClick>
            </a:endParaRPr>
          </a:p>
          <a:p>
            <a:pPr marL="457200" lvl="0" indent="-342900" algn="l" rtl="0">
              <a:lnSpc>
                <a:spcPct val="90000"/>
              </a:lnSpc>
              <a:spcBef>
                <a:spcPts val="1000"/>
              </a:spcBef>
              <a:spcAft>
                <a:spcPts val="0"/>
              </a:spcAft>
              <a:buClr>
                <a:srgbClr val="404040"/>
              </a:buClr>
              <a:buSzPts val="1800"/>
              <a:buChar char="•"/>
            </a:pPr>
            <a:r>
              <a:rPr lang="en-US" b="1" i="0" u="sng" dirty="0">
                <a:solidFill>
                  <a:schemeClr val="accent1"/>
                </a:solidFill>
                <a:latin typeface="georgia"/>
                <a:ea typeface="georgia"/>
                <a:cs typeface="georgia"/>
                <a:sym typeface="georgia"/>
                <a:hlinkClick r:id="rId5">
                  <a:extLst>
                    <a:ext uri="{A12FA001-AC4F-418D-AE19-62706E023703}">
                      <ahyp:hlinkClr xmlns:ahyp="http://schemas.microsoft.com/office/drawing/2018/hyperlinkcolor" val="tx"/>
                    </a:ext>
                  </a:extLst>
                </a:hlinkClick>
              </a:rPr>
              <a:t>§ 55204. Instructor Contact</a:t>
            </a:r>
            <a:endParaRPr b="1" i="0" u="sng" dirty="0">
              <a:solidFill>
                <a:schemeClr val="accent1"/>
              </a:solidFill>
              <a:latin typeface="georgia"/>
              <a:ea typeface="georgia"/>
              <a:cs typeface="georgia"/>
              <a:sym typeface="georgia"/>
              <a:hlinkClick r:id="rId3">
                <a:extLst>
                  <a:ext uri="{A12FA001-AC4F-418D-AE19-62706E023703}">
                    <ahyp:hlinkClr xmlns:ahyp="http://schemas.microsoft.com/office/drawing/2018/hyperlinkcolor" val="tx"/>
                  </a:ext>
                </a:extLst>
              </a:hlinkClick>
            </a:endParaRPr>
          </a:p>
          <a:p>
            <a:pPr marL="457200" lvl="0" indent="-342900" algn="l" rtl="0">
              <a:lnSpc>
                <a:spcPct val="90000"/>
              </a:lnSpc>
              <a:spcBef>
                <a:spcPts val="1000"/>
              </a:spcBef>
              <a:spcAft>
                <a:spcPts val="0"/>
              </a:spcAft>
              <a:buClr>
                <a:srgbClr val="404040"/>
              </a:buClr>
              <a:buSzPts val="1800"/>
              <a:buChar char="•"/>
            </a:pPr>
            <a:r>
              <a:rPr lang="en-US" b="1" i="0" u="sng" dirty="0">
                <a:solidFill>
                  <a:schemeClr val="accent1"/>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 55206. Separate Course Approval.</a:t>
            </a:r>
            <a:endParaRPr b="1" i="0" dirty="0">
              <a:solidFill>
                <a:schemeClr val="accent1"/>
              </a:solidFill>
              <a:latin typeface="georgia"/>
              <a:ea typeface="georgia"/>
              <a:cs typeface="georgia"/>
              <a:sym typeface="georgia"/>
            </a:endParaRPr>
          </a:p>
          <a:p>
            <a:pPr marL="457200" lvl="0" indent="-342900" algn="l" rtl="0">
              <a:lnSpc>
                <a:spcPct val="90000"/>
              </a:lnSpc>
              <a:spcBef>
                <a:spcPts val="1000"/>
              </a:spcBef>
              <a:spcAft>
                <a:spcPts val="0"/>
              </a:spcAft>
              <a:buClr>
                <a:srgbClr val="404040"/>
              </a:buClr>
              <a:buSzPts val="1800"/>
              <a:buChar char="•"/>
            </a:pPr>
            <a:r>
              <a:rPr lang="en-US" b="1" u="sng" dirty="0">
                <a:solidFill>
                  <a:schemeClr val="accent1"/>
                </a:solidFill>
                <a:hlinkClick r:id="rId6">
                  <a:extLst>
                    <a:ext uri="{A12FA001-AC4F-418D-AE19-62706E023703}">
                      <ahyp:hlinkClr xmlns:ahyp="http://schemas.microsoft.com/office/drawing/2018/hyperlinkcolor" val="tx"/>
                    </a:ext>
                  </a:extLst>
                </a:hlinkClick>
              </a:rPr>
              <a:t>§ 55208. Faculty Selection and Workload</a:t>
            </a:r>
            <a:endParaRPr b="1" dirty="0">
              <a:solidFill>
                <a:schemeClr val="accent1"/>
              </a:solidFill>
            </a:endParaRPr>
          </a:p>
          <a:p>
            <a:pPr marL="457200" lvl="0" indent="-228600" algn="l" rtl="0">
              <a:lnSpc>
                <a:spcPct val="90000"/>
              </a:lnSpc>
              <a:spcBef>
                <a:spcPts val="1000"/>
              </a:spcBef>
              <a:spcAft>
                <a:spcPts val="0"/>
              </a:spcAft>
              <a:buClr>
                <a:srgbClr val="404040"/>
              </a:buClr>
              <a:buSzPts val="1800"/>
              <a:buNone/>
            </a:pPr>
            <a:endParaRPr dirty="0"/>
          </a:p>
          <a:p>
            <a:pPr marL="457200" lvl="0" indent="-342900" algn="l" rtl="0">
              <a:lnSpc>
                <a:spcPct val="90000"/>
              </a:lnSpc>
              <a:spcBef>
                <a:spcPts val="1000"/>
              </a:spcBef>
              <a:spcAft>
                <a:spcPts val="0"/>
              </a:spcAft>
              <a:buClr>
                <a:srgbClr val="404040"/>
              </a:buClr>
              <a:buSzPts val="1800"/>
              <a:buChar char="•"/>
            </a:pPr>
            <a:r>
              <a:rPr lang="en-US" dirty="0"/>
              <a:t>This is just a small sample of CA legislative requirements for online education. Additional accessibility requirements such as covered under Section 508 of the Rehabilitation Act (and others) are also requirements we must match.</a:t>
            </a:r>
            <a:endParaRPr dirty="0"/>
          </a:p>
        </p:txBody>
      </p:sp>
      <p:sp>
        <p:nvSpPr>
          <p:cNvPr id="128" name="Google Shape;128;p2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0"/>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400"/>
              <a:buNone/>
            </a:pPr>
            <a:r>
              <a:rPr lang="en-US"/>
              <a:t>Now What?</a:t>
            </a:r>
            <a:endParaRPr/>
          </a:p>
        </p:txBody>
      </p:sp>
      <p:sp>
        <p:nvSpPr>
          <p:cNvPr id="135" name="Google Shape;135;p10"/>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1000"/>
              </a:spcBef>
              <a:spcAft>
                <a:spcPts val="0"/>
              </a:spcAft>
              <a:buClr>
                <a:srgbClr val="404040"/>
              </a:buClr>
              <a:buSzPts val="2400"/>
              <a:buFont typeface="Arial"/>
              <a:buChar char="•"/>
            </a:pPr>
            <a:r>
              <a:rPr lang="en-US" dirty="0"/>
              <a:t>So, with all these BIG issues and considerations, how do we infuse these efforts moving forward?</a:t>
            </a:r>
            <a:endParaRPr dirty="0"/>
          </a:p>
          <a:p>
            <a:pPr marL="342900" marR="0" lvl="0" indent="-342900" algn="l" rtl="0">
              <a:lnSpc>
                <a:spcPct val="90000"/>
              </a:lnSpc>
              <a:spcBef>
                <a:spcPts val="1000"/>
              </a:spcBef>
              <a:spcAft>
                <a:spcPts val="0"/>
              </a:spcAft>
              <a:buSzPts val="2400"/>
              <a:buChar char="•"/>
            </a:pPr>
            <a:r>
              <a:rPr lang="en-US" dirty="0"/>
              <a:t>Who is responsible?</a:t>
            </a:r>
            <a:endParaRPr dirty="0"/>
          </a:p>
          <a:p>
            <a:pPr marL="342900" marR="0" lvl="0" indent="-342900" algn="l" rtl="0">
              <a:lnSpc>
                <a:spcPct val="90000"/>
              </a:lnSpc>
              <a:spcBef>
                <a:spcPts val="1000"/>
              </a:spcBef>
              <a:spcAft>
                <a:spcPts val="0"/>
              </a:spcAft>
              <a:buSzPts val="2400"/>
              <a:buChar char="•"/>
            </a:pPr>
            <a:r>
              <a:rPr lang="en-US" dirty="0"/>
              <a:t>Where is your college/district in preparation to have these conversations and make a commitment to the work?</a:t>
            </a:r>
            <a:endParaRPr dirty="0"/>
          </a:p>
          <a:p>
            <a:pPr marL="342900" marR="0" lvl="0" indent="-342900" algn="l" rtl="0">
              <a:lnSpc>
                <a:spcPct val="90000"/>
              </a:lnSpc>
              <a:spcBef>
                <a:spcPts val="1000"/>
              </a:spcBef>
              <a:spcAft>
                <a:spcPts val="0"/>
              </a:spcAft>
              <a:buSzPts val="2400"/>
              <a:buChar char="•"/>
            </a:pPr>
            <a:r>
              <a:rPr lang="en-US" dirty="0"/>
              <a:t>What is the degree, rate, and desirability to make these changes?</a:t>
            </a:r>
            <a:endParaRPr dirty="0"/>
          </a:p>
          <a:p>
            <a:pPr marL="342900" marR="0" lvl="0" indent="-342900" algn="l" rtl="0">
              <a:lnSpc>
                <a:spcPct val="90000"/>
              </a:lnSpc>
              <a:spcBef>
                <a:spcPts val="1000"/>
              </a:spcBef>
              <a:spcAft>
                <a:spcPts val="0"/>
              </a:spcAft>
              <a:buSzPts val="2400"/>
              <a:buChar char="•"/>
            </a:pPr>
            <a:r>
              <a:rPr lang="en-US" dirty="0"/>
              <a:t>Who on your campus are champions and who may be detractors?</a:t>
            </a:r>
            <a:endParaRPr dirty="0"/>
          </a:p>
          <a:p>
            <a:pPr marL="342900" marR="0" lvl="0" indent="-190500" algn="l" rtl="0">
              <a:lnSpc>
                <a:spcPct val="90000"/>
              </a:lnSpc>
              <a:spcBef>
                <a:spcPts val="1000"/>
              </a:spcBef>
              <a:spcAft>
                <a:spcPts val="0"/>
              </a:spcAft>
              <a:buClr>
                <a:srgbClr val="404040"/>
              </a:buClr>
              <a:buSzPts val="2400"/>
              <a:buFont typeface="Arial"/>
              <a:buNone/>
            </a:pPr>
            <a:endParaRPr dirty="0"/>
          </a:p>
          <a:p>
            <a:pPr marL="0" lvl="0" indent="0" algn="l" rtl="0">
              <a:lnSpc>
                <a:spcPct val="90000"/>
              </a:lnSpc>
              <a:spcBef>
                <a:spcPts val="1000"/>
              </a:spcBef>
              <a:spcAft>
                <a:spcPts val="0"/>
              </a:spcAft>
              <a:buClr>
                <a:srgbClr val="404040"/>
              </a:buClr>
              <a:buSzPts val="2400"/>
              <a:buNone/>
            </a:pPr>
            <a:endParaRPr dirty="0"/>
          </a:p>
        </p:txBody>
      </p:sp>
      <p:sp>
        <p:nvSpPr>
          <p:cNvPr id="136" name="Google Shape;136;p1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20b766abc7_0_8"/>
          <p:cNvSpPr txBox="1">
            <a:spLocks noGrp="1"/>
          </p:cNvSpPr>
          <p:nvPr>
            <p:ph type="title"/>
          </p:nvPr>
        </p:nvSpPr>
        <p:spPr>
          <a:xfrm>
            <a:off x="3295515" y="403412"/>
            <a:ext cx="8058300" cy="168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400"/>
              <a:buNone/>
            </a:pPr>
            <a:r>
              <a:rPr lang="en-US"/>
              <a:t>Other Resources</a:t>
            </a:r>
            <a:endParaRPr/>
          </a:p>
        </p:txBody>
      </p:sp>
      <p:sp>
        <p:nvSpPr>
          <p:cNvPr id="143" name="Google Shape;143;g120b766abc7_0_8"/>
          <p:cNvSpPr txBox="1">
            <a:spLocks noGrp="1"/>
          </p:cNvSpPr>
          <p:nvPr>
            <p:ph type="body" idx="1"/>
          </p:nvPr>
        </p:nvSpPr>
        <p:spPr>
          <a:xfrm>
            <a:off x="829994" y="2662568"/>
            <a:ext cx="10523700" cy="3569400"/>
          </a:xfrm>
          <a:prstGeom prst="rect">
            <a:avLst/>
          </a:prstGeom>
          <a:noFill/>
          <a:ln>
            <a:noFill/>
          </a:ln>
        </p:spPr>
        <p:txBody>
          <a:bodyPr spcFirstLastPara="1" wrap="square" lIns="91425" tIns="45700" rIns="91425" bIns="45700" anchor="t" anchorCtr="0">
            <a:normAutofit lnSpcReduction="10000"/>
          </a:bodyPr>
          <a:lstStyle/>
          <a:p>
            <a:pPr marL="342900" marR="0" lvl="0" indent="-320040" algn="l" rtl="0">
              <a:lnSpc>
                <a:spcPct val="90000"/>
              </a:lnSpc>
              <a:spcBef>
                <a:spcPts val="1000"/>
              </a:spcBef>
              <a:spcAft>
                <a:spcPts val="0"/>
              </a:spcAft>
              <a:buClr>
                <a:srgbClr val="404040"/>
              </a:buClr>
              <a:buSzPct val="100000"/>
              <a:buFont typeface="Arial"/>
              <a:buChar char="•"/>
            </a:pPr>
            <a:r>
              <a:rPr lang="en-US"/>
              <a:t>ASCCC </a:t>
            </a:r>
            <a:r>
              <a:rPr lang="en-US" u="sng"/>
              <a:t>Rostrum</a:t>
            </a:r>
            <a:r>
              <a:rPr lang="en-US"/>
              <a:t> articles and paper(s)</a:t>
            </a:r>
            <a:endParaRPr/>
          </a:p>
          <a:p>
            <a:pPr marL="800100" lvl="1" indent="-320040" algn="l" rtl="0">
              <a:lnSpc>
                <a:spcPct val="90000"/>
              </a:lnSpc>
              <a:spcBef>
                <a:spcPts val="1000"/>
              </a:spcBef>
              <a:spcAft>
                <a:spcPts val="0"/>
              </a:spcAft>
              <a:buSzPct val="100000"/>
              <a:buFont typeface="Arial"/>
              <a:buChar char="•"/>
            </a:pPr>
            <a:r>
              <a:rPr lang="en-US" u="sng">
                <a:solidFill>
                  <a:schemeClr val="hlink"/>
                </a:solidFill>
                <a:hlinkClick r:id="rId3"/>
              </a:rPr>
              <a:t>Effective Student-Centered Online Education Using the CVC-OEI Online Course Design Rubric and Local POCR</a:t>
            </a:r>
            <a:r>
              <a:rPr lang="en-US"/>
              <a:t>	</a:t>
            </a:r>
            <a:endParaRPr/>
          </a:p>
          <a:p>
            <a:pPr marL="800100" lvl="1" indent="-320040" algn="l" rtl="0">
              <a:lnSpc>
                <a:spcPct val="90000"/>
              </a:lnSpc>
              <a:spcBef>
                <a:spcPts val="1000"/>
              </a:spcBef>
              <a:spcAft>
                <a:spcPts val="0"/>
              </a:spcAft>
              <a:buSzPct val="100000"/>
              <a:buFont typeface="Arial"/>
              <a:buChar char="•"/>
            </a:pPr>
            <a:r>
              <a:rPr lang="en-US" u="sng">
                <a:solidFill>
                  <a:schemeClr val="hlink"/>
                </a:solidFill>
                <a:hlinkClick r:id="rId4"/>
              </a:rPr>
              <a:t>Moving the Needle: Equity, Cultural Responsiveness, and Anti-Racism in the Course Outline of Record</a:t>
            </a:r>
            <a:endParaRPr/>
          </a:p>
          <a:p>
            <a:pPr marL="800100" lvl="1" indent="-320040" algn="l" rtl="0">
              <a:lnSpc>
                <a:spcPct val="90000"/>
              </a:lnSpc>
              <a:spcBef>
                <a:spcPts val="1000"/>
              </a:spcBef>
              <a:spcAft>
                <a:spcPts val="0"/>
              </a:spcAft>
              <a:buSzPct val="100000"/>
              <a:buFont typeface="Arial"/>
              <a:buChar char="•"/>
            </a:pPr>
            <a:r>
              <a:rPr lang="en-US" u="sng">
                <a:solidFill>
                  <a:schemeClr val="hlink"/>
                </a:solidFill>
                <a:hlinkClick r:id="rId5"/>
              </a:rPr>
              <a:t>Protecting the Future of Academic Freedom During a Time of Significant Change</a:t>
            </a:r>
            <a:endParaRPr/>
          </a:p>
          <a:p>
            <a:pPr marL="342900" marR="0" lvl="0" indent="-320040" algn="l" rtl="0">
              <a:lnSpc>
                <a:spcPct val="90000"/>
              </a:lnSpc>
              <a:spcBef>
                <a:spcPts val="1000"/>
              </a:spcBef>
              <a:spcAft>
                <a:spcPts val="0"/>
              </a:spcAft>
              <a:buClr>
                <a:srgbClr val="404040"/>
              </a:buClr>
              <a:buSzPct val="100000"/>
              <a:buFont typeface="Arial"/>
              <a:buChar char="•"/>
            </a:pPr>
            <a:r>
              <a:rPr lang="en-US" u="sng">
                <a:solidFill>
                  <a:schemeClr val="hlink"/>
                </a:solidFill>
                <a:hlinkClick r:id="rId6"/>
              </a:rPr>
              <a:t>CVC –OEI Course Design Rubric</a:t>
            </a:r>
            <a:endParaRPr/>
          </a:p>
          <a:p>
            <a:pPr marL="342900" marR="0" lvl="0" indent="-320040" algn="l" rtl="0">
              <a:lnSpc>
                <a:spcPct val="90000"/>
              </a:lnSpc>
              <a:spcBef>
                <a:spcPts val="1000"/>
              </a:spcBef>
              <a:spcAft>
                <a:spcPts val="0"/>
              </a:spcAft>
              <a:buClr>
                <a:srgbClr val="404040"/>
              </a:buClr>
              <a:buSzPct val="100000"/>
              <a:buFont typeface="Arial"/>
              <a:buChar char="•"/>
            </a:pPr>
            <a:r>
              <a:rPr lang="en-US" u="sng">
                <a:solidFill>
                  <a:schemeClr val="hlink"/>
                </a:solidFill>
                <a:hlinkClick r:id="rId7"/>
              </a:rPr>
              <a:t>info@asccc.org</a:t>
            </a:r>
            <a:endParaRPr/>
          </a:p>
          <a:p>
            <a:pPr marL="342900" marR="0" lvl="0" indent="-190500" algn="l" rtl="0">
              <a:lnSpc>
                <a:spcPct val="90000"/>
              </a:lnSpc>
              <a:spcBef>
                <a:spcPts val="1000"/>
              </a:spcBef>
              <a:spcAft>
                <a:spcPts val="0"/>
              </a:spcAft>
              <a:buClr>
                <a:srgbClr val="404040"/>
              </a:buClr>
              <a:buSzPct val="100000"/>
              <a:buFont typeface="Arial"/>
              <a:buNone/>
            </a:pPr>
            <a:endParaRPr/>
          </a:p>
          <a:p>
            <a:pPr marL="0" lvl="0" indent="0" algn="l" rtl="0">
              <a:lnSpc>
                <a:spcPct val="90000"/>
              </a:lnSpc>
              <a:spcBef>
                <a:spcPts val="1000"/>
              </a:spcBef>
              <a:spcAft>
                <a:spcPts val="0"/>
              </a:spcAft>
              <a:buClr>
                <a:srgbClr val="404040"/>
              </a:buClr>
              <a:buSzPct val="100000"/>
              <a:buNone/>
            </a:pPr>
            <a:endParaRPr/>
          </a:p>
        </p:txBody>
      </p:sp>
      <p:sp>
        <p:nvSpPr>
          <p:cNvPr id="144" name="Google Shape;144;g120b766abc7_0_8"/>
          <p:cNvSpPr txBox="1">
            <a:spLocks noGrp="1"/>
          </p:cNvSpPr>
          <p:nvPr>
            <p:ph type="sldNum" idx="12"/>
          </p:nvPr>
        </p:nvSpPr>
        <p:spPr>
          <a:xfrm>
            <a:off x="10437813" y="6356350"/>
            <a:ext cx="915900" cy="365100"/>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400"/>
              <a:buNone/>
            </a:pPr>
            <a:r>
              <a:rPr lang="en-US"/>
              <a:t>Keeping the Work Going and Motivating Faculty</a:t>
            </a:r>
            <a:endParaRPr/>
          </a:p>
        </p:txBody>
      </p:sp>
      <p:sp>
        <p:nvSpPr>
          <p:cNvPr id="151" name="Google Shape;151;p24"/>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1000"/>
              </a:spcBef>
              <a:spcAft>
                <a:spcPts val="0"/>
              </a:spcAft>
              <a:buClr>
                <a:srgbClr val="404040"/>
              </a:buClr>
              <a:buSzPts val="2400"/>
              <a:buFont typeface="Arial"/>
              <a:buChar char="•"/>
            </a:pPr>
            <a:r>
              <a:rPr lang="en-US"/>
              <a:t>We are all exhausted! (faculty, staff, and administrators)</a:t>
            </a:r>
            <a:endParaRPr/>
          </a:p>
          <a:p>
            <a:pPr marL="228600" marR="0" lvl="0" indent="-228600" algn="l" rtl="0">
              <a:lnSpc>
                <a:spcPct val="90000"/>
              </a:lnSpc>
              <a:spcBef>
                <a:spcPts val="1000"/>
              </a:spcBef>
              <a:spcAft>
                <a:spcPts val="0"/>
              </a:spcAft>
              <a:buSzPts val="2400"/>
              <a:buChar char="•"/>
            </a:pPr>
            <a:r>
              <a:rPr lang="en-US"/>
              <a:t>The challenge of converting our programs and curriculum was a Herculean effort and we met the moment.</a:t>
            </a:r>
            <a:endParaRPr/>
          </a:p>
          <a:p>
            <a:pPr marL="228600" marR="0" lvl="0" indent="-228600" algn="l" rtl="0">
              <a:lnSpc>
                <a:spcPct val="90000"/>
              </a:lnSpc>
              <a:spcBef>
                <a:spcPts val="1000"/>
              </a:spcBef>
              <a:spcAft>
                <a:spcPts val="0"/>
              </a:spcAft>
              <a:buSzPts val="2400"/>
              <a:buChar char="•"/>
            </a:pPr>
            <a:r>
              <a:rPr lang="en-US"/>
              <a:t>What can we do as faculty leaders to invigorate and help move the important work we need to continue?</a:t>
            </a:r>
            <a:endParaRPr/>
          </a:p>
          <a:p>
            <a:pPr marL="457200" marR="0" lvl="0" indent="-228600" algn="l" rtl="0">
              <a:lnSpc>
                <a:spcPct val="90000"/>
              </a:lnSpc>
              <a:spcBef>
                <a:spcPts val="1000"/>
              </a:spcBef>
              <a:spcAft>
                <a:spcPts val="0"/>
              </a:spcAft>
              <a:buClr>
                <a:srgbClr val="404040"/>
              </a:buClr>
              <a:buSzPts val="2400"/>
              <a:buFont typeface="Arial"/>
              <a:buNone/>
            </a:pPr>
            <a:endParaRPr/>
          </a:p>
        </p:txBody>
      </p:sp>
      <p:sp>
        <p:nvSpPr>
          <p:cNvPr id="152" name="Google Shape;152;p2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400"/>
              <a:buNone/>
            </a:pPr>
            <a:r>
              <a:rPr lang="en-US"/>
              <a:t>Upcoming ASCCC Event on Academic Freedom</a:t>
            </a:r>
            <a:endParaRPr/>
          </a:p>
        </p:txBody>
      </p:sp>
      <p:sp>
        <p:nvSpPr>
          <p:cNvPr id="158" name="Google Shape;158;p25"/>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571500" lvl="0" indent="-342900" algn="l" rtl="0">
              <a:lnSpc>
                <a:spcPct val="90000"/>
              </a:lnSpc>
              <a:spcBef>
                <a:spcPts val="1000"/>
              </a:spcBef>
              <a:spcAft>
                <a:spcPts val="0"/>
              </a:spcAft>
              <a:buSzPts val="2400"/>
              <a:buFont typeface="Arial"/>
              <a:buChar char="•"/>
            </a:pPr>
            <a:r>
              <a:rPr lang="en-US" u="sng">
                <a:solidFill>
                  <a:schemeClr val="hlink"/>
                </a:solidFill>
                <a:hlinkClick r:id="rId3"/>
              </a:rPr>
              <a:t>Equity and Anti-racism in Academic Freedom</a:t>
            </a:r>
            <a:endParaRPr/>
          </a:p>
          <a:p>
            <a:pPr marL="1028700" lvl="1" indent="-342900" algn="l" rtl="0">
              <a:lnSpc>
                <a:spcPct val="90000"/>
              </a:lnSpc>
              <a:spcBef>
                <a:spcPts val="500"/>
              </a:spcBef>
              <a:spcAft>
                <a:spcPts val="0"/>
              </a:spcAft>
              <a:buSzPts val="2400"/>
              <a:buFont typeface="Arial"/>
              <a:buChar char="•"/>
            </a:pPr>
            <a:r>
              <a:rPr lang="en-US"/>
              <a:t>April 25, 2022  2pm-3pm</a:t>
            </a:r>
            <a:endParaRPr/>
          </a:p>
          <a:p>
            <a:pPr marL="1028700" lvl="1" indent="-190500" algn="l" rtl="0">
              <a:lnSpc>
                <a:spcPct val="90000"/>
              </a:lnSpc>
              <a:spcBef>
                <a:spcPts val="500"/>
              </a:spcBef>
              <a:spcAft>
                <a:spcPts val="0"/>
              </a:spcAft>
              <a:buSzPts val="2400"/>
              <a:buFont typeface="Arial"/>
              <a:buNone/>
            </a:pPr>
            <a:endParaRPr/>
          </a:p>
          <a:p>
            <a:pPr marL="571500" lvl="0" indent="-342900" algn="l" rtl="0">
              <a:lnSpc>
                <a:spcPct val="90000"/>
              </a:lnSpc>
              <a:spcBef>
                <a:spcPts val="1000"/>
              </a:spcBef>
              <a:spcAft>
                <a:spcPts val="0"/>
              </a:spcAft>
              <a:buSzPts val="2400"/>
              <a:buFont typeface="Arial"/>
              <a:buChar char="•"/>
            </a:pPr>
            <a:r>
              <a:rPr lang="en-US" u="sng">
                <a:solidFill>
                  <a:schemeClr val="hlink"/>
                </a:solidFill>
                <a:hlinkClick r:id="rId4"/>
              </a:rPr>
              <a:t>The Student Voice in Academic Freedom</a:t>
            </a:r>
            <a:endParaRPr/>
          </a:p>
          <a:p>
            <a:pPr marL="1028700" lvl="1" indent="-342900" algn="l" rtl="0">
              <a:lnSpc>
                <a:spcPct val="90000"/>
              </a:lnSpc>
              <a:spcBef>
                <a:spcPts val="500"/>
              </a:spcBef>
              <a:spcAft>
                <a:spcPts val="0"/>
              </a:spcAft>
              <a:buSzPts val="2400"/>
              <a:buFont typeface="Arial"/>
              <a:buChar char="•"/>
            </a:pPr>
            <a:r>
              <a:rPr lang="en-US"/>
              <a:t>May 23, 2022 2pm-3pm</a:t>
            </a:r>
            <a:endParaRPr/>
          </a:p>
        </p:txBody>
      </p:sp>
      <p:sp>
        <p:nvSpPr>
          <p:cNvPr id="159" name="Google Shape;159;p2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160" name="Google Shape;160;p25"/>
          <p:cNvPicPr preferRelativeResize="0"/>
          <p:nvPr/>
        </p:nvPicPr>
        <p:blipFill rotWithShape="1">
          <a:blip r:embed="rId5">
            <a:alphaModFix/>
          </a:blip>
          <a:srcRect/>
          <a:stretch/>
        </p:blipFill>
        <p:spPr>
          <a:xfrm>
            <a:off x="7989507" y="2862696"/>
            <a:ext cx="3364291" cy="316916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1"/>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a:t>Open Discussion Time</a:t>
            </a:r>
            <a:endParaRPr/>
          </a:p>
        </p:txBody>
      </p:sp>
      <p:sp>
        <p:nvSpPr>
          <p:cNvPr id="166" name="Google Shape;166;p11"/>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495300" lvl="0" indent="-342900" algn="l" rtl="0">
              <a:lnSpc>
                <a:spcPct val="90000"/>
              </a:lnSpc>
              <a:spcBef>
                <a:spcPts val="0"/>
              </a:spcBef>
              <a:spcAft>
                <a:spcPts val="0"/>
              </a:spcAft>
              <a:buSzPts val="2400"/>
              <a:buChar char="•"/>
            </a:pPr>
            <a:r>
              <a:rPr lang="en-US" dirty="0"/>
              <a:t>What is something you will do as a first step when you leave this plenary and go back to your college/district?</a:t>
            </a:r>
            <a:endParaRPr dirty="0"/>
          </a:p>
          <a:p>
            <a:pPr marL="152400" lvl="0" indent="0" algn="l" rtl="0">
              <a:lnSpc>
                <a:spcPct val="90000"/>
              </a:lnSpc>
              <a:spcBef>
                <a:spcPts val="0"/>
              </a:spcBef>
              <a:spcAft>
                <a:spcPts val="0"/>
              </a:spcAft>
              <a:buSzPts val="2400"/>
              <a:buNone/>
            </a:pPr>
            <a:endParaRPr dirty="0"/>
          </a:p>
          <a:p>
            <a:pPr marL="495300" lvl="0" indent="-342900" algn="l" rtl="0">
              <a:lnSpc>
                <a:spcPct val="90000"/>
              </a:lnSpc>
              <a:spcBef>
                <a:spcPts val="0"/>
              </a:spcBef>
              <a:spcAft>
                <a:spcPts val="0"/>
              </a:spcAft>
              <a:buSzPts val="2400"/>
              <a:buChar char="•"/>
            </a:pPr>
            <a:r>
              <a:rPr lang="en-US" dirty="0"/>
              <a:t>What are some strategies that have worked for you to bring first awareness, then action on some of these topics?</a:t>
            </a:r>
            <a:endParaRPr dirty="0"/>
          </a:p>
          <a:p>
            <a:pPr marL="152400" lvl="0" indent="0" algn="l" rtl="0">
              <a:lnSpc>
                <a:spcPct val="90000"/>
              </a:lnSpc>
              <a:spcBef>
                <a:spcPts val="0"/>
              </a:spcBef>
              <a:spcAft>
                <a:spcPts val="0"/>
              </a:spcAft>
              <a:buSzPts val="2400"/>
              <a:buNone/>
            </a:pPr>
            <a:endParaRPr dirty="0"/>
          </a:p>
          <a:p>
            <a:pPr marL="495300" lvl="0" indent="-342900" algn="l" rtl="0">
              <a:lnSpc>
                <a:spcPct val="90000"/>
              </a:lnSpc>
              <a:spcBef>
                <a:spcPts val="0"/>
              </a:spcBef>
              <a:spcAft>
                <a:spcPts val="0"/>
              </a:spcAft>
              <a:buSzPts val="2400"/>
              <a:buChar char="•"/>
            </a:pPr>
            <a:r>
              <a:rPr lang="en-US" dirty="0"/>
              <a:t>What are some of the challenges, or “roadblocks” to move the needle forward?</a:t>
            </a:r>
            <a:endParaRPr dirty="0"/>
          </a:p>
        </p:txBody>
      </p:sp>
      <p:sp>
        <p:nvSpPr>
          <p:cNvPr id="167" name="Google Shape;167;p1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173" name="Google Shape;173;p12"/>
          <p:cNvPicPr preferRelativeResize="0"/>
          <p:nvPr/>
        </p:nvPicPr>
        <p:blipFill>
          <a:blip r:embed="rId3">
            <a:alphaModFix/>
          </a:blip>
          <a:stretch>
            <a:fillRect/>
          </a:stretch>
        </p:blipFill>
        <p:spPr>
          <a:xfrm>
            <a:off x="1414050" y="668675"/>
            <a:ext cx="9363900" cy="5243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2"/>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400"/>
              <a:buNone/>
            </a:pPr>
            <a:r>
              <a:rPr lang="en-US"/>
              <a:t>Breakout Description</a:t>
            </a:r>
            <a:endParaRPr/>
          </a:p>
        </p:txBody>
      </p:sp>
      <p:sp>
        <p:nvSpPr>
          <p:cNvPr id="54" name="Google Shape;54;p2"/>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404040"/>
              </a:buClr>
              <a:buSzPts val="2400"/>
              <a:buNone/>
            </a:pPr>
            <a:r>
              <a:rPr lang="en-US"/>
              <a:t>As mask mandates begin to lift and we see students return to on-campus instruction, we are moving beyond instructional triage and now able to reflect on our journey of offering online curriculum.  We will consider the innovations as well as the challenges that persist. As faculty leaders we need to encourage college-wide conversations on what our online “new normal” will look like, being mindful that academic freedom, equity, and anti-racism should be paramount in our efforts. In this session we will collectively discuss strategies on making space to have these tough conversations and what is needed to engage faculty. Guiding ASCCC resources will be shared to support conversations locally about academic freedom, accessibility, and equitable practices online.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a:t>Introductions and Welcome</a:t>
            </a:r>
            <a:endParaRPr/>
          </a:p>
        </p:txBody>
      </p:sp>
      <p:sp>
        <p:nvSpPr>
          <p:cNvPr id="61" name="Google Shape;61;p3"/>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04040"/>
              </a:buClr>
              <a:buSzPts val="2400"/>
              <a:buNone/>
            </a:pPr>
            <a:r>
              <a:rPr lang="en-US"/>
              <a:t>Christopher Cardona, ASCCC Online Education Committee</a:t>
            </a:r>
            <a:endParaRPr/>
          </a:p>
          <a:p>
            <a:pPr marL="0" lvl="0" indent="0" algn="l" rtl="0">
              <a:lnSpc>
                <a:spcPct val="90000"/>
              </a:lnSpc>
              <a:spcBef>
                <a:spcPts val="1000"/>
              </a:spcBef>
              <a:spcAft>
                <a:spcPts val="0"/>
              </a:spcAft>
              <a:buClr>
                <a:srgbClr val="404040"/>
              </a:buClr>
              <a:buSzPts val="2400"/>
              <a:buNone/>
            </a:pPr>
            <a:r>
              <a:rPr lang="en-US"/>
              <a:t>Karen Chow, ASCCC Area B Representative</a:t>
            </a:r>
            <a:endParaRPr/>
          </a:p>
          <a:p>
            <a:pPr marL="0" lvl="0" indent="0" algn="l" rtl="0">
              <a:lnSpc>
                <a:spcPct val="90000"/>
              </a:lnSpc>
              <a:spcBef>
                <a:spcPts val="1000"/>
              </a:spcBef>
              <a:spcAft>
                <a:spcPts val="0"/>
              </a:spcAft>
              <a:buClr>
                <a:srgbClr val="404040"/>
              </a:buClr>
              <a:buSzPts val="2400"/>
              <a:buNone/>
            </a:pPr>
            <a:r>
              <a:rPr lang="en-US"/>
              <a:t>Christopher Howerton, ASCCC North Representative</a:t>
            </a:r>
            <a:endParaRPr/>
          </a:p>
          <a:p>
            <a:pPr marL="0" lvl="0" indent="0" algn="l" rtl="0">
              <a:lnSpc>
                <a:spcPct val="90000"/>
              </a:lnSpc>
              <a:spcBef>
                <a:spcPts val="1000"/>
              </a:spcBef>
              <a:spcAft>
                <a:spcPts val="0"/>
              </a:spcAft>
              <a:buClr>
                <a:srgbClr val="404040"/>
              </a:buClr>
              <a:buSzPts val="2400"/>
              <a:buNone/>
            </a:pPr>
            <a:endParaRPr/>
          </a:p>
          <a:p>
            <a:pPr marL="0" lvl="0" indent="0" algn="l" rtl="0">
              <a:lnSpc>
                <a:spcPct val="90000"/>
              </a:lnSpc>
              <a:spcBef>
                <a:spcPts val="1000"/>
              </a:spcBef>
              <a:spcAft>
                <a:spcPts val="0"/>
              </a:spcAft>
              <a:buClr>
                <a:srgbClr val="404040"/>
              </a:buClr>
              <a:buSzPts val="2400"/>
              <a:buNone/>
            </a:pPr>
            <a:endParaRPr/>
          </a:p>
          <a:p>
            <a:pPr marL="0" lvl="0" indent="0" algn="l" rtl="0">
              <a:lnSpc>
                <a:spcPct val="90000"/>
              </a:lnSpc>
              <a:spcBef>
                <a:spcPts val="0"/>
              </a:spcBef>
              <a:spcAft>
                <a:spcPts val="0"/>
              </a:spcAft>
              <a:buClr>
                <a:srgbClr val="404040"/>
              </a:buClr>
              <a:buSzPts val="2400"/>
              <a:buNone/>
            </a:pPr>
            <a:r>
              <a:rPr lang="en-US"/>
              <a:t>Opening question: Why did you pick this session?</a:t>
            </a:r>
            <a:endParaRPr/>
          </a:p>
        </p:txBody>
      </p:sp>
      <p:sp>
        <p:nvSpPr>
          <p:cNvPr id="62" name="Google Shape;62;p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5"/>
          <p:cNvSpPr txBox="1">
            <a:spLocks noGrp="1"/>
          </p:cNvSpPr>
          <p:nvPr>
            <p:ph type="title"/>
          </p:nvPr>
        </p:nvSpPr>
        <p:spPr>
          <a:xfrm>
            <a:off x="1277650" y="365125"/>
            <a:ext cx="10046043" cy="85803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a:t>Preview</a:t>
            </a:r>
            <a:endParaRPr/>
          </a:p>
        </p:txBody>
      </p:sp>
      <p:sp>
        <p:nvSpPr>
          <p:cNvPr id="69" name="Google Shape;69;p5"/>
          <p:cNvSpPr txBox="1">
            <a:spLocks noGrp="1"/>
          </p:cNvSpPr>
          <p:nvPr>
            <p:ph type="body" idx="1"/>
          </p:nvPr>
        </p:nvSpPr>
        <p:spPr>
          <a:xfrm>
            <a:off x="1277650" y="1223158"/>
            <a:ext cx="10058400" cy="4994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04040"/>
              </a:buClr>
              <a:buSzPts val="2000"/>
              <a:buNone/>
            </a:pPr>
            <a:r>
              <a:rPr lang="en-US" sz="2800" b="1"/>
              <a:t>Topics:</a:t>
            </a:r>
            <a:endParaRPr sz="3200" b="1"/>
          </a:p>
          <a:p>
            <a:pPr marL="228600" lvl="0" indent="-228600" algn="l" rtl="0">
              <a:lnSpc>
                <a:spcPct val="90000"/>
              </a:lnSpc>
              <a:spcBef>
                <a:spcPts val="1000"/>
              </a:spcBef>
              <a:spcAft>
                <a:spcPts val="0"/>
              </a:spcAft>
              <a:buClr>
                <a:srgbClr val="404040"/>
              </a:buClr>
              <a:buSzPts val="2000"/>
              <a:buChar char="•"/>
            </a:pPr>
            <a:r>
              <a:rPr lang="en-US" sz="2000"/>
              <a:t>Reflection of online education before and during the pandemic</a:t>
            </a:r>
            <a:endParaRPr/>
          </a:p>
          <a:p>
            <a:pPr marL="228600" lvl="0" indent="-228600" algn="l" rtl="0">
              <a:lnSpc>
                <a:spcPct val="90000"/>
              </a:lnSpc>
              <a:spcBef>
                <a:spcPts val="1000"/>
              </a:spcBef>
              <a:spcAft>
                <a:spcPts val="0"/>
              </a:spcAft>
              <a:buClr>
                <a:srgbClr val="404040"/>
              </a:buClr>
              <a:buSzPts val="2000"/>
              <a:buChar char="•"/>
            </a:pPr>
            <a:r>
              <a:rPr lang="en-US" sz="2000"/>
              <a:t>The opportunity to infuse anti-racist and equity work in online instruction going forward </a:t>
            </a:r>
            <a:endParaRPr/>
          </a:p>
          <a:p>
            <a:pPr marL="228600" lvl="0" indent="-228600" algn="l" rtl="0">
              <a:lnSpc>
                <a:spcPct val="90000"/>
              </a:lnSpc>
              <a:spcBef>
                <a:spcPts val="1000"/>
              </a:spcBef>
              <a:spcAft>
                <a:spcPts val="0"/>
              </a:spcAft>
              <a:buClr>
                <a:srgbClr val="404040"/>
              </a:buClr>
              <a:buSzPts val="2000"/>
              <a:buChar char="•"/>
            </a:pPr>
            <a:r>
              <a:rPr lang="en-US" sz="2000"/>
              <a:t>Where and how to start these conversations and your role as faculty leaders to facilitate the space. </a:t>
            </a:r>
            <a:endParaRPr/>
          </a:p>
          <a:p>
            <a:pPr marL="228600" lvl="0" indent="-228600" algn="l" rtl="0">
              <a:lnSpc>
                <a:spcPct val="90000"/>
              </a:lnSpc>
              <a:spcBef>
                <a:spcPts val="1000"/>
              </a:spcBef>
              <a:spcAft>
                <a:spcPts val="0"/>
              </a:spcAft>
              <a:buClr>
                <a:srgbClr val="404040"/>
              </a:buClr>
              <a:buSzPts val="2000"/>
              <a:buChar char="•"/>
            </a:pPr>
            <a:r>
              <a:rPr lang="en-US" sz="2000"/>
              <a:t>Balancing it all: academic freedom, equity and anti-racism, accessibility &amp; compliance. </a:t>
            </a:r>
            <a:endParaRPr sz="2000"/>
          </a:p>
          <a:p>
            <a:pPr marL="228600" lvl="0" indent="-228600" algn="l" rtl="0">
              <a:lnSpc>
                <a:spcPct val="90000"/>
              </a:lnSpc>
              <a:spcBef>
                <a:spcPts val="1000"/>
              </a:spcBef>
              <a:spcAft>
                <a:spcPts val="0"/>
              </a:spcAft>
              <a:buClr>
                <a:srgbClr val="404040"/>
              </a:buClr>
              <a:buSzPts val="2000"/>
              <a:buChar char="•"/>
            </a:pPr>
            <a:r>
              <a:rPr lang="en-US" sz="2000"/>
              <a:t>Resources and upcoming ASCCC opportunities</a:t>
            </a:r>
            <a:endParaRPr/>
          </a:p>
          <a:p>
            <a:pPr marL="228600" lvl="0" indent="-228600" algn="l" rtl="0">
              <a:lnSpc>
                <a:spcPct val="90000"/>
              </a:lnSpc>
              <a:spcBef>
                <a:spcPts val="1000"/>
              </a:spcBef>
              <a:spcAft>
                <a:spcPts val="0"/>
              </a:spcAft>
              <a:buClr>
                <a:srgbClr val="404040"/>
              </a:buClr>
              <a:buSzPts val="2000"/>
              <a:buChar char="•"/>
            </a:pPr>
            <a:r>
              <a:rPr lang="en-US" sz="2000"/>
              <a:t>Keeping the work going and motivating faculty </a:t>
            </a:r>
            <a:endParaRPr/>
          </a:p>
          <a:p>
            <a:pPr marL="0" lvl="0" indent="0" algn="l" rtl="0">
              <a:lnSpc>
                <a:spcPct val="90000"/>
              </a:lnSpc>
              <a:spcBef>
                <a:spcPts val="1000"/>
              </a:spcBef>
              <a:spcAft>
                <a:spcPts val="0"/>
              </a:spcAft>
              <a:buClr>
                <a:srgbClr val="404040"/>
              </a:buClr>
              <a:buSzPts val="2000"/>
              <a:buNone/>
            </a:pPr>
            <a:endParaRPr sz="2000"/>
          </a:p>
          <a:p>
            <a:pPr marL="0" lvl="0" indent="0" algn="l" rtl="0">
              <a:lnSpc>
                <a:spcPct val="90000"/>
              </a:lnSpc>
              <a:spcBef>
                <a:spcPts val="1000"/>
              </a:spcBef>
              <a:spcAft>
                <a:spcPts val="0"/>
              </a:spcAft>
              <a:buClr>
                <a:srgbClr val="404040"/>
              </a:buClr>
              <a:buSzPts val="2000"/>
              <a:buNone/>
            </a:pPr>
            <a:endParaRPr/>
          </a:p>
        </p:txBody>
      </p:sp>
      <p:sp>
        <p:nvSpPr>
          <p:cNvPr id="70" name="Google Shape;70;p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6"/>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400"/>
              <a:buNone/>
            </a:pPr>
            <a:r>
              <a:rPr lang="en-US"/>
              <a:t>“The before time” and “The Pivot”</a:t>
            </a:r>
            <a:endParaRPr/>
          </a:p>
        </p:txBody>
      </p:sp>
      <p:sp>
        <p:nvSpPr>
          <p:cNvPr id="76" name="Google Shape;76;p6"/>
          <p:cNvSpPr txBox="1">
            <a:spLocks noGrp="1"/>
          </p:cNvSpPr>
          <p:nvPr>
            <p:ph type="body" idx="1"/>
          </p:nvPr>
        </p:nvSpPr>
        <p:spPr>
          <a:xfrm>
            <a:off x="830000" y="2662575"/>
            <a:ext cx="6432900" cy="3569400"/>
          </a:xfrm>
          <a:prstGeom prst="rect">
            <a:avLst/>
          </a:prstGeom>
          <a:noFill/>
          <a:ln>
            <a:noFill/>
          </a:ln>
        </p:spPr>
        <p:txBody>
          <a:bodyPr spcFirstLastPara="1" wrap="square" lIns="91425" tIns="45700" rIns="91425" bIns="45700" anchor="t" anchorCtr="0">
            <a:normAutofit fontScale="92500"/>
          </a:bodyPr>
          <a:lstStyle/>
          <a:p>
            <a:pPr marL="457200" marR="0" lvl="0" indent="-381000" algn="l" rtl="0">
              <a:lnSpc>
                <a:spcPct val="90000"/>
              </a:lnSpc>
              <a:spcBef>
                <a:spcPts val="0"/>
              </a:spcBef>
              <a:spcAft>
                <a:spcPts val="0"/>
              </a:spcAft>
              <a:buSzPts val="2400"/>
              <a:buChar char="●"/>
            </a:pPr>
            <a:r>
              <a:rPr lang="en-US"/>
              <a:t>Limited or targeted online instruction</a:t>
            </a:r>
            <a:endParaRPr/>
          </a:p>
          <a:p>
            <a:pPr marL="457200" marR="0" lvl="0" indent="0" algn="l" rtl="0">
              <a:lnSpc>
                <a:spcPct val="90000"/>
              </a:lnSpc>
              <a:spcBef>
                <a:spcPts val="0"/>
              </a:spcBef>
              <a:spcAft>
                <a:spcPts val="0"/>
              </a:spcAft>
              <a:buNone/>
            </a:pPr>
            <a:endParaRPr/>
          </a:p>
          <a:p>
            <a:pPr marL="457200" marR="0" lvl="0" indent="-381000" algn="l" rtl="0">
              <a:lnSpc>
                <a:spcPct val="90000"/>
              </a:lnSpc>
              <a:spcBef>
                <a:spcPts val="1000"/>
              </a:spcBef>
              <a:spcAft>
                <a:spcPts val="0"/>
              </a:spcAft>
              <a:buSzPts val="2400"/>
              <a:buChar char="●"/>
            </a:pPr>
            <a:r>
              <a:rPr lang="en-US"/>
              <a:t>Forced Pivot – it was messy! As a community were engaged in educational triage and surviving the semester without knowing how long we would have to be “treading water”</a:t>
            </a:r>
            <a:endParaRPr/>
          </a:p>
          <a:p>
            <a:pPr marL="457200" marR="0" lvl="0" indent="0" algn="l" rtl="0">
              <a:lnSpc>
                <a:spcPct val="90000"/>
              </a:lnSpc>
              <a:spcBef>
                <a:spcPts val="1000"/>
              </a:spcBef>
              <a:spcAft>
                <a:spcPts val="0"/>
              </a:spcAft>
              <a:buNone/>
            </a:pPr>
            <a:endParaRPr/>
          </a:p>
          <a:p>
            <a:pPr marL="457200" marR="0" lvl="0" indent="-381000" algn="l" rtl="0">
              <a:lnSpc>
                <a:spcPct val="90000"/>
              </a:lnSpc>
              <a:spcBef>
                <a:spcPts val="1000"/>
              </a:spcBef>
              <a:spcAft>
                <a:spcPts val="0"/>
              </a:spcAft>
              <a:buSzPts val="2400"/>
              <a:buChar char="●"/>
            </a:pPr>
            <a:r>
              <a:rPr lang="en-US"/>
              <a:t>Online emergency lasted longer than anyone predicted, so what have we learned? What were the challenges? And What were the surprises?</a:t>
            </a:r>
            <a:endParaRPr/>
          </a:p>
        </p:txBody>
      </p:sp>
      <p:sp>
        <p:nvSpPr>
          <p:cNvPr id="77" name="Google Shape;77;p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78" name="Google Shape;78;p6"/>
          <p:cNvPicPr preferRelativeResize="0"/>
          <p:nvPr/>
        </p:nvPicPr>
        <p:blipFill>
          <a:blip r:embed="rId3">
            <a:alphaModFix/>
          </a:blip>
          <a:stretch>
            <a:fillRect/>
          </a:stretch>
        </p:blipFill>
        <p:spPr>
          <a:xfrm>
            <a:off x="7315305" y="2780099"/>
            <a:ext cx="4289721" cy="33343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400"/>
              <a:buNone/>
            </a:pPr>
            <a:r>
              <a:rPr lang="en-US"/>
              <a:t>Looking Forward</a:t>
            </a:r>
            <a:endParaRPr/>
          </a:p>
        </p:txBody>
      </p:sp>
      <p:sp>
        <p:nvSpPr>
          <p:cNvPr id="84" name="Google Shape;84;p4"/>
          <p:cNvSpPr txBox="1">
            <a:spLocks noGrp="1"/>
          </p:cNvSpPr>
          <p:nvPr>
            <p:ph type="body" idx="1"/>
          </p:nvPr>
        </p:nvSpPr>
        <p:spPr>
          <a:xfrm>
            <a:off x="342442" y="2662569"/>
            <a:ext cx="7525409" cy="352125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404040"/>
              </a:buClr>
              <a:buSzPts val="2400"/>
              <a:buNone/>
            </a:pPr>
            <a:r>
              <a:rPr lang="en-US" sz="2800" b="1" i="0" u="none" strike="noStrike" cap="none">
                <a:solidFill>
                  <a:srgbClr val="404040"/>
                </a:solidFill>
                <a:latin typeface="Arial"/>
                <a:ea typeface="Arial"/>
                <a:cs typeface="Arial"/>
                <a:sym typeface="Arial"/>
              </a:rPr>
              <a:t>We have an opportunity!</a:t>
            </a:r>
            <a:endParaRPr/>
          </a:p>
          <a:p>
            <a:pPr marL="0" marR="0" lvl="0" indent="0" algn="ctr" rtl="0">
              <a:lnSpc>
                <a:spcPct val="90000"/>
              </a:lnSpc>
              <a:spcBef>
                <a:spcPts val="0"/>
              </a:spcBef>
              <a:spcAft>
                <a:spcPts val="0"/>
              </a:spcAft>
              <a:buClr>
                <a:srgbClr val="404040"/>
              </a:buClr>
              <a:buSzPts val="2400"/>
              <a:buNone/>
            </a:pPr>
            <a:endParaRPr sz="2800" b="1" i="0" u="none" strike="noStrike" cap="none">
              <a:solidFill>
                <a:srgbClr val="404040"/>
              </a:solidFill>
              <a:latin typeface="Arial"/>
              <a:ea typeface="Arial"/>
              <a:cs typeface="Arial"/>
              <a:sym typeface="Arial"/>
            </a:endParaRPr>
          </a:p>
          <a:p>
            <a:pPr marL="342900" marR="0" lvl="0" indent="-342900" algn="l" rtl="0">
              <a:lnSpc>
                <a:spcPct val="90000"/>
              </a:lnSpc>
              <a:spcBef>
                <a:spcPts val="0"/>
              </a:spcBef>
              <a:spcAft>
                <a:spcPts val="0"/>
              </a:spcAft>
              <a:buClr>
                <a:srgbClr val="404040"/>
              </a:buClr>
              <a:buSzPts val="2400"/>
              <a:buFont typeface="Arial"/>
              <a:buChar char="•"/>
            </a:pPr>
            <a:r>
              <a:rPr lang="en-US" sz="2000" b="0" i="0" u="none" strike="noStrike" cap="none">
                <a:solidFill>
                  <a:srgbClr val="404040"/>
                </a:solidFill>
                <a:latin typeface="Arial"/>
                <a:ea typeface="Arial"/>
                <a:cs typeface="Arial"/>
                <a:sym typeface="Arial"/>
              </a:rPr>
              <a:t>As we find a “new normal” we can look at the opportunity we have to be thoughtful as we plan for long-term implementation of online offering of curriculum and curriculum design.</a:t>
            </a:r>
            <a:endParaRPr/>
          </a:p>
          <a:p>
            <a:pPr marL="228600" marR="0" lvl="0" indent="-228600" algn="l" rtl="0">
              <a:lnSpc>
                <a:spcPct val="90000"/>
              </a:lnSpc>
              <a:spcBef>
                <a:spcPts val="1000"/>
              </a:spcBef>
              <a:spcAft>
                <a:spcPts val="0"/>
              </a:spcAft>
              <a:buClr>
                <a:srgbClr val="404040"/>
              </a:buClr>
              <a:buSzPts val="2400"/>
              <a:buFont typeface="Arial"/>
              <a:buChar char="•"/>
            </a:pPr>
            <a:r>
              <a:rPr lang="en-US" sz="2000" b="0" i="0" u="none" strike="noStrike" cap="none">
                <a:solidFill>
                  <a:srgbClr val="404040"/>
                </a:solidFill>
                <a:latin typeface="Arial"/>
                <a:ea typeface="Arial"/>
                <a:cs typeface="Arial"/>
                <a:sym typeface="Arial"/>
              </a:rPr>
              <a:t>As we adjust, we can also consider the thoughtful infusion of anti-racism and equity in how we deliver our online instruction.</a:t>
            </a:r>
            <a:endParaRPr/>
          </a:p>
          <a:p>
            <a:pPr marL="685800" marR="0" lvl="1" indent="-228600" algn="l" rtl="0">
              <a:lnSpc>
                <a:spcPct val="90000"/>
              </a:lnSpc>
              <a:spcBef>
                <a:spcPts val="500"/>
              </a:spcBef>
              <a:spcAft>
                <a:spcPts val="0"/>
              </a:spcAft>
              <a:buClr>
                <a:srgbClr val="404040"/>
              </a:buClr>
              <a:buSzPts val="2400"/>
              <a:buFont typeface="Arial"/>
              <a:buChar char="•"/>
            </a:pPr>
            <a:r>
              <a:rPr lang="en-US" sz="2000" b="0" i="0" u="none" strike="noStrike" cap="none">
                <a:solidFill>
                  <a:srgbClr val="404040"/>
                </a:solidFill>
                <a:latin typeface="Arial"/>
                <a:ea typeface="Arial"/>
                <a:cs typeface="Arial"/>
                <a:sym typeface="Arial"/>
              </a:rPr>
              <a:t>What might that look like?</a:t>
            </a:r>
            <a:endParaRPr/>
          </a:p>
          <a:p>
            <a:pPr marL="685800" marR="0" lvl="1" indent="-228600" algn="l" rtl="0">
              <a:lnSpc>
                <a:spcPct val="90000"/>
              </a:lnSpc>
              <a:spcBef>
                <a:spcPts val="500"/>
              </a:spcBef>
              <a:spcAft>
                <a:spcPts val="0"/>
              </a:spcAft>
              <a:buClr>
                <a:srgbClr val="404040"/>
              </a:buClr>
              <a:buSzPts val="2400"/>
              <a:buFont typeface="Arial"/>
              <a:buChar char="•"/>
            </a:pPr>
            <a:r>
              <a:rPr lang="en-US" sz="2000"/>
              <a:t>What may be challenges?</a:t>
            </a:r>
            <a:endParaRPr sz="2000" b="0" i="0" u="none" strike="noStrike" cap="none">
              <a:solidFill>
                <a:srgbClr val="404040"/>
              </a:solidFill>
              <a:latin typeface="Arial"/>
              <a:ea typeface="Arial"/>
              <a:cs typeface="Arial"/>
              <a:sym typeface="Arial"/>
            </a:endParaRPr>
          </a:p>
          <a:p>
            <a:pPr marL="457200" marR="0" lvl="0" indent="-228600" algn="l" rtl="0">
              <a:lnSpc>
                <a:spcPct val="90000"/>
              </a:lnSpc>
              <a:spcBef>
                <a:spcPts val="1000"/>
              </a:spcBef>
              <a:spcAft>
                <a:spcPts val="0"/>
              </a:spcAft>
              <a:buClr>
                <a:srgbClr val="404040"/>
              </a:buClr>
              <a:buSzPts val="2400"/>
              <a:buFont typeface="Arial"/>
              <a:buNone/>
            </a:pPr>
            <a:endParaRPr/>
          </a:p>
        </p:txBody>
      </p:sp>
      <p:sp>
        <p:nvSpPr>
          <p:cNvPr id="85" name="Google Shape;85;p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86" name="Google Shape;86;p4"/>
          <p:cNvPicPr preferRelativeResize="0"/>
          <p:nvPr/>
        </p:nvPicPr>
        <p:blipFill rotWithShape="1">
          <a:blip r:embed="rId3">
            <a:alphaModFix/>
          </a:blip>
          <a:srcRect/>
          <a:stretch/>
        </p:blipFill>
        <p:spPr>
          <a:xfrm>
            <a:off x="7867852" y="3083053"/>
            <a:ext cx="3981705" cy="19424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400"/>
              <a:buNone/>
            </a:pPr>
            <a:r>
              <a:rPr lang="en-US"/>
              <a:t>Where and How to Start the Conversation</a:t>
            </a:r>
            <a:endParaRPr/>
          </a:p>
        </p:txBody>
      </p:sp>
      <p:sp>
        <p:nvSpPr>
          <p:cNvPr id="92" name="Google Shape;92;p20"/>
          <p:cNvSpPr txBox="1">
            <a:spLocks noGrp="1"/>
          </p:cNvSpPr>
          <p:nvPr>
            <p:ph type="body" idx="1"/>
          </p:nvPr>
        </p:nvSpPr>
        <p:spPr>
          <a:xfrm>
            <a:off x="4757980" y="2495228"/>
            <a:ext cx="7144718" cy="410705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404040"/>
              </a:buClr>
              <a:buSzPts val="2400"/>
              <a:buNone/>
            </a:pPr>
            <a:r>
              <a:rPr lang="en-US" sz="2800" b="1" i="0" u="none" strike="noStrike" cap="none" dirty="0">
                <a:solidFill>
                  <a:srgbClr val="404040"/>
                </a:solidFill>
                <a:latin typeface="Arial"/>
                <a:ea typeface="Arial"/>
                <a:cs typeface="Arial"/>
                <a:sym typeface="Arial"/>
              </a:rPr>
              <a:t>Time to Open the Dialogue!</a:t>
            </a:r>
            <a:endParaRPr dirty="0"/>
          </a:p>
          <a:p>
            <a:pPr marL="0" marR="0" lvl="0" indent="0" algn="l" rtl="0">
              <a:lnSpc>
                <a:spcPct val="90000"/>
              </a:lnSpc>
              <a:spcBef>
                <a:spcPts val="0"/>
              </a:spcBef>
              <a:spcAft>
                <a:spcPts val="0"/>
              </a:spcAft>
              <a:buClr>
                <a:srgbClr val="404040"/>
              </a:buClr>
              <a:buSzPts val="2400"/>
              <a:buNone/>
            </a:pPr>
            <a:endParaRPr sz="2400" b="1" i="0" u="none" strike="noStrike" cap="none" dirty="0">
              <a:solidFill>
                <a:srgbClr val="404040"/>
              </a:solidFill>
              <a:latin typeface="Arial"/>
              <a:ea typeface="Arial"/>
              <a:cs typeface="Arial"/>
              <a:sym typeface="Arial"/>
            </a:endParaRPr>
          </a:p>
          <a:p>
            <a:pPr marL="342900" marR="0" lvl="0" indent="-342900" algn="l" rtl="0">
              <a:lnSpc>
                <a:spcPct val="90000"/>
              </a:lnSpc>
              <a:spcBef>
                <a:spcPts val="0"/>
              </a:spcBef>
              <a:spcAft>
                <a:spcPts val="0"/>
              </a:spcAft>
              <a:buClr>
                <a:srgbClr val="404040"/>
              </a:buClr>
              <a:buSzPts val="2400"/>
              <a:buFont typeface="Arial"/>
              <a:buChar char="•"/>
            </a:pPr>
            <a:r>
              <a:rPr lang="en-US" sz="2000" b="0" i="0" u="none" strike="noStrike" cap="none" dirty="0">
                <a:solidFill>
                  <a:srgbClr val="404040"/>
                </a:solidFill>
                <a:latin typeface="Arial"/>
                <a:ea typeface="Arial"/>
                <a:cs typeface="Arial"/>
                <a:sym typeface="Arial"/>
              </a:rPr>
              <a:t>Where and how to have these conversations, and what can you do as faculty leaders to help facilitate moving forward?</a:t>
            </a:r>
            <a:endParaRPr dirty="0"/>
          </a:p>
          <a:p>
            <a:pPr marL="0" marR="0" lvl="0" indent="0" algn="l" rtl="0">
              <a:lnSpc>
                <a:spcPct val="90000"/>
              </a:lnSpc>
              <a:spcBef>
                <a:spcPts val="0"/>
              </a:spcBef>
              <a:spcAft>
                <a:spcPts val="0"/>
              </a:spcAft>
              <a:buClr>
                <a:srgbClr val="404040"/>
              </a:buClr>
              <a:buSzPts val="2400"/>
              <a:buNone/>
            </a:pPr>
            <a:endParaRPr sz="2000" b="0" i="0" u="none" strike="noStrike" cap="none" dirty="0">
              <a:solidFill>
                <a:srgbClr val="404040"/>
              </a:solidFill>
              <a:latin typeface="Arial"/>
              <a:ea typeface="Arial"/>
              <a:cs typeface="Arial"/>
              <a:sym typeface="Arial"/>
            </a:endParaRPr>
          </a:p>
          <a:p>
            <a:pPr marL="381000" marR="0" lvl="0" indent="-342900" algn="l" rtl="0">
              <a:lnSpc>
                <a:spcPct val="90000"/>
              </a:lnSpc>
              <a:spcBef>
                <a:spcPts val="0"/>
              </a:spcBef>
              <a:spcAft>
                <a:spcPts val="0"/>
              </a:spcAft>
              <a:buClr>
                <a:srgbClr val="404040"/>
              </a:buClr>
              <a:buSzPts val="1800"/>
              <a:buFont typeface="Arial"/>
              <a:buChar char="•"/>
            </a:pPr>
            <a:r>
              <a:rPr lang="en-US" sz="2000" b="0" i="0" u="none" strike="noStrike" cap="none" dirty="0">
                <a:solidFill>
                  <a:srgbClr val="404040"/>
                </a:solidFill>
                <a:latin typeface="Arial"/>
                <a:ea typeface="Arial"/>
                <a:cs typeface="Arial"/>
                <a:sym typeface="Arial"/>
              </a:rPr>
              <a:t>What are some of the challenges to have these conversations?</a:t>
            </a:r>
            <a:endParaRPr dirty="0"/>
          </a:p>
          <a:p>
            <a:pPr marL="38100" marR="0" lvl="0" indent="0" algn="l" rtl="0">
              <a:lnSpc>
                <a:spcPct val="90000"/>
              </a:lnSpc>
              <a:spcBef>
                <a:spcPts val="0"/>
              </a:spcBef>
              <a:spcAft>
                <a:spcPts val="0"/>
              </a:spcAft>
              <a:buClr>
                <a:srgbClr val="404040"/>
              </a:buClr>
              <a:buSzPts val="1800"/>
              <a:buNone/>
            </a:pPr>
            <a:endParaRPr sz="2000" b="0" i="0" u="none" strike="noStrike" cap="none" dirty="0">
              <a:solidFill>
                <a:srgbClr val="404040"/>
              </a:solidFill>
              <a:latin typeface="Arial"/>
              <a:ea typeface="Arial"/>
              <a:cs typeface="Arial"/>
              <a:sym typeface="Arial"/>
            </a:endParaRPr>
          </a:p>
          <a:p>
            <a:pPr marL="381000" marR="0" lvl="0" indent="-342900" algn="l" rtl="0">
              <a:lnSpc>
                <a:spcPct val="90000"/>
              </a:lnSpc>
              <a:spcBef>
                <a:spcPts val="0"/>
              </a:spcBef>
              <a:spcAft>
                <a:spcPts val="0"/>
              </a:spcAft>
              <a:buClr>
                <a:srgbClr val="404040"/>
              </a:buClr>
              <a:buSzPts val="1800"/>
              <a:buFont typeface="Arial"/>
              <a:buChar char="•"/>
            </a:pPr>
            <a:r>
              <a:rPr lang="en-US" sz="2000" b="0" i="0" u="none" strike="noStrike" cap="none" dirty="0">
                <a:solidFill>
                  <a:srgbClr val="404040"/>
                </a:solidFill>
                <a:latin typeface="Arial"/>
                <a:ea typeface="Arial"/>
                <a:cs typeface="Arial"/>
                <a:sym typeface="Arial"/>
              </a:rPr>
              <a:t>What are steps we can take when others are not ready to have the conversation?</a:t>
            </a:r>
            <a:endParaRPr dirty="0"/>
          </a:p>
          <a:p>
            <a:pPr marL="38100" marR="0" lvl="0" indent="0" algn="l" rtl="0">
              <a:lnSpc>
                <a:spcPct val="90000"/>
              </a:lnSpc>
              <a:spcBef>
                <a:spcPts val="0"/>
              </a:spcBef>
              <a:spcAft>
                <a:spcPts val="0"/>
              </a:spcAft>
              <a:buClr>
                <a:srgbClr val="404040"/>
              </a:buClr>
              <a:buSzPts val="1800"/>
              <a:buNone/>
            </a:pPr>
            <a:endParaRPr sz="2000" b="0" i="0" u="none" strike="noStrike" cap="none" dirty="0">
              <a:solidFill>
                <a:srgbClr val="404040"/>
              </a:solidFill>
              <a:latin typeface="Arial"/>
              <a:ea typeface="Arial"/>
              <a:cs typeface="Arial"/>
              <a:sym typeface="Arial"/>
            </a:endParaRPr>
          </a:p>
          <a:p>
            <a:pPr marL="381000" marR="0" lvl="0" indent="-342900" algn="l" rtl="0">
              <a:lnSpc>
                <a:spcPct val="90000"/>
              </a:lnSpc>
              <a:spcBef>
                <a:spcPts val="0"/>
              </a:spcBef>
              <a:spcAft>
                <a:spcPts val="0"/>
              </a:spcAft>
              <a:buClr>
                <a:srgbClr val="404040"/>
              </a:buClr>
              <a:buSzPts val="1800"/>
              <a:buFont typeface="Arial"/>
              <a:buChar char="•"/>
            </a:pPr>
            <a:r>
              <a:rPr lang="en-US" sz="2000" dirty="0"/>
              <a:t>Who should you bring into the conversation to build synergy?</a:t>
            </a:r>
            <a:endParaRPr dirty="0"/>
          </a:p>
        </p:txBody>
      </p:sp>
      <p:sp>
        <p:nvSpPr>
          <p:cNvPr id="93" name="Google Shape;93;p2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94" name="Google Shape;94;p20"/>
          <p:cNvPicPr preferRelativeResize="0"/>
          <p:nvPr/>
        </p:nvPicPr>
        <p:blipFill rotWithShape="1">
          <a:blip r:embed="rId3">
            <a:alphaModFix/>
          </a:blip>
          <a:srcRect/>
          <a:stretch/>
        </p:blipFill>
        <p:spPr>
          <a:xfrm>
            <a:off x="601529" y="3042915"/>
            <a:ext cx="3924114" cy="26139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9"/>
          <p:cNvSpPr txBox="1">
            <a:spLocks noGrp="1"/>
          </p:cNvSpPr>
          <p:nvPr>
            <p:ph type="title"/>
          </p:nvPr>
        </p:nvSpPr>
        <p:spPr>
          <a:xfrm>
            <a:off x="3295515" y="403412"/>
            <a:ext cx="8058283" cy="168576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a:t>Balancing it All</a:t>
            </a:r>
            <a:endParaRPr/>
          </a:p>
        </p:txBody>
      </p:sp>
      <p:sp>
        <p:nvSpPr>
          <p:cNvPr id="101" name="Google Shape;101;p9"/>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404040"/>
              </a:buClr>
              <a:buSzPts val="2400"/>
              <a:buChar char="•"/>
            </a:pPr>
            <a:r>
              <a:rPr lang="en-US"/>
              <a:t>Academic freedom, equity &amp; anti-racism, accessibility &amp; compliance</a:t>
            </a:r>
            <a:endParaRPr/>
          </a:p>
          <a:p>
            <a:pPr marL="342900" lvl="0" indent="-342900" algn="l" rtl="0">
              <a:lnSpc>
                <a:spcPct val="90000"/>
              </a:lnSpc>
              <a:spcBef>
                <a:spcPts val="1000"/>
              </a:spcBef>
              <a:spcAft>
                <a:spcPts val="0"/>
              </a:spcAft>
              <a:buClr>
                <a:srgbClr val="404040"/>
              </a:buClr>
              <a:buSzPts val="2400"/>
              <a:buFont typeface="Arial"/>
              <a:buChar char="•"/>
            </a:pPr>
            <a:r>
              <a:rPr lang="en-US"/>
              <a:t>Each of these are </a:t>
            </a:r>
            <a:r>
              <a:rPr lang="en-US" b="1" u="sng"/>
              <a:t>BIG </a:t>
            </a:r>
            <a:r>
              <a:rPr lang="en-US"/>
              <a:t>topics, but they intersect and impact student learning</a:t>
            </a:r>
            <a:endParaRPr/>
          </a:p>
        </p:txBody>
      </p:sp>
      <p:sp>
        <p:nvSpPr>
          <p:cNvPr id="102" name="Google Shape;102;p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103" name="Google Shape;103;p9" descr="pebble balance stack"/>
          <p:cNvPicPr preferRelativeResize="0"/>
          <p:nvPr/>
        </p:nvPicPr>
        <p:blipFill rotWithShape="1">
          <a:blip r:embed="rId3">
            <a:alphaModFix/>
          </a:blip>
          <a:srcRect/>
          <a:stretch/>
        </p:blipFill>
        <p:spPr>
          <a:xfrm>
            <a:off x="3867284" y="4000357"/>
            <a:ext cx="4449225" cy="223163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400"/>
              <a:buNone/>
            </a:pPr>
            <a:r>
              <a:rPr lang="en-US"/>
              <a:t>Academic Freedom</a:t>
            </a:r>
            <a:endParaRPr/>
          </a:p>
        </p:txBody>
      </p:sp>
      <p:sp>
        <p:nvSpPr>
          <p:cNvPr id="110" name="Google Shape;110;p21"/>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r>
              <a:rPr lang="en-US" b="1"/>
              <a:t>ACADEMIC FREEDOM</a:t>
            </a:r>
            <a:r>
              <a:rPr lang="en-US"/>
              <a:t>: Academic freedom is a fundamental concept that exists to ensure that institutions of higher education function for the public good and that colleges are constructed on the foundations of genuine trust.</a:t>
            </a:r>
            <a:endParaRPr/>
          </a:p>
          <a:p>
            <a:pPr marL="114300" lvl="0" indent="0" algn="l" rtl="0">
              <a:lnSpc>
                <a:spcPct val="90000"/>
              </a:lnSpc>
              <a:spcBef>
                <a:spcPts val="1000"/>
              </a:spcBef>
              <a:spcAft>
                <a:spcPts val="0"/>
              </a:spcAft>
              <a:buSzPts val="1800"/>
              <a:buNone/>
            </a:pPr>
            <a:endParaRPr/>
          </a:p>
          <a:p>
            <a:pPr marL="114300" lvl="0" indent="0" algn="l" rtl="0">
              <a:lnSpc>
                <a:spcPct val="90000"/>
              </a:lnSpc>
              <a:spcBef>
                <a:spcPts val="1000"/>
              </a:spcBef>
              <a:spcAft>
                <a:spcPts val="0"/>
              </a:spcAft>
              <a:buSzPts val="1800"/>
              <a:buNone/>
            </a:pPr>
            <a:r>
              <a:rPr lang="en-US" b="1"/>
              <a:t>ACADEMIC FREEDOM </a:t>
            </a:r>
            <a:r>
              <a:rPr lang="en-US"/>
              <a:t>Principles:</a:t>
            </a:r>
            <a:endParaRPr/>
          </a:p>
          <a:p>
            <a:pPr marL="114300" lvl="0" indent="0" algn="l" rtl="0">
              <a:lnSpc>
                <a:spcPct val="90000"/>
              </a:lnSpc>
              <a:spcBef>
                <a:spcPts val="1000"/>
              </a:spcBef>
              <a:spcAft>
                <a:spcPts val="0"/>
              </a:spcAft>
              <a:buSzPts val="1800"/>
              <a:buNone/>
            </a:pPr>
            <a:r>
              <a:rPr lang="en-US"/>
              <a:t>Freedom in the classroom in discussing their subject </a:t>
            </a:r>
            <a:endParaRPr/>
          </a:p>
          <a:p>
            <a:pPr marL="114300" lvl="0" indent="0" algn="l" rtl="0">
              <a:lnSpc>
                <a:spcPct val="90000"/>
              </a:lnSpc>
              <a:spcBef>
                <a:spcPts val="1000"/>
              </a:spcBef>
              <a:spcAft>
                <a:spcPts val="0"/>
              </a:spcAft>
              <a:buSzPts val="1800"/>
              <a:buNone/>
            </a:pPr>
            <a:r>
              <a:rPr lang="en-US"/>
              <a:t>Full freedom of research and in the publication of the results</a:t>
            </a:r>
            <a:endParaRPr/>
          </a:p>
          <a:p>
            <a:pPr marL="114300" lvl="0" indent="0" algn="l" rtl="0">
              <a:lnSpc>
                <a:spcPct val="90000"/>
              </a:lnSpc>
              <a:spcBef>
                <a:spcPts val="1000"/>
              </a:spcBef>
              <a:spcAft>
                <a:spcPts val="0"/>
              </a:spcAft>
              <a:buSzPts val="1800"/>
              <a:buNone/>
            </a:pPr>
            <a:r>
              <a:rPr lang="en-US"/>
              <a:t>Freedom from “institutional censorship or discipline” in their extramural speech</a:t>
            </a:r>
            <a:endParaRPr/>
          </a:p>
          <a:p>
            <a:pPr marL="114300" lvl="0" indent="0" algn="l" rtl="0">
              <a:lnSpc>
                <a:spcPct val="90000"/>
              </a:lnSpc>
              <a:spcBef>
                <a:spcPts val="1000"/>
              </a:spcBef>
              <a:spcAft>
                <a:spcPts val="0"/>
              </a:spcAft>
              <a:buSzPts val="1800"/>
              <a:buNone/>
            </a:pPr>
            <a:endParaRPr/>
          </a:p>
          <a:p>
            <a:pPr marL="114300" lvl="0" indent="0" algn="l" rtl="0">
              <a:lnSpc>
                <a:spcPct val="90000"/>
              </a:lnSpc>
              <a:spcBef>
                <a:spcPts val="1000"/>
              </a:spcBef>
              <a:spcAft>
                <a:spcPts val="0"/>
              </a:spcAft>
              <a:buSzPts val="1800"/>
              <a:buNone/>
            </a:pPr>
            <a:endParaRPr/>
          </a:p>
        </p:txBody>
      </p:sp>
      <p:sp>
        <p:nvSpPr>
          <p:cNvPr id="111" name="Google Shape;111;p2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ASCCC Curriculum Inst. 2020 Theme">
  <a:themeElements>
    <a:clrScheme name="ASCCC Plenary Spring 2022">
      <a:dk1>
        <a:srgbClr val="0D0C36"/>
      </a:dk1>
      <a:lt1>
        <a:srgbClr val="FFFFFF"/>
      </a:lt1>
      <a:dk2>
        <a:srgbClr val="1E3C8C"/>
      </a:dk2>
      <a:lt2>
        <a:srgbClr val="7E48AA"/>
      </a:lt2>
      <a:accent1>
        <a:srgbClr val="3065CE"/>
      </a:accent1>
      <a:accent2>
        <a:srgbClr val="FF478B"/>
      </a:accent2>
      <a:accent3>
        <a:srgbClr val="4BE3E7"/>
      </a:accent3>
      <a:accent4>
        <a:srgbClr val="D1E2E9"/>
      </a:accent4>
      <a:accent5>
        <a:srgbClr val="4BE3E7"/>
      </a:accent5>
      <a:accent6>
        <a:srgbClr val="D0AAEE"/>
      </a:accent6>
      <a:hlink>
        <a:srgbClr val="2F65CE"/>
      </a:hlink>
      <a:folHlink>
        <a:srgbClr val="7E48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2398</Words>
  <Application>Microsoft Office PowerPoint</Application>
  <PresentationFormat>Widescreen</PresentationFormat>
  <Paragraphs>170</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georgia</vt:lpstr>
      <vt:lpstr>Palatino</vt:lpstr>
      <vt:lpstr>ASCCC Curriculum Inst. 2020 Theme</vt:lpstr>
      <vt:lpstr>Moving Beyond Triage: Balancing Academic Freedom, Equity, Anti-Racism and Strengthening Online Education  Thursday, April 7, 2022  ǀ  2:45pm – 4:00pm </vt:lpstr>
      <vt:lpstr>Breakout Description</vt:lpstr>
      <vt:lpstr>Introductions and Welcome</vt:lpstr>
      <vt:lpstr>Preview</vt:lpstr>
      <vt:lpstr>“The before time” and “The Pivot”</vt:lpstr>
      <vt:lpstr>Looking Forward</vt:lpstr>
      <vt:lpstr>Where and How to Start the Conversation</vt:lpstr>
      <vt:lpstr>Balancing it All</vt:lpstr>
      <vt:lpstr>Academic Freedom</vt:lpstr>
      <vt:lpstr>Equity and Anti-Racism</vt:lpstr>
      <vt:lpstr>Accessibility and other Compliance Factors</vt:lpstr>
      <vt:lpstr>Now What?</vt:lpstr>
      <vt:lpstr>Other Resources</vt:lpstr>
      <vt:lpstr>Keeping the Work Going and Motivating Faculty</vt:lpstr>
      <vt:lpstr>Upcoming ASCCC Event on Academic Freedom</vt:lpstr>
      <vt:lpstr>Open Discussion Time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Beyond Triage: Balancing Academic Freedom, Equity, Anti-Racism and Strengthening Online Education  Thursday, April 7, 2022  ǀ  2:45pm – 4:00pm </dc:title>
  <dc:creator>Christopher Howerton</dc:creator>
  <cp:lastModifiedBy>Christopher Howerton</cp:lastModifiedBy>
  <cp:revision>1</cp:revision>
  <dcterms:created xsi:type="dcterms:W3CDTF">2022-03-22T16:34:28Z</dcterms:created>
  <dcterms:modified xsi:type="dcterms:W3CDTF">2022-04-01T23:12:33Z</dcterms:modified>
</cp:coreProperties>
</file>