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714" r:id="rId3"/>
  </p:sldMasterIdLst>
  <p:notesMasterIdLst>
    <p:notesMasterId r:id="rId19"/>
  </p:notesMasterIdLst>
  <p:sldIdLst>
    <p:sldId id="256" r:id="rId4"/>
    <p:sldId id="312" r:id="rId5"/>
    <p:sldId id="313" r:id="rId6"/>
    <p:sldId id="305" r:id="rId7"/>
    <p:sldId id="275" r:id="rId8"/>
    <p:sldId id="304" r:id="rId9"/>
    <p:sldId id="306" r:id="rId10"/>
    <p:sldId id="307" r:id="rId11"/>
    <p:sldId id="276" r:id="rId12"/>
    <p:sldId id="308" r:id="rId13"/>
    <p:sldId id="302" r:id="rId14"/>
    <p:sldId id="309" r:id="rId15"/>
    <p:sldId id="310" r:id="rId16"/>
    <p:sldId id="311"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63" autoAdjust="0"/>
    <p:restoredTop sz="75641" autoAdjust="0"/>
  </p:normalViewPr>
  <p:slideViewPr>
    <p:cSldViewPr snapToGrid="0">
      <p:cViewPr varScale="1">
        <p:scale>
          <a:sx n="69" d="100"/>
          <a:sy n="69" d="100"/>
        </p:scale>
        <p:origin x="632"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2/23/18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Deborah</a:t>
            </a:r>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a:p>
        </p:txBody>
      </p:sp>
    </p:spTree>
    <p:extLst>
      <p:ext uri="{BB962C8B-B14F-4D97-AF65-F5344CB8AC3E}">
        <p14:creationId xmlns:p14="http://schemas.microsoft.com/office/powerpoint/2010/main" val="51170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Deborah</a:t>
            </a:r>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a:p>
        </p:txBody>
      </p:sp>
    </p:spTree>
    <p:extLst>
      <p:ext uri="{BB962C8B-B14F-4D97-AF65-F5344CB8AC3E}">
        <p14:creationId xmlns:p14="http://schemas.microsoft.com/office/powerpoint/2010/main" val="1119265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a:p>
        </p:txBody>
      </p:sp>
    </p:spTree>
    <p:extLst>
      <p:ext uri="{BB962C8B-B14F-4D97-AF65-F5344CB8AC3E}">
        <p14:creationId xmlns:p14="http://schemas.microsoft.com/office/powerpoint/2010/main" val="2109103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a:p>
        </p:txBody>
      </p:sp>
    </p:spTree>
    <p:extLst>
      <p:ext uri="{BB962C8B-B14F-4D97-AF65-F5344CB8AC3E}">
        <p14:creationId xmlns:p14="http://schemas.microsoft.com/office/powerpoint/2010/main" val="900368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a:p>
        </p:txBody>
      </p:sp>
    </p:spTree>
    <p:extLst>
      <p:ext uri="{BB962C8B-B14F-4D97-AF65-F5344CB8AC3E}">
        <p14:creationId xmlns:p14="http://schemas.microsoft.com/office/powerpoint/2010/main" val="2851413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a:t>
            </a:r>
          </a:p>
        </p:txBody>
      </p:sp>
      <p:sp>
        <p:nvSpPr>
          <p:cNvPr id="4" name="Slide Number Placeholder 3"/>
          <p:cNvSpPr>
            <a:spLocks noGrp="1"/>
          </p:cNvSpPr>
          <p:nvPr>
            <p:ph type="sldNum" sz="quarter" idx="10"/>
          </p:nvPr>
        </p:nvSpPr>
        <p:spPr/>
        <p:txBody>
          <a:bodyPr/>
          <a:lstStyle/>
          <a:p>
            <a:fld id="{9B76EAC2-157E-434C-9995-73CD4FD359D0}" type="slidenum">
              <a:rPr lang="en-US" smtClean="0"/>
              <a:t>15</a:t>
            </a:fld>
            <a:endParaRPr lang="en-US"/>
          </a:p>
        </p:txBody>
      </p:sp>
    </p:spTree>
    <p:extLst>
      <p:ext uri="{BB962C8B-B14F-4D97-AF65-F5344CB8AC3E}">
        <p14:creationId xmlns:p14="http://schemas.microsoft.com/office/powerpoint/2010/main" val="226701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a:p>
        </p:txBody>
      </p:sp>
    </p:spTree>
    <p:extLst>
      <p:ext uri="{BB962C8B-B14F-4D97-AF65-F5344CB8AC3E}">
        <p14:creationId xmlns:p14="http://schemas.microsoft.com/office/powerpoint/2010/main" val="3029169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a:p>
        </p:txBody>
      </p:sp>
    </p:spTree>
    <p:extLst>
      <p:ext uri="{BB962C8B-B14F-4D97-AF65-F5344CB8AC3E}">
        <p14:creationId xmlns:p14="http://schemas.microsoft.com/office/powerpoint/2010/main" val="3178089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Raul</a:t>
            </a:r>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a:p>
        </p:txBody>
      </p:sp>
    </p:spTree>
    <p:extLst>
      <p:ext uri="{BB962C8B-B14F-4D97-AF65-F5344CB8AC3E}">
        <p14:creationId xmlns:p14="http://schemas.microsoft.com/office/powerpoint/2010/main" val="325985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Raul</a:t>
            </a:r>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a:p>
        </p:txBody>
      </p:sp>
    </p:spTree>
    <p:extLst>
      <p:ext uri="{BB962C8B-B14F-4D97-AF65-F5344CB8AC3E}">
        <p14:creationId xmlns:p14="http://schemas.microsoft.com/office/powerpoint/2010/main" val="184285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Raul</a:t>
            </a:r>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a:p>
        </p:txBody>
      </p:sp>
    </p:spTree>
    <p:extLst>
      <p:ext uri="{BB962C8B-B14F-4D97-AF65-F5344CB8AC3E}">
        <p14:creationId xmlns:p14="http://schemas.microsoft.com/office/powerpoint/2010/main" val="1756726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10"/>
          </p:nvPr>
        </p:nvSpPr>
        <p:spPr/>
        <p:txBody>
          <a:bodyPr/>
          <a:lstStyle/>
          <a:p>
            <a:fld id="{9B76EAC2-157E-434C-9995-73CD4FD359D0}" type="slidenum">
              <a:rPr lang="en-US" smtClean="0"/>
              <a:t>7</a:t>
            </a:fld>
            <a:endParaRPr lang="en-US"/>
          </a:p>
        </p:txBody>
      </p:sp>
    </p:spTree>
    <p:extLst>
      <p:ext uri="{BB962C8B-B14F-4D97-AF65-F5344CB8AC3E}">
        <p14:creationId xmlns:p14="http://schemas.microsoft.com/office/powerpoint/2010/main" val="1075454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
        <p:nvSpPr>
          <p:cNvPr id="4" name="Slide Number Placeholder 3"/>
          <p:cNvSpPr>
            <a:spLocks noGrp="1"/>
          </p:cNvSpPr>
          <p:nvPr>
            <p:ph type="sldNum" sz="quarter" idx="10"/>
          </p:nvPr>
        </p:nvSpPr>
        <p:spPr/>
        <p:txBody>
          <a:bodyPr/>
          <a:lstStyle/>
          <a:p>
            <a:fld id="{9B76EAC2-157E-434C-9995-73CD4FD359D0}" type="slidenum">
              <a:rPr lang="en-US" smtClean="0"/>
              <a:t>8</a:t>
            </a:fld>
            <a:endParaRPr lang="en-US"/>
          </a:p>
        </p:txBody>
      </p:sp>
    </p:spTree>
    <p:extLst>
      <p:ext uri="{BB962C8B-B14F-4D97-AF65-F5344CB8AC3E}">
        <p14:creationId xmlns:p14="http://schemas.microsoft.com/office/powerpoint/2010/main" val="2510585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Deborah</a:t>
            </a:r>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a:p>
        </p:txBody>
      </p:sp>
    </p:spTree>
    <p:extLst>
      <p:ext uri="{BB962C8B-B14F-4D97-AF65-F5344CB8AC3E}">
        <p14:creationId xmlns:p14="http://schemas.microsoft.com/office/powerpoint/2010/main" val="1305876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7F739560-362F-4948-86D9-335AB9D43071}" type="datetime1">
              <a:rPr lang="en-US" smtClean="0">
                <a:solidFill>
                  <a:prstClr val="black">
                    <a:tint val="75000"/>
                  </a:prstClr>
                </a:solidFill>
              </a:rPr>
              <a:t>2/23/18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a:solidFill>
                  <a:prstClr val="black">
                    <a:tint val="75000"/>
                  </a:prstClr>
                </a:solidFill>
              </a:rPr>
              <a:t>2017 ASCCC Accreditation Institute - Napa,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5BEAC1-2C85-9F4F-A3A1-3037B31732A1}" type="datetime1">
              <a:rPr lang="en-US" smtClean="0">
                <a:solidFill>
                  <a:prstClr val="black">
                    <a:tint val="75000"/>
                  </a:prstClr>
                </a:solidFill>
              </a:rPr>
              <a:t>2/23/18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A2E653-987B-7A41-A07C-9C35F032F37C}" type="datetime1">
              <a:rPr lang="en-US" smtClean="0">
                <a:solidFill>
                  <a:prstClr val="black">
                    <a:tint val="75000"/>
                  </a:prstClr>
                </a:solidFill>
              </a:rPr>
              <a:t>2/23/18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D8346-073C-D249-A9E6-7F0D40EEE3D9}" type="datetime1">
              <a:rPr lang="en-US" smtClean="0">
                <a:solidFill>
                  <a:prstClr val="black">
                    <a:tint val="75000"/>
                  </a:prstClr>
                </a:solidFill>
              </a:rPr>
              <a:t>2/23/18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3556AB-197D-A343-A6EE-802A2EB18252}" type="datetime1">
              <a:rPr lang="en-US" smtClean="0">
                <a:solidFill>
                  <a:prstClr val="black">
                    <a:tint val="75000"/>
                  </a:prstClr>
                </a:solidFill>
              </a:rPr>
              <a:t>2/23/18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4C13D6-4D3A-FE4A-8EC5-4D343D755EC9}" type="datetime1">
              <a:rPr lang="en-US" smtClean="0">
                <a:solidFill>
                  <a:prstClr val="black">
                    <a:tint val="75000"/>
                  </a:prstClr>
                </a:solidFill>
              </a:rPr>
              <a:t>2/23/18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20558-A520-EA41-BE19-A4326DD2B130}" type="datetime1">
              <a:rPr lang="en-US" smtClean="0">
                <a:solidFill>
                  <a:prstClr val="black">
                    <a:tint val="75000"/>
                  </a:prstClr>
                </a:solidFill>
              </a:rPr>
              <a:t>2/23/18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0594D-8521-614B-A022-796A44A64675}" type="datetime1">
              <a:rPr lang="en-US" smtClean="0">
                <a:solidFill>
                  <a:prstClr val="black">
                    <a:tint val="75000"/>
                  </a:prstClr>
                </a:solidFill>
              </a:rPr>
              <a:t>2/23/18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C8510B-FD24-2340-91B0-2E99A650300C}" type="datetime1">
              <a:rPr lang="en-US" smtClean="0">
                <a:solidFill>
                  <a:prstClr val="black">
                    <a:tint val="75000"/>
                  </a:prstClr>
                </a:solidFill>
              </a:rPr>
              <a:t>2/23/18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30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520DCE-6505-FC44-8F2A-E82ADE041743}" type="datetime1">
              <a:rPr lang="en-US" smtClean="0"/>
              <a:t>2/23/18</a:t>
            </a:fld>
            <a:endParaRPr lang="en-US"/>
          </a:p>
        </p:txBody>
      </p:sp>
      <p:sp>
        <p:nvSpPr>
          <p:cNvPr id="5" name="Footer Placeholder 4"/>
          <p:cNvSpPr>
            <a:spLocks noGrp="1"/>
          </p:cNvSpPr>
          <p:nvPr>
            <p:ph type="ftr" sz="quarter" idx="11"/>
          </p:nvPr>
        </p:nvSpPr>
        <p:spPr/>
        <p:txBody>
          <a:bodyPr/>
          <a:lstStyle/>
          <a:p>
            <a:r>
              <a:rPr lang="en-US"/>
              <a:t>2017 ASCCC Accreditation Institute - Napa, CA</a:t>
            </a:r>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824721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CD5484-5E51-A245-9391-C6EB657BB9E6}" type="datetime1">
              <a:rPr lang="en-US" smtClean="0">
                <a:solidFill>
                  <a:prstClr val="black">
                    <a:tint val="75000"/>
                  </a:prstClr>
                </a:solidFill>
              </a:rPr>
              <a:t>2/23/18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589990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9EC0D5-44A6-FA46-9F34-E53C12BA98D9}" type="datetime1">
              <a:rPr lang="en-US" smtClean="0"/>
              <a:t>2/23/18</a:t>
            </a:fld>
            <a:endParaRPr lang="en-US"/>
          </a:p>
        </p:txBody>
      </p:sp>
      <p:sp>
        <p:nvSpPr>
          <p:cNvPr id="5" name="Footer Placeholder 4"/>
          <p:cNvSpPr>
            <a:spLocks noGrp="1"/>
          </p:cNvSpPr>
          <p:nvPr>
            <p:ph type="ftr" sz="quarter" idx="11"/>
          </p:nvPr>
        </p:nvSpPr>
        <p:spPr/>
        <p:txBody>
          <a:bodyPr/>
          <a:lstStyle/>
          <a:p>
            <a:r>
              <a:rPr lang="en-US"/>
              <a:t>2017 ASCCC Accreditation Institute - Napa, CA</a:t>
            </a:r>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41667451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16960D-ACD5-8549-A8CA-331EE180A59B}" type="datetime1">
              <a:rPr lang="en-US" smtClean="0"/>
              <a:t>2/23/18</a:t>
            </a:fld>
            <a:endParaRPr lang="en-US"/>
          </a:p>
        </p:txBody>
      </p:sp>
      <p:sp>
        <p:nvSpPr>
          <p:cNvPr id="6" name="Footer Placeholder 5"/>
          <p:cNvSpPr>
            <a:spLocks noGrp="1"/>
          </p:cNvSpPr>
          <p:nvPr>
            <p:ph type="ftr" sz="quarter" idx="11"/>
          </p:nvPr>
        </p:nvSpPr>
        <p:spPr/>
        <p:txBody>
          <a:bodyPr/>
          <a:lstStyle/>
          <a:p>
            <a:r>
              <a:rPr lang="en-US"/>
              <a:t>2017 ASCCC Accreditation Institute - Napa,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115336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93F2F0-3C21-FE4B-A4DE-1CADA06B012C}" type="datetime1">
              <a:rPr lang="en-US" smtClean="0">
                <a:solidFill>
                  <a:prstClr val="black">
                    <a:tint val="75000"/>
                  </a:prstClr>
                </a:solidFill>
              </a:rPr>
              <a:t>2/23/18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188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E1CE6D-E954-A247-B64F-247E87B4A329}" type="datetime1">
              <a:rPr lang="en-US" smtClean="0"/>
              <a:t>2/23/18</a:t>
            </a:fld>
            <a:endParaRPr lang="en-US"/>
          </a:p>
        </p:txBody>
      </p:sp>
      <p:sp>
        <p:nvSpPr>
          <p:cNvPr id="4" name="Footer Placeholder 3"/>
          <p:cNvSpPr>
            <a:spLocks noGrp="1"/>
          </p:cNvSpPr>
          <p:nvPr>
            <p:ph type="ftr" sz="quarter" idx="11"/>
          </p:nvPr>
        </p:nvSpPr>
        <p:spPr/>
        <p:txBody>
          <a:bodyPr/>
          <a:lstStyle/>
          <a:p>
            <a:r>
              <a:rPr lang="en-US"/>
              <a:t>2017 ASCCC Accreditation Institute - Napa,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912959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9491F-829D-9443-A80A-6D80E69A7E2B}" type="datetime1">
              <a:rPr lang="en-US" smtClean="0"/>
              <a:t>2/23/18</a:t>
            </a:fld>
            <a:endParaRPr lang="en-US"/>
          </a:p>
        </p:txBody>
      </p:sp>
      <p:sp>
        <p:nvSpPr>
          <p:cNvPr id="3" name="Footer Placeholder 2"/>
          <p:cNvSpPr>
            <a:spLocks noGrp="1"/>
          </p:cNvSpPr>
          <p:nvPr>
            <p:ph type="ftr" sz="quarter" idx="11"/>
          </p:nvPr>
        </p:nvSpPr>
        <p:spPr/>
        <p:txBody>
          <a:bodyPr/>
          <a:lstStyle/>
          <a:p>
            <a:r>
              <a:rPr lang="en-US"/>
              <a:t>2017 ASCCC Accreditation Institute - Napa,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458165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17C6731-C14E-3449-A2DD-A1A70AF17171}" type="datetime1">
              <a:rPr lang="en-US" smtClean="0">
                <a:solidFill>
                  <a:prstClr val="black">
                    <a:tint val="75000"/>
                  </a:prstClr>
                </a:solidFill>
              </a:rPr>
              <a:t>2/23/18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5779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55409E-B1A9-BF44-AC03-22735B1E7A74}" type="datetime1">
              <a:rPr lang="en-US" smtClean="0">
                <a:solidFill>
                  <a:prstClr val="black">
                    <a:tint val="75000"/>
                  </a:prstClr>
                </a:solidFill>
              </a:rPr>
              <a:t>2/23/18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7106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48A16F-F938-6043-9A54-EB3051431DD8}" type="datetime1">
              <a:rPr lang="en-US" smtClean="0">
                <a:solidFill>
                  <a:prstClr val="black">
                    <a:tint val="75000"/>
                  </a:prstClr>
                </a:solidFill>
              </a:rPr>
              <a:t>2/23/18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5053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09D4BC-C323-454F-87C2-7CDE630028EE}" type="datetime1">
              <a:rPr lang="en-US" smtClean="0">
                <a:solidFill>
                  <a:prstClr val="black">
                    <a:tint val="75000"/>
                  </a:prstClr>
                </a:solidFill>
              </a:rPr>
              <a:t>2/23/18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848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FC1D9E-0B84-944E-8EE2-FB308A022207}" type="datetime1">
              <a:rPr lang="en-US" smtClean="0"/>
              <a:t>2/23/18</a:t>
            </a:fld>
            <a:endParaRPr lang="en-US"/>
          </a:p>
        </p:txBody>
      </p:sp>
      <p:sp>
        <p:nvSpPr>
          <p:cNvPr id="6" name="Footer Placeholder 5"/>
          <p:cNvSpPr>
            <a:spLocks noGrp="1"/>
          </p:cNvSpPr>
          <p:nvPr>
            <p:ph type="ftr" sz="quarter" idx="11"/>
          </p:nvPr>
        </p:nvSpPr>
        <p:spPr/>
        <p:txBody>
          <a:bodyPr/>
          <a:lstStyle/>
          <a:p>
            <a:r>
              <a:rPr lang="en-US"/>
              <a:t>2017 ASCCC Accreditation Institute - Napa,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9249F7-ACCA-E549-9ABA-EC6B8EC27515}" type="datetime1">
              <a:rPr lang="en-US" smtClean="0"/>
              <a:t>2/23/18</a:t>
            </a:fld>
            <a:endParaRPr lang="en-US"/>
          </a:p>
        </p:txBody>
      </p:sp>
      <p:sp>
        <p:nvSpPr>
          <p:cNvPr id="4" name="Footer Placeholder 3"/>
          <p:cNvSpPr>
            <a:spLocks noGrp="1"/>
          </p:cNvSpPr>
          <p:nvPr>
            <p:ph type="ftr" sz="quarter" idx="11"/>
          </p:nvPr>
        </p:nvSpPr>
        <p:spPr/>
        <p:txBody>
          <a:bodyPr/>
          <a:lstStyle/>
          <a:p>
            <a:r>
              <a:rPr lang="en-US"/>
              <a:t>2017 ASCCC Accreditation Institute - Napa,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28B4D-EF50-1146-9463-0BF7BA7E0157}" type="datetime1">
              <a:rPr lang="en-US" smtClean="0"/>
              <a:t>2/23/18</a:t>
            </a:fld>
            <a:endParaRPr lang="en-US"/>
          </a:p>
        </p:txBody>
      </p:sp>
      <p:sp>
        <p:nvSpPr>
          <p:cNvPr id="3" name="Footer Placeholder 2"/>
          <p:cNvSpPr>
            <a:spLocks noGrp="1"/>
          </p:cNvSpPr>
          <p:nvPr>
            <p:ph type="ftr" sz="quarter" idx="11"/>
          </p:nvPr>
        </p:nvSpPr>
        <p:spPr/>
        <p:txBody>
          <a:bodyPr/>
          <a:lstStyle/>
          <a:p>
            <a:r>
              <a:rPr lang="en-US"/>
              <a:t>2017 ASCCC Accreditation Institute - Napa,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05554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000FD5C4-5473-6F4C-A9F3-DCF3A5A75A4E}" type="datetime1">
              <a:rPr lang="en-US" smtClean="0">
                <a:solidFill>
                  <a:prstClr val="black">
                    <a:tint val="75000"/>
                  </a:prstClr>
                </a:solidFill>
              </a:rPr>
              <a:t>2/23/18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a:solidFill>
                  <a:prstClr val="black">
                    <a:tint val="75000"/>
                  </a:prstClr>
                </a:solidFill>
              </a:rPr>
              <a:t>2017 ASCCC Accreditation Institute - Napa,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D9CF9D-E965-E440-830D-54EB8FC7FC26}" type="datetime1">
              <a:rPr lang="en-US" smtClean="0">
                <a:solidFill>
                  <a:prstClr val="black">
                    <a:tint val="75000"/>
                  </a:prstClr>
                </a:solidFill>
              </a:rPr>
              <a:t>2/23/18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BE76B7-4F6A-264D-A45F-C5310D7E5D79}" type="datetime1">
              <a:rPr lang="en-US" smtClean="0">
                <a:solidFill>
                  <a:prstClr val="black">
                    <a:tint val="75000"/>
                  </a:prstClr>
                </a:solidFill>
              </a:rPr>
              <a:t>2/23/18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46372C-8C05-9045-9B1B-C82D5363D703}" type="datetime1">
              <a:rPr lang="en-US" smtClean="0">
                <a:solidFill>
                  <a:prstClr val="black">
                    <a:tint val="75000"/>
                  </a:prstClr>
                </a:solidFill>
              </a:rPr>
              <a:t>2/23/18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2017 ASCCC Accreditation Institute - Napa,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B116D-6E88-6B43-A4D9-E970DB335233}" type="datetime1">
              <a:rPr lang="en-US" smtClean="0">
                <a:solidFill>
                  <a:prstClr val="black">
                    <a:tint val="75000"/>
                  </a:prstClr>
                </a:solidFill>
              </a:rPr>
              <a:t>2/23/18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F1284-E9FA-3949-9752-BF052700C207}" type="datetime1">
              <a:rPr lang="en-US" smtClean="0">
                <a:solidFill>
                  <a:prstClr val="black">
                    <a:tint val="75000"/>
                  </a:prstClr>
                </a:solidFill>
              </a:rPr>
              <a:t>2/23/18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8735495-4E14-3640-88FC-56188FB97D34}" type="datetime1">
              <a:rPr lang="en-US" smtClean="0">
                <a:solidFill>
                  <a:prstClr val="black">
                    <a:tint val="75000"/>
                  </a:prstClr>
                </a:solidFill>
              </a:rPr>
              <a:t>2/23/18</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108188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mailto:rodriguez_raul@rsccd.edu" TargetMode="External"/><Relationship Id="rId2" Type="http://schemas.openxmlformats.org/officeDocument/2006/relationships/notesSlide" Target="../notesSlides/notesSlide15.xml"/><Relationship Id="rId1" Type="http://schemas.openxmlformats.org/officeDocument/2006/relationships/slideLayout" Target="../slideLayouts/slideLayout18.xml"/><Relationship Id="rId5" Type="http://schemas.openxmlformats.org/officeDocument/2006/relationships/hyperlink" Target="mailto:Deborah_Wulff@cuesta.edu" TargetMode="External"/><Relationship Id="rId4" Type="http://schemas.openxmlformats.org/officeDocument/2006/relationships/hyperlink" Target="mailto:rutan_craig@sccollege.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0939" y="1562608"/>
            <a:ext cx="10363200" cy="1354666"/>
          </a:xfrm>
        </p:spPr>
        <p:txBody>
          <a:bodyPr>
            <a:normAutofit/>
          </a:bodyPr>
          <a:lstStyle/>
          <a:p>
            <a:r>
              <a:rPr lang="en-US" sz="4000" b="1" i="0" dirty="0">
                <a:latin typeface="+mn-lt"/>
              </a:rPr>
              <a:t>Accreditation in multi-college districts</a:t>
            </a:r>
          </a:p>
        </p:txBody>
      </p:sp>
      <p:sp>
        <p:nvSpPr>
          <p:cNvPr id="3" name="Subtitle 2"/>
          <p:cNvSpPr>
            <a:spLocks noGrp="1"/>
          </p:cNvSpPr>
          <p:nvPr>
            <p:ph type="subTitle" idx="1"/>
          </p:nvPr>
        </p:nvSpPr>
        <p:spPr>
          <a:xfrm>
            <a:off x="2857500" y="3569496"/>
            <a:ext cx="9144000" cy="2042634"/>
          </a:xfrm>
        </p:spPr>
        <p:txBody>
          <a:bodyPr>
            <a:noAutofit/>
          </a:bodyPr>
          <a:lstStyle/>
          <a:p>
            <a:pPr algn="r"/>
            <a:r>
              <a:rPr lang="en-US" sz="2000" dirty="0" err="1"/>
              <a:t>Raúl</a:t>
            </a:r>
            <a:r>
              <a:rPr lang="en-US" sz="2000" dirty="0"/>
              <a:t> Rodriguez, Chancellor, Rancho Santiago Community College District</a:t>
            </a:r>
          </a:p>
          <a:p>
            <a:pPr algn="r"/>
            <a:endParaRPr lang="en-US" sz="2000" dirty="0"/>
          </a:p>
          <a:p>
            <a:pPr algn="r"/>
            <a:r>
              <a:rPr lang="en-US" sz="2000" dirty="0"/>
              <a:t>Craig Rutan, ASCCC Area D Representative</a:t>
            </a:r>
          </a:p>
          <a:p>
            <a:pPr algn="r"/>
            <a:endParaRPr lang="en-US" sz="2000" dirty="0"/>
          </a:p>
          <a:p>
            <a:pPr algn="r"/>
            <a:r>
              <a:rPr lang="en-US" sz="2000" dirty="0"/>
              <a:t>Deborah </a:t>
            </a:r>
            <a:r>
              <a:rPr lang="en-US" sz="2000" dirty="0" err="1"/>
              <a:t>Wulff</a:t>
            </a:r>
            <a:r>
              <a:rPr lang="en-US" sz="2000" dirty="0"/>
              <a:t>, Vice President of Academic Affairs, Cuesta College</a:t>
            </a:r>
          </a:p>
        </p:txBody>
      </p:sp>
      <p:pic>
        <p:nvPicPr>
          <p:cNvPr id="4" name="Picture 2">
            <a:extLst>
              <a:ext uri="{FF2B5EF4-FFF2-40B4-BE49-F238E27FC236}">
                <a16:creationId xmlns:a16="http://schemas.microsoft.com/office/drawing/2014/main" id="{436AE9E2-164D-EC44-B261-57AE6C77EA3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160378" y="445361"/>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6B669-FCFF-6447-A65C-CF98218467D1}"/>
              </a:ext>
            </a:extLst>
          </p:cNvPr>
          <p:cNvSpPr>
            <a:spLocks noGrp="1"/>
          </p:cNvSpPr>
          <p:nvPr>
            <p:ph type="title"/>
          </p:nvPr>
        </p:nvSpPr>
        <p:spPr/>
        <p:txBody>
          <a:bodyPr/>
          <a:lstStyle/>
          <a:p>
            <a:r>
              <a:rPr lang="en-US" dirty="0"/>
              <a:t>District Governance</a:t>
            </a:r>
          </a:p>
        </p:txBody>
      </p:sp>
      <p:sp>
        <p:nvSpPr>
          <p:cNvPr id="3" name="Content Placeholder 2">
            <a:extLst>
              <a:ext uri="{FF2B5EF4-FFF2-40B4-BE49-F238E27FC236}">
                <a16:creationId xmlns:a16="http://schemas.microsoft.com/office/drawing/2014/main" id="{886CB432-E4A1-B248-B592-D94184547049}"/>
              </a:ext>
            </a:extLst>
          </p:cNvPr>
          <p:cNvSpPr>
            <a:spLocks noGrp="1"/>
          </p:cNvSpPr>
          <p:nvPr>
            <p:ph idx="1"/>
          </p:nvPr>
        </p:nvSpPr>
        <p:spPr/>
        <p:txBody>
          <a:bodyPr/>
          <a:lstStyle/>
          <a:p>
            <a:r>
              <a:rPr lang="en-US" dirty="0"/>
              <a:t>Colleges have governance committees and must document how those committees fit into decision making</a:t>
            </a:r>
          </a:p>
          <a:p>
            <a:r>
              <a:rPr lang="en-US" dirty="0"/>
              <a:t>Districts also have district level committees that must document how those committees fit into the decision making at the district level</a:t>
            </a:r>
          </a:p>
          <a:p>
            <a:r>
              <a:rPr lang="en-US" dirty="0"/>
              <a:t>Districts must also document how college level decisions feed into the district level decision making processes</a:t>
            </a:r>
          </a:p>
        </p:txBody>
      </p:sp>
    </p:spTree>
    <p:extLst>
      <p:ext uri="{BB962C8B-B14F-4D97-AF65-F5344CB8AC3E}">
        <p14:creationId xmlns:p14="http://schemas.microsoft.com/office/powerpoint/2010/main" val="439680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of District Governance</a:t>
            </a:r>
          </a:p>
        </p:txBody>
      </p:sp>
      <p:sp>
        <p:nvSpPr>
          <p:cNvPr id="3" name="Content Placeholder 2"/>
          <p:cNvSpPr>
            <a:spLocks noGrp="1"/>
          </p:cNvSpPr>
          <p:nvPr>
            <p:ph idx="1"/>
          </p:nvPr>
        </p:nvSpPr>
        <p:spPr/>
        <p:txBody>
          <a:bodyPr>
            <a:normAutofit/>
          </a:bodyPr>
          <a:lstStyle/>
          <a:p>
            <a:pPr marL="403225" indent="-342900"/>
            <a:r>
              <a:rPr lang="en-US" sz="3200" b="0" i="0" dirty="0">
                <a:latin typeface="+mn-lt"/>
              </a:rPr>
              <a:t>Does your district have a governance manual? When was the last time it was reviewed/updated?</a:t>
            </a:r>
          </a:p>
          <a:p>
            <a:pPr marL="403225" indent="-342900"/>
            <a:r>
              <a:rPr lang="en-US" sz="3200" b="0" i="0" dirty="0">
                <a:latin typeface="+mn-lt"/>
              </a:rPr>
              <a:t>When was the last time your functional map was reviewed? Who is responsible for keeping the functional map up to date?</a:t>
            </a:r>
          </a:p>
          <a:p>
            <a:pPr marL="403225" indent="-342900"/>
            <a:r>
              <a:rPr lang="en-US" sz="3200" dirty="0"/>
              <a:t>How are district committees integrated with college committees?</a:t>
            </a:r>
            <a:endParaRPr lang="en-US" sz="3200" b="0" i="0" dirty="0">
              <a:latin typeface="+mn-lt"/>
            </a:endParaRPr>
          </a:p>
          <a:p>
            <a:pPr marL="403225" indent="-342900"/>
            <a:r>
              <a:rPr lang="en-US" sz="3200" b="0" i="0" dirty="0">
                <a:latin typeface="+mn-lt"/>
              </a:rPr>
              <a:t>How do the planning processes at the colleges feed into the district planning process?</a:t>
            </a:r>
          </a:p>
          <a:p>
            <a:endParaRPr lang="en-US" dirty="0"/>
          </a:p>
        </p:txBody>
      </p:sp>
    </p:spTree>
    <p:extLst>
      <p:ext uri="{BB962C8B-B14F-4D97-AF65-F5344CB8AC3E}">
        <p14:creationId xmlns:p14="http://schemas.microsoft.com/office/powerpoint/2010/main" val="580809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DF6A2-4B58-0042-9CAF-81F2AC91933C}"/>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089077B-6D40-BD47-92B3-3E61733ECEA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3910" y="398928"/>
            <a:ext cx="9195477" cy="6288422"/>
          </a:xfrm>
        </p:spPr>
      </p:pic>
    </p:spTree>
    <p:extLst>
      <p:ext uri="{BB962C8B-B14F-4D97-AF65-F5344CB8AC3E}">
        <p14:creationId xmlns:p14="http://schemas.microsoft.com/office/powerpoint/2010/main" val="558486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C8CB9-C7A8-854A-8911-3FA34F05E785}"/>
              </a:ext>
            </a:extLst>
          </p:cNvPr>
          <p:cNvSpPr>
            <a:spLocks noGrp="1"/>
          </p:cNvSpPr>
          <p:nvPr>
            <p:ph type="title"/>
          </p:nvPr>
        </p:nvSpPr>
        <p:spPr/>
        <p:txBody>
          <a:bodyPr/>
          <a:lstStyle/>
          <a:p>
            <a:r>
              <a:rPr lang="en-US" dirty="0"/>
              <a:t>Integrated Planning</a:t>
            </a:r>
          </a:p>
        </p:txBody>
      </p:sp>
      <p:sp>
        <p:nvSpPr>
          <p:cNvPr id="3" name="Content Placeholder 2">
            <a:extLst>
              <a:ext uri="{FF2B5EF4-FFF2-40B4-BE49-F238E27FC236}">
                <a16:creationId xmlns:a16="http://schemas.microsoft.com/office/drawing/2014/main" id="{01F7D365-C888-4E42-8E84-2E5AA4162CBD}"/>
              </a:ext>
            </a:extLst>
          </p:cNvPr>
          <p:cNvSpPr>
            <a:spLocks noGrp="1"/>
          </p:cNvSpPr>
          <p:nvPr>
            <p:ph idx="1"/>
          </p:nvPr>
        </p:nvSpPr>
        <p:spPr/>
        <p:txBody>
          <a:bodyPr/>
          <a:lstStyle/>
          <a:p>
            <a:r>
              <a:rPr lang="en-US" dirty="0"/>
              <a:t>An important part of the district planning process is how district level planning feeds into college level planning</a:t>
            </a:r>
          </a:p>
          <a:p>
            <a:r>
              <a:rPr lang="en-US" dirty="0"/>
              <a:t>If colleges have a process for resource allocation requests, the district should also have a similar process</a:t>
            </a:r>
          </a:p>
          <a:p>
            <a:r>
              <a:rPr lang="en-US" dirty="0"/>
              <a:t>If the district has financial resources that are allocated to it, the district planning process can allocate resources the same way that the college processes do</a:t>
            </a:r>
          </a:p>
          <a:p>
            <a:r>
              <a:rPr lang="en-US" dirty="0"/>
              <a:t>If the district is requesting additional financial resources, those requests may need to go through the college planning processes</a:t>
            </a:r>
          </a:p>
          <a:p>
            <a:endParaRPr lang="en-US" dirty="0"/>
          </a:p>
        </p:txBody>
      </p:sp>
    </p:spTree>
    <p:extLst>
      <p:ext uri="{BB962C8B-B14F-4D97-AF65-F5344CB8AC3E}">
        <p14:creationId xmlns:p14="http://schemas.microsoft.com/office/powerpoint/2010/main" val="922223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28BDE-2226-A743-B3A5-0EED51D6E24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6C45E50-0318-5F44-8B0F-B904EEDE7B60}"/>
              </a:ext>
            </a:extLst>
          </p:cNvPr>
          <p:cNvSpPr>
            <a:spLocks noGrp="1"/>
          </p:cNvSpPr>
          <p:nvPr>
            <p:ph idx="1"/>
          </p:nvPr>
        </p:nvSpPr>
        <p:spPr/>
        <p:txBody>
          <a:bodyPr/>
          <a:lstStyle/>
          <a:p>
            <a:r>
              <a:rPr lang="en-US" dirty="0"/>
              <a:t>Districts aren’t accredited, but colleges are responsible for demonstrating how districts meet the requirements of Standard IV.D</a:t>
            </a:r>
          </a:p>
          <a:p>
            <a:r>
              <a:rPr lang="en-US" dirty="0"/>
              <a:t>The Chancellor acts as the CEO for the district and is responsible for the quality and effectiveness of the district</a:t>
            </a:r>
          </a:p>
          <a:p>
            <a:r>
              <a:rPr lang="en-US" dirty="0"/>
              <a:t>Colleges must clearly outline how functions operate on the college and district level</a:t>
            </a:r>
          </a:p>
          <a:p>
            <a:r>
              <a:rPr lang="en-US" dirty="0"/>
              <a:t>Districts are required to have governance structures, just like colleges</a:t>
            </a:r>
          </a:p>
          <a:p>
            <a:r>
              <a:rPr lang="en-US" dirty="0"/>
              <a:t>The interaction of planning at the college and district level must be documented</a:t>
            </a:r>
          </a:p>
        </p:txBody>
      </p:sp>
    </p:spTree>
    <p:extLst>
      <p:ext uri="{BB962C8B-B14F-4D97-AF65-F5344CB8AC3E}">
        <p14:creationId xmlns:p14="http://schemas.microsoft.com/office/powerpoint/2010/main" val="64336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a:t>“</a:t>
            </a:r>
          </a:p>
        </p:txBody>
      </p:sp>
      <p:sp>
        <p:nvSpPr>
          <p:cNvPr id="3" name="Title 2"/>
          <p:cNvSpPr>
            <a:spLocks noGrp="1"/>
          </p:cNvSpPr>
          <p:nvPr>
            <p:ph type="title"/>
          </p:nvPr>
        </p:nvSpPr>
        <p:spPr>
          <a:xfrm>
            <a:off x="838200" y="1083733"/>
            <a:ext cx="10515600" cy="735544"/>
          </a:xfrm>
        </p:spPr>
        <p:txBody>
          <a:bodyPr>
            <a:noAutofit/>
          </a:bodyPr>
          <a:lstStyle/>
          <a:p>
            <a:pPr algn="ctr"/>
            <a:r>
              <a:rPr lang="en-US" sz="4000" i="0" cap="all" dirty="0">
                <a:latin typeface="+mn-lt"/>
              </a:rPr>
              <a:t>Questions?</a:t>
            </a:r>
            <a:br>
              <a:rPr lang="en-US" sz="4000" i="0" cap="all" dirty="0">
                <a:latin typeface="+mn-lt"/>
              </a:rPr>
            </a:br>
            <a:endParaRPr lang="en-US" sz="4000" dirty="0">
              <a:latin typeface="+mn-lt"/>
            </a:endParaRPr>
          </a:p>
        </p:txBody>
      </p:sp>
      <p:sp>
        <p:nvSpPr>
          <p:cNvPr id="4" name="Content Placeholder 3"/>
          <p:cNvSpPr>
            <a:spLocks noGrp="1"/>
          </p:cNvSpPr>
          <p:nvPr>
            <p:ph idx="1"/>
          </p:nvPr>
        </p:nvSpPr>
        <p:spPr/>
        <p:txBody>
          <a:bodyPr>
            <a:normAutofit lnSpcReduction="10000"/>
          </a:bodyPr>
          <a:lstStyle/>
          <a:p>
            <a:pPr marL="0" indent="0">
              <a:buNone/>
            </a:pPr>
            <a:r>
              <a:rPr lang="en-US" sz="3200" i="0" dirty="0">
                <a:latin typeface="+mn-lt"/>
              </a:rPr>
              <a:t>Our Contact Information:</a:t>
            </a:r>
          </a:p>
          <a:p>
            <a:pPr marL="0" indent="0">
              <a:buNone/>
            </a:pPr>
            <a:endParaRPr lang="en-US" sz="3200" i="0" dirty="0">
              <a:latin typeface="+mn-lt"/>
            </a:endParaRPr>
          </a:p>
          <a:p>
            <a:pPr marL="0" indent="0">
              <a:buNone/>
            </a:pPr>
            <a:r>
              <a:rPr lang="en-US" sz="2400" b="0" i="0" dirty="0" err="1">
                <a:latin typeface="+mn-lt"/>
              </a:rPr>
              <a:t>Raúl</a:t>
            </a:r>
            <a:r>
              <a:rPr lang="en-US" sz="2400" b="0" i="0" dirty="0">
                <a:latin typeface="+mn-lt"/>
              </a:rPr>
              <a:t> Rodriguez, </a:t>
            </a:r>
            <a:r>
              <a:rPr lang="en-US" sz="2400" b="0" i="0" dirty="0">
                <a:hlinkClick r:id="rId3"/>
              </a:rPr>
              <a:t>rodriguez</a:t>
            </a:r>
            <a:r>
              <a:rPr lang="en-US" dirty="0">
                <a:hlinkClick r:id="rId3"/>
              </a:rPr>
              <a:t>_raul@rsccd.edu</a:t>
            </a:r>
            <a:endParaRPr lang="en-US" dirty="0"/>
          </a:p>
          <a:p>
            <a:pPr marL="0" indent="0">
              <a:buNone/>
            </a:pPr>
            <a:endParaRPr lang="en-US" sz="2400" b="0" i="0" dirty="0">
              <a:latin typeface="+mn-lt"/>
            </a:endParaRPr>
          </a:p>
          <a:p>
            <a:pPr marL="0" indent="0">
              <a:buNone/>
            </a:pPr>
            <a:r>
              <a:rPr lang="en-US" dirty="0"/>
              <a:t>Craig Rutan, </a:t>
            </a:r>
            <a:r>
              <a:rPr lang="en-US" dirty="0">
                <a:hlinkClick r:id="rId4"/>
              </a:rPr>
              <a:t>rutan_craig@sccollege.edu</a:t>
            </a:r>
            <a:endParaRPr lang="en-US" dirty="0"/>
          </a:p>
          <a:p>
            <a:pPr marL="0" indent="0">
              <a:buNone/>
            </a:pPr>
            <a:endParaRPr lang="en-US" sz="2400" b="0" i="0" dirty="0">
              <a:latin typeface="+mn-lt"/>
            </a:endParaRPr>
          </a:p>
          <a:p>
            <a:pPr marL="0" indent="0">
              <a:buNone/>
            </a:pPr>
            <a:r>
              <a:rPr lang="en-US" sz="2400" b="0" i="0" dirty="0">
                <a:latin typeface="+mn-lt"/>
              </a:rPr>
              <a:t>Deborah </a:t>
            </a:r>
            <a:r>
              <a:rPr lang="en-US" sz="2400" b="0" i="0" dirty="0" err="1">
                <a:latin typeface="+mn-lt"/>
              </a:rPr>
              <a:t>Wulff</a:t>
            </a:r>
            <a:r>
              <a:rPr lang="en-US" sz="2400" b="0" i="0" dirty="0">
                <a:latin typeface="+mn-lt"/>
              </a:rPr>
              <a:t>, </a:t>
            </a:r>
            <a:r>
              <a:rPr lang="en-US" dirty="0">
                <a:hlinkClick r:id="rId5"/>
              </a:rPr>
              <a:t>Deborah_Wulff@cuesta.edu</a:t>
            </a:r>
            <a:endParaRPr lang="en-US" dirty="0"/>
          </a:p>
          <a:p>
            <a:pPr marL="0" indent="0">
              <a:buNone/>
            </a:pPr>
            <a:endParaRPr lang="en-US" sz="2400" b="0" i="0" dirty="0">
              <a:latin typeface="+mn-lt"/>
            </a:endParaRPr>
          </a:p>
          <a:p>
            <a:pPr marL="0" indent="0">
              <a:buNone/>
            </a:pPr>
            <a:endParaRPr lang="en-US" b="0" i="0" dirty="0">
              <a:latin typeface="+mn-lt"/>
            </a:endParaRPr>
          </a:p>
          <a:p>
            <a:pPr marL="0" indent="0" algn="ctr">
              <a:buNone/>
            </a:pPr>
            <a:r>
              <a:rPr lang="en-US" sz="4000" i="0" dirty="0">
                <a:latin typeface="+mn-lt"/>
              </a:rPr>
              <a:t>THANK YOU!</a:t>
            </a:r>
          </a:p>
        </p:txBody>
      </p:sp>
      <p:sp>
        <p:nvSpPr>
          <p:cNvPr id="11" name="Text Placeholder 2"/>
          <p:cNvSpPr txBox="1">
            <a:spLocks/>
          </p:cNvSpPr>
          <p:nvPr/>
        </p:nvSpPr>
        <p:spPr>
          <a:xfrm>
            <a:off x="838200" y="1862667"/>
            <a:ext cx="10515600" cy="402378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4000" i="0" cap="all" dirty="0">
              <a:latin typeface="+mn-lt"/>
            </a:endParaRPr>
          </a:p>
          <a:p>
            <a:pPr marL="0" indent="0" algn="ctr">
              <a:buNone/>
            </a:pPr>
            <a:endParaRPr lang="en-US" sz="4000" i="0" cap="all" dirty="0">
              <a:latin typeface="+mn-lt"/>
            </a:endParaRPr>
          </a:p>
        </p:txBody>
      </p:sp>
    </p:spTree>
    <p:extLst>
      <p:ext uri="{BB962C8B-B14F-4D97-AF65-F5344CB8AC3E}">
        <p14:creationId xmlns:p14="http://schemas.microsoft.com/office/powerpoint/2010/main" val="2897243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F23E-3D0E-004B-A617-4F6B48284E4B}"/>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C5BBC231-F552-8645-B5E9-FC8CBC065064}"/>
              </a:ext>
            </a:extLst>
          </p:cNvPr>
          <p:cNvSpPr>
            <a:spLocks noGrp="1"/>
          </p:cNvSpPr>
          <p:nvPr>
            <p:ph idx="1"/>
          </p:nvPr>
        </p:nvSpPr>
        <p:spPr/>
        <p:txBody>
          <a:bodyPr/>
          <a:lstStyle/>
          <a:p>
            <a:r>
              <a:rPr lang="en-US" dirty="0"/>
              <a:t>Are you a faculty member? Researcher? Administrator?</a:t>
            </a:r>
          </a:p>
          <a:p>
            <a:r>
              <a:rPr lang="en-US" dirty="0"/>
              <a:t>How many of you have been involved with accreditation in a multi-college district?</a:t>
            </a:r>
          </a:p>
          <a:p>
            <a:r>
              <a:rPr lang="en-US" dirty="0"/>
              <a:t>Are there specific questions you are hoping we will answer?</a:t>
            </a:r>
          </a:p>
        </p:txBody>
      </p:sp>
    </p:spTree>
    <p:extLst>
      <p:ext uri="{BB962C8B-B14F-4D97-AF65-F5344CB8AC3E}">
        <p14:creationId xmlns:p14="http://schemas.microsoft.com/office/powerpoint/2010/main" val="246470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5AD70-2D5A-C34F-B43E-085713B46416}"/>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5DA3D38E-ADC8-5840-81F5-1382208F06E0}"/>
              </a:ext>
            </a:extLst>
          </p:cNvPr>
          <p:cNvSpPr>
            <a:spLocks noGrp="1"/>
          </p:cNvSpPr>
          <p:nvPr>
            <p:ph idx="1"/>
          </p:nvPr>
        </p:nvSpPr>
        <p:spPr/>
        <p:txBody>
          <a:bodyPr/>
          <a:lstStyle/>
          <a:p>
            <a:r>
              <a:rPr lang="en-US" dirty="0"/>
              <a:t>Single College vs. Multi-College Districts</a:t>
            </a:r>
          </a:p>
          <a:p>
            <a:r>
              <a:rPr lang="en-US" dirty="0"/>
              <a:t>Review of Standard IV.D</a:t>
            </a:r>
          </a:p>
          <a:p>
            <a:r>
              <a:rPr lang="en-US" dirty="0"/>
              <a:t>Role of District Chancellor</a:t>
            </a:r>
          </a:p>
          <a:p>
            <a:r>
              <a:rPr lang="en-US" dirty="0"/>
              <a:t>District Functional Mapping</a:t>
            </a:r>
          </a:p>
          <a:p>
            <a:r>
              <a:rPr lang="en-US" dirty="0"/>
              <a:t>District Governance</a:t>
            </a:r>
          </a:p>
          <a:p>
            <a:r>
              <a:rPr lang="en-US"/>
              <a:t>Integrated Planning</a:t>
            </a:r>
            <a:endParaRPr lang="en-US" dirty="0"/>
          </a:p>
        </p:txBody>
      </p:sp>
    </p:spTree>
    <p:extLst>
      <p:ext uri="{BB962C8B-B14F-4D97-AF65-F5344CB8AC3E}">
        <p14:creationId xmlns:p14="http://schemas.microsoft.com/office/powerpoint/2010/main" val="49935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CB949-00A3-BF43-A723-9043C5EFFEAF}"/>
              </a:ext>
            </a:extLst>
          </p:cNvPr>
          <p:cNvSpPr>
            <a:spLocks noGrp="1"/>
          </p:cNvSpPr>
          <p:nvPr>
            <p:ph type="title"/>
          </p:nvPr>
        </p:nvSpPr>
        <p:spPr/>
        <p:txBody>
          <a:bodyPr/>
          <a:lstStyle/>
          <a:p>
            <a:r>
              <a:rPr lang="en-US" dirty="0"/>
              <a:t>Multi-College vs. Single College Districts</a:t>
            </a:r>
          </a:p>
        </p:txBody>
      </p:sp>
      <p:sp>
        <p:nvSpPr>
          <p:cNvPr id="3" name="Content Placeholder 2">
            <a:extLst>
              <a:ext uri="{FF2B5EF4-FFF2-40B4-BE49-F238E27FC236}">
                <a16:creationId xmlns:a16="http://schemas.microsoft.com/office/drawing/2014/main" id="{CE086E6D-046D-4343-8BD9-0B8E8820608A}"/>
              </a:ext>
            </a:extLst>
          </p:cNvPr>
          <p:cNvSpPr>
            <a:spLocks noGrp="1"/>
          </p:cNvSpPr>
          <p:nvPr>
            <p:ph idx="1"/>
          </p:nvPr>
        </p:nvSpPr>
        <p:spPr/>
        <p:txBody>
          <a:bodyPr/>
          <a:lstStyle/>
          <a:p>
            <a:r>
              <a:rPr lang="en-US" dirty="0"/>
              <a:t>In single college districts, all services are housed at a college facility and are evaluated during the self evaluation process</a:t>
            </a:r>
          </a:p>
          <a:p>
            <a:r>
              <a:rPr lang="en-US" dirty="0"/>
              <a:t>Unlike a single college district, multi college districts have shifted some services from a single campus to the district level to be shared among all of the colleges</a:t>
            </a:r>
          </a:p>
          <a:p>
            <a:r>
              <a:rPr lang="en-US" dirty="0"/>
              <a:t>Even though districts are not accredited, the services and decision making that occurs at the district level must be reviewed during the self evaluation process</a:t>
            </a:r>
          </a:p>
        </p:txBody>
      </p:sp>
    </p:spTree>
    <p:extLst>
      <p:ext uri="{BB962C8B-B14F-4D97-AF65-F5344CB8AC3E}">
        <p14:creationId xmlns:p14="http://schemas.microsoft.com/office/powerpoint/2010/main" val="302396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628" y="600302"/>
            <a:ext cx="11063235" cy="914401"/>
          </a:xfrm>
        </p:spPr>
        <p:txBody>
          <a:bodyPr>
            <a:noAutofit/>
          </a:bodyPr>
          <a:lstStyle/>
          <a:p>
            <a:pPr algn="ctr"/>
            <a:r>
              <a:rPr lang="en-US" b="1" i="0" dirty="0"/>
              <a:t>Standard IV.D – Multi-College Districts or Systems </a:t>
            </a:r>
          </a:p>
        </p:txBody>
      </p:sp>
      <p:graphicFrame>
        <p:nvGraphicFramePr>
          <p:cNvPr id="4" name="Table 3"/>
          <p:cNvGraphicFramePr>
            <a:graphicFrameLocks noGrp="1"/>
          </p:cNvGraphicFramePr>
          <p:nvPr>
            <p:extLst>
              <p:ext uri="{D42A27DB-BD31-4B8C-83A1-F6EECF244321}">
                <p14:modId xmlns:p14="http://schemas.microsoft.com/office/powerpoint/2010/main" val="314122124"/>
              </p:ext>
            </p:extLst>
          </p:nvPr>
        </p:nvGraphicFramePr>
        <p:xfrm>
          <a:off x="228600" y="1825625"/>
          <a:ext cx="11639550" cy="4759147"/>
        </p:xfrm>
        <a:graphic>
          <a:graphicData uri="http://schemas.openxmlformats.org/drawingml/2006/table">
            <a:tbl>
              <a:tblPr firstRow="1" bandRow="1">
                <a:tableStyleId>{5C22544A-7EE6-4342-B048-85BDC9FD1C3A}</a:tableStyleId>
              </a:tblPr>
              <a:tblGrid>
                <a:gridCol w="1333500">
                  <a:extLst>
                    <a:ext uri="{9D8B030D-6E8A-4147-A177-3AD203B41FA5}">
                      <a16:colId xmlns:a16="http://schemas.microsoft.com/office/drawing/2014/main" val="20000"/>
                    </a:ext>
                  </a:extLst>
                </a:gridCol>
                <a:gridCol w="10306050">
                  <a:extLst>
                    <a:ext uri="{9D8B030D-6E8A-4147-A177-3AD203B41FA5}">
                      <a16:colId xmlns:a16="http://schemas.microsoft.com/office/drawing/2014/main" val="20001"/>
                    </a:ext>
                  </a:extLst>
                </a:gridCol>
              </a:tblGrid>
              <a:tr h="430987">
                <a:tc>
                  <a:txBody>
                    <a:bodyPr/>
                    <a:lstStyle/>
                    <a:p>
                      <a:pPr algn="ctr"/>
                      <a:r>
                        <a:rPr lang="en-US" sz="2000" dirty="0"/>
                        <a:t>Standard</a:t>
                      </a:r>
                    </a:p>
                  </a:txBody>
                  <a:tcPr/>
                </a:tc>
                <a:tc>
                  <a:txBody>
                    <a:bodyPr/>
                    <a:lstStyle/>
                    <a:p>
                      <a:r>
                        <a:rPr lang="en-US" sz="2000" dirty="0"/>
                        <a:t>Description</a:t>
                      </a:r>
                    </a:p>
                  </a:txBody>
                  <a:tcPr/>
                </a:tc>
                <a:extLst>
                  <a:ext uri="{0D108BD9-81ED-4DB2-BD59-A6C34878D82A}">
                    <a16:rowId xmlns:a16="http://schemas.microsoft.com/office/drawing/2014/main" val="10000"/>
                  </a:ext>
                </a:extLst>
              </a:tr>
              <a:tr h="430987">
                <a:tc>
                  <a:txBody>
                    <a:bodyPr/>
                    <a:lstStyle/>
                    <a:p>
                      <a:pPr algn="ctr"/>
                      <a:r>
                        <a:rPr lang="en-US" sz="2000" dirty="0"/>
                        <a:t>IV.D.1</a:t>
                      </a:r>
                    </a:p>
                  </a:txBody>
                  <a:tcPr/>
                </a:tc>
                <a:tc>
                  <a:txBody>
                    <a:bodyPr/>
                    <a:lstStyle/>
                    <a:p>
                      <a:r>
                        <a:rPr lang="en-US" sz="2000" dirty="0"/>
                        <a:t>CEO provides leadership in setting</a:t>
                      </a:r>
                      <a:r>
                        <a:rPr lang="en-US" sz="2000" baseline="0" dirty="0"/>
                        <a:t> and communicating expectations of educational excellence and integrity and assures support for the effective operation of the colleges. CEO establishes clearly defined roles, authority, and responsibility between the colleges and the district/system.</a:t>
                      </a:r>
                      <a:endParaRPr lang="en-US" sz="2000" dirty="0"/>
                    </a:p>
                  </a:txBody>
                  <a:tcPr/>
                </a:tc>
                <a:extLst>
                  <a:ext uri="{0D108BD9-81ED-4DB2-BD59-A6C34878D82A}">
                    <a16:rowId xmlns:a16="http://schemas.microsoft.com/office/drawing/2014/main" val="10001"/>
                  </a:ext>
                </a:extLst>
              </a:tr>
              <a:tr h="430987">
                <a:tc>
                  <a:txBody>
                    <a:bodyPr/>
                    <a:lstStyle/>
                    <a:p>
                      <a:pPr algn="ctr"/>
                      <a:r>
                        <a:rPr lang="en-US" sz="2000" dirty="0"/>
                        <a:t>IV.D.2</a:t>
                      </a:r>
                    </a:p>
                  </a:txBody>
                  <a:tcPr/>
                </a:tc>
                <a:tc>
                  <a:txBody>
                    <a:bodyPr/>
                    <a:lstStyle/>
                    <a:p>
                      <a:r>
                        <a:rPr lang="en-US" sz="2000" dirty="0"/>
                        <a:t>CEO clearly delineates, documents, and communicates the operational responsibilities and functions of the district/system from</a:t>
                      </a:r>
                      <a:r>
                        <a:rPr lang="en-US" sz="2000" baseline="0" dirty="0"/>
                        <a:t> those of the colleges. CEO ensures the colleges receive effective and adequate district/system provided services to support the colleges in achieving their mission.</a:t>
                      </a:r>
                      <a:endParaRPr lang="en-US" sz="2000" dirty="0"/>
                    </a:p>
                  </a:txBody>
                  <a:tcPr/>
                </a:tc>
                <a:extLst>
                  <a:ext uri="{0D108BD9-81ED-4DB2-BD59-A6C34878D82A}">
                    <a16:rowId xmlns:a16="http://schemas.microsoft.com/office/drawing/2014/main" val="10002"/>
                  </a:ext>
                </a:extLst>
              </a:tr>
              <a:tr h="922686">
                <a:tc>
                  <a:txBody>
                    <a:bodyPr/>
                    <a:lstStyle/>
                    <a:p>
                      <a:pPr algn="ctr"/>
                      <a:r>
                        <a:rPr lang="en-US" sz="2000" dirty="0"/>
                        <a:t>IV.D.3</a:t>
                      </a:r>
                    </a:p>
                  </a:txBody>
                  <a:tcPr/>
                </a:tc>
                <a:tc>
                  <a:txBody>
                    <a:bodyPr/>
                    <a:lstStyle/>
                    <a:p>
                      <a:r>
                        <a:rPr lang="en-US" sz="2000" dirty="0"/>
                        <a:t>District/system has a policy for allocation and reallocation of resources that are adequate to support the effective operations and sustainability of the colleges and the CEO ensures effective control of expenditures.</a:t>
                      </a:r>
                    </a:p>
                  </a:txBody>
                  <a:tcPr/>
                </a:tc>
                <a:extLst>
                  <a:ext uri="{0D108BD9-81ED-4DB2-BD59-A6C34878D82A}">
                    <a16:rowId xmlns:a16="http://schemas.microsoft.com/office/drawing/2014/main" val="10003"/>
                  </a:ext>
                </a:extLst>
              </a:tr>
              <a:tr h="401992">
                <a:tc>
                  <a:txBody>
                    <a:bodyPr/>
                    <a:lstStyle/>
                    <a:p>
                      <a:pPr algn="ctr"/>
                      <a:r>
                        <a:rPr lang="en-US" sz="2000" dirty="0"/>
                        <a:t>IV.D.4</a:t>
                      </a:r>
                    </a:p>
                  </a:txBody>
                  <a:tcPr/>
                </a:tc>
                <a:tc>
                  <a:txBody>
                    <a:bodyPr/>
                    <a:lstStyle/>
                    <a:p>
                      <a:r>
                        <a:rPr lang="en-US" sz="2000" dirty="0"/>
                        <a:t>CEO delegates full responsibility to the CEOs of the colleges to implement and administer delegated district/system policies without interference, and holds them accountable.</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9578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ABE0E-DC6E-F044-9150-F61601878280}"/>
              </a:ext>
            </a:extLst>
          </p:cNvPr>
          <p:cNvSpPr>
            <a:spLocks noGrp="1"/>
          </p:cNvSpPr>
          <p:nvPr>
            <p:ph type="title"/>
          </p:nvPr>
        </p:nvSpPr>
        <p:spPr/>
        <p:txBody>
          <a:bodyPr/>
          <a:lstStyle/>
          <a:p>
            <a:r>
              <a:rPr lang="en-US" dirty="0"/>
              <a:t>Role of the District Chancellor</a:t>
            </a:r>
          </a:p>
        </p:txBody>
      </p:sp>
      <p:sp>
        <p:nvSpPr>
          <p:cNvPr id="3" name="Content Placeholder 2">
            <a:extLst>
              <a:ext uri="{FF2B5EF4-FFF2-40B4-BE49-F238E27FC236}">
                <a16:creationId xmlns:a16="http://schemas.microsoft.com/office/drawing/2014/main" id="{A5DA9141-019A-5748-8611-285B7E758C4B}"/>
              </a:ext>
            </a:extLst>
          </p:cNvPr>
          <p:cNvSpPr>
            <a:spLocks noGrp="1"/>
          </p:cNvSpPr>
          <p:nvPr>
            <p:ph idx="1"/>
          </p:nvPr>
        </p:nvSpPr>
        <p:spPr/>
        <p:txBody>
          <a:bodyPr/>
          <a:lstStyle/>
          <a:p>
            <a:r>
              <a:rPr lang="en-US" dirty="0"/>
              <a:t>In a multi college district, the chancellor serves as the district CEO and is the employee of the the local Board of Trustees</a:t>
            </a:r>
          </a:p>
          <a:p>
            <a:r>
              <a:rPr lang="en-US" dirty="0"/>
              <a:t>The chancellor serves as the spokesperson for district and represents the district to the public</a:t>
            </a:r>
          </a:p>
          <a:p>
            <a:r>
              <a:rPr lang="en-US" dirty="0"/>
              <a:t>The chancellor works with the Board of Trustees to establish district goals and expectations for educational quality</a:t>
            </a:r>
          </a:p>
          <a:p>
            <a:r>
              <a:rPr lang="en-US" dirty="0"/>
              <a:t>The chancellor is responsible for delineating the role of the district’s CEO vs. the role of the college presidents. The chancellor must ensure the autonomy of the college presidents to lead their campuses.</a:t>
            </a:r>
          </a:p>
        </p:txBody>
      </p:sp>
    </p:spTree>
    <p:extLst>
      <p:ext uri="{BB962C8B-B14F-4D97-AF65-F5344CB8AC3E}">
        <p14:creationId xmlns:p14="http://schemas.microsoft.com/office/powerpoint/2010/main" val="1814407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54A1A-BE7A-444D-9765-47DB338091BD}"/>
              </a:ext>
            </a:extLst>
          </p:cNvPr>
          <p:cNvSpPr>
            <a:spLocks noGrp="1"/>
          </p:cNvSpPr>
          <p:nvPr>
            <p:ph type="title"/>
          </p:nvPr>
        </p:nvSpPr>
        <p:spPr/>
        <p:txBody>
          <a:bodyPr/>
          <a:lstStyle/>
          <a:p>
            <a:r>
              <a:rPr lang="en-US" dirty="0"/>
              <a:t>District Functions Mapping</a:t>
            </a:r>
          </a:p>
        </p:txBody>
      </p:sp>
      <p:sp>
        <p:nvSpPr>
          <p:cNvPr id="3" name="Content Placeholder 2">
            <a:extLst>
              <a:ext uri="{FF2B5EF4-FFF2-40B4-BE49-F238E27FC236}">
                <a16:creationId xmlns:a16="http://schemas.microsoft.com/office/drawing/2014/main" id="{AACD647D-E1E8-A346-9CE4-D634F4FABAE6}"/>
              </a:ext>
            </a:extLst>
          </p:cNvPr>
          <p:cNvSpPr>
            <a:spLocks noGrp="1"/>
          </p:cNvSpPr>
          <p:nvPr>
            <p:ph idx="1"/>
          </p:nvPr>
        </p:nvSpPr>
        <p:spPr/>
        <p:txBody>
          <a:bodyPr/>
          <a:lstStyle/>
          <a:p>
            <a:r>
              <a:rPr lang="en-US" dirty="0"/>
              <a:t>Each district need to outline all functions that within in the district and describe </a:t>
            </a:r>
            <a:r>
              <a:rPr lang="en-US"/>
              <a:t>the role </a:t>
            </a:r>
            <a:r>
              <a:rPr lang="en-US" dirty="0"/>
              <a:t>of the colleges and the roll of the district.</a:t>
            </a:r>
          </a:p>
          <a:p>
            <a:r>
              <a:rPr lang="en-US" dirty="0"/>
              <a:t>This document is often referred to as a functional map</a:t>
            </a:r>
          </a:p>
          <a:p>
            <a:r>
              <a:rPr lang="en-US" dirty="0"/>
              <a:t>Each college typically includes the functional map in the ISER</a:t>
            </a:r>
          </a:p>
          <a:p>
            <a:r>
              <a:rPr lang="en-US" dirty="0"/>
              <a:t>It is important that college and district personnel collaborate when preparing the functional map to ensure that all colleges present the same information</a:t>
            </a:r>
          </a:p>
          <a:p>
            <a:pPr marL="0" indent="0">
              <a:buNone/>
            </a:pPr>
            <a:endParaRPr lang="en-US" dirty="0"/>
          </a:p>
          <a:p>
            <a:endParaRPr lang="en-US" dirty="0"/>
          </a:p>
        </p:txBody>
      </p:sp>
    </p:spTree>
    <p:extLst>
      <p:ext uri="{BB962C8B-B14F-4D97-AF65-F5344CB8AC3E}">
        <p14:creationId xmlns:p14="http://schemas.microsoft.com/office/powerpoint/2010/main" val="269609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80E5F75-DF6D-1144-AF57-503B1F62DD9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4776" y="432289"/>
            <a:ext cx="11120717" cy="6425711"/>
          </a:xfrm>
        </p:spPr>
      </p:pic>
    </p:spTree>
    <p:extLst>
      <p:ext uri="{BB962C8B-B14F-4D97-AF65-F5344CB8AC3E}">
        <p14:creationId xmlns:p14="http://schemas.microsoft.com/office/powerpoint/2010/main" val="139039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754" y="303900"/>
            <a:ext cx="11173767" cy="1218885"/>
          </a:xfrm>
        </p:spPr>
        <p:txBody>
          <a:bodyPr>
            <a:noAutofit/>
          </a:bodyPr>
          <a:lstStyle/>
          <a:p>
            <a:pPr algn="ctr"/>
            <a:r>
              <a:rPr lang="en-US" b="1" i="0" dirty="0"/>
              <a:t>Standard IV.D – Multi-College Districts or Systems</a:t>
            </a:r>
          </a:p>
        </p:txBody>
      </p:sp>
      <p:graphicFrame>
        <p:nvGraphicFramePr>
          <p:cNvPr id="4" name="Table 3"/>
          <p:cNvGraphicFramePr>
            <a:graphicFrameLocks noGrp="1"/>
          </p:cNvGraphicFramePr>
          <p:nvPr>
            <p:extLst>
              <p:ext uri="{D42A27DB-BD31-4B8C-83A1-F6EECF244321}">
                <p14:modId xmlns:p14="http://schemas.microsoft.com/office/powerpoint/2010/main" val="1696617200"/>
              </p:ext>
            </p:extLst>
          </p:nvPr>
        </p:nvGraphicFramePr>
        <p:xfrm>
          <a:off x="209550" y="1992810"/>
          <a:ext cx="11536971" cy="47244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0165371">
                  <a:extLst>
                    <a:ext uri="{9D8B030D-6E8A-4147-A177-3AD203B41FA5}">
                      <a16:colId xmlns:a16="http://schemas.microsoft.com/office/drawing/2014/main" val="20001"/>
                    </a:ext>
                  </a:extLst>
                </a:gridCol>
              </a:tblGrid>
              <a:tr h="430987">
                <a:tc>
                  <a:txBody>
                    <a:bodyPr/>
                    <a:lstStyle/>
                    <a:p>
                      <a:pPr algn="ctr"/>
                      <a:r>
                        <a:rPr lang="en-US" sz="2200" dirty="0"/>
                        <a:t>Standard</a:t>
                      </a:r>
                    </a:p>
                  </a:txBody>
                  <a:tcPr/>
                </a:tc>
                <a:tc>
                  <a:txBody>
                    <a:bodyPr/>
                    <a:lstStyle/>
                    <a:p>
                      <a:r>
                        <a:rPr lang="en-US" sz="2200" dirty="0"/>
                        <a:t>Description</a:t>
                      </a:r>
                    </a:p>
                  </a:txBody>
                  <a:tcPr/>
                </a:tc>
                <a:extLst>
                  <a:ext uri="{0D108BD9-81ED-4DB2-BD59-A6C34878D82A}">
                    <a16:rowId xmlns:a16="http://schemas.microsoft.com/office/drawing/2014/main" val="10000"/>
                  </a:ext>
                </a:extLst>
              </a:tr>
              <a:tr h="430987">
                <a:tc>
                  <a:txBody>
                    <a:bodyPr/>
                    <a:lstStyle/>
                    <a:p>
                      <a:pPr algn="ctr"/>
                      <a:r>
                        <a:rPr lang="en-US" sz="2200" dirty="0"/>
                        <a:t>IV.D.5</a:t>
                      </a:r>
                    </a:p>
                  </a:txBody>
                  <a:tcPr/>
                </a:tc>
                <a:tc>
                  <a:txBody>
                    <a:bodyPr/>
                    <a:lstStyle/>
                    <a:p>
                      <a:r>
                        <a:rPr lang="en-US" sz="2200" dirty="0"/>
                        <a:t>District/system planning and evaluation are integrated with college planning and evaluation to improve student learning and achievement and institutional effectiveness.</a:t>
                      </a:r>
                    </a:p>
                  </a:txBody>
                  <a:tcPr/>
                </a:tc>
                <a:extLst>
                  <a:ext uri="{0D108BD9-81ED-4DB2-BD59-A6C34878D82A}">
                    <a16:rowId xmlns:a16="http://schemas.microsoft.com/office/drawing/2014/main" val="10001"/>
                  </a:ext>
                </a:extLst>
              </a:tr>
              <a:tr h="430987">
                <a:tc>
                  <a:txBody>
                    <a:bodyPr/>
                    <a:lstStyle/>
                    <a:p>
                      <a:pPr algn="ctr"/>
                      <a:r>
                        <a:rPr lang="en-US" sz="2200" dirty="0"/>
                        <a:t>IV.D.6</a:t>
                      </a:r>
                    </a:p>
                  </a:txBody>
                  <a:tcPr/>
                </a:tc>
                <a:tc>
                  <a:txBody>
                    <a:bodyPr/>
                    <a:lstStyle/>
                    <a:p>
                      <a:r>
                        <a:rPr lang="en-US" sz="2200" dirty="0"/>
                        <a:t>Communication between colleges and district/systems ensures effective operations of the colleges and should be timely, accurate,</a:t>
                      </a:r>
                      <a:r>
                        <a:rPr lang="en-US" sz="2200" baseline="0" dirty="0"/>
                        <a:t> and complete in order for the colleges to make decisions effectively. </a:t>
                      </a:r>
                      <a:endParaRPr lang="en-US" sz="2200" dirty="0"/>
                    </a:p>
                  </a:txBody>
                  <a:tcPr/>
                </a:tc>
                <a:extLst>
                  <a:ext uri="{0D108BD9-81ED-4DB2-BD59-A6C34878D82A}">
                    <a16:rowId xmlns:a16="http://schemas.microsoft.com/office/drawing/2014/main" val="10002"/>
                  </a:ext>
                </a:extLst>
              </a:tr>
              <a:tr h="922686">
                <a:tc>
                  <a:txBody>
                    <a:bodyPr/>
                    <a:lstStyle/>
                    <a:p>
                      <a:pPr algn="ctr"/>
                      <a:r>
                        <a:rPr lang="en-US" sz="2200" dirty="0"/>
                        <a:t>IV.D.7</a:t>
                      </a:r>
                    </a:p>
                  </a:txBody>
                  <a:tcPr/>
                </a:tc>
                <a:tc>
                  <a:txBody>
                    <a:bodyPr/>
                    <a:lstStyle/>
                    <a:p>
                      <a:r>
                        <a:rPr lang="en-US" sz="2200" dirty="0"/>
                        <a:t>District/system</a:t>
                      </a:r>
                      <a:r>
                        <a:rPr lang="en-US" sz="2200" baseline="0" dirty="0"/>
                        <a:t> CEO regularly evaluates district/system and college role delineations, governance and decision-making processes to assure their integrity and effectiveness in assisting the colleges in meeting educational goals for student achievement and learning.  The district/system widely communicates the results of these evaluations and uses them as the basis for improvement.</a:t>
                      </a:r>
                      <a:endParaRPr lang="en-US" sz="22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36573710"/>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4016</TotalTime>
  <Words>1019</Words>
  <Application>Microsoft Macintosh PowerPoint</Application>
  <PresentationFormat>Widescreen</PresentationFormat>
  <Paragraphs>112</Paragraphs>
  <Slides>15</Slides>
  <Notes>15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Georgia</vt:lpstr>
      <vt:lpstr>1_Office Theme</vt:lpstr>
      <vt:lpstr>Office Theme</vt:lpstr>
      <vt:lpstr>ASCCC</vt:lpstr>
      <vt:lpstr>Accreditation in multi-college districts</vt:lpstr>
      <vt:lpstr>Welcome!</vt:lpstr>
      <vt:lpstr>Overview</vt:lpstr>
      <vt:lpstr>Multi-College vs. Single College Districts</vt:lpstr>
      <vt:lpstr>Standard IV.D – Multi-College Districts or Systems </vt:lpstr>
      <vt:lpstr>Role of the District Chancellor</vt:lpstr>
      <vt:lpstr>District Functions Mapping</vt:lpstr>
      <vt:lpstr>PowerPoint Presentation</vt:lpstr>
      <vt:lpstr>Standard IV.D – Multi-College Districts or Systems</vt:lpstr>
      <vt:lpstr>District Governance</vt:lpstr>
      <vt:lpstr>Documentation of District Governance</vt:lpstr>
      <vt:lpstr>PowerPoint Presentation</vt:lpstr>
      <vt:lpstr>Integrated Planning</vt:lpstr>
      <vt:lpstr>Summary</vt:lpstr>
      <vt:lpstr>Questions? </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Microsoft Office User</cp:lastModifiedBy>
  <cp:revision>93</cp:revision>
  <dcterms:created xsi:type="dcterms:W3CDTF">2015-05-02T02:46:00Z</dcterms:created>
  <dcterms:modified xsi:type="dcterms:W3CDTF">2018-02-24T00:52:18Z</dcterms:modified>
</cp:coreProperties>
</file>