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Lst>
  <p:notesMasterIdLst>
    <p:notesMasterId r:id="rId22"/>
  </p:notesMasterIdLst>
  <p:sldIdLst>
    <p:sldId id="259" r:id="rId3"/>
    <p:sldId id="260" r:id="rId4"/>
    <p:sldId id="262" r:id="rId5"/>
    <p:sldId id="263" r:id="rId6"/>
    <p:sldId id="266" r:id="rId7"/>
    <p:sldId id="264" r:id="rId8"/>
    <p:sldId id="265" r:id="rId9"/>
    <p:sldId id="267" r:id="rId10"/>
    <p:sldId id="301" r:id="rId11"/>
    <p:sldId id="351" r:id="rId12"/>
    <p:sldId id="536" r:id="rId13"/>
    <p:sldId id="535" r:id="rId14"/>
    <p:sldId id="521" r:id="rId15"/>
    <p:sldId id="533" r:id="rId16"/>
    <p:sldId id="537" r:id="rId17"/>
    <p:sldId id="541" r:id="rId18"/>
    <p:sldId id="538" r:id="rId19"/>
    <p:sldId id="539" r:id="rId20"/>
    <p:sldId id="5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A27"/>
    <a:srgbClr val="674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4"/>
    <p:restoredTop sz="77348"/>
  </p:normalViewPr>
  <p:slideViewPr>
    <p:cSldViewPr snapToGrid="0" snapToObjects="1">
      <p:cViewPr varScale="1">
        <p:scale>
          <a:sx n="82" d="100"/>
          <a:sy n="82" d="100"/>
        </p:scale>
        <p:origin x="178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rgbClr val="0070C0"/>
                </a:solidFill>
              </a:rPr>
              <a:t>Students Served</a:t>
            </a:r>
            <a:r>
              <a:rPr lang="en-US" b="1" baseline="0" dirty="0">
                <a:solidFill>
                  <a:srgbClr val="0070C0"/>
                </a:solidFill>
              </a:rPr>
              <a:t> in 2018-2019 by Cerritos College</a:t>
            </a:r>
            <a:endParaRPr lang="en-US" b="1" dirty="0">
              <a:solidFill>
                <a:srgbClr val="0070C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Students</c:v>
                </c:pt>
              </c:strCache>
            </c:strRef>
          </c:tx>
          <c:spPr>
            <a:solidFill>
              <a:schemeClr val="accent1"/>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1-2A68-48FA-8AE9-65DA87AF81D7}"/>
              </c:ext>
            </c:extLst>
          </c:dPt>
          <c:dPt>
            <c:idx val="2"/>
            <c:invertIfNegative val="0"/>
            <c:bubble3D val="0"/>
            <c:spPr>
              <a:pattFill prst="wdUpDiag">
                <a:fgClr>
                  <a:srgbClr val="0070C0"/>
                </a:fgClr>
                <a:bgClr>
                  <a:srgbClr val="00B050"/>
                </a:bgClr>
              </a:pattFill>
              <a:ln>
                <a:noFill/>
              </a:ln>
              <a:effectLst/>
            </c:spPr>
            <c:extLst>
              <c:ext xmlns:c16="http://schemas.microsoft.com/office/drawing/2014/chart" uri="{C3380CC4-5D6E-409C-BE32-E72D297353CC}">
                <c16:uniqueId val="{00000003-2A68-48FA-8AE9-65DA87AF81D7}"/>
              </c:ext>
            </c:extLst>
          </c:dPt>
          <c:dLbls>
            <c:dLbl>
              <c:idx val="0"/>
              <c:layout>
                <c:manualLayout>
                  <c:x val="2.9212182475527367E-2"/>
                  <c:y val="-2.6642002396229974E-2"/>
                </c:manualLayout>
              </c:layout>
              <c:tx>
                <c:rich>
                  <a:bodyPr rot="0" spcFirstLastPara="1" vertOverflow="clip" horzOverflow="clip" vert="horz" wrap="square" lIns="38100" tIns="19050" rIns="38100" bIns="19050" anchor="ctr" anchorCtr="1">
                    <a:noAutofit/>
                  </a:bodyPr>
                  <a:lstStyle/>
                  <a:p>
                    <a:pPr>
                      <a:defRPr sz="1197" b="1" i="0" u="none" strike="noStrike" kern="1200" baseline="0">
                        <a:solidFill>
                          <a:schemeClr val="dk1">
                            <a:lumMod val="65000"/>
                            <a:lumOff val="35000"/>
                          </a:schemeClr>
                        </a:solidFill>
                        <a:latin typeface="+mn-lt"/>
                        <a:ea typeface="+mn-ea"/>
                        <a:cs typeface="+mn-cs"/>
                      </a:defRPr>
                    </a:pPr>
                    <a:fld id="{4E608015-B867-4EF2-AEEC-EC2AA53C8481}" type="CATEGORYNAME">
                      <a:rPr lang="en-US" sz="1600" b="1"/>
                      <a:pPr>
                        <a:defRPr b="1"/>
                      </a:pPr>
                      <a:t>[CATEGORY NAME]</a:t>
                    </a:fld>
                    <a:r>
                      <a:rPr lang="en-US" b="1" baseline="0" dirty="0"/>
                      <a:t>, </a:t>
                    </a:r>
                    <a:fld id="{67D30656-D9A6-4A41-B7E2-A1C2FE97C3F9}" type="VALUE">
                      <a:rPr lang="en-US" b="1" baseline="0"/>
                      <a:pPr>
                        <a:defRPr b="1"/>
                      </a:pPr>
                      <a:t>[VALUE]</a:t>
                    </a:fld>
                    <a:endParaRPr lang="en-US" b="1" baseline="0" dirty="0"/>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1889161450018388"/>
                      <c:h val="0.13009503381237128"/>
                    </c:manualLayout>
                  </c15:layout>
                  <c15:dlblFieldTable/>
                  <c15:showDataLabelsRange val="0"/>
                </c:ext>
                <c:ext xmlns:c16="http://schemas.microsoft.com/office/drawing/2014/chart" uri="{C3380CC4-5D6E-409C-BE32-E72D297353CC}">
                  <c16:uniqueId val="{00000004-2A68-48FA-8AE9-65DA87AF81D7}"/>
                </c:ext>
              </c:extLst>
            </c:dLbl>
            <c:dLbl>
              <c:idx val="1"/>
              <c:layout>
                <c:manualLayout>
                  <c:x val="-5.4529264166222932E-2"/>
                  <c:y val="-2.6290893207219852E-2"/>
                </c:manualLayout>
              </c:layout>
              <c:tx>
                <c:rich>
                  <a:bodyPr/>
                  <a:lstStyle/>
                  <a:p>
                    <a:fld id="{D53F8A98-5DB2-42BE-86A0-8B5001BBCD76}" type="CATEGORYNAME">
                      <a:rPr lang="en-US" sz="1600"/>
                      <a:pPr/>
                      <a:t>[CATEGORY NAME]</a:t>
                    </a:fld>
                    <a:r>
                      <a:rPr lang="en-US" baseline="0" dirty="0"/>
                      <a:t>, </a:t>
                    </a:r>
                    <a:fld id="{23EBBB82-2D4B-43B1-AD17-873E6E1FFC41}"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4993954397526003"/>
                      <c:h val="0.12406587398358555"/>
                    </c:manualLayout>
                  </c15:layout>
                  <c15:dlblFieldTable/>
                  <c15:showDataLabelsRange val="0"/>
                </c:ext>
                <c:ext xmlns:c16="http://schemas.microsoft.com/office/drawing/2014/chart" uri="{C3380CC4-5D6E-409C-BE32-E72D297353CC}">
                  <c16:uniqueId val="{00000001-2A68-48FA-8AE9-65DA87AF81D7}"/>
                </c:ext>
              </c:extLst>
            </c:dLbl>
            <c:dLbl>
              <c:idx val="2"/>
              <c:layout>
                <c:manualLayout>
                  <c:x val="-1.4281308969396578E-16"/>
                  <c:y val="1.7898239348785951E-2"/>
                </c:manualLayout>
              </c:layout>
              <c:tx>
                <c:rich>
                  <a:bodyPr/>
                  <a:lstStyle/>
                  <a:p>
                    <a:fld id="{0BAE3455-3DB9-4562-8F90-BE20235AC081}" type="CATEGORYNAME">
                      <a:rPr lang="en-US" sz="1600"/>
                      <a:pPr/>
                      <a:t>[CATEGORY NAME]</a:t>
                    </a:fld>
                    <a:r>
                      <a:rPr lang="en-US" baseline="0" dirty="0"/>
                      <a:t>, </a:t>
                    </a:r>
                    <a:fld id="{0579045B-07FD-4370-ADEC-C04FC6C8248D}"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9299144077632744"/>
                      <c:h val="0.10796060937767077"/>
                    </c:manualLayout>
                  </c15:layout>
                  <c15:dlblFieldTable/>
                  <c15:showDataLabelsRange val="0"/>
                </c:ext>
                <c:ext xmlns:c16="http://schemas.microsoft.com/office/drawing/2014/chart" uri="{C3380CC4-5D6E-409C-BE32-E72D297353CC}">
                  <c16:uniqueId val="{00000003-2A68-48FA-8AE9-65DA87AF81D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Noncredit Students</c:v>
                </c:pt>
                <c:pt idx="1">
                  <c:v>Credit Students</c:v>
                </c:pt>
                <c:pt idx="2">
                  <c:v>Total Students</c:v>
                </c:pt>
              </c:strCache>
            </c:strRef>
          </c:cat>
          <c:val>
            <c:numRef>
              <c:f>Sheet1!$B$2:$B$4</c:f>
              <c:numCache>
                <c:formatCode>#,##0</c:formatCode>
                <c:ptCount val="3"/>
                <c:pt idx="0">
                  <c:v>4320</c:v>
                </c:pt>
                <c:pt idx="1">
                  <c:v>18725</c:v>
                </c:pt>
                <c:pt idx="2">
                  <c:v>23045</c:v>
                </c:pt>
              </c:numCache>
            </c:numRef>
          </c:val>
          <c:extLst>
            <c:ext xmlns:c16="http://schemas.microsoft.com/office/drawing/2014/chart" uri="{C3380CC4-5D6E-409C-BE32-E72D297353CC}">
              <c16:uniqueId val="{00000005-2A68-48FA-8AE9-65DA87AF81D7}"/>
            </c:ext>
          </c:extLst>
        </c:ser>
        <c:dLbls>
          <c:showLegendKey val="0"/>
          <c:showVal val="0"/>
          <c:showCatName val="0"/>
          <c:showSerName val="0"/>
          <c:showPercent val="0"/>
          <c:showBubbleSize val="0"/>
        </c:dLbls>
        <c:gapWidth val="219"/>
        <c:overlap val="-27"/>
        <c:axId val="394598936"/>
        <c:axId val="394601232"/>
      </c:barChart>
      <c:catAx>
        <c:axId val="39459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601232"/>
        <c:crosses val="autoZero"/>
        <c:auto val="1"/>
        <c:lblAlgn val="ctr"/>
        <c:lblOffset val="100"/>
        <c:noMultiLvlLbl val="0"/>
      </c:catAx>
      <c:valAx>
        <c:axId val="394601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598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8DA5E-6410-5E49-9D26-8DE7CB81E0FA}" type="doc">
      <dgm:prSet loTypeId="urn:microsoft.com/office/officeart/2005/8/layout/bProcess3" loCatId="" qsTypeId="urn:microsoft.com/office/officeart/2005/8/quickstyle/simple1" qsCatId="simple" csTypeId="urn:microsoft.com/office/officeart/2005/8/colors/colorful5" csCatId="colorful" phldr="1"/>
      <dgm:spPr/>
      <dgm:t>
        <a:bodyPr/>
        <a:lstStyle/>
        <a:p>
          <a:endParaRPr lang="en-US"/>
        </a:p>
      </dgm:t>
    </dgm:pt>
    <dgm:pt modelId="{39C4417C-8F45-EF4F-9F3D-068203FFD8CB}">
      <dgm:prSet phldrT="[Text]"/>
      <dgm:spPr/>
      <dgm:t>
        <a:bodyPr/>
        <a:lstStyle/>
        <a:p>
          <a:r>
            <a:rPr lang="en-US" dirty="0"/>
            <a:t>Students in a credit, Intro to Human Anatomy course needed anatomy skills building support</a:t>
          </a:r>
        </a:p>
      </dgm:t>
    </dgm:pt>
    <dgm:pt modelId="{D4AF93CC-3C89-8F40-ACE9-233B07713A69}" type="parTrans" cxnId="{A07B1796-ED14-3B4D-BE49-5F299243E8E7}">
      <dgm:prSet/>
      <dgm:spPr/>
      <dgm:t>
        <a:bodyPr/>
        <a:lstStyle/>
        <a:p>
          <a:endParaRPr lang="en-US"/>
        </a:p>
      </dgm:t>
    </dgm:pt>
    <dgm:pt modelId="{8BE95307-8BF4-B440-AAEF-F177CD22A355}" type="sibTrans" cxnId="{A07B1796-ED14-3B4D-BE49-5F299243E8E7}">
      <dgm:prSet/>
      <dgm:spPr/>
      <dgm:t>
        <a:bodyPr/>
        <a:lstStyle/>
        <a:p>
          <a:endParaRPr lang="en-US"/>
        </a:p>
      </dgm:t>
    </dgm:pt>
    <dgm:pt modelId="{8610F151-1C00-334B-B565-B6A6A2B0308D}">
      <dgm:prSet/>
      <dgm:spPr/>
      <dgm:t>
        <a:bodyPr/>
        <a:lstStyle/>
        <a:p>
          <a:r>
            <a:rPr lang="en-US" dirty="0"/>
            <a:t>Approached by credit anatomy and physiology faculty to develop a noncredit  anatomy support course</a:t>
          </a:r>
        </a:p>
      </dgm:t>
    </dgm:pt>
    <dgm:pt modelId="{38F07ACB-CC57-BA45-9B70-2B015D991AF2}" type="parTrans" cxnId="{B442D28F-3D70-F441-9A3D-675EC61BDE1D}">
      <dgm:prSet/>
      <dgm:spPr/>
      <dgm:t>
        <a:bodyPr/>
        <a:lstStyle/>
        <a:p>
          <a:endParaRPr lang="en-US"/>
        </a:p>
      </dgm:t>
    </dgm:pt>
    <dgm:pt modelId="{C9DCC81D-EA3A-4E4B-9765-74EA3D48CBB3}" type="sibTrans" cxnId="{B442D28F-3D70-F441-9A3D-675EC61BDE1D}">
      <dgm:prSet/>
      <dgm:spPr/>
      <dgm:t>
        <a:bodyPr/>
        <a:lstStyle/>
        <a:p>
          <a:endParaRPr lang="en-US"/>
        </a:p>
      </dgm:t>
    </dgm:pt>
    <dgm:pt modelId="{A53F18DE-74EC-2C4D-A2C9-351CE0AFB4BD}">
      <dgm:prSet/>
      <dgm:spPr/>
      <dgm:t>
        <a:bodyPr/>
        <a:lstStyle/>
        <a:p>
          <a:r>
            <a:rPr lang="en-US" dirty="0"/>
            <a:t>Used VOC ANA50, noncredit course for the support course (not a contextualized course)</a:t>
          </a:r>
        </a:p>
      </dgm:t>
    </dgm:pt>
    <dgm:pt modelId="{7B0A06EC-C74F-5840-8041-604E92F747AE}" type="parTrans" cxnId="{9C2ADEC9-18CF-FD48-92D0-6EA94E18C3B8}">
      <dgm:prSet/>
      <dgm:spPr/>
      <dgm:t>
        <a:bodyPr/>
        <a:lstStyle/>
        <a:p>
          <a:endParaRPr lang="en-US"/>
        </a:p>
      </dgm:t>
    </dgm:pt>
    <dgm:pt modelId="{F2F3831F-3FA9-2F44-9385-57E93A751392}" type="sibTrans" cxnId="{9C2ADEC9-18CF-FD48-92D0-6EA94E18C3B8}">
      <dgm:prSet/>
      <dgm:spPr/>
      <dgm:t>
        <a:bodyPr/>
        <a:lstStyle/>
        <a:p>
          <a:endParaRPr lang="en-US"/>
        </a:p>
      </dgm:t>
    </dgm:pt>
    <dgm:pt modelId="{04C31847-0F5F-164B-AABA-3720F58D6FE4}">
      <dgm:prSet/>
      <dgm:spPr/>
      <dgm:t>
        <a:bodyPr/>
        <a:lstStyle/>
        <a:p>
          <a:r>
            <a:rPr lang="en-US" dirty="0"/>
            <a:t>Support course for all anatomy students and helped other students in various pathways: nursing, kinesiology, respiratory therapy, radiologic technician</a:t>
          </a:r>
        </a:p>
      </dgm:t>
    </dgm:pt>
    <dgm:pt modelId="{1B1E86A0-9F4A-534E-8F49-652FE3B6B6E3}" type="parTrans" cxnId="{EEF045A6-BA7C-0042-955A-C1D644E75458}">
      <dgm:prSet/>
      <dgm:spPr/>
      <dgm:t>
        <a:bodyPr/>
        <a:lstStyle/>
        <a:p>
          <a:endParaRPr lang="en-US"/>
        </a:p>
      </dgm:t>
    </dgm:pt>
    <dgm:pt modelId="{94387BF5-6C6E-514E-9D86-30CFDDEBBEA2}" type="sibTrans" cxnId="{EEF045A6-BA7C-0042-955A-C1D644E75458}">
      <dgm:prSet/>
      <dgm:spPr/>
      <dgm:t>
        <a:bodyPr/>
        <a:lstStyle/>
        <a:p>
          <a:endParaRPr lang="en-US"/>
        </a:p>
      </dgm:t>
    </dgm:pt>
    <dgm:pt modelId="{8D24A836-EE41-AC42-B29E-F0AD6008F58F}">
      <dgm:prSet/>
      <dgm:spPr/>
      <dgm:t>
        <a:bodyPr/>
        <a:lstStyle/>
        <a:p>
          <a:r>
            <a:rPr lang="en-US" dirty="0"/>
            <a:t>Taught online by credit professor as a noncredit co-requisite during the Spring semester </a:t>
          </a:r>
        </a:p>
      </dgm:t>
    </dgm:pt>
    <dgm:pt modelId="{BE3EBD92-C813-EA43-B08C-DAA1F9AA1D3C}" type="parTrans" cxnId="{34C8D021-7CC8-594B-B883-31185C847C36}">
      <dgm:prSet/>
      <dgm:spPr/>
      <dgm:t>
        <a:bodyPr/>
        <a:lstStyle/>
        <a:p>
          <a:endParaRPr lang="en-US"/>
        </a:p>
      </dgm:t>
    </dgm:pt>
    <dgm:pt modelId="{84622CDC-AA04-7145-8220-BAA6D4984041}" type="sibTrans" cxnId="{34C8D021-7CC8-594B-B883-31185C847C36}">
      <dgm:prSet/>
      <dgm:spPr/>
      <dgm:t>
        <a:bodyPr/>
        <a:lstStyle/>
        <a:p>
          <a:endParaRPr lang="en-US"/>
        </a:p>
      </dgm:t>
    </dgm:pt>
    <dgm:pt modelId="{B6C6652B-27A8-EA4E-981F-03C901A4924E}" type="pres">
      <dgm:prSet presAssocID="{2FF8DA5E-6410-5E49-9D26-8DE7CB81E0FA}" presName="Name0" presStyleCnt="0">
        <dgm:presLayoutVars>
          <dgm:dir/>
          <dgm:resizeHandles val="exact"/>
        </dgm:presLayoutVars>
      </dgm:prSet>
      <dgm:spPr/>
    </dgm:pt>
    <dgm:pt modelId="{3C23A6DF-90F4-1F40-ABF2-FEE783D34882}" type="pres">
      <dgm:prSet presAssocID="{39C4417C-8F45-EF4F-9F3D-068203FFD8CB}" presName="node" presStyleLbl="node1" presStyleIdx="0" presStyleCnt="5">
        <dgm:presLayoutVars>
          <dgm:bulletEnabled val="1"/>
        </dgm:presLayoutVars>
      </dgm:prSet>
      <dgm:spPr/>
    </dgm:pt>
    <dgm:pt modelId="{4B2EF12C-B14F-2247-A9A0-B62452590C6E}" type="pres">
      <dgm:prSet presAssocID="{8BE95307-8BF4-B440-AAEF-F177CD22A355}" presName="sibTrans" presStyleLbl="sibTrans1D1" presStyleIdx="0" presStyleCnt="4"/>
      <dgm:spPr/>
    </dgm:pt>
    <dgm:pt modelId="{3CF29B74-5D68-C44F-8FAD-03090B6029A7}" type="pres">
      <dgm:prSet presAssocID="{8BE95307-8BF4-B440-AAEF-F177CD22A355}" presName="connectorText" presStyleLbl="sibTrans1D1" presStyleIdx="0" presStyleCnt="4"/>
      <dgm:spPr/>
    </dgm:pt>
    <dgm:pt modelId="{32B47F25-AD7F-E549-B94F-089D4FA29957}" type="pres">
      <dgm:prSet presAssocID="{8610F151-1C00-334B-B565-B6A6A2B0308D}" presName="node" presStyleLbl="node1" presStyleIdx="1" presStyleCnt="5">
        <dgm:presLayoutVars>
          <dgm:bulletEnabled val="1"/>
        </dgm:presLayoutVars>
      </dgm:prSet>
      <dgm:spPr/>
    </dgm:pt>
    <dgm:pt modelId="{55393174-FD4C-C245-A946-69BBA422BE72}" type="pres">
      <dgm:prSet presAssocID="{C9DCC81D-EA3A-4E4B-9765-74EA3D48CBB3}" presName="sibTrans" presStyleLbl="sibTrans1D1" presStyleIdx="1" presStyleCnt="4"/>
      <dgm:spPr/>
    </dgm:pt>
    <dgm:pt modelId="{51E427B0-3234-2D41-B787-2DEECEDDAB15}" type="pres">
      <dgm:prSet presAssocID="{C9DCC81D-EA3A-4E4B-9765-74EA3D48CBB3}" presName="connectorText" presStyleLbl="sibTrans1D1" presStyleIdx="1" presStyleCnt="4"/>
      <dgm:spPr/>
    </dgm:pt>
    <dgm:pt modelId="{A598A787-6B9F-3043-B380-CBD10511927F}" type="pres">
      <dgm:prSet presAssocID="{A53F18DE-74EC-2C4D-A2C9-351CE0AFB4BD}" presName="node" presStyleLbl="node1" presStyleIdx="2" presStyleCnt="5">
        <dgm:presLayoutVars>
          <dgm:bulletEnabled val="1"/>
        </dgm:presLayoutVars>
      </dgm:prSet>
      <dgm:spPr/>
    </dgm:pt>
    <dgm:pt modelId="{ECB4B064-0602-D148-9D30-B8D20776DE69}" type="pres">
      <dgm:prSet presAssocID="{F2F3831F-3FA9-2F44-9385-57E93A751392}" presName="sibTrans" presStyleLbl="sibTrans1D1" presStyleIdx="2" presStyleCnt="4"/>
      <dgm:spPr/>
    </dgm:pt>
    <dgm:pt modelId="{6399EF91-5675-9A44-BF99-80D12241B3BF}" type="pres">
      <dgm:prSet presAssocID="{F2F3831F-3FA9-2F44-9385-57E93A751392}" presName="connectorText" presStyleLbl="sibTrans1D1" presStyleIdx="2" presStyleCnt="4"/>
      <dgm:spPr/>
    </dgm:pt>
    <dgm:pt modelId="{2BDE0AFA-7687-5B45-9ED9-35EFE432D8AA}" type="pres">
      <dgm:prSet presAssocID="{8D24A836-EE41-AC42-B29E-F0AD6008F58F}" presName="node" presStyleLbl="node1" presStyleIdx="3" presStyleCnt="5">
        <dgm:presLayoutVars>
          <dgm:bulletEnabled val="1"/>
        </dgm:presLayoutVars>
      </dgm:prSet>
      <dgm:spPr/>
    </dgm:pt>
    <dgm:pt modelId="{C0729CB7-D9BB-5642-B6D0-CC7DCDDF8CE6}" type="pres">
      <dgm:prSet presAssocID="{84622CDC-AA04-7145-8220-BAA6D4984041}" presName="sibTrans" presStyleLbl="sibTrans1D1" presStyleIdx="3" presStyleCnt="4"/>
      <dgm:spPr/>
    </dgm:pt>
    <dgm:pt modelId="{1BBD3E6B-912A-7F48-B4D4-C4CE4A109226}" type="pres">
      <dgm:prSet presAssocID="{84622CDC-AA04-7145-8220-BAA6D4984041}" presName="connectorText" presStyleLbl="sibTrans1D1" presStyleIdx="3" presStyleCnt="4"/>
      <dgm:spPr/>
    </dgm:pt>
    <dgm:pt modelId="{B90605D0-33A2-124E-AD6F-78DB6B4DFF09}" type="pres">
      <dgm:prSet presAssocID="{04C31847-0F5F-164B-AABA-3720F58D6FE4}" presName="node" presStyleLbl="node1" presStyleIdx="4" presStyleCnt="5">
        <dgm:presLayoutVars>
          <dgm:bulletEnabled val="1"/>
        </dgm:presLayoutVars>
      </dgm:prSet>
      <dgm:spPr/>
    </dgm:pt>
  </dgm:ptLst>
  <dgm:cxnLst>
    <dgm:cxn modelId="{34C8D021-7CC8-594B-B883-31185C847C36}" srcId="{2FF8DA5E-6410-5E49-9D26-8DE7CB81E0FA}" destId="{8D24A836-EE41-AC42-B29E-F0AD6008F58F}" srcOrd="3" destOrd="0" parTransId="{BE3EBD92-C813-EA43-B08C-DAA1F9AA1D3C}" sibTransId="{84622CDC-AA04-7145-8220-BAA6D4984041}"/>
    <dgm:cxn modelId="{A061EA23-BB03-2F48-AA3B-47373B2668B0}" type="presOf" srcId="{8BE95307-8BF4-B440-AAEF-F177CD22A355}" destId="{4B2EF12C-B14F-2247-A9A0-B62452590C6E}" srcOrd="0" destOrd="0" presId="urn:microsoft.com/office/officeart/2005/8/layout/bProcess3"/>
    <dgm:cxn modelId="{95BD942C-5AC5-6649-9C29-29433B65BED0}" type="presOf" srcId="{8610F151-1C00-334B-B565-B6A6A2B0308D}" destId="{32B47F25-AD7F-E549-B94F-089D4FA29957}" srcOrd="0" destOrd="0" presId="urn:microsoft.com/office/officeart/2005/8/layout/bProcess3"/>
    <dgm:cxn modelId="{72B8AA40-6FAB-7242-AC04-5926CB50FB37}" type="presOf" srcId="{C9DCC81D-EA3A-4E4B-9765-74EA3D48CBB3}" destId="{55393174-FD4C-C245-A946-69BBA422BE72}" srcOrd="0" destOrd="0" presId="urn:microsoft.com/office/officeart/2005/8/layout/bProcess3"/>
    <dgm:cxn modelId="{C751007D-0DA7-D74B-8826-CD08C40F4D65}" type="presOf" srcId="{39C4417C-8F45-EF4F-9F3D-068203FFD8CB}" destId="{3C23A6DF-90F4-1F40-ABF2-FEE783D34882}" srcOrd="0" destOrd="0" presId="urn:microsoft.com/office/officeart/2005/8/layout/bProcess3"/>
    <dgm:cxn modelId="{9F37F37F-CE5D-054F-B24D-A49F5B83BD53}" type="presOf" srcId="{84622CDC-AA04-7145-8220-BAA6D4984041}" destId="{C0729CB7-D9BB-5642-B6D0-CC7DCDDF8CE6}" srcOrd="0" destOrd="0" presId="urn:microsoft.com/office/officeart/2005/8/layout/bProcess3"/>
    <dgm:cxn modelId="{35983D8B-CCDB-2A43-894D-2CC7D3B08F18}" type="presOf" srcId="{8BE95307-8BF4-B440-AAEF-F177CD22A355}" destId="{3CF29B74-5D68-C44F-8FAD-03090B6029A7}" srcOrd="1" destOrd="0" presId="urn:microsoft.com/office/officeart/2005/8/layout/bProcess3"/>
    <dgm:cxn modelId="{AF340B8D-787C-404F-A6F9-180F87748174}" type="presOf" srcId="{8D24A836-EE41-AC42-B29E-F0AD6008F58F}" destId="{2BDE0AFA-7687-5B45-9ED9-35EFE432D8AA}" srcOrd="0" destOrd="0" presId="urn:microsoft.com/office/officeart/2005/8/layout/bProcess3"/>
    <dgm:cxn modelId="{B442D28F-3D70-F441-9A3D-675EC61BDE1D}" srcId="{2FF8DA5E-6410-5E49-9D26-8DE7CB81E0FA}" destId="{8610F151-1C00-334B-B565-B6A6A2B0308D}" srcOrd="1" destOrd="0" parTransId="{38F07ACB-CC57-BA45-9B70-2B015D991AF2}" sibTransId="{C9DCC81D-EA3A-4E4B-9765-74EA3D48CBB3}"/>
    <dgm:cxn modelId="{52414292-0BB0-2945-8DCA-D40A45BE7C9E}" type="presOf" srcId="{F2F3831F-3FA9-2F44-9385-57E93A751392}" destId="{6399EF91-5675-9A44-BF99-80D12241B3BF}" srcOrd="1" destOrd="0" presId="urn:microsoft.com/office/officeart/2005/8/layout/bProcess3"/>
    <dgm:cxn modelId="{A07B1796-ED14-3B4D-BE49-5F299243E8E7}" srcId="{2FF8DA5E-6410-5E49-9D26-8DE7CB81E0FA}" destId="{39C4417C-8F45-EF4F-9F3D-068203FFD8CB}" srcOrd="0" destOrd="0" parTransId="{D4AF93CC-3C89-8F40-ACE9-233B07713A69}" sibTransId="{8BE95307-8BF4-B440-AAEF-F177CD22A355}"/>
    <dgm:cxn modelId="{DB680C98-97B7-9F47-80D6-7656B7BAAF30}" type="presOf" srcId="{84622CDC-AA04-7145-8220-BAA6D4984041}" destId="{1BBD3E6B-912A-7F48-B4D4-C4CE4A109226}" srcOrd="1" destOrd="0" presId="urn:microsoft.com/office/officeart/2005/8/layout/bProcess3"/>
    <dgm:cxn modelId="{EEF045A6-BA7C-0042-955A-C1D644E75458}" srcId="{2FF8DA5E-6410-5E49-9D26-8DE7CB81E0FA}" destId="{04C31847-0F5F-164B-AABA-3720F58D6FE4}" srcOrd="4" destOrd="0" parTransId="{1B1E86A0-9F4A-534E-8F49-652FE3B6B6E3}" sibTransId="{94387BF5-6C6E-514E-9D86-30CFDDEBBEA2}"/>
    <dgm:cxn modelId="{585248A6-E9AA-7C47-ABD6-9A96D9311A49}" type="presOf" srcId="{04C31847-0F5F-164B-AABA-3720F58D6FE4}" destId="{B90605D0-33A2-124E-AD6F-78DB6B4DFF09}" srcOrd="0" destOrd="0" presId="urn:microsoft.com/office/officeart/2005/8/layout/bProcess3"/>
    <dgm:cxn modelId="{00B8E7BC-D8C9-C24B-9B93-F409447553B8}" type="presOf" srcId="{A53F18DE-74EC-2C4D-A2C9-351CE0AFB4BD}" destId="{A598A787-6B9F-3043-B380-CBD10511927F}" srcOrd="0" destOrd="0" presId="urn:microsoft.com/office/officeart/2005/8/layout/bProcess3"/>
    <dgm:cxn modelId="{9C2ADEC9-18CF-FD48-92D0-6EA94E18C3B8}" srcId="{2FF8DA5E-6410-5E49-9D26-8DE7CB81E0FA}" destId="{A53F18DE-74EC-2C4D-A2C9-351CE0AFB4BD}" srcOrd="2" destOrd="0" parTransId="{7B0A06EC-C74F-5840-8041-604E92F747AE}" sibTransId="{F2F3831F-3FA9-2F44-9385-57E93A751392}"/>
    <dgm:cxn modelId="{002511CC-3E21-324A-895D-F23D4F65DB49}" type="presOf" srcId="{C9DCC81D-EA3A-4E4B-9765-74EA3D48CBB3}" destId="{51E427B0-3234-2D41-B787-2DEECEDDAB15}" srcOrd="1" destOrd="0" presId="urn:microsoft.com/office/officeart/2005/8/layout/bProcess3"/>
    <dgm:cxn modelId="{3DC07BF6-F7F6-D448-98FE-ED79A6566751}" type="presOf" srcId="{2FF8DA5E-6410-5E49-9D26-8DE7CB81E0FA}" destId="{B6C6652B-27A8-EA4E-981F-03C901A4924E}" srcOrd="0" destOrd="0" presId="urn:microsoft.com/office/officeart/2005/8/layout/bProcess3"/>
    <dgm:cxn modelId="{5EBDA6FC-2361-D44E-A884-A1A113EA3818}" type="presOf" srcId="{F2F3831F-3FA9-2F44-9385-57E93A751392}" destId="{ECB4B064-0602-D148-9D30-B8D20776DE69}" srcOrd="0" destOrd="0" presId="urn:microsoft.com/office/officeart/2005/8/layout/bProcess3"/>
    <dgm:cxn modelId="{94255E57-FF67-4F42-ACC2-BE548FEA590B}" type="presParOf" srcId="{B6C6652B-27A8-EA4E-981F-03C901A4924E}" destId="{3C23A6DF-90F4-1F40-ABF2-FEE783D34882}" srcOrd="0" destOrd="0" presId="urn:microsoft.com/office/officeart/2005/8/layout/bProcess3"/>
    <dgm:cxn modelId="{51C1EB6B-6F97-754D-B9C5-3871657453A4}" type="presParOf" srcId="{B6C6652B-27A8-EA4E-981F-03C901A4924E}" destId="{4B2EF12C-B14F-2247-A9A0-B62452590C6E}" srcOrd="1" destOrd="0" presId="urn:microsoft.com/office/officeart/2005/8/layout/bProcess3"/>
    <dgm:cxn modelId="{2B70394C-517F-524D-BB3A-61C0A00735AD}" type="presParOf" srcId="{4B2EF12C-B14F-2247-A9A0-B62452590C6E}" destId="{3CF29B74-5D68-C44F-8FAD-03090B6029A7}" srcOrd="0" destOrd="0" presId="urn:microsoft.com/office/officeart/2005/8/layout/bProcess3"/>
    <dgm:cxn modelId="{9B8399A2-FA3D-124C-9EB7-D45A6A2A6D9C}" type="presParOf" srcId="{B6C6652B-27A8-EA4E-981F-03C901A4924E}" destId="{32B47F25-AD7F-E549-B94F-089D4FA29957}" srcOrd="2" destOrd="0" presId="urn:microsoft.com/office/officeart/2005/8/layout/bProcess3"/>
    <dgm:cxn modelId="{B119F779-BD4B-1646-8ADD-3264E153A830}" type="presParOf" srcId="{B6C6652B-27A8-EA4E-981F-03C901A4924E}" destId="{55393174-FD4C-C245-A946-69BBA422BE72}" srcOrd="3" destOrd="0" presId="urn:microsoft.com/office/officeart/2005/8/layout/bProcess3"/>
    <dgm:cxn modelId="{4D9D7494-F622-774F-B337-428FA64B6115}" type="presParOf" srcId="{55393174-FD4C-C245-A946-69BBA422BE72}" destId="{51E427B0-3234-2D41-B787-2DEECEDDAB15}" srcOrd="0" destOrd="0" presId="urn:microsoft.com/office/officeart/2005/8/layout/bProcess3"/>
    <dgm:cxn modelId="{9EBD7182-C570-0E40-A33A-731FBB870A1E}" type="presParOf" srcId="{B6C6652B-27A8-EA4E-981F-03C901A4924E}" destId="{A598A787-6B9F-3043-B380-CBD10511927F}" srcOrd="4" destOrd="0" presId="urn:microsoft.com/office/officeart/2005/8/layout/bProcess3"/>
    <dgm:cxn modelId="{FE87B7D2-9D6E-AD4B-9E2A-67152B7B6867}" type="presParOf" srcId="{B6C6652B-27A8-EA4E-981F-03C901A4924E}" destId="{ECB4B064-0602-D148-9D30-B8D20776DE69}" srcOrd="5" destOrd="0" presId="urn:microsoft.com/office/officeart/2005/8/layout/bProcess3"/>
    <dgm:cxn modelId="{3209C6DF-ECFD-F64A-9964-004B54B68400}" type="presParOf" srcId="{ECB4B064-0602-D148-9D30-B8D20776DE69}" destId="{6399EF91-5675-9A44-BF99-80D12241B3BF}" srcOrd="0" destOrd="0" presId="urn:microsoft.com/office/officeart/2005/8/layout/bProcess3"/>
    <dgm:cxn modelId="{CFC7CE49-7941-ED40-9DB1-7EA0A8820666}" type="presParOf" srcId="{B6C6652B-27A8-EA4E-981F-03C901A4924E}" destId="{2BDE0AFA-7687-5B45-9ED9-35EFE432D8AA}" srcOrd="6" destOrd="0" presId="urn:microsoft.com/office/officeart/2005/8/layout/bProcess3"/>
    <dgm:cxn modelId="{057F18A5-44A3-3F4E-9787-8B6D7977BD13}" type="presParOf" srcId="{B6C6652B-27A8-EA4E-981F-03C901A4924E}" destId="{C0729CB7-D9BB-5642-B6D0-CC7DCDDF8CE6}" srcOrd="7" destOrd="0" presId="urn:microsoft.com/office/officeart/2005/8/layout/bProcess3"/>
    <dgm:cxn modelId="{55D9A966-E34F-5245-A738-0F81623A5FF9}" type="presParOf" srcId="{C0729CB7-D9BB-5642-B6D0-CC7DCDDF8CE6}" destId="{1BBD3E6B-912A-7F48-B4D4-C4CE4A109226}" srcOrd="0" destOrd="0" presId="urn:microsoft.com/office/officeart/2005/8/layout/bProcess3"/>
    <dgm:cxn modelId="{9C37D8D7-70B4-1540-A21F-86D228F0E2D2}" type="presParOf" srcId="{B6C6652B-27A8-EA4E-981F-03C901A4924E}" destId="{B90605D0-33A2-124E-AD6F-78DB6B4DFF09}"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DF24B3-E9DE-4367-96FC-6D319AE5A04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8468C509-9323-43FB-8D2B-A7B71374B71A}">
      <dgm:prSet phldrT="[Text]"/>
      <dgm:spPr/>
      <dgm:t>
        <a:bodyPr/>
        <a:lstStyle/>
        <a:p>
          <a:r>
            <a:rPr lang="en-US" b="1" dirty="0"/>
            <a:t>Orientation &amp; Application Assistance</a:t>
          </a:r>
        </a:p>
      </dgm:t>
    </dgm:pt>
    <dgm:pt modelId="{40A00479-CA03-440E-A41D-A66621130EE5}" type="parTrans" cxnId="{62284C1B-9FD0-4127-B8F0-86186998C432}">
      <dgm:prSet/>
      <dgm:spPr/>
      <dgm:t>
        <a:bodyPr/>
        <a:lstStyle/>
        <a:p>
          <a:endParaRPr lang="en-US"/>
        </a:p>
      </dgm:t>
    </dgm:pt>
    <dgm:pt modelId="{E4D7AB01-374D-48F3-9A14-B99C2675A55C}" type="sibTrans" cxnId="{62284C1B-9FD0-4127-B8F0-86186998C432}">
      <dgm:prSet/>
      <dgm:spPr/>
      <dgm:t>
        <a:bodyPr/>
        <a:lstStyle/>
        <a:p>
          <a:endParaRPr lang="en-US"/>
        </a:p>
      </dgm:t>
    </dgm:pt>
    <dgm:pt modelId="{FAF87756-DDD2-44AC-9775-47B0B9CD396C}">
      <dgm:prSet phldrT="[Text]"/>
      <dgm:spPr/>
      <dgm:t>
        <a:bodyPr/>
        <a:lstStyle/>
        <a:p>
          <a:r>
            <a:rPr lang="en-US" dirty="0">
              <a:solidFill>
                <a:srgbClr val="533A27"/>
              </a:solidFill>
            </a:rPr>
            <a:t>Assist students w/completing </a:t>
          </a:r>
          <a:r>
            <a:rPr lang="en-US" dirty="0" err="1">
              <a:solidFill>
                <a:srgbClr val="533A27"/>
              </a:solidFill>
            </a:rPr>
            <a:t>CCCApply</a:t>
          </a:r>
          <a:r>
            <a:rPr lang="en-US" dirty="0">
              <a:solidFill>
                <a:srgbClr val="533A27"/>
              </a:solidFill>
            </a:rPr>
            <a:t> and enrolling in classes</a:t>
          </a:r>
        </a:p>
      </dgm:t>
    </dgm:pt>
    <dgm:pt modelId="{94B30467-6D50-4A6F-9DC6-D795FCFA3E21}" type="parTrans" cxnId="{C4E3B861-6C15-413C-9BC9-CE166DC6F1AD}">
      <dgm:prSet/>
      <dgm:spPr/>
      <dgm:t>
        <a:bodyPr/>
        <a:lstStyle/>
        <a:p>
          <a:endParaRPr lang="en-US"/>
        </a:p>
      </dgm:t>
    </dgm:pt>
    <dgm:pt modelId="{04B28114-5721-455C-A214-663EDD494062}" type="sibTrans" cxnId="{C4E3B861-6C15-413C-9BC9-CE166DC6F1AD}">
      <dgm:prSet/>
      <dgm:spPr/>
      <dgm:t>
        <a:bodyPr/>
        <a:lstStyle/>
        <a:p>
          <a:endParaRPr lang="en-US"/>
        </a:p>
      </dgm:t>
    </dgm:pt>
    <dgm:pt modelId="{300EE4F5-D99C-4542-AF0F-5F9597C52631}">
      <dgm:prSet phldrT="[Text]"/>
      <dgm:spPr/>
      <dgm:t>
        <a:bodyPr/>
        <a:lstStyle/>
        <a:p>
          <a:r>
            <a:rPr lang="en-US" b="1" dirty="0"/>
            <a:t>College Readiness Academy (3 </a:t>
          </a:r>
          <a:r>
            <a:rPr lang="en-US" b="1" dirty="0" err="1"/>
            <a:t>wks</a:t>
          </a:r>
          <a:r>
            <a:rPr lang="en-US" b="1" dirty="0"/>
            <a:t>)</a:t>
          </a:r>
        </a:p>
      </dgm:t>
    </dgm:pt>
    <dgm:pt modelId="{05DC1E60-4664-434F-9C09-7D5E400D89E3}" type="parTrans" cxnId="{C99F5AAF-9039-49E3-9A35-F6F66EF83582}">
      <dgm:prSet/>
      <dgm:spPr/>
      <dgm:t>
        <a:bodyPr/>
        <a:lstStyle/>
        <a:p>
          <a:endParaRPr lang="en-US"/>
        </a:p>
      </dgm:t>
    </dgm:pt>
    <dgm:pt modelId="{D725A9F2-CF8D-431F-9BDE-99980262B5D4}" type="sibTrans" cxnId="{C99F5AAF-9039-49E3-9A35-F6F66EF83582}">
      <dgm:prSet/>
      <dgm:spPr/>
      <dgm:t>
        <a:bodyPr/>
        <a:lstStyle/>
        <a:p>
          <a:endParaRPr lang="en-US"/>
        </a:p>
      </dgm:t>
    </dgm:pt>
    <dgm:pt modelId="{712F6C87-547B-4530-BA4C-823C8153A27A}">
      <dgm:prSet phldrT="[Text]"/>
      <dgm:spPr/>
      <dgm:t>
        <a:bodyPr/>
        <a:lstStyle/>
        <a:p>
          <a:r>
            <a:rPr lang="en-US" dirty="0">
              <a:solidFill>
                <a:srgbClr val="533A27"/>
              </a:solidFill>
            </a:rPr>
            <a:t>Intro to Post-Secondary Education</a:t>
          </a:r>
        </a:p>
      </dgm:t>
    </dgm:pt>
    <dgm:pt modelId="{27861E28-1A70-4597-9E51-F1E2806486E8}" type="parTrans" cxnId="{1617B3E1-B007-46C0-BB1D-084CCA66ADBC}">
      <dgm:prSet/>
      <dgm:spPr/>
      <dgm:t>
        <a:bodyPr/>
        <a:lstStyle/>
        <a:p>
          <a:endParaRPr lang="en-US"/>
        </a:p>
      </dgm:t>
    </dgm:pt>
    <dgm:pt modelId="{8C32719D-3E1A-47E0-9F3A-137A97B02D49}" type="sibTrans" cxnId="{1617B3E1-B007-46C0-BB1D-084CCA66ADBC}">
      <dgm:prSet/>
      <dgm:spPr/>
      <dgm:t>
        <a:bodyPr/>
        <a:lstStyle/>
        <a:p>
          <a:endParaRPr lang="en-US"/>
        </a:p>
      </dgm:t>
    </dgm:pt>
    <dgm:pt modelId="{C00F8CEE-0108-4A6D-98E2-3C050C94779B}">
      <dgm:prSet phldrT="[Text]"/>
      <dgm:spPr/>
      <dgm:t>
        <a:bodyPr/>
        <a:lstStyle/>
        <a:p>
          <a:r>
            <a:rPr lang="en-US" b="1" dirty="0"/>
            <a:t>Resilient Leadership for College &amp; Career Success</a:t>
          </a:r>
        </a:p>
      </dgm:t>
    </dgm:pt>
    <dgm:pt modelId="{38ED924A-F984-48D6-8BC0-CE99B3C9C03E}" type="parTrans" cxnId="{A1C1C024-56E7-4282-B173-681248146851}">
      <dgm:prSet/>
      <dgm:spPr/>
      <dgm:t>
        <a:bodyPr/>
        <a:lstStyle/>
        <a:p>
          <a:endParaRPr lang="en-US"/>
        </a:p>
      </dgm:t>
    </dgm:pt>
    <dgm:pt modelId="{3B9AB9BB-2194-4FD3-B959-1DAB71BD3E5E}" type="sibTrans" cxnId="{A1C1C024-56E7-4282-B173-681248146851}">
      <dgm:prSet/>
      <dgm:spPr/>
      <dgm:t>
        <a:bodyPr/>
        <a:lstStyle/>
        <a:p>
          <a:endParaRPr lang="en-US"/>
        </a:p>
      </dgm:t>
    </dgm:pt>
    <dgm:pt modelId="{30604E63-95D6-466C-91B5-30B23FF3C434}">
      <dgm:prSet phldrT="[Text]"/>
      <dgm:spPr/>
      <dgm:t>
        <a:bodyPr/>
        <a:lstStyle/>
        <a:p>
          <a:r>
            <a:rPr lang="en-US" dirty="0">
              <a:solidFill>
                <a:srgbClr val="533A27"/>
              </a:solidFill>
            </a:rPr>
            <a:t>Reading &amp; writing for college and career readiness</a:t>
          </a:r>
        </a:p>
      </dgm:t>
    </dgm:pt>
    <dgm:pt modelId="{9209FC35-DF83-47AD-92FA-98BBFA7FCD4A}" type="parTrans" cxnId="{271625DB-1CBB-4053-A068-74F6B73FF928}">
      <dgm:prSet/>
      <dgm:spPr/>
      <dgm:t>
        <a:bodyPr/>
        <a:lstStyle/>
        <a:p>
          <a:endParaRPr lang="en-US"/>
        </a:p>
      </dgm:t>
    </dgm:pt>
    <dgm:pt modelId="{54E54F06-BE14-48A1-914B-3561384135A6}" type="sibTrans" cxnId="{271625DB-1CBB-4053-A068-74F6B73FF928}">
      <dgm:prSet/>
      <dgm:spPr/>
      <dgm:t>
        <a:bodyPr/>
        <a:lstStyle/>
        <a:p>
          <a:endParaRPr lang="en-US"/>
        </a:p>
      </dgm:t>
    </dgm:pt>
    <dgm:pt modelId="{020117FF-A8EB-4094-97AE-E29092ECF046}">
      <dgm:prSet phldrT="[Text]"/>
      <dgm:spPr/>
      <dgm:t>
        <a:bodyPr/>
        <a:lstStyle/>
        <a:p>
          <a:r>
            <a:rPr lang="en-US" dirty="0">
              <a:solidFill>
                <a:srgbClr val="533A27"/>
              </a:solidFill>
            </a:rPr>
            <a:t>Student Success in Hybrid &amp; Online Classes</a:t>
          </a:r>
        </a:p>
      </dgm:t>
    </dgm:pt>
    <dgm:pt modelId="{4D943277-FDA9-47E1-B218-0F09E96CEDA8}" type="parTrans" cxnId="{D00463FB-A6B2-4F26-8AC1-03A509B2D1DC}">
      <dgm:prSet/>
      <dgm:spPr/>
      <dgm:t>
        <a:bodyPr/>
        <a:lstStyle/>
        <a:p>
          <a:endParaRPr lang="en-US"/>
        </a:p>
      </dgm:t>
    </dgm:pt>
    <dgm:pt modelId="{AF027A09-A4FE-42B9-B555-C785F707B1AC}" type="sibTrans" cxnId="{D00463FB-A6B2-4F26-8AC1-03A509B2D1DC}">
      <dgm:prSet/>
      <dgm:spPr/>
      <dgm:t>
        <a:bodyPr/>
        <a:lstStyle/>
        <a:p>
          <a:endParaRPr lang="en-US"/>
        </a:p>
      </dgm:t>
    </dgm:pt>
    <dgm:pt modelId="{08B1ADAB-3330-44CA-85B5-2589D00C912A}">
      <dgm:prSet phldrT="[Text]"/>
      <dgm:spPr/>
      <dgm:t>
        <a:bodyPr/>
        <a:lstStyle/>
        <a:p>
          <a:r>
            <a:rPr lang="en-US" dirty="0">
              <a:solidFill>
                <a:srgbClr val="533A27"/>
              </a:solidFill>
            </a:rPr>
            <a:t>Computer Literacy for College</a:t>
          </a:r>
        </a:p>
      </dgm:t>
    </dgm:pt>
    <dgm:pt modelId="{38DA0CEE-3B43-4A89-8EA6-15578ECC8242}" type="parTrans" cxnId="{2CD4FB92-DB7F-4853-9F7B-FBAF4657B0FB}">
      <dgm:prSet/>
      <dgm:spPr/>
      <dgm:t>
        <a:bodyPr/>
        <a:lstStyle/>
        <a:p>
          <a:endParaRPr lang="en-US"/>
        </a:p>
      </dgm:t>
    </dgm:pt>
    <dgm:pt modelId="{7147F148-E19E-423E-AECE-D06C0167F1D6}" type="sibTrans" cxnId="{2CD4FB92-DB7F-4853-9F7B-FBAF4657B0FB}">
      <dgm:prSet/>
      <dgm:spPr/>
      <dgm:t>
        <a:bodyPr/>
        <a:lstStyle/>
        <a:p>
          <a:endParaRPr lang="en-US"/>
        </a:p>
      </dgm:t>
    </dgm:pt>
    <dgm:pt modelId="{3BD0BCA9-0893-42E6-A00F-7F71D4414335}">
      <dgm:prSet phldrT="[Text]"/>
      <dgm:spPr/>
      <dgm:t>
        <a:bodyPr/>
        <a:lstStyle/>
        <a:p>
          <a:r>
            <a:rPr lang="en-US" dirty="0">
              <a:solidFill>
                <a:srgbClr val="533A27"/>
              </a:solidFill>
            </a:rPr>
            <a:t>Industry Overview &amp; Career Opportunities</a:t>
          </a:r>
        </a:p>
      </dgm:t>
    </dgm:pt>
    <dgm:pt modelId="{E29D165E-6B2B-4687-8423-BCD45178CC3D}" type="parTrans" cxnId="{DC6D1604-5E8B-461C-83FD-7EA89424E559}">
      <dgm:prSet/>
      <dgm:spPr/>
      <dgm:t>
        <a:bodyPr/>
        <a:lstStyle/>
        <a:p>
          <a:endParaRPr lang="en-US"/>
        </a:p>
      </dgm:t>
    </dgm:pt>
    <dgm:pt modelId="{AB124902-46ED-403B-9531-A7C9A11B292D}" type="sibTrans" cxnId="{DC6D1604-5E8B-461C-83FD-7EA89424E559}">
      <dgm:prSet/>
      <dgm:spPr/>
      <dgm:t>
        <a:bodyPr/>
        <a:lstStyle/>
        <a:p>
          <a:endParaRPr lang="en-US"/>
        </a:p>
      </dgm:t>
    </dgm:pt>
    <dgm:pt modelId="{396A8718-73EE-43C9-83C1-0CAD3C3CA567}">
      <dgm:prSet phldrT="[Text]"/>
      <dgm:spPr/>
      <dgm:t>
        <a:bodyPr/>
        <a:lstStyle/>
        <a:p>
          <a:r>
            <a:rPr lang="en-US" dirty="0">
              <a:solidFill>
                <a:srgbClr val="533A27"/>
              </a:solidFill>
            </a:rPr>
            <a:t>Academic Guidance</a:t>
          </a:r>
        </a:p>
      </dgm:t>
    </dgm:pt>
    <dgm:pt modelId="{1E9BE98F-A6D9-4696-9799-03B689CD70F9}" type="parTrans" cxnId="{92049740-B354-4BF5-9F4B-5AF69F9A7C8B}">
      <dgm:prSet/>
      <dgm:spPr/>
      <dgm:t>
        <a:bodyPr/>
        <a:lstStyle/>
        <a:p>
          <a:endParaRPr lang="en-US"/>
        </a:p>
      </dgm:t>
    </dgm:pt>
    <dgm:pt modelId="{B1A4CB4D-BC24-4168-9E0D-9C65C5E68C9C}" type="sibTrans" cxnId="{92049740-B354-4BF5-9F4B-5AF69F9A7C8B}">
      <dgm:prSet/>
      <dgm:spPr/>
      <dgm:t>
        <a:bodyPr/>
        <a:lstStyle/>
        <a:p>
          <a:endParaRPr lang="en-US"/>
        </a:p>
      </dgm:t>
    </dgm:pt>
    <dgm:pt modelId="{684843C9-9A9E-4D5C-9BDC-0744EE600D91}">
      <dgm:prSet phldrT="[Text]"/>
      <dgm:spPr/>
      <dgm:t>
        <a:bodyPr/>
        <a:lstStyle/>
        <a:p>
          <a:r>
            <a:rPr lang="en-US" dirty="0">
              <a:solidFill>
                <a:srgbClr val="533A27"/>
              </a:solidFill>
            </a:rPr>
            <a:t>Confirm students have consistent and reliable technology to participate in class</a:t>
          </a:r>
        </a:p>
      </dgm:t>
    </dgm:pt>
    <dgm:pt modelId="{0DC300A5-8C69-4032-9069-FD9037A6FA95}" type="parTrans" cxnId="{A229EFE3-4B81-46E2-B59C-A84EFD02B286}">
      <dgm:prSet/>
      <dgm:spPr/>
      <dgm:t>
        <a:bodyPr/>
        <a:lstStyle/>
        <a:p>
          <a:endParaRPr lang="en-US"/>
        </a:p>
      </dgm:t>
    </dgm:pt>
    <dgm:pt modelId="{07A08E93-0AC7-4B7C-A6F3-1A4F293C6101}" type="sibTrans" cxnId="{A229EFE3-4B81-46E2-B59C-A84EFD02B286}">
      <dgm:prSet/>
      <dgm:spPr/>
      <dgm:t>
        <a:bodyPr/>
        <a:lstStyle/>
        <a:p>
          <a:endParaRPr lang="en-US"/>
        </a:p>
      </dgm:t>
    </dgm:pt>
    <dgm:pt modelId="{B896FC5D-D840-4F6D-B0B5-210F590A80B5}">
      <dgm:prSet phldrT="[Text]"/>
      <dgm:spPr/>
      <dgm:t>
        <a:bodyPr/>
        <a:lstStyle/>
        <a:p>
          <a:r>
            <a:rPr lang="en-US" dirty="0">
              <a:solidFill>
                <a:srgbClr val="533A27"/>
              </a:solidFill>
            </a:rPr>
            <a:t>Confirm students have reliable transportation when in-person</a:t>
          </a:r>
        </a:p>
      </dgm:t>
    </dgm:pt>
    <dgm:pt modelId="{E4E5328B-FBFF-45F2-B042-3C7D36790215}" type="parTrans" cxnId="{A53A9D68-7C45-4288-A262-D8FD0ADC7A51}">
      <dgm:prSet/>
      <dgm:spPr/>
      <dgm:t>
        <a:bodyPr/>
        <a:lstStyle/>
        <a:p>
          <a:endParaRPr lang="en-US"/>
        </a:p>
      </dgm:t>
    </dgm:pt>
    <dgm:pt modelId="{88E6978B-588F-4DAF-BC6D-92777865DCAC}" type="sibTrans" cxnId="{A53A9D68-7C45-4288-A262-D8FD0ADC7A51}">
      <dgm:prSet/>
      <dgm:spPr/>
      <dgm:t>
        <a:bodyPr/>
        <a:lstStyle/>
        <a:p>
          <a:endParaRPr lang="en-US"/>
        </a:p>
      </dgm:t>
    </dgm:pt>
    <dgm:pt modelId="{63364404-1DD6-41D4-9B2B-CA4EA38B7769}">
      <dgm:prSet phldrT="[Text]"/>
      <dgm:spPr/>
      <dgm:t>
        <a:bodyPr/>
        <a:lstStyle/>
        <a:p>
          <a:r>
            <a:rPr lang="en-US" dirty="0">
              <a:solidFill>
                <a:srgbClr val="533A27"/>
              </a:solidFill>
            </a:rPr>
            <a:t>Address student holds w/help of partners</a:t>
          </a:r>
        </a:p>
      </dgm:t>
    </dgm:pt>
    <dgm:pt modelId="{B6BADAE9-67D2-4EE0-B2A5-FB02D4D66A93}" type="parTrans" cxnId="{33A5C9A1-B252-421C-8FDC-24987C029F2C}">
      <dgm:prSet/>
      <dgm:spPr/>
      <dgm:t>
        <a:bodyPr/>
        <a:lstStyle/>
        <a:p>
          <a:endParaRPr lang="en-US"/>
        </a:p>
      </dgm:t>
    </dgm:pt>
    <dgm:pt modelId="{8C5C1046-E58F-4655-9B00-4A9DCF431BF3}" type="sibTrans" cxnId="{33A5C9A1-B252-421C-8FDC-24987C029F2C}">
      <dgm:prSet/>
      <dgm:spPr/>
      <dgm:t>
        <a:bodyPr/>
        <a:lstStyle/>
        <a:p>
          <a:endParaRPr lang="en-US"/>
        </a:p>
      </dgm:t>
    </dgm:pt>
    <dgm:pt modelId="{445E2B6E-1A7A-4B94-B8A1-0EC723DFE49B}">
      <dgm:prSet phldrT="[Text]"/>
      <dgm:spPr/>
      <dgm:t>
        <a:bodyPr/>
        <a:lstStyle/>
        <a:p>
          <a:r>
            <a:rPr lang="en-US" dirty="0">
              <a:solidFill>
                <a:srgbClr val="533A27"/>
              </a:solidFill>
            </a:rPr>
            <a:t>Fundamentals for Workplace Success II – Effective Communications &amp; Leadership</a:t>
          </a:r>
        </a:p>
      </dgm:t>
    </dgm:pt>
    <dgm:pt modelId="{A499D138-8E07-4B61-A5D9-37FEE209FF89}" type="parTrans" cxnId="{16CA56F5-4345-4335-B22C-9BA5DB493BCF}">
      <dgm:prSet/>
      <dgm:spPr/>
      <dgm:t>
        <a:bodyPr/>
        <a:lstStyle/>
        <a:p>
          <a:endParaRPr lang="en-US"/>
        </a:p>
      </dgm:t>
    </dgm:pt>
    <dgm:pt modelId="{1E9F8DAF-E7D6-4823-8CC2-7FC9397081B4}" type="sibTrans" cxnId="{16CA56F5-4345-4335-B22C-9BA5DB493BCF}">
      <dgm:prSet/>
      <dgm:spPr/>
      <dgm:t>
        <a:bodyPr/>
        <a:lstStyle/>
        <a:p>
          <a:endParaRPr lang="en-US"/>
        </a:p>
      </dgm:t>
    </dgm:pt>
    <dgm:pt modelId="{726609B0-6DA5-476C-8CF7-8D62EDBDAB5A}">
      <dgm:prSet phldrT="[Text]"/>
      <dgm:spPr/>
      <dgm:t>
        <a:bodyPr/>
        <a:lstStyle/>
        <a:p>
          <a:r>
            <a:rPr lang="en-US" dirty="0">
              <a:solidFill>
                <a:srgbClr val="533A27"/>
              </a:solidFill>
            </a:rPr>
            <a:t>Resilient Leadership</a:t>
          </a:r>
        </a:p>
      </dgm:t>
    </dgm:pt>
    <dgm:pt modelId="{642626E1-2D9A-443D-BC24-A9BD6BC55FCD}" type="parTrans" cxnId="{76C557CC-8FA2-4DC3-8D4E-80AA271E3643}">
      <dgm:prSet/>
      <dgm:spPr/>
      <dgm:t>
        <a:bodyPr/>
        <a:lstStyle/>
        <a:p>
          <a:endParaRPr lang="en-US"/>
        </a:p>
      </dgm:t>
    </dgm:pt>
    <dgm:pt modelId="{B0894941-4053-4D24-B702-232E4A5C5D06}" type="sibTrans" cxnId="{76C557CC-8FA2-4DC3-8D4E-80AA271E3643}">
      <dgm:prSet/>
      <dgm:spPr/>
      <dgm:t>
        <a:bodyPr/>
        <a:lstStyle/>
        <a:p>
          <a:endParaRPr lang="en-US"/>
        </a:p>
      </dgm:t>
    </dgm:pt>
    <dgm:pt modelId="{175AEE54-95C2-4EC6-A3F0-BB4D972C0E52}">
      <dgm:prSet phldrT="[Text]"/>
      <dgm:spPr/>
      <dgm:t>
        <a:bodyPr/>
        <a:lstStyle/>
        <a:p>
          <a:r>
            <a:rPr lang="en-US" dirty="0">
              <a:solidFill>
                <a:srgbClr val="533A27"/>
              </a:solidFill>
            </a:rPr>
            <a:t>Introduction to Workforce Opportunities</a:t>
          </a:r>
        </a:p>
      </dgm:t>
    </dgm:pt>
    <dgm:pt modelId="{02ED7B82-FB3F-4C1A-B2C9-48424AAF6F5A}" type="parTrans" cxnId="{2216FC98-798B-4364-9662-4018D500087C}">
      <dgm:prSet/>
      <dgm:spPr/>
      <dgm:t>
        <a:bodyPr/>
        <a:lstStyle/>
        <a:p>
          <a:endParaRPr lang="en-US"/>
        </a:p>
      </dgm:t>
    </dgm:pt>
    <dgm:pt modelId="{C615333E-DCD1-47FE-A3CD-BEEE2306C28F}" type="sibTrans" cxnId="{2216FC98-798B-4364-9662-4018D500087C}">
      <dgm:prSet/>
      <dgm:spPr/>
      <dgm:t>
        <a:bodyPr/>
        <a:lstStyle/>
        <a:p>
          <a:endParaRPr lang="en-US"/>
        </a:p>
      </dgm:t>
    </dgm:pt>
    <dgm:pt modelId="{1879AFC9-E9D7-43BD-84A2-D03EAFD20C75}">
      <dgm:prSet phldrT="[Text]"/>
      <dgm:spPr/>
      <dgm:t>
        <a:bodyPr/>
        <a:lstStyle/>
        <a:p>
          <a:r>
            <a:rPr lang="en-US" i="1" dirty="0">
              <a:solidFill>
                <a:schemeClr val="tx1"/>
              </a:solidFill>
            </a:rPr>
            <a:t>Simultaneous with HSD/GED classes, credit classes, getting financial aid &amp; scholarships, work, etc.</a:t>
          </a:r>
        </a:p>
      </dgm:t>
    </dgm:pt>
    <dgm:pt modelId="{B90B8349-07C8-493E-9613-3F1A88F10BC0}" type="parTrans" cxnId="{F48198C8-4EF7-4A50-8955-57D121A1FB7E}">
      <dgm:prSet/>
      <dgm:spPr/>
      <dgm:t>
        <a:bodyPr/>
        <a:lstStyle/>
        <a:p>
          <a:endParaRPr lang="en-US"/>
        </a:p>
      </dgm:t>
    </dgm:pt>
    <dgm:pt modelId="{69B6CA08-204F-481E-B434-370FEDDA168B}" type="sibTrans" cxnId="{F48198C8-4EF7-4A50-8955-57D121A1FB7E}">
      <dgm:prSet/>
      <dgm:spPr/>
      <dgm:t>
        <a:bodyPr/>
        <a:lstStyle/>
        <a:p>
          <a:endParaRPr lang="en-US"/>
        </a:p>
      </dgm:t>
    </dgm:pt>
    <dgm:pt modelId="{87AA5B9D-98E2-4860-9E1C-594E99479FC8}">
      <dgm:prSet phldrT="[Text]"/>
      <dgm:spPr/>
      <dgm:t>
        <a:bodyPr/>
        <a:lstStyle/>
        <a:p>
          <a:endParaRPr lang="en-US" dirty="0"/>
        </a:p>
      </dgm:t>
    </dgm:pt>
    <dgm:pt modelId="{615770EE-86D9-4B54-8323-3A54C34E0A71}" type="parTrans" cxnId="{EF70BEF9-0DEA-4947-A2CA-588B3809934F}">
      <dgm:prSet/>
      <dgm:spPr/>
      <dgm:t>
        <a:bodyPr/>
        <a:lstStyle/>
        <a:p>
          <a:endParaRPr lang="en-US"/>
        </a:p>
      </dgm:t>
    </dgm:pt>
    <dgm:pt modelId="{EF94B39C-AA79-4CCA-AEED-8EFC65AE8120}" type="sibTrans" cxnId="{EF70BEF9-0DEA-4947-A2CA-588B3809934F}">
      <dgm:prSet/>
      <dgm:spPr/>
      <dgm:t>
        <a:bodyPr/>
        <a:lstStyle/>
        <a:p>
          <a:endParaRPr lang="en-US"/>
        </a:p>
      </dgm:t>
    </dgm:pt>
    <dgm:pt modelId="{81B2ADA1-4DC4-4821-855A-83D5D7CDA23F}">
      <dgm:prSet phldrT="[Text]"/>
      <dgm:spPr/>
      <dgm:t>
        <a:bodyPr/>
        <a:lstStyle/>
        <a:p>
          <a:r>
            <a:rPr lang="en-US" i="1" dirty="0">
              <a:solidFill>
                <a:schemeClr val="tx1"/>
              </a:solidFill>
            </a:rPr>
            <a:t>Students start/complete FAFSA &amp; apply for scholarships, apply to other colleges, apply for employment</a:t>
          </a:r>
        </a:p>
      </dgm:t>
    </dgm:pt>
    <dgm:pt modelId="{BC3A4303-7756-455B-94A2-391A868B0FDA}" type="parTrans" cxnId="{B340D443-0FB2-4C7D-8FEE-BF04F91F15F7}">
      <dgm:prSet/>
      <dgm:spPr/>
      <dgm:t>
        <a:bodyPr/>
        <a:lstStyle/>
        <a:p>
          <a:endParaRPr lang="en-US"/>
        </a:p>
      </dgm:t>
    </dgm:pt>
    <dgm:pt modelId="{C853E65C-0BFA-46AC-A3B9-8C7BDAEC8395}" type="sibTrans" cxnId="{B340D443-0FB2-4C7D-8FEE-BF04F91F15F7}">
      <dgm:prSet/>
      <dgm:spPr/>
      <dgm:t>
        <a:bodyPr/>
        <a:lstStyle/>
        <a:p>
          <a:endParaRPr lang="en-US"/>
        </a:p>
      </dgm:t>
    </dgm:pt>
    <dgm:pt modelId="{EB3BB043-D129-44D3-BF06-6B3F9C29E046}">
      <dgm:prSet phldrT="[Text]"/>
      <dgm:spPr/>
      <dgm:t>
        <a:bodyPr/>
        <a:lstStyle/>
        <a:p>
          <a:endParaRPr lang="en-US" dirty="0"/>
        </a:p>
      </dgm:t>
    </dgm:pt>
    <dgm:pt modelId="{0CFE0035-76A5-4B70-BA4A-D3D9FE5FD7F4}" type="parTrans" cxnId="{CC06C236-E56C-44A1-BA81-A3DD13858EB9}">
      <dgm:prSet/>
      <dgm:spPr/>
      <dgm:t>
        <a:bodyPr/>
        <a:lstStyle/>
        <a:p>
          <a:endParaRPr lang="en-US"/>
        </a:p>
      </dgm:t>
    </dgm:pt>
    <dgm:pt modelId="{D0A786F4-8E22-4EA6-BD78-11FE8BF5943C}" type="sibTrans" cxnId="{CC06C236-E56C-44A1-BA81-A3DD13858EB9}">
      <dgm:prSet/>
      <dgm:spPr/>
      <dgm:t>
        <a:bodyPr/>
        <a:lstStyle/>
        <a:p>
          <a:endParaRPr lang="en-US"/>
        </a:p>
      </dgm:t>
    </dgm:pt>
    <dgm:pt modelId="{1947193E-0CD4-4781-940F-2F88C938C472}">
      <dgm:prSet phldrT="[Text]"/>
      <dgm:spPr/>
      <dgm:t>
        <a:bodyPr/>
        <a:lstStyle/>
        <a:p>
          <a:endParaRPr lang="en-US" dirty="0"/>
        </a:p>
      </dgm:t>
    </dgm:pt>
    <dgm:pt modelId="{B3A64177-1599-4F36-9747-7FDC689B88FB}" type="parTrans" cxnId="{7B56F5A4-A250-4412-B5E9-47CB0405F49A}">
      <dgm:prSet/>
      <dgm:spPr/>
      <dgm:t>
        <a:bodyPr/>
        <a:lstStyle/>
        <a:p>
          <a:endParaRPr lang="en-US"/>
        </a:p>
      </dgm:t>
    </dgm:pt>
    <dgm:pt modelId="{142B7CC5-1320-4A17-B4D6-1B6F2524019E}" type="sibTrans" cxnId="{7B56F5A4-A250-4412-B5E9-47CB0405F49A}">
      <dgm:prSet/>
      <dgm:spPr/>
      <dgm:t>
        <a:bodyPr/>
        <a:lstStyle/>
        <a:p>
          <a:endParaRPr lang="en-US"/>
        </a:p>
      </dgm:t>
    </dgm:pt>
    <dgm:pt modelId="{A0BAB712-645F-44D0-BB23-E5AFC1C9DA99}">
      <dgm:prSet phldrT="[Text]"/>
      <dgm:spPr/>
      <dgm:t>
        <a:bodyPr/>
        <a:lstStyle/>
        <a:p>
          <a:endParaRPr lang="en-US" dirty="0"/>
        </a:p>
      </dgm:t>
    </dgm:pt>
    <dgm:pt modelId="{D5E5C5CB-1403-4A3C-B719-C4A14277A851}" type="parTrans" cxnId="{69B911D8-A621-481F-A6D3-20436B0CBEA3}">
      <dgm:prSet/>
      <dgm:spPr/>
      <dgm:t>
        <a:bodyPr/>
        <a:lstStyle/>
        <a:p>
          <a:endParaRPr lang="en-US"/>
        </a:p>
      </dgm:t>
    </dgm:pt>
    <dgm:pt modelId="{B264447B-8436-42CF-8896-DD346081DB3E}" type="sibTrans" cxnId="{69B911D8-A621-481F-A6D3-20436B0CBEA3}">
      <dgm:prSet/>
      <dgm:spPr/>
      <dgm:t>
        <a:bodyPr/>
        <a:lstStyle/>
        <a:p>
          <a:endParaRPr lang="en-US"/>
        </a:p>
      </dgm:t>
    </dgm:pt>
    <dgm:pt modelId="{00F63736-F854-46BA-8B03-B42E38C54890}" type="pres">
      <dgm:prSet presAssocID="{77DF24B3-E9DE-4367-96FC-6D319AE5A046}" presName="linearFlow" presStyleCnt="0">
        <dgm:presLayoutVars>
          <dgm:dir/>
          <dgm:animLvl val="lvl"/>
          <dgm:resizeHandles val="exact"/>
        </dgm:presLayoutVars>
      </dgm:prSet>
      <dgm:spPr/>
    </dgm:pt>
    <dgm:pt modelId="{E8EC8A43-49F0-46D4-8E0A-C50E9E30AF49}" type="pres">
      <dgm:prSet presAssocID="{8468C509-9323-43FB-8D2B-A7B71374B71A}" presName="composite" presStyleCnt="0"/>
      <dgm:spPr/>
    </dgm:pt>
    <dgm:pt modelId="{D88358B1-2277-4537-968A-BB84FC57EFBE}" type="pres">
      <dgm:prSet presAssocID="{8468C509-9323-43FB-8D2B-A7B71374B71A}" presName="parTx" presStyleLbl="node1" presStyleIdx="0" presStyleCnt="3">
        <dgm:presLayoutVars>
          <dgm:chMax val="0"/>
          <dgm:chPref val="0"/>
          <dgm:bulletEnabled val="1"/>
        </dgm:presLayoutVars>
      </dgm:prSet>
      <dgm:spPr/>
    </dgm:pt>
    <dgm:pt modelId="{AC421AB1-208B-4C92-88D9-78AFF8655F86}" type="pres">
      <dgm:prSet presAssocID="{8468C509-9323-43FB-8D2B-A7B71374B71A}" presName="parSh" presStyleLbl="node1" presStyleIdx="0" presStyleCnt="3" custLinFactNeighborX="2635" custLinFactNeighborY="-14380"/>
      <dgm:spPr/>
    </dgm:pt>
    <dgm:pt modelId="{78C34959-7E84-4CC5-839D-A7EF02F77434}" type="pres">
      <dgm:prSet presAssocID="{8468C509-9323-43FB-8D2B-A7B71374B71A}" presName="desTx" presStyleLbl="fgAcc1" presStyleIdx="0" presStyleCnt="3" custScaleY="81128" custLinFactNeighborX="-5198" custLinFactNeighborY="-11483">
        <dgm:presLayoutVars>
          <dgm:bulletEnabled val="1"/>
        </dgm:presLayoutVars>
      </dgm:prSet>
      <dgm:spPr/>
    </dgm:pt>
    <dgm:pt modelId="{618407ED-1D57-41B5-B194-648E1174D044}" type="pres">
      <dgm:prSet presAssocID="{E4D7AB01-374D-48F3-9A14-B99C2675A55C}" presName="sibTrans" presStyleLbl="sibTrans2D1" presStyleIdx="0" presStyleCnt="2"/>
      <dgm:spPr/>
    </dgm:pt>
    <dgm:pt modelId="{F127AAF2-7CD9-49DA-A09C-EE6542D2B2EA}" type="pres">
      <dgm:prSet presAssocID="{E4D7AB01-374D-48F3-9A14-B99C2675A55C}" presName="connTx" presStyleLbl="sibTrans2D1" presStyleIdx="0" presStyleCnt="2"/>
      <dgm:spPr/>
    </dgm:pt>
    <dgm:pt modelId="{CB2DE201-E837-4564-83C6-AA15BBCD0755}" type="pres">
      <dgm:prSet presAssocID="{300EE4F5-D99C-4542-AF0F-5F9597C52631}" presName="composite" presStyleCnt="0"/>
      <dgm:spPr/>
    </dgm:pt>
    <dgm:pt modelId="{B64324AC-558B-44E0-A896-961B01EA1912}" type="pres">
      <dgm:prSet presAssocID="{300EE4F5-D99C-4542-AF0F-5F9597C52631}" presName="parTx" presStyleLbl="node1" presStyleIdx="0" presStyleCnt="3">
        <dgm:presLayoutVars>
          <dgm:chMax val="0"/>
          <dgm:chPref val="0"/>
          <dgm:bulletEnabled val="1"/>
        </dgm:presLayoutVars>
      </dgm:prSet>
      <dgm:spPr/>
    </dgm:pt>
    <dgm:pt modelId="{29CB7488-D275-4EE9-8376-C2E82DEB81D0}" type="pres">
      <dgm:prSet presAssocID="{300EE4F5-D99C-4542-AF0F-5F9597C52631}" presName="parSh" presStyleLbl="node1" presStyleIdx="1" presStyleCnt="3"/>
      <dgm:spPr/>
    </dgm:pt>
    <dgm:pt modelId="{EB01CCE7-8203-4B63-B57B-2F817F597C93}" type="pres">
      <dgm:prSet presAssocID="{300EE4F5-D99C-4542-AF0F-5F9597C52631}" presName="desTx" presStyleLbl="fgAcc1" presStyleIdx="1" presStyleCnt="3">
        <dgm:presLayoutVars>
          <dgm:bulletEnabled val="1"/>
        </dgm:presLayoutVars>
      </dgm:prSet>
      <dgm:spPr/>
    </dgm:pt>
    <dgm:pt modelId="{1D3E23EC-D904-4596-B6A7-E759D20F6A42}" type="pres">
      <dgm:prSet presAssocID="{D725A9F2-CF8D-431F-9BDE-99980262B5D4}" presName="sibTrans" presStyleLbl="sibTrans2D1" presStyleIdx="1" presStyleCnt="2"/>
      <dgm:spPr/>
    </dgm:pt>
    <dgm:pt modelId="{5312FB13-7D62-4341-8824-8314C492D829}" type="pres">
      <dgm:prSet presAssocID="{D725A9F2-CF8D-431F-9BDE-99980262B5D4}" presName="connTx" presStyleLbl="sibTrans2D1" presStyleIdx="1" presStyleCnt="2"/>
      <dgm:spPr/>
    </dgm:pt>
    <dgm:pt modelId="{123D67CD-F0C2-4D6A-BA93-BF19ECC5BA83}" type="pres">
      <dgm:prSet presAssocID="{C00F8CEE-0108-4A6D-98E2-3C050C94779B}" presName="composite" presStyleCnt="0"/>
      <dgm:spPr/>
    </dgm:pt>
    <dgm:pt modelId="{D2E527FB-64C0-48B1-BA21-43FB9FB20F5A}" type="pres">
      <dgm:prSet presAssocID="{C00F8CEE-0108-4A6D-98E2-3C050C94779B}" presName="parTx" presStyleLbl="node1" presStyleIdx="1" presStyleCnt="3">
        <dgm:presLayoutVars>
          <dgm:chMax val="0"/>
          <dgm:chPref val="0"/>
          <dgm:bulletEnabled val="1"/>
        </dgm:presLayoutVars>
      </dgm:prSet>
      <dgm:spPr/>
    </dgm:pt>
    <dgm:pt modelId="{A1EC575D-0635-41B2-8CE1-E113D162EE49}" type="pres">
      <dgm:prSet presAssocID="{C00F8CEE-0108-4A6D-98E2-3C050C94779B}" presName="parSh" presStyleLbl="node1" presStyleIdx="2" presStyleCnt="3"/>
      <dgm:spPr/>
    </dgm:pt>
    <dgm:pt modelId="{128BD797-8A21-4629-85E4-0D450DB3AC89}" type="pres">
      <dgm:prSet presAssocID="{C00F8CEE-0108-4A6D-98E2-3C050C94779B}" presName="desTx" presStyleLbl="fgAcc1" presStyleIdx="2" presStyleCnt="3">
        <dgm:presLayoutVars>
          <dgm:bulletEnabled val="1"/>
        </dgm:presLayoutVars>
      </dgm:prSet>
      <dgm:spPr/>
    </dgm:pt>
  </dgm:ptLst>
  <dgm:cxnLst>
    <dgm:cxn modelId="{DC6D1604-5E8B-461C-83FD-7EA89424E559}" srcId="{300EE4F5-D99C-4542-AF0F-5F9597C52631}" destId="{3BD0BCA9-0893-42E6-A00F-7F71D4414335}" srcOrd="3" destOrd="0" parTransId="{E29D165E-6B2B-4687-8423-BCD45178CC3D}" sibTransId="{AB124902-46ED-403B-9531-A7C9A11B292D}"/>
    <dgm:cxn modelId="{2F71DB0C-C682-4863-9327-CA6AAFCD5D87}" type="presOf" srcId="{C00F8CEE-0108-4A6D-98E2-3C050C94779B}" destId="{D2E527FB-64C0-48B1-BA21-43FB9FB20F5A}" srcOrd="0" destOrd="0" presId="urn:microsoft.com/office/officeart/2005/8/layout/process3"/>
    <dgm:cxn modelId="{BF79BE14-3062-4D81-9E99-B0CC864A3D62}" type="presOf" srcId="{8468C509-9323-43FB-8D2B-A7B71374B71A}" destId="{D88358B1-2277-4537-968A-BB84FC57EFBE}" srcOrd="0" destOrd="0" presId="urn:microsoft.com/office/officeart/2005/8/layout/process3"/>
    <dgm:cxn modelId="{800A0016-C2A2-4EC2-8787-42779E457A22}" type="presOf" srcId="{FAF87756-DDD2-44AC-9775-47B0B9CD396C}" destId="{78C34959-7E84-4CC5-839D-A7EF02F77434}" srcOrd="0" destOrd="0" presId="urn:microsoft.com/office/officeart/2005/8/layout/process3"/>
    <dgm:cxn modelId="{80852816-597B-4333-9336-8F9C5927AC49}" type="presOf" srcId="{1947193E-0CD4-4781-940F-2F88C938C472}" destId="{EB01CCE7-8203-4B63-B57B-2F817F597C93}" srcOrd="0" destOrd="6" presId="urn:microsoft.com/office/officeart/2005/8/layout/process3"/>
    <dgm:cxn modelId="{634BDC16-8EF4-4B70-8707-0DE7E5B0220E}" type="presOf" srcId="{726609B0-6DA5-476C-8CF7-8D62EDBDAB5A}" destId="{128BD797-8A21-4629-85E4-0D450DB3AC89}" srcOrd="0" destOrd="2" presId="urn:microsoft.com/office/officeart/2005/8/layout/process3"/>
    <dgm:cxn modelId="{62284C1B-9FD0-4127-B8F0-86186998C432}" srcId="{77DF24B3-E9DE-4367-96FC-6D319AE5A046}" destId="{8468C509-9323-43FB-8D2B-A7B71374B71A}" srcOrd="0" destOrd="0" parTransId="{40A00479-CA03-440E-A41D-A66621130EE5}" sibTransId="{E4D7AB01-374D-48F3-9A14-B99C2675A55C}"/>
    <dgm:cxn modelId="{8F3E8B1B-3951-4913-B97F-53B959F37AF4}" type="presOf" srcId="{08B1ADAB-3330-44CA-85B5-2589D00C912A}" destId="{EB01CCE7-8203-4B63-B57B-2F817F597C93}" srcOrd="0" destOrd="2" presId="urn:microsoft.com/office/officeart/2005/8/layout/process3"/>
    <dgm:cxn modelId="{55BDC11C-C685-442A-A723-956046D5A5EE}" type="presOf" srcId="{D725A9F2-CF8D-431F-9BDE-99980262B5D4}" destId="{5312FB13-7D62-4341-8824-8314C492D829}" srcOrd="1" destOrd="0" presId="urn:microsoft.com/office/officeart/2005/8/layout/process3"/>
    <dgm:cxn modelId="{A1C1C024-56E7-4282-B173-681248146851}" srcId="{77DF24B3-E9DE-4367-96FC-6D319AE5A046}" destId="{C00F8CEE-0108-4A6D-98E2-3C050C94779B}" srcOrd="2" destOrd="0" parTransId="{38ED924A-F984-48D6-8BC0-CE99B3C9C03E}" sibTransId="{3B9AB9BB-2194-4FD3-B959-1DAB71BD3E5E}"/>
    <dgm:cxn modelId="{CC06C236-E56C-44A1-BA81-A3DD13858EB9}" srcId="{300EE4F5-D99C-4542-AF0F-5F9597C52631}" destId="{EB3BB043-D129-44D3-BF06-6B3F9C29E046}" srcOrd="5" destOrd="0" parTransId="{0CFE0035-76A5-4B70-BA4A-D3D9FE5FD7F4}" sibTransId="{D0A786F4-8E22-4EA6-BD78-11FE8BF5943C}"/>
    <dgm:cxn modelId="{92049740-B354-4BF5-9F4B-5AF69F9A7C8B}" srcId="{300EE4F5-D99C-4542-AF0F-5F9597C52631}" destId="{396A8718-73EE-43C9-83C1-0CAD3C3CA567}" srcOrd="4" destOrd="0" parTransId="{1E9BE98F-A6D9-4696-9799-03B689CD70F9}" sibTransId="{B1A4CB4D-BC24-4168-9E0D-9C65C5E68C9C}"/>
    <dgm:cxn modelId="{B340D443-0FB2-4C7D-8FEE-BF04F91F15F7}" srcId="{300EE4F5-D99C-4542-AF0F-5F9597C52631}" destId="{81B2ADA1-4DC4-4821-855A-83D5D7CDA23F}" srcOrd="8" destOrd="0" parTransId="{BC3A4303-7756-455B-94A2-391A868B0FDA}" sibTransId="{C853E65C-0BFA-46AC-A3B9-8C7BDAEC8395}"/>
    <dgm:cxn modelId="{682BF643-CE6C-4F0C-A1F1-08C1C6113303}" type="presOf" srcId="{684843C9-9A9E-4D5C-9BDC-0744EE600D91}" destId="{78C34959-7E84-4CC5-839D-A7EF02F77434}" srcOrd="0" destOrd="1" presId="urn:microsoft.com/office/officeart/2005/8/layout/process3"/>
    <dgm:cxn modelId="{F5F3F459-B6F7-48EA-B707-92469CE3269C}" type="presOf" srcId="{A0BAB712-645F-44D0-BB23-E5AFC1C9DA99}" destId="{EB01CCE7-8203-4B63-B57B-2F817F597C93}" srcOrd="0" destOrd="7" presId="urn:microsoft.com/office/officeart/2005/8/layout/process3"/>
    <dgm:cxn modelId="{612BBA60-30D0-4056-9029-D438E5E731ED}" type="presOf" srcId="{175AEE54-95C2-4EC6-A3F0-BB4D972C0E52}" destId="{128BD797-8A21-4629-85E4-0D450DB3AC89}" srcOrd="0" destOrd="3" presId="urn:microsoft.com/office/officeart/2005/8/layout/process3"/>
    <dgm:cxn modelId="{C4E3B861-6C15-413C-9BC9-CE166DC6F1AD}" srcId="{8468C509-9323-43FB-8D2B-A7B71374B71A}" destId="{FAF87756-DDD2-44AC-9775-47B0B9CD396C}" srcOrd="0" destOrd="0" parTransId="{94B30467-6D50-4A6F-9DC6-D795FCFA3E21}" sibTransId="{04B28114-5721-455C-A214-663EDD494062}"/>
    <dgm:cxn modelId="{73122866-B6F5-4845-9634-4008C1EBFF8B}" type="presOf" srcId="{396A8718-73EE-43C9-83C1-0CAD3C3CA567}" destId="{EB01CCE7-8203-4B63-B57B-2F817F597C93}" srcOrd="0" destOrd="4" presId="urn:microsoft.com/office/officeart/2005/8/layout/process3"/>
    <dgm:cxn modelId="{A53A9D68-7C45-4288-A262-D8FD0ADC7A51}" srcId="{8468C509-9323-43FB-8D2B-A7B71374B71A}" destId="{B896FC5D-D840-4F6D-B0B5-210F590A80B5}" srcOrd="2" destOrd="0" parTransId="{E4E5328B-FBFF-45F2-B042-3C7D36790215}" sibTransId="{88E6978B-588F-4DAF-BC6D-92777865DCAC}"/>
    <dgm:cxn modelId="{A0E4C06B-2C1B-4450-AFCE-B87F32FB28F9}" type="presOf" srcId="{63364404-1DD6-41D4-9B2B-CA4EA38B7769}" destId="{78C34959-7E84-4CC5-839D-A7EF02F77434}" srcOrd="0" destOrd="3" presId="urn:microsoft.com/office/officeart/2005/8/layout/process3"/>
    <dgm:cxn modelId="{6916B66E-BDC0-4659-9394-D403529D6ACE}" type="presOf" srcId="{E4D7AB01-374D-48F3-9A14-B99C2675A55C}" destId="{618407ED-1D57-41B5-B194-648E1174D044}" srcOrd="0" destOrd="0" presId="urn:microsoft.com/office/officeart/2005/8/layout/process3"/>
    <dgm:cxn modelId="{8989A372-3002-4A81-95EF-27215A5CD4F4}" type="presOf" srcId="{1879AFC9-E9D7-43BD-84A2-D03EAFD20C75}" destId="{128BD797-8A21-4629-85E4-0D450DB3AC89}" srcOrd="0" destOrd="5" presId="urn:microsoft.com/office/officeart/2005/8/layout/process3"/>
    <dgm:cxn modelId="{DC2ED474-A0B7-4550-B154-A622B8F4D066}" type="presOf" srcId="{D725A9F2-CF8D-431F-9BDE-99980262B5D4}" destId="{1D3E23EC-D904-4596-B6A7-E759D20F6A42}" srcOrd="0" destOrd="0" presId="urn:microsoft.com/office/officeart/2005/8/layout/process3"/>
    <dgm:cxn modelId="{B2F61475-31F7-443D-A562-C49F3718D465}" type="presOf" srcId="{445E2B6E-1A7A-4B94-B8A1-0EC723DFE49B}" destId="{128BD797-8A21-4629-85E4-0D450DB3AC89}" srcOrd="0" destOrd="1" presId="urn:microsoft.com/office/officeart/2005/8/layout/process3"/>
    <dgm:cxn modelId="{5E40BC83-4025-4B6B-B1B2-CFB4FF4EC4A0}" type="presOf" srcId="{300EE4F5-D99C-4542-AF0F-5F9597C52631}" destId="{B64324AC-558B-44E0-A896-961B01EA1912}" srcOrd="0" destOrd="0" presId="urn:microsoft.com/office/officeart/2005/8/layout/process3"/>
    <dgm:cxn modelId="{389E1189-9144-4954-B065-9A057B42BD0D}" type="presOf" srcId="{B896FC5D-D840-4F6D-B0B5-210F590A80B5}" destId="{78C34959-7E84-4CC5-839D-A7EF02F77434}" srcOrd="0" destOrd="2" presId="urn:microsoft.com/office/officeart/2005/8/layout/process3"/>
    <dgm:cxn modelId="{5B298A8B-1B52-4C3D-838B-85F1434E17C3}" type="presOf" srcId="{77DF24B3-E9DE-4367-96FC-6D319AE5A046}" destId="{00F63736-F854-46BA-8B03-B42E38C54890}" srcOrd="0" destOrd="0" presId="urn:microsoft.com/office/officeart/2005/8/layout/process3"/>
    <dgm:cxn modelId="{4749A08B-BF36-4399-BBCD-074BA58CE626}" type="presOf" srcId="{30604E63-95D6-466C-91B5-30B23FF3C434}" destId="{128BD797-8A21-4629-85E4-0D450DB3AC89}" srcOrd="0" destOrd="0" presId="urn:microsoft.com/office/officeart/2005/8/layout/process3"/>
    <dgm:cxn modelId="{FF35708F-5B04-48BC-86DC-3E0023BFF073}" type="presOf" srcId="{87AA5B9D-98E2-4860-9E1C-594E99479FC8}" destId="{128BD797-8A21-4629-85E4-0D450DB3AC89}" srcOrd="0" destOrd="4" presId="urn:microsoft.com/office/officeart/2005/8/layout/process3"/>
    <dgm:cxn modelId="{2CD4FB92-DB7F-4853-9F7B-FBAF4657B0FB}" srcId="{300EE4F5-D99C-4542-AF0F-5F9597C52631}" destId="{08B1ADAB-3330-44CA-85B5-2589D00C912A}" srcOrd="2" destOrd="0" parTransId="{38DA0CEE-3B43-4A89-8EA6-15578ECC8242}" sibTransId="{7147F148-E19E-423E-AECE-D06C0167F1D6}"/>
    <dgm:cxn modelId="{48536295-E25C-47BA-9CBE-A4B924C7C917}" type="presOf" srcId="{712F6C87-547B-4530-BA4C-823C8153A27A}" destId="{EB01CCE7-8203-4B63-B57B-2F817F597C93}" srcOrd="0" destOrd="0" presId="urn:microsoft.com/office/officeart/2005/8/layout/process3"/>
    <dgm:cxn modelId="{617CFC97-E1C5-4D34-A451-644B7D1B67CD}" type="presOf" srcId="{81B2ADA1-4DC4-4821-855A-83D5D7CDA23F}" destId="{EB01CCE7-8203-4B63-B57B-2F817F597C93}" srcOrd="0" destOrd="8" presId="urn:microsoft.com/office/officeart/2005/8/layout/process3"/>
    <dgm:cxn modelId="{2216FC98-798B-4364-9662-4018D500087C}" srcId="{C00F8CEE-0108-4A6D-98E2-3C050C94779B}" destId="{175AEE54-95C2-4EC6-A3F0-BB4D972C0E52}" srcOrd="3" destOrd="0" parTransId="{02ED7B82-FB3F-4C1A-B2C9-48424AAF6F5A}" sibTransId="{C615333E-DCD1-47FE-A3CD-BEEE2306C28F}"/>
    <dgm:cxn modelId="{33A5C9A1-B252-421C-8FDC-24987C029F2C}" srcId="{8468C509-9323-43FB-8D2B-A7B71374B71A}" destId="{63364404-1DD6-41D4-9B2B-CA4EA38B7769}" srcOrd="3" destOrd="0" parTransId="{B6BADAE9-67D2-4EE0-B2A5-FB02D4D66A93}" sibTransId="{8C5C1046-E58F-4655-9B00-4A9DCF431BF3}"/>
    <dgm:cxn modelId="{7B56F5A4-A250-4412-B5E9-47CB0405F49A}" srcId="{300EE4F5-D99C-4542-AF0F-5F9597C52631}" destId="{1947193E-0CD4-4781-940F-2F88C938C472}" srcOrd="6" destOrd="0" parTransId="{B3A64177-1599-4F36-9747-7FDC689B88FB}" sibTransId="{142B7CC5-1320-4A17-B4D6-1B6F2524019E}"/>
    <dgm:cxn modelId="{C99F5AAF-9039-49E3-9A35-F6F66EF83582}" srcId="{77DF24B3-E9DE-4367-96FC-6D319AE5A046}" destId="{300EE4F5-D99C-4542-AF0F-5F9597C52631}" srcOrd="1" destOrd="0" parTransId="{05DC1E60-4664-434F-9C09-7D5E400D89E3}" sibTransId="{D725A9F2-CF8D-431F-9BDE-99980262B5D4}"/>
    <dgm:cxn modelId="{7CB453B6-E390-40ED-9F3E-767B99AFA0EB}" type="presOf" srcId="{3BD0BCA9-0893-42E6-A00F-7F71D4414335}" destId="{EB01CCE7-8203-4B63-B57B-2F817F597C93}" srcOrd="0" destOrd="3" presId="urn:microsoft.com/office/officeart/2005/8/layout/process3"/>
    <dgm:cxn modelId="{55FACFC2-5E70-4611-BD0B-F4AFAD78B158}" type="presOf" srcId="{020117FF-A8EB-4094-97AE-E29092ECF046}" destId="{EB01CCE7-8203-4B63-B57B-2F817F597C93}" srcOrd="0" destOrd="1" presId="urn:microsoft.com/office/officeart/2005/8/layout/process3"/>
    <dgm:cxn modelId="{1CAC16C4-E107-4E3F-A6DF-B56D598805F0}" type="presOf" srcId="{C00F8CEE-0108-4A6D-98E2-3C050C94779B}" destId="{A1EC575D-0635-41B2-8CE1-E113D162EE49}" srcOrd="1" destOrd="0" presId="urn:microsoft.com/office/officeart/2005/8/layout/process3"/>
    <dgm:cxn modelId="{F48198C8-4EF7-4A50-8955-57D121A1FB7E}" srcId="{C00F8CEE-0108-4A6D-98E2-3C050C94779B}" destId="{1879AFC9-E9D7-43BD-84A2-D03EAFD20C75}" srcOrd="5" destOrd="0" parTransId="{B90B8349-07C8-493E-9613-3F1A88F10BC0}" sibTransId="{69B6CA08-204F-481E-B434-370FEDDA168B}"/>
    <dgm:cxn modelId="{76C557CC-8FA2-4DC3-8D4E-80AA271E3643}" srcId="{C00F8CEE-0108-4A6D-98E2-3C050C94779B}" destId="{726609B0-6DA5-476C-8CF7-8D62EDBDAB5A}" srcOrd="2" destOrd="0" parTransId="{642626E1-2D9A-443D-BC24-A9BD6BC55FCD}" sibTransId="{B0894941-4053-4D24-B702-232E4A5C5D06}"/>
    <dgm:cxn modelId="{69B911D8-A621-481F-A6D3-20436B0CBEA3}" srcId="{300EE4F5-D99C-4542-AF0F-5F9597C52631}" destId="{A0BAB712-645F-44D0-BB23-E5AFC1C9DA99}" srcOrd="7" destOrd="0" parTransId="{D5E5C5CB-1403-4A3C-B719-C4A14277A851}" sibTransId="{B264447B-8436-42CF-8896-DD346081DB3E}"/>
    <dgm:cxn modelId="{87CADAD8-BC44-4BD7-A0BE-63C1164E5FD1}" type="presOf" srcId="{300EE4F5-D99C-4542-AF0F-5F9597C52631}" destId="{29CB7488-D275-4EE9-8376-C2E82DEB81D0}" srcOrd="1" destOrd="0" presId="urn:microsoft.com/office/officeart/2005/8/layout/process3"/>
    <dgm:cxn modelId="{271625DB-1CBB-4053-A068-74F6B73FF928}" srcId="{C00F8CEE-0108-4A6D-98E2-3C050C94779B}" destId="{30604E63-95D6-466C-91B5-30B23FF3C434}" srcOrd="0" destOrd="0" parTransId="{9209FC35-DF83-47AD-92FA-98BBFA7FCD4A}" sibTransId="{54E54F06-BE14-48A1-914B-3561384135A6}"/>
    <dgm:cxn modelId="{713E26DB-8215-48B9-90FA-50E2BD11F14A}" type="presOf" srcId="{E4D7AB01-374D-48F3-9A14-B99C2675A55C}" destId="{F127AAF2-7CD9-49DA-A09C-EE6542D2B2EA}" srcOrd="1" destOrd="0" presId="urn:microsoft.com/office/officeart/2005/8/layout/process3"/>
    <dgm:cxn modelId="{1617B3E1-B007-46C0-BB1D-084CCA66ADBC}" srcId="{300EE4F5-D99C-4542-AF0F-5F9597C52631}" destId="{712F6C87-547B-4530-BA4C-823C8153A27A}" srcOrd="0" destOrd="0" parTransId="{27861E28-1A70-4597-9E51-F1E2806486E8}" sibTransId="{8C32719D-3E1A-47E0-9F3A-137A97B02D49}"/>
    <dgm:cxn modelId="{A229EFE3-4B81-46E2-B59C-A84EFD02B286}" srcId="{8468C509-9323-43FB-8D2B-A7B71374B71A}" destId="{684843C9-9A9E-4D5C-9BDC-0744EE600D91}" srcOrd="1" destOrd="0" parTransId="{0DC300A5-8C69-4032-9069-FD9037A6FA95}" sibTransId="{07A08E93-0AC7-4B7C-A6F3-1A4F293C6101}"/>
    <dgm:cxn modelId="{4B14D3EE-81BC-428F-A8D7-F2B014AD1D54}" type="presOf" srcId="{EB3BB043-D129-44D3-BF06-6B3F9C29E046}" destId="{EB01CCE7-8203-4B63-B57B-2F817F597C93}" srcOrd="0" destOrd="5" presId="urn:microsoft.com/office/officeart/2005/8/layout/process3"/>
    <dgm:cxn modelId="{16CA56F5-4345-4335-B22C-9BA5DB493BCF}" srcId="{C00F8CEE-0108-4A6D-98E2-3C050C94779B}" destId="{445E2B6E-1A7A-4B94-B8A1-0EC723DFE49B}" srcOrd="1" destOrd="0" parTransId="{A499D138-8E07-4B61-A5D9-37FEE209FF89}" sibTransId="{1E9F8DAF-E7D6-4823-8CC2-7FC9397081B4}"/>
    <dgm:cxn modelId="{EF70BEF9-0DEA-4947-A2CA-588B3809934F}" srcId="{C00F8CEE-0108-4A6D-98E2-3C050C94779B}" destId="{87AA5B9D-98E2-4860-9E1C-594E99479FC8}" srcOrd="4" destOrd="0" parTransId="{615770EE-86D9-4B54-8323-3A54C34E0A71}" sibTransId="{EF94B39C-AA79-4CCA-AEED-8EFC65AE8120}"/>
    <dgm:cxn modelId="{D00463FB-A6B2-4F26-8AC1-03A509B2D1DC}" srcId="{300EE4F5-D99C-4542-AF0F-5F9597C52631}" destId="{020117FF-A8EB-4094-97AE-E29092ECF046}" srcOrd="1" destOrd="0" parTransId="{4D943277-FDA9-47E1-B218-0F09E96CEDA8}" sibTransId="{AF027A09-A4FE-42B9-B555-C785F707B1AC}"/>
    <dgm:cxn modelId="{A10FCFFC-12A3-4138-8150-9FFD6499C62C}" type="presOf" srcId="{8468C509-9323-43FB-8D2B-A7B71374B71A}" destId="{AC421AB1-208B-4C92-88D9-78AFF8655F86}" srcOrd="1" destOrd="0" presId="urn:microsoft.com/office/officeart/2005/8/layout/process3"/>
    <dgm:cxn modelId="{4B9204B7-1B11-4BBC-B62B-38889BA4CDD9}" type="presParOf" srcId="{00F63736-F854-46BA-8B03-B42E38C54890}" destId="{E8EC8A43-49F0-46D4-8E0A-C50E9E30AF49}" srcOrd="0" destOrd="0" presId="urn:microsoft.com/office/officeart/2005/8/layout/process3"/>
    <dgm:cxn modelId="{DF211B30-68AE-45F2-8AC4-D747594F1C41}" type="presParOf" srcId="{E8EC8A43-49F0-46D4-8E0A-C50E9E30AF49}" destId="{D88358B1-2277-4537-968A-BB84FC57EFBE}" srcOrd="0" destOrd="0" presId="urn:microsoft.com/office/officeart/2005/8/layout/process3"/>
    <dgm:cxn modelId="{E256A826-E5FA-4E21-B6A2-7C562ACAED65}" type="presParOf" srcId="{E8EC8A43-49F0-46D4-8E0A-C50E9E30AF49}" destId="{AC421AB1-208B-4C92-88D9-78AFF8655F86}" srcOrd="1" destOrd="0" presId="urn:microsoft.com/office/officeart/2005/8/layout/process3"/>
    <dgm:cxn modelId="{FE1DD46F-5EF0-4495-89E1-20D165E8B827}" type="presParOf" srcId="{E8EC8A43-49F0-46D4-8E0A-C50E9E30AF49}" destId="{78C34959-7E84-4CC5-839D-A7EF02F77434}" srcOrd="2" destOrd="0" presId="urn:microsoft.com/office/officeart/2005/8/layout/process3"/>
    <dgm:cxn modelId="{4D57DA69-DBB0-4D08-A08C-DB99E5219891}" type="presParOf" srcId="{00F63736-F854-46BA-8B03-B42E38C54890}" destId="{618407ED-1D57-41B5-B194-648E1174D044}" srcOrd="1" destOrd="0" presId="urn:microsoft.com/office/officeart/2005/8/layout/process3"/>
    <dgm:cxn modelId="{04DD6596-91AD-4420-8931-A7A9A59E6BE2}" type="presParOf" srcId="{618407ED-1D57-41B5-B194-648E1174D044}" destId="{F127AAF2-7CD9-49DA-A09C-EE6542D2B2EA}" srcOrd="0" destOrd="0" presId="urn:microsoft.com/office/officeart/2005/8/layout/process3"/>
    <dgm:cxn modelId="{1E72B905-1BD3-41CD-9A35-5C06C61731B1}" type="presParOf" srcId="{00F63736-F854-46BA-8B03-B42E38C54890}" destId="{CB2DE201-E837-4564-83C6-AA15BBCD0755}" srcOrd="2" destOrd="0" presId="urn:microsoft.com/office/officeart/2005/8/layout/process3"/>
    <dgm:cxn modelId="{264595A1-5A9C-4533-B79F-279A3CF0E882}" type="presParOf" srcId="{CB2DE201-E837-4564-83C6-AA15BBCD0755}" destId="{B64324AC-558B-44E0-A896-961B01EA1912}" srcOrd="0" destOrd="0" presId="urn:microsoft.com/office/officeart/2005/8/layout/process3"/>
    <dgm:cxn modelId="{EBC48C1C-7100-4B1E-B6A0-DEFC290B8248}" type="presParOf" srcId="{CB2DE201-E837-4564-83C6-AA15BBCD0755}" destId="{29CB7488-D275-4EE9-8376-C2E82DEB81D0}" srcOrd="1" destOrd="0" presId="urn:microsoft.com/office/officeart/2005/8/layout/process3"/>
    <dgm:cxn modelId="{F3574CE6-AD0E-4D98-8C29-53F94EECCA43}" type="presParOf" srcId="{CB2DE201-E837-4564-83C6-AA15BBCD0755}" destId="{EB01CCE7-8203-4B63-B57B-2F817F597C93}" srcOrd="2" destOrd="0" presId="urn:microsoft.com/office/officeart/2005/8/layout/process3"/>
    <dgm:cxn modelId="{6470A97D-A801-4F24-A27A-2776C272651B}" type="presParOf" srcId="{00F63736-F854-46BA-8B03-B42E38C54890}" destId="{1D3E23EC-D904-4596-B6A7-E759D20F6A42}" srcOrd="3" destOrd="0" presId="urn:microsoft.com/office/officeart/2005/8/layout/process3"/>
    <dgm:cxn modelId="{CED0B34C-861F-43C2-9A35-579699CA219E}" type="presParOf" srcId="{1D3E23EC-D904-4596-B6A7-E759D20F6A42}" destId="{5312FB13-7D62-4341-8824-8314C492D829}" srcOrd="0" destOrd="0" presId="urn:microsoft.com/office/officeart/2005/8/layout/process3"/>
    <dgm:cxn modelId="{0420D9F7-4FF5-47D2-9363-A4E989AE59F7}" type="presParOf" srcId="{00F63736-F854-46BA-8B03-B42E38C54890}" destId="{123D67CD-F0C2-4D6A-BA93-BF19ECC5BA83}" srcOrd="4" destOrd="0" presId="urn:microsoft.com/office/officeart/2005/8/layout/process3"/>
    <dgm:cxn modelId="{8D3B50D5-1A7D-47A3-B480-96D423E6CCF2}" type="presParOf" srcId="{123D67CD-F0C2-4D6A-BA93-BF19ECC5BA83}" destId="{D2E527FB-64C0-48B1-BA21-43FB9FB20F5A}" srcOrd="0" destOrd="0" presId="urn:microsoft.com/office/officeart/2005/8/layout/process3"/>
    <dgm:cxn modelId="{FC0FAA54-25D0-4D48-8831-1BBFBECA85CC}" type="presParOf" srcId="{123D67CD-F0C2-4D6A-BA93-BF19ECC5BA83}" destId="{A1EC575D-0635-41B2-8CE1-E113D162EE49}" srcOrd="1" destOrd="0" presId="urn:microsoft.com/office/officeart/2005/8/layout/process3"/>
    <dgm:cxn modelId="{340F9006-72BF-44D2-AC94-4A5FC4649C59}" type="presParOf" srcId="{123D67CD-F0C2-4D6A-BA93-BF19ECC5BA83}" destId="{128BD797-8A21-4629-85E4-0D450DB3AC8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7D0314-399B-4AC7-B9C7-3F30139E1002}" type="doc">
      <dgm:prSet loTypeId="urn:microsoft.com/office/officeart/2005/8/layout/chevron1" loCatId="process" qsTypeId="urn:microsoft.com/office/officeart/2005/8/quickstyle/simple1" qsCatId="simple" csTypeId="urn:microsoft.com/office/officeart/2005/8/colors/colorful1" csCatId="colorful" phldr="1"/>
      <dgm:spPr/>
    </dgm:pt>
    <dgm:pt modelId="{F8C5159A-2790-40C8-9F88-8E115065E6DE}">
      <dgm:prSet phldrT="[Text]"/>
      <dgm:spPr/>
      <dgm:t>
        <a:bodyPr/>
        <a:lstStyle/>
        <a:p>
          <a:r>
            <a:rPr lang="en-US" dirty="0">
              <a:solidFill>
                <a:schemeClr val="bg1"/>
              </a:solidFill>
            </a:rPr>
            <a:t>Noncredit</a:t>
          </a:r>
        </a:p>
      </dgm:t>
    </dgm:pt>
    <dgm:pt modelId="{BFAC20E9-D58C-4A53-9F7C-16CA8A00DBB4}" type="parTrans" cxnId="{AF7A4367-6864-4A9D-86FC-4FD2DE5DCE98}">
      <dgm:prSet/>
      <dgm:spPr/>
      <dgm:t>
        <a:bodyPr/>
        <a:lstStyle/>
        <a:p>
          <a:endParaRPr lang="en-US">
            <a:solidFill>
              <a:schemeClr val="bg1"/>
            </a:solidFill>
          </a:endParaRPr>
        </a:p>
      </dgm:t>
    </dgm:pt>
    <dgm:pt modelId="{B71EF960-EA7D-4961-821F-1E05E8B4329A}" type="sibTrans" cxnId="{AF7A4367-6864-4A9D-86FC-4FD2DE5DCE98}">
      <dgm:prSet/>
      <dgm:spPr/>
      <dgm:t>
        <a:bodyPr/>
        <a:lstStyle/>
        <a:p>
          <a:endParaRPr lang="en-US">
            <a:solidFill>
              <a:schemeClr val="bg1"/>
            </a:solidFill>
          </a:endParaRPr>
        </a:p>
      </dgm:t>
    </dgm:pt>
    <dgm:pt modelId="{8BCB29F2-BC60-425D-897D-DD0233FC812E}">
      <dgm:prSet phldrT="[Text]"/>
      <dgm:spPr/>
      <dgm:t>
        <a:bodyPr/>
        <a:lstStyle/>
        <a:p>
          <a:r>
            <a:rPr lang="en-US" dirty="0">
              <a:solidFill>
                <a:schemeClr val="bg1"/>
              </a:solidFill>
            </a:rPr>
            <a:t>Noncredit &amp; Mirrored</a:t>
          </a:r>
        </a:p>
      </dgm:t>
    </dgm:pt>
    <dgm:pt modelId="{64DD26B7-4FEC-4CE5-AC84-96B157E96D3C}" type="parTrans" cxnId="{49B0A493-90BE-45F8-818C-0298A2B6AEC8}">
      <dgm:prSet/>
      <dgm:spPr/>
      <dgm:t>
        <a:bodyPr/>
        <a:lstStyle/>
        <a:p>
          <a:endParaRPr lang="en-US">
            <a:solidFill>
              <a:schemeClr val="bg1"/>
            </a:solidFill>
          </a:endParaRPr>
        </a:p>
      </dgm:t>
    </dgm:pt>
    <dgm:pt modelId="{65B177DD-48DF-4F7A-AACD-B481C3234176}" type="sibTrans" cxnId="{49B0A493-90BE-45F8-818C-0298A2B6AEC8}">
      <dgm:prSet/>
      <dgm:spPr/>
      <dgm:t>
        <a:bodyPr/>
        <a:lstStyle/>
        <a:p>
          <a:endParaRPr lang="en-US">
            <a:solidFill>
              <a:schemeClr val="bg1"/>
            </a:solidFill>
          </a:endParaRPr>
        </a:p>
      </dgm:t>
    </dgm:pt>
    <dgm:pt modelId="{EAD71F58-208C-42D4-9941-39AE07DFAEF0}">
      <dgm:prSet phldrT="[Text]"/>
      <dgm:spPr/>
      <dgm:t>
        <a:bodyPr/>
        <a:lstStyle/>
        <a:p>
          <a:r>
            <a:rPr lang="en-US" dirty="0">
              <a:solidFill>
                <a:schemeClr val="bg1"/>
              </a:solidFill>
            </a:rPr>
            <a:t>Credit</a:t>
          </a:r>
        </a:p>
      </dgm:t>
    </dgm:pt>
    <dgm:pt modelId="{57EE5B98-70A9-445A-A035-1D3BE8DB5FE8}" type="parTrans" cxnId="{3FD6982D-E2E4-442F-A100-38120AB094BE}">
      <dgm:prSet/>
      <dgm:spPr/>
      <dgm:t>
        <a:bodyPr/>
        <a:lstStyle/>
        <a:p>
          <a:endParaRPr lang="en-US">
            <a:solidFill>
              <a:schemeClr val="bg1"/>
            </a:solidFill>
          </a:endParaRPr>
        </a:p>
      </dgm:t>
    </dgm:pt>
    <dgm:pt modelId="{C3A6B45F-E7AB-4A1A-A751-71B262001B25}" type="sibTrans" cxnId="{3FD6982D-E2E4-442F-A100-38120AB094BE}">
      <dgm:prSet/>
      <dgm:spPr/>
      <dgm:t>
        <a:bodyPr/>
        <a:lstStyle/>
        <a:p>
          <a:endParaRPr lang="en-US">
            <a:solidFill>
              <a:schemeClr val="bg1"/>
            </a:solidFill>
          </a:endParaRPr>
        </a:p>
      </dgm:t>
    </dgm:pt>
    <dgm:pt modelId="{0932948D-B7D2-4A78-B87B-1F7F32E058C3}" type="pres">
      <dgm:prSet presAssocID="{DD7D0314-399B-4AC7-B9C7-3F30139E1002}" presName="Name0" presStyleCnt="0">
        <dgm:presLayoutVars>
          <dgm:dir/>
          <dgm:animLvl val="lvl"/>
          <dgm:resizeHandles val="exact"/>
        </dgm:presLayoutVars>
      </dgm:prSet>
      <dgm:spPr/>
    </dgm:pt>
    <dgm:pt modelId="{5E3392CF-2618-4192-A816-8CC78B5210BF}" type="pres">
      <dgm:prSet presAssocID="{F8C5159A-2790-40C8-9F88-8E115065E6DE}" presName="parTxOnly" presStyleLbl="node1" presStyleIdx="0" presStyleCnt="3" custLinFactX="566" custLinFactY="-35274" custLinFactNeighborX="100000" custLinFactNeighborY="-100000">
        <dgm:presLayoutVars>
          <dgm:chMax val="0"/>
          <dgm:chPref val="0"/>
          <dgm:bulletEnabled val="1"/>
        </dgm:presLayoutVars>
      </dgm:prSet>
      <dgm:spPr/>
    </dgm:pt>
    <dgm:pt modelId="{A3102775-F78C-4E26-B718-EDF9517D29ED}" type="pres">
      <dgm:prSet presAssocID="{B71EF960-EA7D-4961-821F-1E05E8B4329A}" presName="parTxOnlySpace" presStyleCnt="0"/>
      <dgm:spPr/>
    </dgm:pt>
    <dgm:pt modelId="{3910387E-BBE7-47D5-9F55-D86BB2279785}" type="pres">
      <dgm:prSet presAssocID="{8BCB29F2-BC60-425D-897D-DD0233FC812E}" presName="parTxOnly" presStyleLbl="node1" presStyleIdx="1" presStyleCnt="3" custLinFactY="-33815" custLinFactNeighborX="56867" custLinFactNeighborY="-100000">
        <dgm:presLayoutVars>
          <dgm:chMax val="0"/>
          <dgm:chPref val="0"/>
          <dgm:bulletEnabled val="1"/>
        </dgm:presLayoutVars>
      </dgm:prSet>
      <dgm:spPr/>
    </dgm:pt>
    <dgm:pt modelId="{60E18729-8AB8-48BA-A291-1EFA5134D7F3}" type="pres">
      <dgm:prSet presAssocID="{65B177DD-48DF-4F7A-AACD-B481C3234176}" presName="parTxOnlySpace" presStyleCnt="0"/>
      <dgm:spPr/>
    </dgm:pt>
    <dgm:pt modelId="{02121ADB-7D62-4A8D-8B72-802FC8A022CC}" type="pres">
      <dgm:prSet presAssocID="{EAD71F58-208C-42D4-9941-39AE07DFAEF0}" presName="parTxOnly" presStyleLbl="node1" presStyleIdx="2" presStyleCnt="3" custLinFactY="-32416" custLinFactNeighborX="8905" custLinFactNeighborY="-100000">
        <dgm:presLayoutVars>
          <dgm:chMax val="0"/>
          <dgm:chPref val="0"/>
          <dgm:bulletEnabled val="1"/>
        </dgm:presLayoutVars>
      </dgm:prSet>
      <dgm:spPr/>
    </dgm:pt>
  </dgm:ptLst>
  <dgm:cxnLst>
    <dgm:cxn modelId="{B8773911-B649-40E0-8AD8-862480785E9A}" type="presOf" srcId="{DD7D0314-399B-4AC7-B9C7-3F30139E1002}" destId="{0932948D-B7D2-4A78-B87B-1F7F32E058C3}" srcOrd="0" destOrd="0" presId="urn:microsoft.com/office/officeart/2005/8/layout/chevron1"/>
    <dgm:cxn modelId="{A73C6F2B-1198-4B43-8139-8C4541B9D285}" type="presOf" srcId="{8BCB29F2-BC60-425D-897D-DD0233FC812E}" destId="{3910387E-BBE7-47D5-9F55-D86BB2279785}" srcOrd="0" destOrd="0" presId="urn:microsoft.com/office/officeart/2005/8/layout/chevron1"/>
    <dgm:cxn modelId="{3FD6982D-E2E4-442F-A100-38120AB094BE}" srcId="{DD7D0314-399B-4AC7-B9C7-3F30139E1002}" destId="{EAD71F58-208C-42D4-9941-39AE07DFAEF0}" srcOrd="2" destOrd="0" parTransId="{57EE5B98-70A9-445A-A035-1D3BE8DB5FE8}" sibTransId="{C3A6B45F-E7AB-4A1A-A751-71B262001B25}"/>
    <dgm:cxn modelId="{AF7A4367-6864-4A9D-86FC-4FD2DE5DCE98}" srcId="{DD7D0314-399B-4AC7-B9C7-3F30139E1002}" destId="{F8C5159A-2790-40C8-9F88-8E115065E6DE}" srcOrd="0" destOrd="0" parTransId="{BFAC20E9-D58C-4A53-9F7C-16CA8A00DBB4}" sibTransId="{B71EF960-EA7D-4961-821F-1E05E8B4329A}"/>
    <dgm:cxn modelId="{8751B88C-7F40-435B-9108-CC4AFA3D1C8C}" type="presOf" srcId="{EAD71F58-208C-42D4-9941-39AE07DFAEF0}" destId="{02121ADB-7D62-4A8D-8B72-802FC8A022CC}" srcOrd="0" destOrd="0" presId="urn:microsoft.com/office/officeart/2005/8/layout/chevron1"/>
    <dgm:cxn modelId="{49B0A493-90BE-45F8-818C-0298A2B6AEC8}" srcId="{DD7D0314-399B-4AC7-B9C7-3F30139E1002}" destId="{8BCB29F2-BC60-425D-897D-DD0233FC812E}" srcOrd="1" destOrd="0" parTransId="{64DD26B7-4FEC-4CE5-AC84-96B157E96D3C}" sibTransId="{65B177DD-48DF-4F7A-AACD-B481C3234176}"/>
    <dgm:cxn modelId="{57C4A4CA-A7FB-4161-B48C-D189A18B7F58}" type="presOf" srcId="{F8C5159A-2790-40C8-9F88-8E115065E6DE}" destId="{5E3392CF-2618-4192-A816-8CC78B5210BF}" srcOrd="0" destOrd="0" presId="urn:microsoft.com/office/officeart/2005/8/layout/chevron1"/>
    <dgm:cxn modelId="{656A5D35-662A-444E-9120-A3AFAA64D0E2}" type="presParOf" srcId="{0932948D-B7D2-4A78-B87B-1F7F32E058C3}" destId="{5E3392CF-2618-4192-A816-8CC78B5210BF}" srcOrd="0" destOrd="0" presId="urn:microsoft.com/office/officeart/2005/8/layout/chevron1"/>
    <dgm:cxn modelId="{89A96FC9-EC15-4029-842C-3D8629982AEF}" type="presParOf" srcId="{0932948D-B7D2-4A78-B87B-1F7F32E058C3}" destId="{A3102775-F78C-4E26-B718-EDF9517D29ED}" srcOrd="1" destOrd="0" presId="urn:microsoft.com/office/officeart/2005/8/layout/chevron1"/>
    <dgm:cxn modelId="{ACA363BC-39F1-435F-B2A2-F299BB55CD56}" type="presParOf" srcId="{0932948D-B7D2-4A78-B87B-1F7F32E058C3}" destId="{3910387E-BBE7-47D5-9F55-D86BB2279785}" srcOrd="2" destOrd="0" presId="urn:microsoft.com/office/officeart/2005/8/layout/chevron1"/>
    <dgm:cxn modelId="{68534F02-701B-4AFE-9C88-50A68C311D7C}" type="presParOf" srcId="{0932948D-B7D2-4A78-B87B-1F7F32E058C3}" destId="{60E18729-8AB8-48BA-A291-1EFA5134D7F3}" srcOrd="3" destOrd="0" presId="urn:microsoft.com/office/officeart/2005/8/layout/chevron1"/>
    <dgm:cxn modelId="{5C9747AA-3F42-4530-A1EC-04171B4A0B3A}" type="presParOf" srcId="{0932948D-B7D2-4A78-B87B-1F7F32E058C3}" destId="{02121ADB-7D62-4A8D-8B72-802FC8A022CC}"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EF12C-B14F-2247-A9A0-B62452590C6E}">
      <dsp:nvSpPr>
        <dsp:cNvPr id="0" name=""/>
        <dsp:cNvSpPr/>
      </dsp:nvSpPr>
      <dsp:spPr>
        <a:xfrm>
          <a:off x="2875566" y="939005"/>
          <a:ext cx="629440" cy="91440"/>
        </a:xfrm>
        <a:custGeom>
          <a:avLst/>
          <a:gdLst/>
          <a:ahLst/>
          <a:cxnLst/>
          <a:rect l="0" t="0" r="0" b="0"/>
          <a:pathLst>
            <a:path>
              <a:moveTo>
                <a:pt x="0" y="45720"/>
              </a:moveTo>
              <a:lnTo>
                <a:pt x="62944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3785" y="981425"/>
        <a:ext cx="33002" cy="6600"/>
      </dsp:txXfrm>
    </dsp:sp>
    <dsp:sp modelId="{3C23A6DF-90F4-1F40-ABF2-FEE783D34882}">
      <dsp:nvSpPr>
        <dsp:cNvPr id="0" name=""/>
        <dsp:cNvSpPr/>
      </dsp:nvSpPr>
      <dsp:spPr>
        <a:xfrm>
          <a:off x="7623" y="123802"/>
          <a:ext cx="2869742" cy="17218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Students in a credit, Intro to Human Anatomy course needed anatomy skills building support</a:t>
          </a:r>
        </a:p>
      </dsp:txBody>
      <dsp:txXfrm>
        <a:off x="7623" y="123802"/>
        <a:ext cx="2869742" cy="1721845"/>
      </dsp:txXfrm>
    </dsp:sp>
    <dsp:sp modelId="{55393174-FD4C-C245-A946-69BBA422BE72}">
      <dsp:nvSpPr>
        <dsp:cNvPr id="0" name=""/>
        <dsp:cNvSpPr/>
      </dsp:nvSpPr>
      <dsp:spPr>
        <a:xfrm>
          <a:off x="6405349" y="939005"/>
          <a:ext cx="629440" cy="91440"/>
        </a:xfrm>
        <a:custGeom>
          <a:avLst/>
          <a:gdLst/>
          <a:ahLst/>
          <a:cxnLst/>
          <a:rect l="0" t="0" r="0" b="0"/>
          <a:pathLst>
            <a:path>
              <a:moveTo>
                <a:pt x="0" y="45720"/>
              </a:moveTo>
              <a:lnTo>
                <a:pt x="629440" y="45720"/>
              </a:lnTo>
            </a:path>
          </a:pathLst>
        </a:custGeom>
        <a:noFill/>
        <a:ln w="6350" cap="flat" cmpd="sng" algn="ctr">
          <a:solidFill>
            <a:schemeClr val="accent5">
              <a:hueOff val="-619181"/>
              <a:satOff val="0"/>
              <a:lumOff val="13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03569" y="981425"/>
        <a:ext cx="33002" cy="6600"/>
      </dsp:txXfrm>
    </dsp:sp>
    <dsp:sp modelId="{32B47F25-AD7F-E549-B94F-089D4FA29957}">
      <dsp:nvSpPr>
        <dsp:cNvPr id="0" name=""/>
        <dsp:cNvSpPr/>
      </dsp:nvSpPr>
      <dsp:spPr>
        <a:xfrm>
          <a:off x="3537407" y="123802"/>
          <a:ext cx="2869742" cy="1721845"/>
        </a:xfrm>
        <a:prstGeom prst="rect">
          <a:avLst/>
        </a:prstGeom>
        <a:solidFill>
          <a:schemeClr val="accent5">
            <a:hueOff val="-464386"/>
            <a:satOff val="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Approached by credit anatomy and physiology faculty to develop a noncredit  anatomy support course</a:t>
          </a:r>
        </a:p>
      </dsp:txBody>
      <dsp:txXfrm>
        <a:off x="3537407" y="123802"/>
        <a:ext cx="2869742" cy="1721845"/>
      </dsp:txXfrm>
    </dsp:sp>
    <dsp:sp modelId="{ECB4B064-0602-D148-9D30-B8D20776DE69}">
      <dsp:nvSpPr>
        <dsp:cNvPr id="0" name=""/>
        <dsp:cNvSpPr/>
      </dsp:nvSpPr>
      <dsp:spPr>
        <a:xfrm>
          <a:off x="1442494" y="1843848"/>
          <a:ext cx="7059567" cy="629440"/>
        </a:xfrm>
        <a:custGeom>
          <a:avLst/>
          <a:gdLst/>
          <a:ahLst/>
          <a:cxnLst/>
          <a:rect l="0" t="0" r="0" b="0"/>
          <a:pathLst>
            <a:path>
              <a:moveTo>
                <a:pt x="7059567" y="0"/>
              </a:moveTo>
              <a:lnTo>
                <a:pt x="7059567" y="331820"/>
              </a:lnTo>
              <a:lnTo>
                <a:pt x="0" y="331820"/>
              </a:lnTo>
              <a:lnTo>
                <a:pt x="0" y="629440"/>
              </a:lnTo>
            </a:path>
          </a:pathLst>
        </a:custGeom>
        <a:noFill/>
        <a:ln w="6350" cap="flat" cmpd="sng" algn="ctr">
          <a:solidFill>
            <a:schemeClr val="accent5">
              <a:hueOff val="-1238362"/>
              <a:satOff val="0"/>
              <a:lumOff val="261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95019" y="2155268"/>
        <a:ext cx="354517" cy="6600"/>
      </dsp:txXfrm>
    </dsp:sp>
    <dsp:sp modelId="{A598A787-6B9F-3043-B380-CBD10511927F}">
      <dsp:nvSpPr>
        <dsp:cNvPr id="0" name=""/>
        <dsp:cNvSpPr/>
      </dsp:nvSpPr>
      <dsp:spPr>
        <a:xfrm>
          <a:off x="7067190" y="123802"/>
          <a:ext cx="2869742" cy="1721845"/>
        </a:xfrm>
        <a:prstGeom prst="rect">
          <a:avLst/>
        </a:prstGeom>
        <a:solidFill>
          <a:schemeClr val="accent5">
            <a:hueOff val="-928772"/>
            <a:satOff val="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Used VOC ANA50, noncredit course for the support course (not a contextualized course)</a:t>
          </a:r>
        </a:p>
      </dsp:txBody>
      <dsp:txXfrm>
        <a:off x="7067190" y="123802"/>
        <a:ext cx="2869742" cy="1721845"/>
      </dsp:txXfrm>
    </dsp:sp>
    <dsp:sp modelId="{C0729CB7-D9BB-5642-B6D0-CC7DCDDF8CE6}">
      <dsp:nvSpPr>
        <dsp:cNvPr id="0" name=""/>
        <dsp:cNvSpPr/>
      </dsp:nvSpPr>
      <dsp:spPr>
        <a:xfrm>
          <a:off x="2875566" y="3320891"/>
          <a:ext cx="629440" cy="91440"/>
        </a:xfrm>
        <a:custGeom>
          <a:avLst/>
          <a:gdLst/>
          <a:ahLst/>
          <a:cxnLst/>
          <a:rect l="0" t="0" r="0" b="0"/>
          <a:pathLst>
            <a:path>
              <a:moveTo>
                <a:pt x="0" y="45720"/>
              </a:moveTo>
              <a:lnTo>
                <a:pt x="629440" y="45720"/>
              </a:lnTo>
            </a:path>
          </a:pathLst>
        </a:custGeom>
        <a:noFill/>
        <a:ln w="6350" cap="flat" cmpd="sng" algn="ctr">
          <a:solidFill>
            <a:schemeClr val="accent5">
              <a:hueOff val="-1857544"/>
              <a:satOff val="0"/>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3785" y="3363311"/>
        <a:ext cx="33002" cy="6600"/>
      </dsp:txXfrm>
    </dsp:sp>
    <dsp:sp modelId="{2BDE0AFA-7687-5B45-9ED9-35EFE432D8AA}">
      <dsp:nvSpPr>
        <dsp:cNvPr id="0" name=""/>
        <dsp:cNvSpPr/>
      </dsp:nvSpPr>
      <dsp:spPr>
        <a:xfrm>
          <a:off x="7623" y="2505688"/>
          <a:ext cx="2869742" cy="1721845"/>
        </a:xfrm>
        <a:prstGeom prst="rect">
          <a:avLst/>
        </a:prstGeom>
        <a:solidFill>
          <a:schemeClr val="accent5">
            <a:hueOff val="-1393158"/>
            <a:satOff val="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Taught online by credit professor as a noncredit co-requisite during the Spring semester </a:t>
          </a:r>
        </a:p>
      </dsp:txBody>
      <dsp:txXfrm>
        <a:off x="7623" y="2505688"/>
        <a:ext cx="2869742" cy="1721845"/>
      </dsp:txXfrm>
    </dsp:sp>
    <dsp:sp modelId="{B90605D0-33A2-124E-AD6F-78DB6B4DFF09}">
      <dsp:nvSpPr>
        <dsp:cNvPr id="0" name=""/>
        <dsp:cNvSpPr/>
      </dsp:nvSpPr>
      <dsp:spPr>
        <a:xfrm>
          <a:off x="3537407" y="2505688"/>
          <a:ext cx="2869742" cy="1721845"/>
        </a:xfrm>
        <a:prstGeom prst="rect">
          <a:avLst/>
        </a:prstGeom>
        <a:solidFill>
          <a:schemeClr val="accent5">
            <a:hueOff val="-1857544"/>
            <a:satOff val="0"/>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Support course for all anatomy students and helped other students in various pathways: nursing, kinesiology, respiratory therapy, radiologic technician</a:t>
          </a:r>
        </a:p>
      </dsp:txBody>
      <dsp:txXfrm>
        <a:off x="3537407" y="2505688"/>
        <a:ext cx="2869742" cy="1721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21AB1-208B-4C92-88D9-78AFF8655F86}">
      <dsp:nvSpPr>
        <dsp:cNvPr id="0" name=""/>
        <dsp:cNvSpPr/>
      </dsp:nvSpPr>
      <dsp:spPr>
        <a:xfrm>
          <a:off x="64939" y="213370"/>
          <a:ext cx="2274632" cy="10797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Orientation &amp; Application Assistance</a:t>
          </a:r>
        </a:p>
      </dsp:txBody>
      <dsp:txXfrm>
        <a:off x="64939" y="213370"/>
        <a:ext cx="2274632" cy="719858"/>
      </dsp:txXfrm>
    </dsp:sp>
    <dsp:sp modelId="{78C34959-7E84-4CC5-839D-A7EF02F77434}">
      <dsp:nvSpPr>
        <dsp:cNvPr id="0" name=""/>
        <dsp:cNvSpPr/>
      </dsp:nvSpPr>
      <dsp:spPr>
        <a:xfrm>
          <a:off x="352655" y="1011608"/>
          <a:ext cx="2274632" cy="30474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533A27"/>
              </a:solidFill>
            </a:rPr>
            <a:t>Assist students w/completing </a:t>
          </a:r>
          <a:r>
            <a:rPr lang="en-US" sz="1400" kern="1200" dirty="0" err="1">
              <a:solidFill>
                <a:srgbClr val="533A27"/>
              </a:solidFill>
            </a:rPr>
            <a:t>CCCApply</a:t>
          </a:r>
          <a:r>
            <a:rPr lang="en-US" sz="1400" kern="1200" dirty="0">
              <a:solidFill>
                <a:srgbClr val="533A27"/>
              </a:solidFill>
            </a:rPr>
            <a:t> and enrolling in classes</a:t>
          </a:r>
        </a:p>
        <a:p>
          <a:pPr marL="114300" lvl="1" indent="-114300" algn="l" defTabSz="622300">
            <a:lnSpc>
              <a:spcPct val="90000"/>
            </a:lnSpc>
            <a:spcBef>
              <a:spcPct val="0"/>
            </a:spcBef>
            <a:spcAft>
              <a:spcPct val="15000"/>
            </a:spcAft>
            <a:buChar char="•"/>
          </a:pPr>
          <a:r>
            <a:rPr lang="en-US" sz="1400" kern="1200" dirty="0">
              <a:solidFill>
                <a:srgbClr val="533A27"/>
              </a:solidFill>
            </a:rPr>
            <a:t>Confirm students have consistent and reliable technology to participate in class</a:t>
          </a:r>
        </a:p>
        <a:p>
          <a:pPr marL="114300" lvl="1" indent="-114300" algn="l" defTabSz="622300">
            <a:lnSpc>
              <a:spcPct val="90000"/>
            </a:lnSpc>
            <a:spcBef>
              <a:spcPct val="0"/>
            </a:spcBef>
            <a:spcAft>
              <a:spcPct val="15000"/>
            </a:spcAft>
            <a:buChar char="•"/>
          </a:pPr>
          <a:r>
            <a:rPr lang="en-US" sz="1400" kern="1200" dirty="0">
              <a:solidFill>
                <a:srgbClr val="533A27"/>
              </a:solidFill>
            </a:rPr>
            <a:t>Confirm students have reliable transportation when in-person</a:t>
          </a:r>
        </a:p>
        <a:p>
          <a:pPr marL="114300" lvl="1" indent="-114300" algn="l" defTabSz="622300">
            <a:lnSpc>
              <a:spcPct val="90000"/>
            </a:lnSpc>
            <a:spcBef>
              <a:spcPct val="0"/>
            </a:spcBef>
            <a:spcAft>
              <a:spcPct val="15000"/>
            </a:spcAft>
            <a:buChar char="•"/>
          </a:pPr>
          <a:r>
            <a:rPr lang="en-US" sz="1400" kern="1200" dirty="0">
              <a:solidFill>
                <a:srgbClr val="533A27"/>
              </a:solidFill>
            </a:rPr>
            <a:t>Address student holds w/help of partners</a:t>
          </a:r>
        </a:p>
      </dsp:txBody>
      <dsp:txXfrm>
        <a:off x="419277" y="1078230"/>
        <a:ext cx="2141388" cy="2914227"/>
      </dsp:txXfrm>
    </dsp:sp>
    <dsp:sp modelId="{618407ED-1D57-41B5-B194-648E1174D044}">
      <dsp:nvSpPr>
        <dsp:cNvPr id="0" name=""/>
        <dsp:cNvSpPr/>
      </dsp:nvSpPr>
      <dsp:spPr>
        <a:xfrm rot="21579002">
          <a:off x="2669407" y="279043"/>
          <a:ext cx="699277" cy="5663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669409" y="392825"/>
        <a:ext cx="529382" cy="339791"/>
      </dsp:txXfrm>
    </dsp:sp>
    <dsp:sp modelId="{29CB7488-D275-4EE9-8376-C2E82DEB81D0}">
      <dsp:nvSpPr>
        <dsp:cNvPr id="0" name=""/>
        <dsp:cNvSpPr/>
      </dsp:nvSpPr>
      <dsp:spPr>
        <a:xfrm>
          <a:off x="3658939" y="191417"/>
          <a:ext cx="2274632" cy="10797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College Readiness Academy (3 </a:t>
          </a:r>
          <a:r>
            <a:rPr lang="en-US" sz="1400" b="1" kern="1200" dirty="0" err="1"/>
            <a:t>wks</a:t>
          </a:r>
          <a:r>
            <a:rPr lang="en-US" sz="1400" b="1" kern="1200" dirty="0"/>
            <a:t>)</a:t>
          </a:r>
        </a:p>
      </dsp:txBody>
      <dsp:txXfrm>
        <a:off x="3658939" y="191417"/>
        <a:ext cx="2274632" cy="719858"/>
      </dsp:txXfrm>
    </dsp:sp>
    <dsp:sp modelId="{EB01CCE7-8203-4B63-B57B-2F817F597C93}">
      <dsp:nvSpPr>
        <dsp:cNvPr id="0" name=""/>
        <dsp:cNvSpPr/>
      </dsp:nvSpPr>
      <dsp:spPr>
        <a:xfrm>
          <a:off x="4124828" y="911276"/>
          <a:ext cx="2274632" cy="37563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533A27"/>
              </a:solidFill>
            </a:rPr>
            <a:t>Intro to Post-Secondary Education</a:t>
          </a:r>
        </a:p>
        <a:p>
          <a:pPr marL="114300" lvl="1" indent="-114300" algn="l" defTabSz="622300">
            <a:lnSpc>
              <a:spcPct val="90000"/>
            </a:lnSpc>
            <a:spcBef>
              <a:spcPct val="0"/>
            </a:spcBef>
            <a:spcAft>
              <a:spcPct val="15000"/>
            </a:spcAft>
            <a:buChar char="•"/>
          </a:pPr>
          <a:r>
            <a:rPr lang="en-US" sz="1400" kern="1200" dirty="0">
              <a:solidFill>
                <a:srgbClr val="533A27"/>
              </a:solidFill>
            </a:rPr>
            <a:t>Student Success in Hybrid &amp; Online Classes</a:t>
          </a:r>
        </a:p>
        <a:p>
          <a:pPr marL="114300" lvl="1" indent="-114300" algn="l" defTabSz="622300">
            <a:lnSpc>
              <a:spcPct val="90000"/>
            </a:lnSpc>
            <a:spcBef>
              <a:spcPct val="0"/>
            </a:spcBef>
            <a:spcAft>
              <a:spcPct val="15000"/>
            </a:spcAft>
            <a:buChar char="•"/>
          </a:pPr>
          <a:r>
            <a:rPr lang="en-US" sz="1400" kern="1200" dirty="0">
              <a:solidFill>
                <a:srgbClr val="533A27"/>
              </a:solidFill>
            </a:rPr>
            <a:t>Computer Literacy for College</a:t>
          </a:r>
        </a:p>
        <a:p>
          <a:pPr marL="114300" lvl="1" indent="-114300" algn="l" defTabSz="622300">
            <a:lnSpc>
              <a:spcPct val="90000"/>
            </a:lnSpc>
            <a:spcBef>
              <a:spcPct val="0"/>
            </a:spcBef>
            <a:spcAft>
              <a:spcPct val="15000"/>
            </a:spcAft>
            <a:buChar char="•"/>
          </a:pPr>
          <a:r>
            <a:rPr lang="en-US" sz="1400" kern="1200" dirty="0">
              <a:solidFill>
                <a:srgbClr val="533A27"/>
              </a:solidFill>
            </a:rPr>
            <a:t>Industry Overview &amp; Career Opportunities</a:t>
          </a:r>
        </a:p>
        <a:p>
          <a:pPr marL="114300" lvl="1" indent="-114300" algn="l" defTabSz="622300">
            <a:lnSpc>
              <a:spcPct val="90000"/>
            </a:lnSpc>
            <a:spcBef>
              <a:spcPct val="0"/>
            </a:spcBef>
            <a:spcAft>
              <a:spcPct val="15000"/>
            </a:spcAft>
            <a:buChar char="•"/>
          </a:pPr>
          <a:r>
            <a:rPr lang="en-US" sz="1400" kern="1200" dirty="0">
              <a:solidFill>
                <a:srgbClr val="533A27"/>
              </a:solidFill>
            </a:rPr>
            <a:t>Academic Guidance</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i="1" kern="1200" dirty="0">
              <a:solidFill>
                <a:schemeClr val="tx1"/>
              </a:solidFill>
            </a:rPr>
            <a:t>Students start/complete FAFSA &amp; apply for scholarships, apply to other colleges, apply for employment</a:t>
          </a:r>
        </a:p>
      </dsp:txBody>
      <dsp:txXfrm>
        <a:off x="4191450" y="977898"/>
        <a:ext cx="2141388" cy="3623131"/>
      </dsp:txXfrm>
    </dsp:sp>
    <dsp:sp modelId="{1D3E23EC-D904-4596-B6A7-E759D20F6A42}">
      <dsp:nvSpPr>
        <dsp:cNvPr id="0" name=""/>
        <dsp:cNvSpPr/>
      </dsp:nvSpPr>
      <dsp:spPr>
        <a:xfrm>
          <a:off x="6278398" y="268188"/>
          <a:ext cx="731031" cy="5663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278398" y="381451"/>
        <a:ext cx="561136" cy="339791"/>
      </dsp:txXfrm>
    </dsp:sp>
    <dsp:sp modelId="{A1EC575D-0635-41B2-8CE1-E113D162EE49}">
      <dsp:nvSpPr>
        <dsp:cNvPr id="0" name=""/>
        <dsp:cNvSpPr/>
      </dsp:nvSpPr>
      <dsp:spPr>
        <a:xfrm>
          <a:off x="7312876" y="191417"/>
          <a:ext cx="2274632" cy="10797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Resilient Leadership for College &amp; Career Success</a:t>
          </a:r>
        </a:p>
      </dsp:txBody>
      <dsp:txXfrm>
        <a:off x="7312876" y="191417"/>
        <a:ext cx="2274632" cy="719858"/>
      </dsp:txXfrm>
    </dsp:sp>
    <dsp:sp modelId="{128BD797-8A21-4629-85E4-0D450DB3AC89}">
      <dsp:nvSpPr>
        <dsp:cNvPr id="0" name=""/>
        <dsp:cNvSpPr/>
      </dsp:nvSpPr>
      <dsp:spPr>
        <a:xfrm>
          <a:off x="7778764" y="911276"/>
          <a:ext cx="2274632" cy="37563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533A27"/>
              </a:solidFill>
            </a:rPr>
            <a:t>Reading &amp; writing for college and career readiness</a:t>
          </a:r>
        </a:p>
        <a:p>
          <a:pPr marL="114300" lvl="1" indent="-114300" algn="l" defTabSz="622300">
            <a:lnSpc>
              <a:spcPct val="90000"/>
            </a:lnSpc>
            <a:spcBef>
              <a:spcPct val="0"/>
            </a:spcBef>
            <a:spcAft>
              <a:spcPct val="15000"/>
            </a:spcAft>
            <a:buChar char="•"/>
          </a:pPr>
          <a:r>
            <a:rPr lang="en-US" sz="1400" kern="1200" dirty="0">
              <a:solidFill>
                <a:srgbClr val="533A27"/>
              </a:solidFill>
            </a:rPr>
            <a:t>Fundamentals for Workplace Success II – Effective Communications &amp; Leadership</a:t>
          </a:r>
        </a:p>
        <a:p>
          <a:pPr marL="114300" lvl="1" indent="-114300" algn="l" defTabSz="622300">
            <a:lnSpc>
              <a:spcPct val="90000"/>
            </a:lnSpc>
            <a:spcBef>
              <a:spcPct val="0"/>
            </a:spcBef>
            <a:spcAft>
              <a:spcPct val="15000"/>
            </a:spcAft>
            <a:buChar char="•"/>
          </a:pPr>
          <a:r>
            <a:rPr lang="en-US" sz="1400" kern="1200" dirty="0">
              <a:solidFill>
                <a:srgbClr val="533A27"/>
              </a:solidFill>
            </a:rPr>
            <a:t>Resilient Leadership</a:t>
          </a:r>
        </a:p>
        <a:p>
          <a:pPr marL="114300" lvl="1" indent="-114300" algn="l" defTabSz="622300">
            <a:lnSpc>
              <a:spcPct val="90000"/>
            </a:lnSpc>
            <a:spcBef>
              <a:spcPct val="0"/>
            </a:spcBef>
            <a:spcAft>
              <a:spcPct val="15000"/>
            </a:spcAft>
            <a:buChar char="•"/>
          </a:pPr>
          <a:r>
            <a:rPr lang="en-US" sz="1400" kern="1200" dirty="0">
              <a:solidFill>
                <a:srgbClr val="533A27"/>
              </a:solidFill>
            </a:rPr>
            <a:t>Introduction to Workforce Opportunities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i="1" kern="1200" dirty="0">
              <a:solidFill>
                <a:schemeClr val="tx1"/>
              </a:solidFill>
            </a:rPr>
            <a:t>Simultaneous with HSD/GED classes, credit classes, getting financial aid &amp; scholarships, work, etc.</a:t>
          </a:r>
        </a:p>
      </dsp:txBody>
      <dsp:txXfrm>
        <a:off x="7845386" y="977898"/>
        <a:ext cx="2141388" cy="3623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392CF-2618-4192-A816-8CC78B5210BF}">
      <dsp:nvSpPr>
        <dsp:cNvPr id="0" name=""/>
        <dsp:cNvSpPr/>
      </dsp:nvSpPr>
      <dsp:spPr>
        <a:xfrm>
          <a:off x="308917" y="0"/>
          <a:ext cx="2901156" cy="1160462"/>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Noncredit</a:t>
          </a:r>
        </a:p>
      </dsp:txBody>
      <dsp:txXfrm>
        <a:off x="889148" y="0"/>
        <a:ext cx="1740694" cy="1160462"/>
      </dsp:txXfrm>
    </dsp:sp>
    <dsp:sp modelId="{3910387E-BBE7-47D5-9F55-D86BB2279785}">
      <dsp:nvSpPr>
        <dsp:cNvPr id="0" name=""/>
        <dsp:cNvSpPr/>
      </dsp:nvSpPr>
      <dsp:spPr>
        <a:xfrm>
          <a:off x="2778401" y="0"/>
          <a:ext cx="2901156" cy="116046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Noncredit &amp; Mirrored</a:t>
          </a:r>
        </a:p>
      </dsp:txBody>
      <dsp:txXfrm>
        <a:off x="3358632" y="0"/>
        <a:ext cx="1740694" cy="1160462"/>
      </dsp:txXfrm>
    </dsp:sp>
    <dsp:sp modelId="{02121ADB-7D62-4A8D-8B72-802FC8A022CC}">
      <dsp:nvSpPr>
        <dsp:cNvPr id="0" name=""/>
        <dsp:cNvSpPr/>
      </dsp:nvSpPr>
      <dsp:spPr>
        <a:xfrm>
          <a:off x="5226843" y="0"/>
          <a:ext cx="2901156" cy="116046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Credit</a:t>
          </a:r>
        </a:p>
      </dsp:txBody>
      <dsp:txXfrm>
        <a:off x="5807074" y="0"/>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3T20:03:17.190"/>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3T20:03:20.755"/>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3T20:03:21.286"/>
    </inkml:context>
    <inkml:brush xml:id="br0">
      <inkml:brushProperty name="width" value="0.05" units="cm"/>
      <inkml:brushProperty name="height" value="0.05" units="cm"/>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8182" y="4473892"/>
            <a:ext cx="5505450" cy="366045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dirty="0"/>
              <a:t>I combined SWP and credit relationship </a:t>
            </a:r>
            <a:endParaRPr dirty="0"/>
          </a:p>
          <a:p>
            <a:pPr marL="0" lvl="0" indent="0" algn="l" rtl="0">
              <a:spcBef>
                <a:spcPts val="0"/>
              </a:spcBef>
              <a:spcAft>
                <a:spcPts val="0"/>
              </a:spcAft>
              <a:buNone/>
            </a:pPr>
            <a:endParaRPr dirty="0"/>
          </a:p>
        </p:txBody>
      </p:sp>
      <p:sp>
        <p:nvSpPr>
          <p:cNvPr id="204" name="Google Shape;204;p7: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349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transition to show an example of a contextualized course. Mention that will be working on a similar course with Fire Technology and Aircraft Maintenance at Mt. SAC</a:t>
            </a:r>
          </a:p>
        </p:txBody>
      </p:sp>
      <p:sp>
        <p:nvSpPr>
          <p:cNvPr id="4" name="Slide Number Placeholder 3"/>
          <p:cNvSpPr>
            <a:spLocks noGrp="1"/>
          </p:cNvSpPr>
          <p:nvPr>
            <p:ph type="sldNum" sz="quarter" idx="5"/>
          </p:nvPr>
        </p:nvSpPr>
        <p:spPr/>
        <p:txBody>
          <a:bodyPr/>
          <a:lstStyle/>
          <a:p>
            <a:pPr defTabSz="921167">
              <a:defRPr/>
            </a:pPr>
            <a:fld id="{7253EF04-7C00-B24D-80AB-73761A17BECD}" type="slidenum">
              <a:rPr lang="en-US">
                <a:solidFill>
                  <a:prstClr val="black"/>
                </a:solidFill>
                <a:latin typeface="Calibri" panose="020F0502020204030204"/>
              </a:rPr>
              <a:pPr defTabSz="921167">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3394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class was supported by the entire bio department at Mt. SAC </a:t>
            </a:r>
          </a:p>
          <a:p>
            <a:pPr marL="171450" indent="-171450">
              <a:buFontTx/>
              <a:buChar char="-"/>
            </a:pPr>
            <a:r>
              <a:rPr lang="en-US" dirty="0"/>
              <a:t>ANA 50 was already a course in other noncredit STV programs so we used that one instead of creating a new course </a:t>
            </a:r>
          </a:p>
          <a:p>
            <a:pPr marL="171450" indent="-171450">
              <a:buFontTx/>
              <a:buChar char="-"/>
            </a:pPr>
            <a:r>
              <a:rPr lang="en-US" dirty="0"/>
              <a:t>Because anatomy is often a required course in those pathways </a:t>
            </a:r>
          </a:p>
          <a:p>
            <a:pPr marL="171450" indent="-171450">
              <a:buFontTx/>
              <a:buChar char="-"/>
            </a:pPr>
            <a:r>
              <a:rPr lang="en-US" dirty="0"/>
              <a:t>Professor used</a:t>
            </a:r>
            <a:r>
              <a:rPr lang="en-US" baseline="0" dirty="0"/>
              <a:t> her skeletons and other materials for demonstrations; synchronous</a:t>
            </a:r>
          </a:p>
        </p:txBody>
      </p:sp>
      <p:sp>
        <p:nvSpPr>
          <p:cNvPr id="4" name="Slide Number Placeholder 3"/>
          <p:cNvSpPr>
            <a:spLocks noGrp="1"/>
          </p:cNvSpPr>
          <p:nvPr>
            <p:ph type="sldNum" sz="quarter" idx="5"/>
          </p:nvPr>
        </p:nvSpPr>
        <p:spPr/>
        <p:txBody>
          <a:bodyPr/>
          <a:lstStyle/>
          <a:p>
            <a:fld id="{557E57F4-9D9C-5847-BCD2-13B860A1E044}" type="slidenum">
              <a:rPr lang="en-US" smtClean="0"/>
              <a:t>11</a:t>
            </a:fld>
            <a:endParaRPr lang="en-US"/>
          </a:p>
        </p:txBody>
      </p:sp>
    </p:spTree>
    <p:extLst>
      <p:ext uri="{BB962C8B-B14F-4D97-AF65-F5344CB8AC3E}">
        <p14:creationId xmlns:p14="http://schemas.microsoft.com/office/powerpoint/2010/main" val="59131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Kinesiology partnered with ABE (collaboration between credit and noncredit) – held in ABE facility. </a:t>
            </a:r>
          </a:p>
          <a:p>
            <a:pPr marL="171450" indent="-171450">
              <a:buFont typeface="Arial" panose="020B0604020202020204" pitchFamily="34" charset="0"/>
              <a:buChar char="•"/>
            </a:pPr>
            <a:r>
              <a:rPr lang="en-US" dirty="0"/>
              <a:t>Offered KIN 34 (entry level kinesiology course, no pre-req) to credit and noncredit students. Half the class was credit and the other half was noncredit (credit saved 15 seats for noncredit students).</a:t>
            </a:r>
          </a:p>
          <a:p>
            <a:pPr marL="171450" indent="-171450">
              <a:buFont typeface="Arial" panose="020B0604020202020204" pitchFamily="34" charset="0"/>
              <a:buChar char="•"/>
            </a:pPr>
            <a:r>
              <a:rPr lang="en-US" dirty="0"/>
              <a:t>Credit faculty member visited noncredit classes and told students they need to take this course </a:t>
            </a:r>
          </a:p>
          <a:p>
            <a:pPr marL="171450" indent="-171450">
              <a:buFont typeface="Arial" panose="020B0604020202020204" pitchFamily="34" charset="0"/>
              <a:buChar char="•"/>
            </a:pPr>
            <a:r>
              <a:rPr lang="en-US" dirty="0"/>
              <a:t>Started in Spring 2019, 8 weeks, and offered during prime time (9:30am – 11am)</a:t>
            </a:r>
          </a:p>
          <a:p>
            <a:pPr marL="171450" indent="-171450">
              <a:buFont typeface="Arial" panose="020B0604020202020204" pitchFamily="34" charset="0"/>
              <a:buChar char="•"/>
            </a:pPr>
            <a:r>
              <a:rPr lang="en-US" dirty="0"/>
              <a:t>Noncredit students from various areas in our division participated – ABE, ESL, EOA, STV</a:t>
            </a:r>
          </a:p>
          <a:p>
            <a:pPr marL="171450" indent="-171450">
              <a:buFont typeface="Arial" panose="020B0604020202020204" pitchFamily="34" charset="0"/>
              <a:buChar char="•"/>
            </a:pPr>
            <a:r>
              <a:rPr lang="en-US" dirty="0"/>
              <a:t>NC advising course met for1 hour after – provided student success support –academic advising (ed plans, next steps) and resource referral (tutoring) </a:t>
            </a:r>
          </a:p>
          <a:p>
            <a:pPr marL="171450" indent="-171450">
              <a:buFont typeface="Arial" panose="020B0604020202020204" pitchFamily="34" charset="0"/>
              <a:buChar char="•"/>
            </a:pPr>
            <a:r>
              <a:rPr lang="en-US" dirty="0"/>
              <a:t>Point is that one class can lead to several different pathways for both credit and noncredit students – gives them options and provides them with an option for next steps – it’s important that our noncredit students know that their journey may begin in noncredit but it can continue in credit </a:t>
            </a:r>
          </a:p>
          <a:p>
            <a:pPr marL="171450" indent="-171450">
              <a:buFont typeface="Arial" panose="020B0604020202020204" pitchFamily="34" charset="0"/>
              <a:buChar char="•"/>
            </a:pPr>
            <a:r>
              <a:rPr lang="en-US" dirty="0"/>
              <a:t>All noncredit students had to apply– eligible for Promise Grant and got fee waiver, challenges were residency (couldn’t establish so it was a challenge)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Did similar collaboration with English 1A – selecting/hitting courses required for a lot of majors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Oh and all but one person has passed the KIN and </a:t>
            </a:r>
            <a:r>
              <a:rPr lang="en-US" sz="1200" b="0" i="0" u="none" strike="noStrike" kern="1200" dirty="0" err="1">
                <a:solidFill>
                  <a:schemeClr val="tx1"/>
                </a:solidFill>
                <a:effectLst/>
                <a:latin typeface="+mn-lt"/>
                <a:ea typeface="+mn-ea"/>
                <a:cs typeface="+mn-cs"/>
              </a:rPr>
              <a:t>Eng</a:t>
            </a:r>
            <a:r>
              <a:rPr lang="en-US" sz="1200" b="0" i="0" u="none" strike="noStrike" kern="1200" dirty="0">
                <a:solidFill>
                  <a:schemeClr val="tx1"/>
                </a:solidFill>
                <a:effectLst/>
                <a:latin typeface="+mn-lt"/>
                <a:ea typeface="+mn-ea"/>
                <a:cs typeface="+mn-cs"/>
              </a:rPr>
              <a:t> 1 A</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12</a:t>
            </a:fld>
            <a:endParaRPr lang="en-US"/>
          </a:p>
        </p:txBody>
      </p:sp>
    </p:spTree>
    <p:extLst>
      <p:ext uri="{BB962C8B-B14F-4D97-AF65-F5344CB8AC3E}">
        <p14:creationId xmlns:p14="http://schemas.microsoft.com/office/powerpoint/2010/main" val="424688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AMLA 70, 80, and 90 are mirrored. I will briefly mention that but ask that if there are questions about mirrored that they hold them to the end of the presentation. </a:t>
            </a:r>
          </a:p>
        </p:txBody>
      </p:sp>
      <p:sp>
        <p:nvSpPr>
          <p:cNvPr id="4" name="Slide Number Placeholder 3"/>
          <p:cNvSpPr>
            <a:spLocks noGrp="1"/>
          </p:cNvSpPr>
          <p:nvPr>
            <p:ph type="sldNum" sz="quarter" idx="5"/>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59577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D7EDA-5E64-403C-8ED5-D75AFEDFF7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56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18</a:t>
            </a:fld>
            <a:endParaRPr lang="en-US"/>
          </a:p>
        </p:txBody>
      </p:sp>
    </p:spTree>
    <p:extLst>
      <p:ext uri="{BB962C8B-B14F-4D97-AF65-F5344CB8AC3E}">
        <p14:creationId xmlns:p14="http://schemas.microsoft.com/office/powerpoint/2010/main" val="2874730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4744996" y="2088292"/>
            <a:ext cx="6400800" cy="2730843"/>
          </a:xfrm>
        </p:spPr>
        <p:txBody>
          <a:bodyPr anchor="ctr">
            <a:normAutofit/>
          </a:bodyPr>
          <a:lstStyle>
            <a:lvl1pPr>
              <a:lnSpc>
                <a:spcPct val="100000"/>
              </a:lnSpc>
              <a:defRPr sz="4800">
                <a:solidFill>
                  <a:schemeClr val="bg1"/>
                </a:solidFill>
              </a:defRPr>
            </a:lvl1pPr>
          </a:lstStyle>
          <a:p>
            <a:r>
              <a:rPr lang="en-US" dirty="0"/>
              <a:t>Click to Edit Title</a:t>
            </a:r>
          </a:p>
        </p:txBody>
      </p:sp>
      <p:pic>
        <p:nvPicPr>
          <p:cNvPr id="7" name="Picture 6" descr="ASCCC logo">
            <a:extLst>
              <a:ext uri="{FF2B5EF4-FFF2-40B4-BE49-F238E27FC236}">
                <a16:creationId xmlns:a16="http://schemas.microsoft.com/office/drawing/2014/main" id="{9AD9AFDF-7905-B74A-8D29-1B5C4D2C722B}"/>
              </a:ext>
            </a:extLst>
          </p:cNvPr>
          <p:cNvPicPr>
            <a:picLocks noChangeAspect="1"/>
          </p:cNvPicPr>
          <p:nvPr userDrawn="1"/>
        </p:nvPicPr>
        <p:blipFill>
          <a:blip r:embed="rId3"/>
          <a:stretch>
            <a:fillRect/>
          </a:stretch>
        </p:blipFill>
        <p:spPr>
          <a:xfrm>
            <a:off x="521044" y="2362611"/>
            <a:ext cx="3085513" cy="1727887"/>
          </a:xfrm>
          <a:prstGeom prst="rect">
            <a:avLst/>
          </a:prstGeom>
        </p:spPr>
      </p:pic>
    </p:spTree>
    <p:extLst>
      <p:ext uri="{BB962C8B-B14F-4D97-AF65-F5344CB8AC3E}">
        <p14:creationId xmlns:p14="http://schemas.microsoft.com/office/powerpoint/2010/main" val="305746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087395"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087395"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184557"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2428244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
        <p:nvSpPr>
          <p:cNvPr id="15" name="Title 1">
            <a:extLst>
              <a:ext uri="{FF2B5EF4-FFF2-40B4-BE49-F238E27FC236}">
                <a16:creationId xmlns:a16="http://schemas.microsoft.com/office/drawing/2014/main" id="{F364D7FE-3356-3F4C-A9D0-D7CF7DC02071}"/>
              </a:ext>
            </a:extLst>
          </p:cNvPr>
          <p:cNvSpPr>
            <a:spLocks noGrp="1"/>
          </p:cNvSpPr>
          <p:nvPr>
            <p:ph type="title"/>
          </p:nvPr>
        </p:nvSpPr>
        <p:spPr>
          <a:xfrm>
            <a:off x="1075038" y="365125"/>
            <a:ext cx="10058399" cy="1325563"/>
          </a:xfrm>
        </p:spPr>
        <p:txBody>
          <a:bodyPr anchor="b">
            <a:normAutofit/>
          </a:bodyPr>
          <a:lstStyle>
            <a:lvl1pPr algn="l">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CEF576B0-A006-8A43-9E28-F8921C359D28}"/>
              </a:ext>
            </a:extLst>
          </p:cNvPr>
          <p:cNvSpPr>
            <a:spLocks noGrp="1"/>
          </p:cNvSpPr>
          <p:nvPr>
            <p:ph sz="half" idx="1"/>
          </p:nvPr>
        </p:nvSpPr>
        <p:spPr>
          <a:xfrm>
            <a:off x="1075038" y="1921669"/>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752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41873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2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534930"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464378" y="6356350"/>
            <a:ext cx="2743200" cy="365125"/>
          </a:xfrm>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087395"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087395"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184557"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sp>
        <p:nvSpPr>
          <p:cNvPr id="15" name="Title 1">
            <a:extLst>
              <a:ext uri="{FF2B5EF4-FFF2-40B4-BE49-F238E27FC236}">
                <a16:creationId xmlns:a16="http://schemas.microsoft.com/office/drawing/2014/main" id="{F364D7FE-3356-3F4C-A9D0-D7CF7DC02071}"/>
              </a:ext>
            </a:extLst>
          </p:cNvPr>
          <p:cNvSpPr>
            <a:spLocks noGrp="1"/>
          </p:cNvSpPr>
          <p:nvPr>
            <p:ph type="title"/>
          </p:nvPr>
        </p:nvSpPr>
        <p:spPr>
          <a:xfrm>
            <a:off x="1075038" y="365125"/>
            <a:ext cx="10058399" cy="1325563"/>
          </a:xfrm>
        </p:spPr>
        <p:txBody>
          <a:bodyPr anchor="b">
            <a:normAutofit/>
          </a:bodyPr>
          <a:lstStyle>
            <a:lvl1pPr algn="l">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CEF576B0-A006-8A43-9E28-F8921C359D28}"/>
              </a:ext>
            </a:extLst>
          </p:cNvPr>
          <p:cNvSpPr>
            <a:spLocks noGrp="1"/>
          </p:cNvSpPr>
          <p:nvPr>
            <p:ph sz="half" idx="1"/>
          </p:nvPr>
        </p:nvSpPr>
        <p:spPr>
          <a:xfrm>
            <a:off x="1075038" y="1921669"/>
            <a:ext cx="10058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761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5119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32C9AD-D7C9-4D71-B450-CEB380F80AB3}" type="datetimeFigureOut">
              <a:rPr lang="en-US" smtClean="0"/>
              <a:t>7/3/20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65434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4744996" y="2088292"/>
            <a:ext cx="6400800" cy="2730843"/>
          </a:xfrm>
        </p:spPr>
        <p:txBody>
          <a:bodyPr anchor="ctr">
            <a:normAutofit/>
          </a:bodyPr>
          <a:lstStyle>
            <a:lvl1pPr>
              <a:lnSpc>
                <a:spcPct val="100000"/>
              </a:lnSpc>
              <a:defRPr sz="4800">
                <a:solidFill>
                  <a:schemeClr val="bg1"/>
                </a:solidFill>
              </a:defRPr>
            </a:lvl1pPr>
          </a:lstStyle>
          <a:p>
            <a:r>
              <a:rPr lang="en-US" dirty="0"/>
              <a:t>Click to Edit Title</a:t>
            </a:r>
          </a:p>
        </p:txBody>
      </p:sp>
      <p:pic>
        <p:nvPicPr>
          <p:cNvPr id="7" name="Picture 6" descr="ASCCC logo">
            <a:extLst>
              <a:ext uri="{FF2B5EF4-FFF2-40B4-BE49-F238E27FC236}">
                <a16:creationId xmlns:a16="http://schemas.microsoft.com/office/drawing/2014/main" id="{9AD9AFDF-7905-B74A-8D29-1B5C4D2C722B}"/>
              </a:ext>
            </a:extLst>
          </p:cNvPr>
          <p:cNvPicPr>
            <a:picLocks noChangeAspect="1"/>
          </p:cNvPicPr>
          <p:nvPr userDrawn="1"/>
        </p:nvPicPr>
        <p:blipFill>
          <a:blip r:embed="rId3"/>
          <a:stretch>
            <a:fillRect/>
          </a:stretch>
        </p:blipFill>
        <p:spPr>
          <a:xfrm>
            <a:off x="521044" y="2362611"/>
            <a:ext cx="3085513" cy="1727887"/>
          </a:xfrm>
          <a:prstGeom prst="rect">
            <a:avLst/>
          </a:prstGeom>
        </p:spPr>
      </p:pic>
    </p:spTree>
    <p:extLst>
      <p:ext uri="{BB962C8B-B14F-4D97-AF65-F5344CB8AC3E}">
        <p14:creationId xmlns:p14="http://schemas.microsoft.com/office/powerpoint/2010/main" val="76647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534930"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464378" y="6356350"/>
            <a:ext cx="2743200" cy="365125"/>
          </a:xfrm>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14449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5" r:id="rId4"/>
    <p:sldLayoutId id="2147483655" r:id="rId5"/>
    <p:sldLayoutId id="2147483667" r:id="rId6"/>
    <p:sldLayoutId id="2147483668" r:id="rId7"/>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21854470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customXml" Target="../ink/ink1.xml"/><Relationship Id="rId7" Type="http://schemas.openxmlformats.org/officeDocument/2006/relationships/diagramData" Target="../diagrams/data3.xml"/><Relationship Id="rId12"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ustomXml" Target="../ink/ink3.xml"/><Relationship Id="rId11" Type="http://schemas.microsoft.com/office/2007/relationships/diagramDrawing" Target="../diagrams/drawing3.xml"/><Relationship Id="rId5" Type="http://schemas.openxmlformats.org/officeDocument/2006/relationships/customXml" Target="../ink/ink2.xml"/><Relationship Id="rId10" Type="http://schemas.openxmlformats.org/officeDocument/2006/relationships/diagramColors" Target="../diagrams/colors3.xml"/><Relationship Id="rId4" Type="http://schemas.openxmlformats.org/officeDocument/2006/relationships/image" Target="../media/image10.png"/><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newworldofwork.org/"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a:xfrm>
            <a:off x="4231037" y="2088292"/>
            <a:ext cx="7578671" cy="2730843"/>
          </a:xfrm>
        </p:spPr>
        <p:txBody>
          <a:bodyPr>
            <a:normAutofit fontScale="90000"/>
          </a:bodyPr>
          <a:lstStyle/>
          <a:p>
            <a:r>
              <a:rPr lang="en-US" sz="3200" dirty="0"/>
              <a:t>Noncredit Pathways to College and Career Readiness </a:t>
            </a:r>
            <a:br>
              <a:rPr lang="en-US" sz="3200" dirty="0"/>
            </a:br>
            <a:r>
              <a:rPr lang="en-US" sz="2000" i="1" dirty="0"/>
              <a:t>2020 ASCCC Curriculum Institute</a:t>
            </a:r>
            <a:br>
              <a:rPr lang="en-US" sz="2000" i="1" dirty="0"/>
            </a:br>
            <a:r>
              <a:rPr lang="en-US" sz="2000" i="1" dirty="0"/>
              <a:t> </a:t>
            </a:r>
            <a:br>
              <a:rPr lang="en-US" sz="2000" i="1" dirty="0"/>
            </a:br>
            <a:r>
              <a:rPr lang="en-US" sz="1800" dirty="0"/>
              <a:t>Graciela Vasquez, Associate Dean, Adult Education and Diversity Programs, Cerritos College </a:t>
            </a:r>
            <a:br>
              <a:rPr lang="en-US" sz="1800" dirty="0"/>
            </a:br>
            <a:r>
              <a:rPr lang="en-US" sz="1800" dirty="0"/>
              <a:t>L.E. Foisia, Professor, Basic Skills, Mt. SAC</a:t>
            </a:r>
            <a:br>
              <a:rPr lang="en-US" sz="1800" dirty="0"/>
            </a:br>
            <a:r>
              <a:rPr lang="en-US" sz="1800" dirty="0"/>
              <a:t>Allison Tom- Miura, Dean, Adult &amp; Continuing Education, West LA College</a:t>
            </a:r>
          </a:p>
        </p:txBody>
      </p:sp>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0A727D-AEAD-8F41-8D68-159105C0373C}"/>
              </a:ext>
            </a:extLst>
          </p:cNvPr>
          <p:cNvSpPr/>
          <p:nvPr/>
        </p:nvSpPr>
        <p:spPr>
          <a:xfrm>
            <a:off x="1246909" y="1370313"/>
            <a:ext cx="3263026" cy="416743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685800">
              <a:defRPr/>
            </a:pPr>
            <a:r>
              <a:rPr lang="en-US" sz="1600" b="1" dirty="0">
                <a:solidFill>
                  <a:prstClr val="white"/>
                </a:solidFill>
                <a:latin typeface="Calibri" panose="020F0502020204030204"/>
              </a:rPr>
              <a:t>EMT Noncredit State Certificate</a:t>
            </a:r>
          </a:p>
          <a:p>
            <a:pPr defTabSz="685800">
              <a:defRPr/>
            </a:pPr>
            <a:endParaRPr lang="en-US" sz="1600" dirty="0">
              <a:solidFill>
                <a:prstClr val="white"/>
              </a:solidFill>
              <a:latin typeface="Calibri" panose="020F0502020204030204"/>
            </a:endParaRPr>
          </a:p>
          <a:p>
            <a:pPr defTabSz="685800">
              <a:defRPr/>
            </a:pPr>
            <a:r>
              <a:rPr lang="en-US" sz="1600" b="1" dirty="0">
                <a:solidFill>
                  <a:prstClr val="white"/>
                </a:solidFill>
                <a:latin typeface="Calibri" panose="020F0502020204030204"/>
              </a:rPr>
              <a:t>EMT 90A: Introduction to Emergency Medical Services (EMS) System</a:t>
            </a:r>
          </a:p>
          <a:p>
            <a:pPr defTabSz="685800">
              <a:defRPr/>
            </a:pPr>
            <a:endParaRPr lang="en-US" sz="1600" dirty="0">
              <a:solidFill>
                <a:prstClr val="white"/>
              </a:solidFill>
              <a:latin typeface="Calibri" panose="020F0502020204030204"/>
            </a:endParaRPr>
          </a:p>
          <a:p>
            <a:pPr defTabSz="685800">
              <a:defRPr/>
            </a:pPr>
            <a:endParaRPr lang="en-US" sz="1600" dirty="0">
              <a:solidFill>
                <a:prstClr val="white"/>
              </a:solidFill>
              <a:latin typeface="Calibri" panose="020F0502020204030204"/>
            </a:endParaRPr>
          </a:p>
          <a:p>
            <a:pPr defTabSz="685800">
              <a:defRPr/>
            </a:pPr>
            <a:endParaRPr lang="en-US" sz="1600" dirty="0">
              <a:solidFill>
                <a:prstClr val="white"/>
              </a:solidFill>
              <a:latin typeface="Calibri" panose="020F0502020204030204"/>
            </a:endParaRPr>
          </a:p>
          <a:p>
            <a:pPr marL="457200" lvl="2" indent="-214313" defTabSz="685800">
              <a:buFont typeface="Arial" panose="020B0604020202020204" pitchFamily="34" charset="0"/>
              <a:buChar char="•"/>
              <a:defRPr/>
            </a:pPr>
            <a:r>
              <a:rPr lang="en-US" sz="1600" dirty="0">
                <a:solidFill>
                  <a:prstClr val="white"/>
                </a:solidFill>
                <a:latin typeface="Calibri" panose="020F0502020204030204"/>
              </a:rPr>
              <a:t>Embedded EMT support course </a:t>
            </a:r>
          </a:p>
          <a:p>
            <a:pPr marL="457200" lvl="2" indent="-214313" defTabSz="685800">
              <a:buFont typeface="Arial" panose="020B0604020202020204" pitchFamily="34" charset="0"/>
              <a:buChar char="•"/>
              <a:defRPr/>
            </a:pPr>
            <a:r>
              <a:rPr lang="en-US" sz="1600" dirty="0">
                <a:solidFill>
                  <a:prstClr val="white"/>
                </a:solidFill>
                <a:latin typeface="Calibri" panose="020F0502020204030204"/>
              </a:rPr>
              <a:t>Research paper writing skills</a:t>
            </a:r>
            <a:r>
              <a:rPr lang="en-US" sz="1600" baseline="30000" dirty="0">
                <a:solidFill>
                  <a:prstClr val="white"/>
                </a:solidFill>
                <a:latin typeface="Calibri Light" panose="020F0302020204030204"/>
              </a:rPr>
              <a:t>1</a:t>
            </a:r>
          </a:p>
          <a:p>
            <a:pPr marL="457200" lvl="2" indent="-214313" defTabSz="685800">
              <a:buFont typeface="Arial" panose="020B0604020202020204" pitchFamily="34" charset="0"/>
              <a:buChar char="•"/>
              <a:defRPr/>
            </a:pPr>
            <a:r>
              <a:rPr lang="en-US" sz="1600" dirty="0">
                <a:solidFill>
                  <a:prstClr val="white"/>
                </a:solidFill>
                <a:latin typeface="Calibri" panose="020F0502020204030204"/>
              </a:rPr>
              <a:t>Librarian research workshop</a:t>
            </a:r>
          </a:p>
          <a:p>
            <a:pPr defTabSz="685800">
              <a:defRPr/>
            </a:pPr>
            <a:endParaRPr lang="en-US" sz="1600" b="1" dirty="0">
              <a:solidFill>
                <a:prstClr val="white"/>
              </a:solidFill>
              <a:latin typeface="Calibri" panose="020F0502020204030204"/>
            </a:endParaRPr>
          </a:p>
          <a:p>
            <a:pPr defTabSz="685800">
              <a:defRPr/>
            </a:pPr>
            <a:r>
              <a:rPr lang="en-US" sz="1600" b="1" dirty="0">
                <a:solidFill>
                  <a:prstClr val="white"/>
                </a:solidFill>
                <a:latin typeface="Calibri" panose="020F0502020204030204"/>
              </a:rPr>
              <a:t>EMT 90: Emergency Medical Technician  </a:t>
            </a:r>
          </a:p>
        </p:txBody>
      </p:sp>
      <p:sp>
        <p:nvSpPr>
          <p:cNvPr id="6" name="Pentagon 5">
            <a:extLst>
              <a:ext uri="{FF2B5EF4-FFF2-40B4-BE49-F238E27FC236}">
                <a16:creationId xmlns:a16="http://schemas.microsoft.com/office/drawing/2014/main" id="{09E678BD-D1F2-F740-903D-428FC1F69F45}"/>
              </a:ext>
            </a:extLst>
          </p:cNvPr>
          <p:cNvSpPr/>
          <p:nvPr/>
        </p:nvSpPr>
        <p:spPr>
          <a:xfrm>
            <a:off x="1302326" y="3135375"/>
            <a:ext cx="3166041" cy="379260"/>
          </a:xfrm>
          <a:prstGeom prst="homePlate">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r>
              <a:rPr lang="en-US" sz="1400" dirty="0">
                <a:ln w="0"/>
                <a:solidFill>
                  <a:prstClr val="black"/>
                </a:solidFill>
                <a:effectLst>
                  <a:outerShdw blurRad="38100" dist="19050" dir="2700000" algn="tl" rotWithShape="0">
                    <a:prstClr val="black">
                      <a:alpha val="40000"/>
                    </a:prstClr>
                  </a:outerShdw>
                </a:effectLst>
                <a:latin typeface="Calibri" panose="020F0502020204030204"/>
              </a:rPr>
              <a:t>BS RWCCR: Reading &amp; Writing for CCR</a:t>
            </a:r>
          </a:p>
        </p:txBody>
      </p:sp>
      <p:sp>
        <p:nvSpPr>
          <p:cNvPr id="11" name="Rectangle 10">
            <a:extLst>
              <a:ext uri="{FF2B5EF4-FFF2-40B4-BE49-F238E27FC236}">
                <a16:creationId xmlns:a16="http://schemas.microsoft.com/office/drawing/2014/main" id="{4A4D4B39-E019-1346-BE5F-3FB732FA3B95}"/>
              </a:ext>
            </a:extLst>
          </p:cNvPr>
          <p:cNvSpPr/>
          <p:nvPr/>
        </p:nvSpPr>
        <p:spPr>
          <a:xfrm>
            <a:off x="1246906" y="5537684"/>
            <a:ext cx="3263026" cy="68454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defRPr/>
            </a:pPr>
            <a:endParaRPr lang="en-US" sz="1350" dirty="0">
              <a:solidFill>
                <a:prstClr val="black"/>
              </a:solidFill>
              <a:latin typeface="Calibri" panose="020F0502020204030204"/>
            </a:endParaRPr>
          </a:p>
          <a:p>
            <a:pPr algn="ctr" defTabSz="685800">
              <a:defRPr/>
            </a:pPr>
            <a:r>
              <a:rPr lang="en-US" b="1" dirty="0">
                <a:solidFill>
                  <a:prstClr val="black"/>
                </a:solidFill>
                <a:latin typeface="Calibri" panose="020F0502020204030204"/>
              </a:rPr>
              <a:t>Take EMT State License Exam for EMT employment</a:t>
            </a:r>
          </a:p>
          <a:p>
            <a:pPr algn="ctr" defTabSz="685800">
              <a:defRPr/>
            </a:pPr>
            <a:endParaRPr lang="en-US" sz="1350" dirty="0">
              <a:solidFill>
                <a:prstClr val="black"/>
              </a:solidFill>
              <a:latin typeface="Calibri" panose="020F0502020204030204"/>
            </a:endParaRPr>
          </a:p>
        </p:txBody>
      </p:sp>
      <p:sp>
        <p:nvSpPr>
          <p:cNvPr id="15" name="Rectangle 14">
            <a:extLst>
              <a:ext uri="{FF2B5EF4-FFF2-40B4-BE49-F238E27FC236}">
                <a16:creationId xmlns:a16="http://schemas.microsoft.com/office/drawing/2014/main" id="{FA5394CA-4792-144D-AF86-FECF9EAE6365}"/>
              </a:ext>
            </a:extLst>
          </p:cNvPr>
          <p:cNvSpPr/>
          <p:nvPr/>
        </p:nvSpPr>
        <p:spPr>
          <a:xfrm>
            <a:off x="5883936" y="2747031"/>
            <a:ext cx="1287478" cy="5269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defRPr/>
            </a:pPr>
            <a:r>
              <a:rPr lang="en-US" sz="1600" dirty="0">
                <a:ln w="0"/>
                <a:solidFill>
                  <a:prstClr val="black"/>
                </a:solidFill>
                <a:effectLst>
                  <a:outerShdw blurRad="38100" dist="19050" dir="2700000" algn="tl" rotWithShape="0">
                    <a:prstClr val="black">
                      <a:alpha val="40000"/>
                    </a:prstClr>
                  </a:outerShdw>
                </a:effectLst>
                <a:latin typeface="Calibri" panose="020F0502020204030204"/>
              </a:rPr>
              <a:t>College </a:t>
            </a:r>
          </a:p>
          <a:p>
            <a:pPr algn="ctr" defTabSz="685800">
              <a:defRPr/>
            </a:pPr>
            <a:r>
              <a:rPr lang="en-US" sz="1600" dirty="0">
                <a:ln w="0"/>
                <a:solidFill>
                  <a:prstClr val="black"/>
                </a:solidFill>
                <a:effectLst>
                  <a:outerShdw blurRad="38100" dist="19050" dir="2700000" algn="tl" rotWithShape="0">
                    <a:prstClr val="black">
                      <a:alpha val="40000"/>
                    </a:prstClr>
                  </a:outerShdw>
                </a:effectLst>
                <a:latin typeface="Calibri" panose="020F0502020204030204"/>
              </a:rPr>
              <a:t>Pathway </a:t>
            </a:r>
            <a:endParaRPr lang="en-US" sz="1600" dirty="0">
              <a:solidFill>
                <a:prstClr val="black"/>
              </a:solidFill>
              <a:latin typeface="Calibri" panose="020F0502020204030204"/>
            </a:endParaRPr>
          </a:p>
        </p:txBody>
      </p:sp>
      <p:sp>
        <p:nvSpPr>
          <p:cNvPr id="2" name="Title 1"/>
          <p:cNvSpPr>
            <a:spLocks noGrp="1"/>
          </p:cNvSpPr>
          <p:nvPr>
            <p:ph type="title"/>
          </p:nvPr>
        </p:nvSpPr>
        <p:spPr>
          <a:xfrm>
            <a:off x="1075038" y="365125"/>
            <a:ext cx="10058399" cy="807785"/>
          </a:xfrm>
        </p:spPr>
        <p:txBody>
          <a:bodyPr>
            <a:normAutofit/>
          </a:bodyPr>
          <a:lstStyle/>
          <a:p>
            <a:r>
              <a:rPr lang="en-US" sz="3800" dirty="0">
                <a:solidFill>
                  <a:schemeClr val="tx2">
                    <a:lumMod val="50000"/>
                  </a:schemeClr>
                </a:solidFill>
              </a:rPr>
              <a:t>Emergency Medical Technician Pathway</a:t>
            </a:r>
          </a:p>
        </p:txBody>
      </p:sp>
      <p:sp>
        <p:nvSpPr>
          <p:cNvPr id="23" name="Footer Placeholder 22">
            <a:extLst>
              <a:ext uri="{FF2B5EF4-FFF2-40B4-BE49-F238E27FC236}">
                <a16:creationId xmlns:a16="http://schemas.microsoft.com/office/drawing/2014/main" id="{73A3A854-F5B8-5347-A6FB-5E78C8779C2E}"/>
              </a:ext>
            </a:extLst>
          </p:cNvPr>
          <p:cNvSpPr>
            <a:spLocks noGrp="1"/>
          </p:cNvSpPr>
          <p:nvPr>
            <p:ph type="ftr" sz="quarter" idx="4294967295"/>
          </p:nvPr>
        </p:nvSpPr>
        <p:spPr>
          <a:xfrm>
            <a:off x="0" y="6297613"/>
            <a:ext cx="8488363" cy="365125"/>
          </a:xfrm>
        </p:spPr>
        <p:txBody>
          <a:bodyPr/>
          <a:lstStyle/>
          <a:p>
            <a:pPr defTabSz="685800">
              <a:defRPr/>
            </a:pPr>
            <a:r>
              <a:rPr lang="en-US" sz="1000" baseline="30000" dirty="0">
                <a:solidFill>
                  <a:prstClr val="black">
                    <a:tint val="75000"/>
                  </a:prstClr>
                </a:solidFill>
                <a:latin typeface="Calibri" panose="020F0502020204030204"/>
              </a:rPr>
              <a:t>1</a:t>
            </a:r>
            <a:r>
              <a:rPr lang="en-US" sz="1000" dirty="0">
                <a:solidFill>
                  <a:prstClr val="black">
                    <a:tint val="75000"/>
                  </a:prstClr>
                </a:solidFill>
                <a:latin typeface="Calibri" panose="020F0502020204030204"/>
              </a:rPr>
              <a:t> Research has long been mandated as part of paramedic training and has become part of the basic EMT curriculum.</a:t>
            </a:r>
          </a:p>
        </p:txBody>
      </p:sp>
      <p:sp>
        <p:nvSpPr>
          <p:cNvPr id="18" name="Rectangle 17">
            <a:extLst>
              <a:ext uri="{FF2B5EF4-FFF2-40B4-BE49-F238E27FC236}">
                <a16:creationId xmlns:a16="http://schemas.microsoft.com/office/drawing/2014/main" id="{CBCB5E61-2EC9-B648-B706-31AAF3FC1867}"/>
              </a:ext>
            </a:extLst>
          </p:cNvPr>
          <p:cNvSpPr/>
          <p:nvPr/>
        </p:nvSpPr>
        <p:spPr>
          <a:xfrm>
            <a:off x="7171415" y="1416936"/>
            <a:ext cx="3773676" cy="154852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685800">
              <a:defRPr/>
            </a:pPr>
            <a:endParaRPr lang="en-US" sz="1500" b="1" dirty="0">
              <a:solidFill>
                <a:prstClr val="black"/>
              </a:solidFill>
              <a:latin typeface="Calibri" panose="020F0502020204030204"/>
            </a:endParaRPr>
          </a:p>
          <a:p>
            <a:pPr defTabSz="685800">
              <a:defRPr/>
            </a:pPr>
            <a:r>
              <a:rPr lang="en-US" sz="1600" b="1" u="sng" dirty="0">
                <a:solidFill>
                  <a:prstClr val="black"/>
                </a:solidFill>
                <a:latin typeface="Calibri" panose="020F0502020204030204" pitchFamily="34" charset="0"/>
                <a:cs typeface="Calibri" panose="020F0502020204030204" pitchFamily="34" charset="0"/>
              </a:rPr>
              <a:t>Credit Certificate</a:t>
            </a:r>
          </a:p>
          <a:p>
            <a:pPr defTabSz="685800">
              <a:defRPr/>
            </a:pPr>
            <a:r>
              <a:rPr lang="en-US" sz="1600" dirty="0">
                <a:solidFill>
                  <a:prstClr val="black"/>
                </a:solidFill>
                <a:latin typeface="Calibri" panose="020F0502020204030204" pitchFamily="34" charset="0"/>
                <a:cs typeface="Calibri" panose="020F0502020204030204" pitchFamily="34" charset="0"/>
              </a:rPr>
              <a:t>Paramedic </a:t>
            </a:r>
          </a:p>
          <a:p>
            <a:pPr defTabSz="685800">
              <a:defRPr/>
            </a:pPr>
            <a:endParaRPr lang="en-US" sz="1600" b="1" dirty="0">
              <a:solidFill>
                <a:prstClr val="black"/>
              </a:solidFill>
              <a:latin typeface="Calibri" panose="020F0502020204030204" pitchFamily="34" charset="0"/>
              <a:cs typeface="Calibri" panose="020F0502020204030204" pitchFamily="34" charset="0"/>
            </a:endParaRPr>
          </a:p>
          <a:p>
            <a:pPr defTabSz="685800">
              <a:defRPr/>
            </a:pPr>
            <a:r>
              <a:rPr lang="en-US" sz="1600" b="1" u="sng" dirty="0">
                <a:solidFill>
                  <a:prstClr val="black"/>
                </a:solidFill>
                <a:latin typeface="Calibri" panose="020F0502020204030204" pitchFamily="34" charset="0"/>
                <a:cs typeface="Calibri" panose="020F0502020204030204" pitchFamily="34" charset="0"/>
              </a:rPr>
              <a:t>AS Degree</a:t>
            </a:r>
          </a:p>
          <a:p>
            <a:pPr defTabSz="685800">
              <a:defRPr/>
            </a:pPr>
            <a:r>
              <a:rPr lang="en-US" sz="1600" dirty="0">
                <a:solidFill>
                  <a:prstClr val="black"/>
                </a:solidFill>
                <a:latin typeface="Calibri" panose="020F0502020204030204" pitchFamily="34" charset="0"/>
                <a:cs typeface="Calibri" panose="020F0502020204030204" pitchFamily="34" charset="0"/>
              </a:rPr>
              <a:t>Emergency Medical Services – Paramedic   </a:t>
            </a:r>
          </a:p>
          <a:p>
            <a:pPr defTabSz="685800">
              <a:defRPr/>
            </a:pPr>
            <a:r>
              <a:rPr lang="en-US" sz="1050" b="1" dirty="0">
                <a:solidFill>
                  <a:prstClr val="black"/>
                </a:solidFill>
                <a:latin typeface="Calibri" panose="020F0502020204030204" pitchFamily="34" charset="0"/>
                <a:cs typeface="Calibri" panose="020F0502020204030204" pitchFamily="34" charset="0"/>
              </a:rPr>
              <a:t> </a:t>
            </a:r>
          </a:p>
        </p:txBody>
      </p:sp>
      <p:sp>
        <p:nvSpPr>
          <p:cNvPr id="19" name="Rectangle 18">
            <a:extLst>
              <a:ext uri="{FF2B5EF4-FFF2-40B4-BE49-F238E27FC236}">
                <a16:creationId xmlns:a16="http://schemas.microsoft.com/office/drawing/2014/main" id="{CD40B6AB-49EC-E94F-9FF0-8A234CCB0CD1}"/>
              </a:ext>
            </a:extLst>
          </p:cNvPr>
          <p:cNvSpPr/>
          <p:nvPr/>
        </p:nvSpPr>
        <p:spPr>
          <a:xfrm>
            <a:off x="4509937" y="5115189"/>
            <a:ext cx="2661477" cy="3471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defRPr/>
            </a:pPr>
            <a:r>
              <a:rPr lang="en-US" sz="1600" dirty="0">
                <a:ln w="0"/>
                <a:solidFill>
                  <a:prstClr val="black"/>
                </a:solidFill>
                <a:effectLst>
                  <a:outerShdw blurRad="38100" dist="19050" dir="2700000" algn="tl" rotWithShape="0">
                    <a:prstClr val="black">
                      <a:alpha val="40000"/>
                    </a:prstClr>
                  </a:outerShdw>
                </a:effectLst>
                <a:latin typeface="Calibri" panose="020F0502020204030204"/>
              </a:rPr>
              <a:t>College Pathway: Fire Tech </a:t>
            </a:r>
            <a:endParaRPr lang="en-US" sz="1600" dirty="0">
              <a:solidFill>
                <a:prstClr val="black"/>
              </a:solidFill>
              <a:latin typeface="Calibri" panose="020F0502020204030204"/>
            </a:endParaRPr>
          </a:p>
        </p:txBody>
      </p:sp>
      <p:sp>
        <p:nvSpPr>
          <p:cNvPr id="20" name="Rectangle 19">
            <a:extLst>
              <a:ext uri="{FF2B5EF4-FFF2-40B4-BE49-F238E27FC236}">
                <a16:creationId xmlns:a16="http://schemas.microsoft.com/office/drawing/2014/main" id="{E92ADAA4-865E-FC43-80CD-0CC69B3149C1}"/>
              </a:ext>
            </a:extLst>
          </p:cNvPr>
          <p:cNvSpPr/>
          <p:nvPr/>
        </p:nvSpPr>
        <p:spPr>
          <a:xfrm>
            <a:off x="7171414" y="4148945"/>
            <a:ext cx="3773676" cy="10467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defTabSz="685800">
              <a:defRPr/>
            </a:pPr>
            <a:r>
              <a:rPr lang="en-US" sz="1600" b="1" u="sng" dirty="0">
                <a:solidFill>
                  <a:prstClr val="black"/>
                </a:solidFill>
                <a:latin typeface="Calibri" panose="020F0502020204030204" pitchFamily="34" charset="0"/>
                <a:cs typeface="Calibri" panose="020F0502020204030204" pitchFamily="34" charset="0"/>
              </a:rPr>
              <a:t>Credit Certificates</a:t>
            </a:r>
          </a:p>
          <a:p>
            <a:pPr defTabSz="685800">
              <a:defRPr/>
            </a:pPr>
            <a:r>
              <a:rPr lang="en-US" sz="1600" dirty="0">
                <a:solidFill>
                  <a:prstClr val="black"/>
                </a:solidFill>
                <a:latin typeface="Calibri" panose="020F0502020204030204" pitchFamily="34" charset="0"/>
                <a:cs typeface="Calibri" panose="020F0502020204030204" pitchFamily="34" charset="0"/>
              </a:rPr>
              <a:t>Fire Officer </a:t>
            </a:r>
          </a:p>
          <a:p>
            <a:pPr defTabSz="685800">
              <a:defRPr/>
            </a:pPr>
            <a:r>
              <a:rPr lang="en-US" sz="1600" dirty="0">
                <a:solidFill>
                  <a:prstClr val="black"/>
                </a:solidFill>
                <a:latin typeface="Calibri" panose="020F0502020204030204" pitchFamily="34" charset="0"/>
                <a:cs typeface="Calibri" panose="020F0502020204030204" pitchFamily="34" charset="0"/>
              </a:rPr>
              <a:t>Fire Technology </a:t>
            </a:r>
          </a:p>
        </p:txBody>
      </p:sp>
      <p:sp>
        <p:nvSpPr>
          <p:cNvPr id="21" name="Rectangle 20">
            <a:extLst>
              <a:ext uri="{FF2B5EF4-FFF2-40B4-BE49-F238E27FC236}">
                <a16:creationId xmlns:a16="http://schemas.microsoft.com/office/drawing/2014/main" id="{E92ADAA4-865E-FC43-80CD-0CC69B3149C1}"/>
              </a:ext>
            </a:extLst>
          </p:cNvPr>
          <p:cNvSpPr/>
          <p:nvPr/>
        </p:nvSpPr>
        <p:spPr>
          <a:xfrm>
            <a:off x="7171415" y="5439677"/>
            <a:ext cx="3773675" cy="7824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defTabSz="685800">
              <a:defRPr/>
            </a:pPr>
            <a:r>
              <a:rPr lang="en-US" sz="1600" b="1" u="sng" dirty="0">
                <a:solidFill>
                  <a:prstClr val="black"/>
                </a:solidFill>
                <a:latin typeface="Calibri" panose="020F0502020204030204" pitchFamily="34" charset="0"/>
                <a:cs typeface="Calibri" panose="020F0502020204030204" pitchFamily="34" charset="0"/>
              </a:rPr>
              <a:t>AS Degree</a:t>
            </a:r>
          </a:p>
          <a:p>
            <a:pPr defTabSz="685800">
              <a:defRPr/>
            </a:pPr>
            <a:r>
              <a:rPr lang="en-US" sz="1600" dirty="0">
                <a:solidFill>
                  <a:prstClr val="black"/>
                </a:solidFill>
                <a:latin typeface="Calibri" panose="020F0502020204030204" pitchFamily="34" charset="0"/>
                <a:cs typeface="Calibri" panose="020F0502020204030204" pitchFamily="34" charset="0"/>
              </a:rPr>
              <a:t>Fire Technology   </a:t>
            </a:r>
          </a:p>
        </p:txBody>
      </p:sp>
      <p:sp>
        <p:nvSpPr>
          <p:cNvPr id="14" name="Rectangle 13">
            <a:extLst>
              <a:ext uri="{FF2B5EF4-FFF2-40B4-BE49-F238E27FC236}">
                <a16:creationId xmlns:a16="http://schemas.microsoft.com/office/drawing/2014/main" id="{FA5394CA-4792-144D-AF86-FECF9EAE6365}"/>
              </a:ext>
            </a:extLst>
          </p:cNvPr>
          <p:cNvSpPr/>
          <p:nvPr/>
        </p:nvSpPr>
        <p:spPr>
          <a:xfrm>
            <a:off x="4509938" y="2757550"/>
            <a:ext cx="1148206" cy="5269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defRPr/>
            </a:pPr>
            <a:r>
              <a:rPr lang="en-US" sz="1600" dirty="0">
                <a:ln w="0"/>
                <a:solidFill>
                  <a:prstClr val="black"/>
                </a:solidFill>
                <a:effectLst>
                  <a:outerShdw blurRad="38100" dist="19050" dir="2700000" algn="tl" rotWithShape="0">
                    <a:prstClr val="black">
                      <a:alpha val="40000"/>
                    </a:prstClr>
                  </a:outerShdw>
                </a:effectLst>
                <a:latin typeface="Calibri" panose="020F0502020204030204"/>
              </a:rPr>
              <a:t>Work Experience </a:t>
            </a:r>
            <a:endParaRPr lang="en-US" sz="1600" dirty="0">
              <a:solidFill>
                <a:prstClr val="black"/>
              </a:solidFill>
              <a:latin typeface="Calibri" panose="020F0502020204030204"/>
            </a:endParaRPr>
          </a:p>
        </p:txBody>
      </p:sp>
      <p:sp>
        <p:nvSpPr>
          <p:cNvPr id="17" name="Rectangle 16">
            <a:extLst>
              <a:ext uri="{FF2B5EF4-FFF2-40B4-BE49-F238E27FC236}">
                <a16:creationId xmlns:a16="http://schemas.microsoft.com/office/drawing/2014/main" id="{CBCB5E61-2EC9-B648-B706-31AAF3FC1867}"/>
              </a:ext>
            </a:extLst>
          </p:cNvPr>
          <p:cNvSpPr/>
          <p:nvPr/>
        </p:nvSpPr>
        <p:spPr>
          <a:xfrm>
            <a:off x="7171415" y="3122857"/>
            <a:ext cx="3773676" cy="8077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685800">
              <a:defRPr/>
            </a:pPr>
            <a:endParaRPr lang="en-US" sz="1500" b="1" dirty="0">
              <a:solidFill>
                <a:prstClr val="black"/>
              </a:solidFill>
              <a:latin typeface="Calibri" panose="020F0502020204030204"/>
            </a:endParaRPr>
          </a:p>
          <a:p>
            <a:pPr defTabSz="685800">
              <a:defRPr/>
            </a:pPr>
            <a:r>
              <a:rPr lang="en-US" sz="1600" b="1" dirty="0">
                <a:solidFill>
                  <a:prstClr val="black"/>
                </a:solidFill>
                <a:latin typeface="Calibri" panose="020F0502020204030204"/>
              </a:rPr>
              <a:t>Nursing ADN Program (Credit)  </a:t>
            </a:r>
          </a:p>
          <a:p>
            <a:pPr defTabSz="685800">
              <a:defRPr/>
            </a:pPr>
            <a:endParaRPr lang="en-US" sz="1600" b="1" dirty="0">
              <a:solidFill>
                <a:prstClr val="black"/>
              </a:solidFill>
              <a:latin typeface="Calibri" panose="020F0502020204030204"/>
            </a:endParaRPr>
          </a:p>
          <a:p>
            <a:pPr defTabSz="685800">
              <a:defRPr/>
            </a:pPr>
            <a:r>
              <a:rPr lang="en-US" sz="1600" b="1" dirty="0">
                <a:solidFill>
                  <a:prstClr val="black"/>
                </a:solidFill>
                <a:latin typeface="Calibri" panose="020F0502020204030204"/>
              </a:rPr>
              <a:t>BSN Program (Credit) </a:t>
            </a:r>
            <a:endParaRPr lang="en-US" sz="1500" b="1" dirty="0">
              <a:solidFill>
                <a:prstClr val="black"/>
              </a:solidFill>
              <a:latin typeface="Calibri" panose="020F0502020204030204"/>
            </a:endParaRPr>
          </a:p>
          <a:p>
            <a:pPr defTabSz="685800">
              <a:defRPr/>
            </a:pPr>
            <a:r>
              <a:rPr lang="en-US" sz="1050" b="1" dirty="0">
                <a:solidFill>
                  <a:prstClr val="black"/>
                </a:solidFill>
                <a:latin typeface="Calibri" panose="020F0502020204030204"/>
              </a:rPr>
              <a:t> </a:t>
            </a:r>
          </a:p>
        </p:txBody>
      </p:sp>
      <p:sp>
        <p:nvSpPr>
          <p:cNvPr id="3" name="Rectangle 2"/>
          <p:cNvSpPr/>
          <p:nvPr/>
        </p:nvSpPr>
        <p:spPr>
          <a:xfrm>
            <a:off x="5658144" y="2942305"/>
            <a:ext cx="225792" cy="157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66555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BB52-0BC0-574E-8CC2-A36739E8A31D}"/>
              </a:ext>
            </a:extLst>
          </p:cNvPr>
          <p:cNvSpPr>
            <a:spLocks noGrp="1"/>
          </p:cNvSpPr>
          <p:nvPr>
            <p:ph type="title"/>
          </p:nvPr>
        </p:nvSpPr>
        <p:spPr/>
        <p:txBody>
          <a:bodyPr>
            <a:normAutofit/>
          </a:bodyPr>
          <a:lstStyle/>
          <a:p>
            <a:r>
              <a:rPr lang="en-US" sz="3200" dirty="0">
                <a:solidFill>
                  <a:schemeClr val="tx2">
                    <a:lumMod val="50000"/>
                  </a:schemeClr>
                </a:solidFill>
              </a:rPr>
              <a:t>Noncredit Anatomy Support Course </a:t>
            </a:r>
            <a:br>
              <a:rPr lang="en-US" sz="3200" dirty="0">
                <a:solidFill>
                  <a:schemeClr val="tx2">
                    <a:lumMod val="50000"/>
                  </a:schemeClr>
                </a:solidFill>
              </a:rPr>
            </a:br>
            <a:r>
              <a:rPr lang="en-US" sz="3200" dirty="0">
                <a:solidFill>
                  <a:schemeClr val="tx2">
                    <a:lumMod val="50000"/>
                  </a:schemeClr>
                </a:solidFill>
              </a:rPr>
              <a:t>VOC ANA50: Basic Anatomy and Physiology </a:t>
            </a:r>
            <a:endParaRPr lang="en-US" sz="3200" dirty="0"/>
          </a:p>
        </p:txBody>
      </p:sp>
      <p:graphicFrame>
        <p:nvGraphicFramePr>
          <p:cNvPr id="4" name="Content Placeholder 3">
            <a:extLst>
              <a:ext uri="{FF2B5EF4-FFF2-40B4-BE49-F238E27FC236}">
                <a16:creationId xmlns:a16="http://schemas.microsoft.com/office/drawing/2014/main" id="{7CA9FAA2-CB41-6C47-AD71-5405361CC9EF}"/>
              </a:ext>
            </a:extLst>
          </p:cNvPr>
          <p:cNvGraphicFramePr>
            <a:graphicFrameLocks noGrp="1"/>
          </p:cNvGraphicFramePr>
          <p:nvPr>
            <p:ph sz="half" idx="1"/>
            <p:extLst>
              <p:ext uri="{D42A27DB-BD31-4B8C-83A1-F6EECF244321}">
                <p14:modId xmlns:p14="http://schemas.microsoft.com/office/powerpoint/2010/main" val="3357085224"/>
              </p:ext>
            </p:extLst>
          </p:nvPr>
        </p:nvGraphicFramePr>
        <p:xfrm>
          <a:off x="1074737" y="1922463"/>
          <a:ext cx="9944557"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095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B93B-81E0-AD46-B878-C19526B0803F}"/>
              </a:ext>
            </a:extLst>
          </p:cNvPr>
          <p:cNvSpPr>
            <a:spLocks noGrp="1"/>
          </p:cNvSpPr>
          <p:nvPr>
            <p:ph type="title"/>
          </p:nvPr>
        </p:nvSpPr>
        <p:spPr>
          <a:xfrm>
            <a:off x="1075038" y="365125"/>
            <a:ext cx="10058399" cy="812511"/>
          </a:xfrm>
        </p:spPr>
        <p:txBody>
          <a:bodyPr>
            <a:normAutofit/>
          </a:bodyPr>
          <a:lstStyle/>
          <a:p>
            <a:r>
              <a:rPr lang="en-US" sz="3200" dirty="0">
                <a:solidFill>
                  <a:schemeClr val="tx2">
                    <a:lumMod val="50000"/>
                  </a:schemeClr>
                </a:solidFill>
              </a:rPr>
              <a:t>How can one course impact several pathways? </a:t>
            </a:r>
          </a:p>
        </p:txBody>
      </p:sp>
      <p:cxnSp>
        <p:nvCxnSpPr>
          <p:cNvPr id="14" name="Straight Arrow Connector 13">
            <a:extLst>
              <a:ext uri="{FF2B5EF4-FFF2-40B4-BE49-F238E27FC236}">
                <a16:creationId xmlns:a16="http://schemas.microsoft.com/office/drawing/2014/main" id="{9CE3DA06-4AB5-6B41-8D0F-A8951DE8160E}"/>
              </a:ext>
            </a:extLst>
          </p:cNvPr>
          <p:cNvCxnSpPr>
            <a:cxnSpLocks/>
            <a:stCxn id="12" idx="2"/>
            <a:endCxn id="6" idx="0"/>
          </p:cNvCxnSpPr>
          <p:nvPr/>
        </p:nvCxnSpPr>
        <p:spPr>
          <a:xfrm>
            <a:off x="5777345" y="1919073"/>
            <a:ext cx="13855" cy="308479"/>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44" name="Group 43">
            <a:extLst>
              <a:ext uri="{FF2B5EF4-FFF2-40B4-BE49-F238E27FC236}">
                <a16:creationId xmlns:a16="http://schemas.microsoft.com/office/drawing/2014/main" id="{5FC474A3-D654-C845-8E5E-45B9CE1E3D84}"/>
              </a:ext>
            </a:extLst>
          </p:cNvPr>
          <p:cNvGrpSpPr/>
          <p:nvPr/>
        </p:nvGrpSpPr>
        <p:grpSpPr>
          <a:xfrm>
            <a:off x="1075038" y="1309473"/>
            <a:ext cx="10041924" cy="5342729"/>
            <a:chOff x="1075038" y="1309473"/>
            <a:chExt cx="10041924" cy="5342729"/>
          </a:xfrm>
        </p:grpSpPr>
        <p:sp>
          <p:nvSpPr>
            <p:cNvPr id="4" name="Rectangle 3">
              <a:extLst>
                <a:ext uri="{FF2B5EF4-FFF2-40B4-BE49-F238E27FC236}">
                  <a16:creationId xmlns:a16="http://schemas.microsoft.com/office/drawing/2014/main" id="{12D2A929-EC46-4841-9513-72D3C1C07CC5}"/>
                </a:ext>
              </a:extLst>
            </p:cNvPr>
            <p:cNvSpPr/>
            <p:nvPr/>
          </p:nvSpPr>
          <p:spPr>
            <a:xfrm>
              <a:off x="1075038" y="3437156"/>
              <a:ext cx="4923980" cy="183616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Required Course in Degree or Certificate Pathway</a:t>
              </a:r>
            </a:p>
            <a:p>
              <a:pPr algn="ctr"/>
              <a:r>
                <a:rPr lang="en-US" dirty="0"/>
                <a:t> </a:t>
              </a:r>
            </a:p>
            <a:p>
              <a:pPr marL="285750" indent="-285750">
                <a:buFont typeface="Arial" panose="020B0604020202020204" pitchFamily="34" charset="0"/>
                <a:buChar char="•"/>
              </a:pPr>
              <a:r>
                <a:rPr lang="en-US" dirty="0"/>
                <a:t>Kinesiology,  AA</a:t>
              </a:r>
            </a:p>
            <a:p>
              <a:pPr marL="285750" indent="-285750">
                <a:buFont typeface="Arial" panose="020B0604020202020204" pitchFamily="34" charset="0"/>
                <a:buChar char="•"/>
              </a:pPr>
              <a:r>
                <a:rPr lang="en-US" dirty="0"/>
                <a:t>Athletic Trainer Aide, Certificate</a:t>
              </a:r>
            </a:p>
            <a:p>
              <a:pPr marL="285750" indent="-285750">
                <a:buFont typeface="Arial" panose="020B0604020202020204" pitchFamily="34" charset="0"/>
                <a:buChar char="•"/>
              </a:pPr>
              <a:r>
                <a:rPr lang="en-US" dirty="0"/>
                <a:t>Coaching, Certificate  </a:t>
              </a:r>
            </a:p>
          </p:txBody>
        </p:sp>
        <p:sp>
          <p:nvSpPr>
            <p:cNvPr id="5" name="Rectangle 4">
              <a:extLst>
                <a:ext uri="{FF2B5EF4-FFF2-40B4-BE49-F238E27FC236}">
                  <a16:creationId xmlns:a16="http://schemas.microsoft.com/office/drawing/2014/main" id="{2C493A7D-9131-014B-8EDB-DCAC9FD6267D}"/>
                </a:ext>
              </a:extLst>
            </p:cNvPr>
            <p:cNvSpPr/>
            <p:nvPr/>
          </p:nvSpPr>
          <p:spPr>
            <a:xfrm>
              <a:off x="6192984" y="3401291"/>
              <a:ext cx="4923978" cy="325091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Meets AA/AS Physical Well-Being Requirement &amp; Area E. “Lifelong Understanding &amp; Self-Development” GE Requirement</a:t>
              </a:r>
            </a:p>
            <a:p>
              <a:endParaRPr lang="en-US" dirty="0"/>
            </a:p>
            <a:p>
              <a:pPr marL="285750" indent="-285750">
                <a:buFont typeface="Arial" panose="020B0604020202020204" pitchFamily="34" charset="0"/>
                <a:buChar char="•"/>
              </a:pPr>
              <a:r>
                <a:rPr lang="en-US" dirty="0"/>
                <a:t>Alcohol &amp; Drug Counseling </a:t>
              </a:r>
            </a:p>
            <a:p>
              <a:pPr marL="285750" indent="-285750">
                <a:buFont typeface="Arial" panose="020B0604020202020204" pitchFamily="34" charset="0"/>
                <a:buChar char="•"/>
              </a:pPr>
              <a:r>
                <a:rPr lang="en-US" dirty="0"/>
                <a:t>Paramedic</a:t>
              </a:r>
            </a:p>
            <a:p>
              <a:pPr marL="285750" indent="-285750">
                <a:buFont typeface="Arial" panose="020B0604020202020204" pitchFamily="34" charset="0"/>
                <a:buChar char="•"/>
              </a:pPr>
              <a:r>
                <a:rPr lang="en-US" dirty="0"/>
                <a:t>Psychiatric Technician  </a:t>
              </a:r>
            </a:p>
            <a:p>
              <a:pPr marL="285750" indent="-285750">
                <a:buFont typeface="Arial" panose="020B0604020202020204" pitchFamily="34" charset="0"/>
                <a:buChar char="•"/>
              </a:pPr>
              <a:r>
                <a:rPr lang="en-US" dirty="0"/>
                <a:t>Nursing </a:t>
              </a:r>
            </a:p>
            <a:p>
              <a:pPr marL="285750" indent="-285750">
                <a:buFont typeface="Arial" panose="020B0604020202020204" pitchFamily="34" charset="0"/>
                <a:buChar char="•"/>
              </a:pPr>
              <a:r>
                <a:rPr lang="en-US" dirty="0"/>
                <a:t>Public Health </a:t>
              </a:r>
            </a:p>
            <a:p>
              <a:pPr marL="285750" indent="-285750">
                <a:buFont typeface="Arial" panose="020B0604020202020204" pitchFamily="34" charset="0"/>
                <a:buChar char="•"/>
              </a:pPr>
              <a:r>
                <a:rPr lang="en-US" dirty="0"/>
                <a:t>Respiratory Therapy </a:t>
              </a:r>
            </a:p>
            <a:p>
              <a:pPr marL="285750" indent="-285750">
                <a:buFont typeface="Arial" panose="020B0604020202020204" pitchFamily="34" charset="0"/>
                <a:buChar char="•"/>
              </a:pPr>
              <a:r>
                <a:rPr lang="en-US" dirty="0"/>
                <a:t>Radiologic Technology    </a:t>
              </a:r>
            </a:p>
          </p:txBody>
        </p:sp>
        <p:sp>
          <p:nvSpPr>
            <p:cNvPr id="6" name="Rectangle 5">
              <a:extLst>
                <a:ext uri="{FF2B5EF4-FFF2-40B4-BE49-F238E27FC236}">
                  <a16:creationId xmlns:a16="http://schemas.microsoft.com/office/drawing/2014/main" id="{1612DB2F-AB2C-0C4C-BBC8-5E602B642721}"/>
                </a:ext>
              </a:extLst>
            </p:cNvPr>
            <p:cNvSpPr/>
            <p:nvPr/>
          </p:nvSpPr>
          <p:spPr>
            <a:xfrm>
              <a:off x="4121728" y="2227552"/>
              <a:ext cx="3338944" cy="81251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Course Level</a:t>
              </a:r>
            </a:p>
            <a:p>
              <a:pPr algn="ctr"/>
              <a:r>
                <a:rPr lang="en-US" dirty="0"/>
                <a:t>Kinesiology 34:  Fitness for Living </a:t>
              </a:r>
            </a:p>
          </p:txBody>
        </p:sp>
        <p:sp>
          <p:nvSpPr>
            <p:cNvPr id="12" name="Rectangle 11">
              <a:extLst>
                <a:ext uri="{FF2B5EF4-FFF2-40B4-BE49-F238E27FC236}">
                  <a16:creationId xmlns:a16="http://schemas.microsoft.com/office/drawing/2014/main" id="{A37C3294-C053-DE42-B2C5-A503425DEFF7}"/>
                </a:ext>
              </a:extLst>
            </p:cNvPr>
            <p:cNvSpPr/>
            <p:nvPr/>
          </p:nvSpPr>
          <p:spPr>
            <a:xfrm>
              <a:off x="3394363" y="1309473"/>
              <a:ext cx="4765963" cy="6096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Health and Wellness Pathways  </a:t>
              </a:r>
            </a:p>
          </p:txBody>
        </p:sp>
        <p:cxnSp>
          <p:nvCxnSpPr>
            <p:cNvPr id="26" name="Elbow Connector 25">
              <a:extLst>
                <a:ext uri="{FF2B5EF4-FFF2-40B4-BE49-F238E27FC236}">
                  <a16:creationId xmlns:a16="http://schemas.microsoft.com/office/drawing/2014/main" id="{F7B93C01-2555-1C45-B875-4769A155FCA3}"/>
                </a:ext>
              </a:extLst>
            </p:cNvPr>
            <p:cNvCxnSpPr>
              <a:cxnSpLocks/>
            </p:cNvCxnSpPr>
            <p:nvPr/>
          </p:nvCxnSpPr>
          <p:spPr>
            <a:xfrm rot="10800000" flipV="1">
              <a:off x="3394365" y="2633808"/>
              <a:ext cx="741219" cy="803348"/>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772175C3-9B53-5445-BE68-D9D27FF7A6C3}"/>
                </a:ext>
              </a:extLst>
            </p:cNvPr>
            <p:cNvCxnSpPr>
              <a:cxnSpLocks/>
            </p:cNvCxnSpPr>
            <p:nvPr/>
          </p:nvCxnSpPr>
          <p:spPr>
            <a:xfrm>
              <a:off x="7460672" y="2616813"/>
              <a:ext cx="803567" cy="827485"/>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AD8F33AA-57EB-6B4C-B158-039A64234179}"/>
              </a:ext>
            </a:extLst>
          </p:cNvPr>
          <p:cNvSpPr txBox="1"/>
          <p:nvPr/>
        </p:nvSpPr>
        <p:spPr>
          <a:xfrm>
            <a:off x="8440648" y="1538864"/>
            <a:ext cx="2499904" cy="1323439"/>
          </a:xfrm>
          <a:prstGeom prst="rect">
            <a:avLst/>
          </a:prstGeom>
          <a:noFill/>
        </p:spPr>
        <p:txBody>
          <a:bodyPr wrap="square" rtlCol="0">
            <a:spAutoFit/>
          </a:bodyPr>
          <a:lstStyle/>
          <a:p>
            <a:pPr algn="ctr"/>
            <a:r>
              <a:rPr lang="en-US" sz="2000" dirty="0">
                <a:solidFill>
                  <a:schemeClr val="tx2">
                    <a:lumMod val="50000"/>
                  </a:schemeClr>
                </a:solidFill>
              </a:rPr>
              <a:t>Partnership between credit kinesiology faculty and noncredit ABE faculty </a:t>
            </a:r>
          </a:p>
        </p:txBody>
      </p:sp>
    </p:spTree>
    <p:extLst>
      <p:ext uri="{BB962C8B-B14F-4D97-AF65-F5344CB8AC3E}">
        <p14:creationId xmlns:p14="http://schemas.microsoft.com/office/powerpoint/2010/main" val="228624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C9CCD-5621-1D4B-AFD9-8DBF49BC142C}"/>
              </a:ext>
            </a:extLst>
          </p:cNvPr>
          <p:cNvPicPr>
            <a:picLocks noChangeAspect="1"/>
          </p:cNvPicPr>
          <p:nvPr/>
        </p:nvPicPr>
        <p:blipFill>
          <a:blip r:embed="rId3"/>
          <a:stretch>
            <a:fillRect/>
          </a:stretch>
        </p:blipFill>
        <p:spPr>
          <a:xfrm>
            <a:off x="1857561" y="0"/>
            <a:ext cx="8476879" cy="6858000"/>
          </a:xfrm>
          <a:prstGeom prst="rect">
            <a:avLst/>
          </a:prstGeom>
        </p:spPr>
      </p:pic>
      <p:sp>
        <p:nvSpPr>
          <p:cNvPr id="7" name="Rectangle 6">
            <a:extLst>
              <a:ext uri="{FF2B5EF4-FFF2-40B4-BE49-F238E27FC236}">
                <a16:creationId xmlns:a16="http://schemas.microsoft.com/office/drawing/2014/main" id="{DBD33AD7-D2DE-4A46-A22B-FC23DC2D2950}"/>
              </a:ext>
            </a:extLst>
          </p:cNvPr>
          <p:cNvSpPr/>
          <p:nvPr/>
        </p:nvSpPr>
        <p:spPr>
          <a:xfrm>
            <a:off x="4378036" y="1066800"/>
            <a:ext cx="4765964" cy="1967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2">
                    <a:lumMod val="50000"/>
                  </a:schemeClr>
                </a:solidFill>
              </a:rPr>
              <a:t>Noncredit ESL to Credit ESL Pathway</a:t>
            </a:r>
          </a:p>
        </p:txBody>
      </p:sp>
    </p:spTree>
    <p:extLst>
      <p:ext uri="{BB962C8B-B14F-4D97-AF65-F5344CB8AC3E}">
        <p14:creationId xmlns:p14="http://schemas.microsoft.com/office/powerpoint/2010/main" val="57398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988820" y="245746"/>
            <a:ext cx="8214360" cy="835583"/>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pPr algn="ctr"/>
            <a:r>
              <a:rPr lang="en-US" sz="4400" b="1" kern="0">
                <a:solidFill>
                  <a:srgbClr val="FFFFFF"/>
                </a:solidFill>
                <a:latin typeface="Chalkboard"/>
              </a:rPr>
              <a:t>VESL Career Paths</a:t>
            </a:r>
            <a:endParaRPr lang="en-US" sz="4400" b="1">
              <a:solidFill>
                <a:srgbClr val="FFFFFF"/>
              </a:solidFill>
              <a:latin typeface="Chalkboard"/>
            </a:endParaRPr>
          </a:p>
        </p:txBody>
      </p:sp>
      <p:sp>
        <p:nvSpPr>
          <p:cNvPr id="6" name="Text Box 6"/>
          <p:cNvSpPr txBox="1">
            <a:spLocks noChangeArrowheads="1"/>
          </p:cNvSpPr>
          <p:nvPr/>
        </p:nvSpPr>
        <p:spPr bwMode="auto">
          <a:xfrm>
            <a:off x="1988820" y="1160060"/>
            <a:ext cx="8157210" cy="734824"/>
          </a:xfrm>
          <a:prstGeom prst="rect">
            <a:avLst/>
          </a:prstGeom>
          <a:solidFill>
            <a:srgbClr val="FFC000"/>
          </a:solidFill>
          <a:ln w="38100">
            <a:solidFill>
              <a:srgbClr val="F2F2F2"/>
            </a:solidFill>
            <a:miter lim="800000"/>
            <a:headEnd/>
            <a:tailEnd/>
          </a:ln>
          <a:effectLst>
            <a:outerShdw dist="28398" dir="3806097" algn="ctr" rotWithShape="0">
              <a:srgbClr val="7F5F00">
                <a:alpha val="50000"/>
              </a:srgbClr>
            </a:outerShdw>
          </a:effectLst>
        </p:spPr>
        <p:txBody>
          <a:bodyPr rot="0" vert="horz" wrap="square" lIns="91440" tIns="45720" rIns="91440" bIns="45720" anchor="t" anchorCtr="0" upright="1">
            <a:noAutofit/>
          </a:bodyPr>
          <a:lstStyle/>
          <a:p>
            <a:pPr algn="ctr">
              <a:spcAft>
                <a:spcPts val="200"/>
              </a:spcAft>
            </a:pPr>
            <a:r>
              <a:rPr lang="en-US" b="1" u="sng">
                <a:solidFill>
                  <a:prstClr val="black"/>
                </a:solidFill>
                <a:latin typeface="Calibri" panose="020F0502020204030204"/>
                <a:ea typeface="Times New Roman" panose="02020603050405020304" pitchFamily="18" charset="0"/>
              </a:rPr>
              <a:t>VESL 1</a:t>
            </a:r>
            <a:r>
              <a:rPr lang="en-US" b="1" u="sng" baseline="30000">
                <a:solidFill>
                  <a:prstClr val="black"/>
                </a:solidFill>
                <a:latin typeface="Calibri" panose="020F0502020204030204"/>
                <a:ea typeface="Times New Roman" panose="02020603050405020304" pitchFamily="18" charset="0"/>
              </a:rPr>
              <a:t>st</a:t>
            </a:r>
            <a:r>
              <a:rPr lang="en-US" b="1" u="sng">
                <a:solidFill>
                  <a:prstClr val="black"/>
                </a:solidFill>
                <a:latin typeface="Calibri" panose="020F0502020204030204"/>
                <a:ea typeface="Times New Roman" panose="02020603050405020304" pitchFamily="18" charset="0"/>
              </a:rPr>
              <a:t> Semester</a:t>
            </a:r>
            <a:endParaRPr lang="en-US">
              <a:solidFill>
                <a:prstClr val="black"/>
              </a:solidFill>
              <a:latin typeface="Calibri" panose="020F0502020204030204"/>
              <a:ea typeface="Times New Roman" panose="02020603050405020304" pitchFamily="18" charset="0"/>
            </a:endParaRPr>
          </a:p>
          <a:p>
            <a:pPr algn="ctr"/>
            <a:r>
              <a:rPr lang="en-US" b="1">
                <a:solidFill>
                  <a:prstClr val="black"/>
                </a:solidFill>
                <a:latin typeface="Calibri" panose="020F0502020204030204"/>
                <a:ea typeface="Times New Roman" panose="02020603050405020304" pitchFamily="18" charset="0"/>
              </a:rPr>
              <a:t>• ESL Speaking   • ESL Writing   • Career &amp; Life Planning   • Computer Keyboarding</a:t>
            </a:r>
            <a:endParaRPr lang="en-US">
              <a:solidFill>
                <a:prstClr val="black"/>
              </a:solidFill>
              <a:latin typeface="Calibri" panose="020F0502020204030204"/>
              <a:ea typeface="Times New Roman" panose="02020603050405020304" pitchFamily="18" charset="0"/>
            </a:endParaRPr>
          </a:p>
        </p:txBody>
      </p:sp>
      <p:sp>
        <p:nvSpPr>
          <p:cNvPr id="7" name="Text Box 7"/>
          <p:cNvSpPr txBox="1">
            <a:spLocks noChangeArrowheads="1"/>
          </p:cNvSpPr>
          <p:nvPr/>
        </p:nvSpPr>
        <p:spPr bwMode="auto">
          <a:xfrm>
            <a:off x="2085537" y="4054929"/>
            <a:ext cx="2592705" cy="955807"/>
          </a:xfrm>
          <a:prstGeom prst="rect">
            <a:avLst/>
          </a:prstGeom>
          <a:solidFill>
            <a:srgbClr val="FFFFFF"/>
          </a:solidFill>
          <a:ln w="63500" cmpd="thickThin" algn="ctr">
            <a:solidFill>
              <a:srgbClr val="70AD47"/>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US" sz="1500">
                <a:solidFill>
                  <a:prstClr val="black"/>
                </a:solidFill>
                <a:latin typeface="Calibri" panose="020F0502020204030204"/>
                <a:ea typeface="Times New Roman" panose="02020603050405020304" pitchFamily="18" charset="0"/>
              </a:rPr>
              <a:t>• ESU Academic English</a:t>
            </a:r>
          </a:p>
          <a:p>
            <a:r>
              <a:rPr lang="en-US" sz="1500">
                <a:solidFill>
                  <a:prstClr val="black"/>
                </a:solidFill>
                <a:latin typeface="Calibri" panose="020F0502020204030204"/>
                <a:ea typeface="Times New Roman" panose="02020603050405020304" pitchFamily="18" charset="0"/>
              </a:rPr>
              <a:t>  (LANG3) </a:t>
            </a:r>
          </a:p>
          <a:p>
            <a:r>
              <a:rPr lang="en-US" sz="1500">
                <a:solidFill>
                  <a:prstClr val="black"/>
                </a:solidFill>
                <a:latin typeface="Calibri" panose="020F0502020204030204"/>
                <a:ea typeface="Times New Roman" panose="02020603050405020304" pitchFamily="18" charset="0"/>
              </a:rPr>
              <a:t>• Microcomputer Applications</a:t>
            </a:r>
          </a:p>
          <a:p>
            <a:r>
              <a:rPr lang="en-US" sz="1500">
                <a:solidFill>
                  <a:prstClr val="black"/>
                </a:solidFill>
                <a:latin typeface="Calibri" panose="020F0502020204030204"/>
                <a:ea typeface="Times New Roman" panose="02020603050405020304" pitchFamily="18" charset="0"/>
              </a:rPr>
              <a:t>  (VOC CSB15)</a:t>
            </a:r>
          </a:p>
          <a:p>
            <a:pPr algn="ctr"/>
            <a:r>
              <a:rPr lang="en-US" sz="1000">
                <a:solidFill>
                  <a:prstClr val="black"/>
                </a:solidFill>
                <a:latin typeface="Chalkboard"/>
                <a:ea typeface="Times New Roman" panose="02020603050405020304" pitchFamily="18" charset="0"/>
              </a:rPr>
              <a:t> </a:t>
            </a:r>
            <a:endParaRPr lang="en-US" sz="1200">
              <a:solidFill>
                <a:prstClr val="black"/>
              </a:solidFill>
              <a:latin typeface="Times New Roman" panose="02020603050405020304" pitchFamily="18" charset="0"/>
              <a:ea typeface="Times New Roman" panose="02020603050405020304" pitchFamily="18" charset="0"/>
            </a:endParaRPr>
          </a:p>
          <a:p>
            <a:pPr algn="ctr"/>
            <a:r>
              <a:rPr lang="en-US" sz="1000">
                <a:solidFill>
                  <a:prstClr val="black"/>
                </a:solidFill>
                <a:latin typeface="Chalkboard"/>
                <a:ea typeface="Times New Roman" panose="02020603050405020304" pitchFamily="18" charset="0"/>
              </a:rPr>
              <a:t> </a:t>
            </a:r>
            <a:endParaRPr lang="en-US" sz="1200">
              <a:solidFill>
                <a:prstClr val="black"/>
              </a:solidFill>
              <a:latin typeface="Times New Roman" panose="02020603050405020304" pitchFamily="18" charset="0"/>
              <a:ea typeface="Times New Roman" panose="02020603050405020304" pitchFamily="18" charset="0"/>
            </a:endParaRPr>
          </a:p>
        </p:txBody>
      </p:sp>
      <p:sp>
        <p:nvSpPr>
          <p:cNvPr id="8" name="Text Box 14"/>
          <p:cNvSpPr txBox="1">
            <a:spLocks noChangeArrowheads="1"/>
          </p:cNvSpPr>
          <p:nvPr/>
        </p:nvSpPr>
        <p:spPr bwMode="auto">
          <a:xfrm>
            <a:off x="5057337" y="5691941"/>
            <a:ext cx="2200199" cy="920312"/>
          </a:xfrm>
          <a:prstGeom prst="rect">
            <a:avLst/>
          </a:prstGeom>
          <a:solidFill>
            <a:srgbClr val="4472C4"/>
          </a:solidFill>
          <a:ln w="38100">
            <a:solidFill>
              <a:srgbClr val="F2F2F2"/>
            </a:solidFill>
            <a:miter lim="800000"/>
            <a:headEnd/>
            <a:tailEnd/>
          </a:ln>
          <a:effectLst>
            <a:outerShdw dist="28398" dir="3806097" algn="ctr" rotWithShape="0">
              <a:srgbClr val="1F3763">
                <a:alpha val="50000"/>
              </a:srgbClr>
            </a:outerShdw>
          </a:effectLst>
        </p:spPr>
        <p:txBody>
          <a:bodyPr rot="0" vert="horz" wrap="square" lIns="91440" tIns="45720" rIns="91440" bIns="45720" anchor="t" anchorCtr="0" upright="1">
            <a:noAutofit/>
          </a:bodyPr>
          <a:lstStyle/>
          <a:p>
            <a:pPr algn="ctr"/>
            <a:r>
              <a:rPr lang="en-US" sz="1400" b="1" u="sng">
                <a:solidFill>
                  <a:prstClr val="white"/>
                </a:solidFill>
                <a:latin typeface="Calibri" panose="020F0502020204030204"/>
                <a:ea typeface="Times New Roman" panose="02020603050405020304" pitchFamily="18" charset="0"/>
              </a:rPr>
              <a:t>Health</a:t>
            </a:r>
          </a:p>
          <a:p>
            <a:pPr algn="ctr"/>
            <a:r>
              <a:rPr lang="en-US" sz="1400" b="1">
                <a:solidFill>
                  <a:prstClr val="white"/>
                </a:solidFill>
                <a:latin typeface="Calibri" panose="020F0502020204030204"/>
                <a:ea typeface="Times New Roman" panose="02020603050405020304" pitchFamily="18" charset="0"/>
              </a:rPr>
              <a:t>Certificates and Degrees</a:t>
            </a:r>
            <a:endParaRPr lang="en-US" sz="1400">
              <a:solidFill>
                <a:prstClr val="white"/>
              </a:solidFill>
              <a:latin typeface="Calibri" panose="020F0502020204030204"/>
              <a:ea typeface="Times New Roman" panose="02020603050405020304" pitchFamily="18" charset="0"/>
            </a:endParaRPr>
          </a:p>
          <a:p>
            <a:pPr algn="ctr"/>
            <a:r>
              <a:rPr lang="en-US" sz="1400" b="1">
                <a:solidFill>
                  <a:prstClr val="white"/>
                </a:solidFill>
                <a:latin typeface="Calibri" panose="020F0502020204030204"/>
                <a:ea typeface="Times New Roman" panose="02020603050405020304" pitchFamily="18" charset="0"/>
              </a:rPr>
              <a:t>Credit or Noncredit</a:t>
            </a:r>
            <a:endParaRPr lang="en-US" sz="1400">
              <a:solidFill>
                <a:prstClr val="white"/>
              </a:solidFill>
              <a:latin typeface="Calibri" panose="020F0502020204030204"/>
              <a:ea typeface="Times New Roman" panose="02020603050405020304" pitchFamily="18" charset="0"/>
            </a:endParaRPr>
          </a:p>
        </p:txBody>
      </p:sp>
      <p:sp>
        <p:nvSpPr>
          <p:cNvPr id="9" name="Text Box 33"/>
          <p:cNvSpPr txBox="1">
            <a:spLocks noChangeArrowheads="1"/>
          </p:cNvSpPr>
          <p:nvPr/>
        </p:nvSpPr>
        <p:spPr bwMode="auto">
          <a:xfrm>
            <a:off x="2252590" y="3045140"/>
            <a:ext cx="2053590" cy="542875"/>
          </a:xfrm>
          <a:prstGeom prst="rect">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p:spPr>
        <p:txBody>
          <a:bodyPr rot="0" vert="horz" wrap="square" lIns="91440" tIns="45720" rIns="91440" bIns="45720" anchor="ctr" anchorCtr="0" upright="1">
            <a:noAutofit/>
          </a:bodyPr>
          <a:lstStyle/>
          <a:p>
            <a:pPr algn="ctr"/>
            <a:r>
              <a:rPr lang="en-US" sz="1400" b="1">
                <a:solidFill>
                  <a:prstClr val="white"/>
                </a:solidFill>
                <a:latin typeface="Calibri" panose="020F0502020204030204"/>
              </a:rPr>
              <a:t>Credit Programs Pathway</a:t>
            </a:r>
          </a:p>
        </p:txBody>
      </p:sp>
      <p:sp>
        <p:nvSpPr>
          <p:cNvPr id="10" name="Text Box 34"/>
          <p:cNvSpPr txBox="1">
            <a:spLocks noChangeArrowheads="1"/>
          </p:cNvSpPr>
          <p:nvPr/>
        </p:nvSpPr>
        <p:spPr bwMode="auto">
          <a:xfrm>
            <a:off x="5057336" y="3027557"/>
            <a:ext cx="2057400" cy="542875"/>
          </a:xfrm>
          <a:prstGeom prst="rect">
            <a:avLst/>
          </a:prstGeom>
          <a:solidFill>
            <a:srgbClr val="4472C4"/>
          </a:solidFill>
          <a:ln w="38100">
            <a:solidFill>
              <a:srgbClr val="F2F2F2"/>
            </a:solidFill>
            <a:miter lim="800000"/>
            <a:headEnd/>
            <a:tailEnd/>
          </a:ln>
          <a:effectLst>
            <a:outerShdw dist="28398" dir="3806097" algn="ctr" rotWithShape="0">
              <a:srgbClr val="1F3763">
                <a:alpha val="50000"/>
              </a:srgbClr>
            </a:outerShdw>
          </a:effectLst>
        </p:spPr>
        <p:txBody>
          <a:bodyPr rot="0" vert="horz" wrap="square" lIns="91440" tIns="45720" rIns="91440" bIns="45720" anchor="ctr" anchorCtr="0" upright="1">
            <a:noAutofit/>
          </a:bodyPr>
          <a:lstStyle/>
          <a:p>
            <a:pPr algn="ctr"/>
            <a:r>
              <a:rPr lang="en-US" sz="1400" b="1">
                <a:solidFill>
                  <a:prstClr val="white"/>
                </a:solidFill>
                <a:latin typeface="Calibri" panose="020F0502020204030204"/>
              </a:rPr>
              <a:t>Health Careers Pathway</a:t>
            </a:r>
          </a:p>
        </p:txBody>
      </p:sp>
      <p:sp>
        <p:nvSpPr>
          <p:cNvPr id="11" name="Text Box 35"/>
          <p:cNvSpPr txBox="1">
            <a:spLocks noChangeArrowheads="1"/>
          </p:cNvSpPr>
          <p:nvPr/>
        </p:nvSpPr>
        <p:spPr bwMode="auto">
          <a:xfrm>
            <a:off x="7862082" y="3045140"/>
            <a:ext cx="2057400" cy="533351"/>
          </a:xfrm>
          <a:prstGeom prst="rect">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rot="0" vert="horz" wrap="square" lIns="91440" tIns="45720" rIns="91440" bIns="45720" anchor="ctr" anchorCtr="0" upright="1">
            <a:noAutofit/>
          </a:bodyPr>
          <a:lstStyle/>
          <a:p>
            <a:pPr algn="ctr"/>
            <a:r>
              <a:rPr lang="en-US" sz="1400" b="1">
                <a:solidFill>
                  <a:prstClr val="white"/>
                </a:solidFill>
                <a:latin typeface="Calibri" panose="020F0502020204030204"/>
              </a:rPr>
              <a:t>Business Careers Pathways</a:t>
            </a:r>
          </a:p>
        </p:txBody>
      </p:sp>
      <p:sp>
        <p:nvSpPr>
          <p:cNvPr id="13" name="AutoShape 51"/>
          <p:cNvSpPr>
            <a:spLocks noChangeArrowheads="1"/>
          </p:cNvSpPr>
          <p:nvPr/>
        </p:nvSpPr>
        <p:spPr bwMode="auto">
          <a:xfrm>
            <a:off x="5998113" y="3581421"/>
            <a:ext cx="205740" cy="371441"/>
          </a:xfrm>
          <a:prstGeom prst="downArrow">
            <a:avLst>
              <a:gd name="adj1" fmla="val 50000"/>
              <a:gd name="adj2" fmla="val 45139"/>
            </a:avLst>
          </a:prstGeom>
          <a:solidFill>
            <a:srgbClr val="4472C4"/>
          </a:solidFill>
          <a:ln w="38100">
            <a:solidFill>
              <a:srgbClr val="F2F2F2"/>
            </a:solidFill>
            <a:miter lim="800000"/>
            <a:headEnd/>
            <a:tailEnd/>
          </a:ln>
          <a:effectLst>
            <a:outerShdw dist="28398" dir="3806097" algn="ctr" rotWithShape="0">
              <a:srgbClr val="1F3763">
                <a:alpha val="50000"/>
              </a:srgbClr>
            </a:outerShdw>
          </a:effectLst>
        </p:spPr>
        <p:txBody>
          <a:bodyPr rot="0" vert="horz" wrap="square" lIns="91440" tIns="45720" rIns="91440" bIns="45720" anchor="t" anchorCtr="0" upright="1">
            <a:noAutofit/>
          </a:bodyPr>
          <a:lstStyle/>
          <a:p>
            <a:endParaRPr lang="en-US">
              <a:solidFill>
                <a:prstClr val="black"/>
              </a:solidFill>
              <a:latin typeface="Calibri" panose="020F0502020204030204"/>
            </a:endParaRPr>
          </a:p>
        </p:txBody>
      </p:sp>
      <p:sp>
        <p:nvSpPr>
          <p:cNvPr id="14" name="Text Box 52"/>
          <p:cNvSpPr txBox="1">
            <a:spLocks noChangeArrowheads="1"/>
          </p:cNvSpPr>
          <p:nvPr/>
        </p:nvSpPr>
        <p:spPr bwMode="auto">
          <a:xfrm>
            <a:off x="4846321" y="4054929"/>
            <a:ext cx="2554605" cy="955807"/>
          </a:xfrm>
          <a:prstGeom prst="rect">
            <a:avLst/>
          </a:prstGeom>
          <a:solidFill>
            <a:srgbClr val="FFFFFF"/>
          </a:solidFill>
          <a:ln w="63500" cmpd="thickThin" algn="ctr">
            <a:solidFill>
              <a:srgbClr val="4472C4"/>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US" sz="1500">
                <a:solidFill>
                  <a:prstClr val="black"/>
                </a:solidFill>
                <a:latin typeface="Calibri" panose="020F0502020204030204"/>
                <a:ea typeface="Times New Roman" panose="02020603050405020304" pitchFamily="18" charset="0"/>
              </a:rPr>
              <a:t>• ESL for Health Professionals</a:t>
            </a:r>
          </a:p>
          <a:p>
            <a:r>
              <a:rPr lang="en-US" sz="1500">
                <a:solidFill>
                  <a:prstClr val="black"/>
                </a:solidFill>
                <a:latin typeface="Calibri" panose="020F0502020204030204"/>
                <a:ea typeface="Times New Roman" panose="02020603050405020304" pitchFamily="18" charset="0"/>
              </a:rPr>
              <a:t>  (VHLTH) </a:t>
            </a:r>
          </a:p>
          <a:p>
            <a:r>
              <a:rPr lang="en-US" sz="1500">
                <a:solidFill>
                  <a:prstClr val="black"/>
                </a:solidFill>
                <a:latin typeface="Calibri" panose="020F0502020204030204"/>
                <a:ea typeface="Times New Roman" panose="02020603050405020304" pitchFamily="18" charset="0"/>
              </a:rPr>
              <a:t>• Microcomputer Applications</a:t>
            </a:r>
          </a:p>
        </p:txBody>
      </p:sp>
      <p:sp>
        <p:nvSpPr>
          <p:cNvPr id="15" name="Text Box 53"/>
          <p:cNvSpPr txBox="1">
            <a:spLocks noChangeArrowheads="1"/>
          </p:cNvSpPr>
          <p:nvPr/>
        </p:nvSpPr>
        <p:spPr bwMode="auto">
          <a:xfrm>
            <a:off x="7703820" y="4054928"/>
            <a:ext cx="2442210" cy="1161168"/>
          </a:xfrm>
          <a:prstGeom prst="rect">
            <a:avLst/>
          </a:prstGeom>
          <a:solidFill>
            <a:srgbClr val="FFFFFF"/>
          </a:solidFill>
          <a:ln w="63500" cmpd="thickThin" algn="ctr">
            <a:solidFill>
              <a:srgbClr val="ED7D3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US" sz="1400">
                <a:solidFill>
                  <a:prstClr val="black"/>
                </a:solidFill>
                <a:latin typeface="Calibri" panose="020F0502020204030204"/>
                <a:ea typeface="Times New Roman" panose="02020603050405020304" pitchFamily="18" charset="0"/>
              </a:rPr>
              <a:t>• ESU Accounting</a:t>
            </a:r>
          </a:p>
          <a:p>
            <a:r>
              <a:rPr lang="en-US" sz="1400">
                <a:solidFill>
                  <a:prstClr val="black"/>
                </a:solidFill>
                <a:latin typeface="Calibri" panose="020F0502020204030204"/>
                <a:ea typeface="Times New Roman" panose="02020603050405020304" pitchFamily="18" charset="0"/>
              </a:rPr>
              <a:t>• ESU Hospitality</a:t>
            </a:r>
          </a:p>
          <a:p>
            <a:r>
              <a:rPr lang="en-US" sz="1400">
                <a:solidFill>
                  <a:prstClr val="black"/>
                </a:solidFill>
                <a:latin typeface="Calibri" panose="020F0502020204030204"/>
                <a:ea typeface="Times New Roman" panose="02020603050405020304" pitchFamily="18" charset="0"/>
              </a:rPr>
              <a:t>• ESU Real Estate</a:t>
            </a:r>
          </a:p>
          <a:p>
            <a:r>
              <a:rPr lang="en-US" sz="1400">
                <a:solidFill>
                  <a:prstClr val="black"/>
                </a:solidFill>
                <a:latin typeface="Calibri" panose="020F0502020204030204"/>
                <a:ea typeface="Times New Roman" panose="02020603050405020304" pitchFamily="18" charset="0"/>
              </a:rPr>
              <a:t>• ESU Child Development</a:t>
            </a:r>
          </a:p>
          <a:p>
            <a:r>
              <a:rPr lang="en-US" sz="1400">
                <a:solidFill>
                  <a:prstClr val="black"/>
                </a:solidFill>
                <a:latin typeface="Calibri" panose="020F0502020204030204"/>
                <a:ea typeface="Times New Roman" panose="02020603050405020304" pitchFamily="18" charset="0"/>
              </a:rPr>
              <a:t>• Microcomputer Applications</a:t>
            </a:r>
          </a:p>
        </p:txBody>
      </p:sp>
      <p:sp>
        <p:nvSpPr>
          <p:cNvPr id="16" name="Text Box 56"/>
          <p:cNvSpPr txBox="1">
            <a:spLocks noChangeArrowheads="1"/>
          </p:cNvSpPr>
          <p:nvPr/>
        </p:nvSpPr>
        <p:spPr bwMode="auto">
          <a:xfrm>
            <a:off x="2041574" y="2174781"/>
            <a:ext cx="8157210" cy="393920"/>
          </a:xfrm>
          <a:prstGeom prst="rect">
            <a:avLst/>
          </a:prstGeom>
          <a:solidFill>
            <a:srgbClr val="FFC000"/>
          </a:solidFill>
          <a:ln w="38100">
            <a:solidFill>
              <a:srgbClr val="F2F2F2"/>
            </a:solidFill>
            <a:miter lim="800000"/>
            <a:headEnd/>
            <a:tailEnd/>
          </a:ln>
          <a:effectLst>
            <a:outerShdw dist="28398" dir="3806097" algn="ctr" rotWithShape="0">
              <a:srgbClr val="7F5F00">
                <a:alpha val="50000"/>
              </a:srgbClr>
            </a:outerShdw>
          </a:effectLst>
        </p:spPr>
        <p:txBody>
          <a:bodyPr rot="0" vert="horz" wrap="square" lIns="91440" tIns="45720" rIns="91440" bIns="45720" anchor="t" anchorCtr="0" upright="1">
            <a:noAutofit/>
          </a:bodyPr>
          <a:lstStyle/>
          <a:p>
            <a:pPr algn="ctr"/>
            <a:r>
              <a:rPr lang="en-US" b="1" u="sng">
                <a:solidFill>
                  <a:prstClr val="black"/>
                </a:solidFill>
                <a:latin typeface="Calibri" panose="020F0502020204030204"/>
                <a:ea typeface="Times New Roman" panose="02020603050405020304" pitchFamily="18" charset="0"/>
              </a:rPr>
              <a:t>VESL 2nd Semester: Transitions</a:t>
            </a:r>
            <a:endParaRPr lang="en-US">
              <a:solidFill>
                <a:prstClr val="black"/>
              </a:solidFill>
              <a:latin typeface="Calibri" panose="020F0502020204030204"/>
              <a:ea typeface="Times New Roman" panose="02020603050405020304" pitchFamily="18" charset="0"/>
            </a:endParaRPr>
          </a:p>
        </p:txBody>
      </p:sp>
      <p:sp>
        <p:nvSpPr>
          <p:cNvPr id="17" name="Text Box 57"/>
          <p:cNvSpPr txBox="1">
            <a:spLocks noChangeArrowheads="1"/>
          </p:cNvSpPr>
          <p:nvPr/>
        </p:nvSpPr>
        <p:spPr bwMode="auto">
          <a:xfrm>
            <a:off x="2252590" y="5691942"/>
            <a:ext cx="2175249" cy="920311"/>
          </a:xfrm>
          <a:prstGeom prst="rect">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p:spPr>
        <p:txBody>
          <a:bodyPr rot="0" vert="horz" wrap="square" lIns="91440" tIns="45720" rIns="91440" bIns="45720" anchor="t" anchorCtr="0" upright="1">
            <a:noAutofit/>
          </a:bodyPr>
          <a:lstStyle/>
          <a:p>
            <a:pPr algn="ctr"/>
            <a:r>
              <a:rPr lang="en-US" sz="1400" b="1" u="sng">
                <a:solidFill>
                  <a:prstClr val="white"/>
                </a:solidFill>
                <a:latin typeface="Calibri" panose="020F0502020204030204"/>
                <a:ea typeface="Times New Roman" panose="02020603050405020304" pitchFamily="18" charset="0"/>
              </a:rPr>
              <a:t>College</a:t>
            </a:r>
            <a:endParaRPr lang="en-US" sz="1400">
              <a:solidFill>
                <a:prstClr val="white"/>
              </a:solidFill>
              <a:latin typeface="Calibri" panose="020F0502020204030204"/>
              <a:ea typeface="Times New Roman" panose="02020603050405020304" pitchFamily="18" charset="0"/>
            </a:endParaRPr>
          </a:p>
          <a:p>
            <a:pPr algn="ctr"/>
            <a:r>
              <a:rPr lang="en-US" sz="1400" b="1">
                <a:solidFill>
                  <a:prstClr val="white"/>
                </a:solidFill>
                <a:latin typeface="Calibri" panose="020F0502020204030204"/>
                <a:ea typeface="Times New Roman" panose="02020603050405020304" pitchFamily="18" charset="0"/>
              </a:rPr>
              <a:t>A.A./A.S.</a:t>
            </a:r>
            <a:endParaRPr lang="en-US" sz="1400">
              <a:solidFill>
                <a:prstClr val="white"/>
              </a:solidFill>
              <a:latin typeface="Calibri" panose="020F0502020204030204"/>
              <a:ea typeface="Times New Roman" panose="02020603050405020304" pitchFamily="18" charset="0"/>
            </a:endParaRPr>
          </a:p>
          <a:p>
            <a:pPr algn="ctr"/>
            <a:r>
              <a:rPr lang="en-US" sz="1400" b="1">
                <a:solidFill>
                  <a:prstClr val="white"/>
                </a:solidFill>
                <a:latin typeface="Calibri" panose="020F0502020204030204"/>
                <a:ea typeface="Times New Roman" panose="02020603050405020304" pitchFamily="18" charset="0"/>
              </a:rPr>
              <a:t>B.A./B.S.</a:t>
            </a:r>
            <a:endParaRPr lang="en-US" sz="1400">
              <a:solidFill>
                <a:prstClr val="white"/>
              </a:solidFill>
              <a:latin typeface="Calibri" panose="020F0502020204030204"/>
              <a:ea typeface="Times New Roman" panose="02020603050405020304" pitchFamily="18" charset="0"/>
            </a:endParaRPr>
          </a:p>
          <a:p>
            <a:pPr algn="ctr"/>
            <a:r>
              <a:rPr lang="en-US" sz="1400" b="1">
                <a:solidFill>
                  <a:prstClr val="white"/>
                </a:solidFill>
                <a:latin typeface="Calibri" panose="020F0502020204030204"/>
                <a:ea typeface="Times New Roman" panose="02020603050405020304" pitchFamily="18" charset="0"/>
              </a:rPr>
              <a:t>M.A./M.S.</a:t>
            </a:r>
            <a:endParaRPr lang="en-US" sz="1400">
              <a:solidFill>
                <a:prstClr val="white"/>
              </a:solidFill>
              <a:latin typeface="Calibri" panose="020F0502020204030204"/>
              <a:ea typeface="Times New Roman" panose="02020603050405020304" pitchFamily="18" charset="0"/>
            </a:endParaRPr>
          </a:p>
        </p:txBody>
      </p:sp>
      <p:sp>
        <p:nvSpPr>
          <p:cNvPr id="18" name="Text Box 58"/>
          <p:cNvSpPr txBox="1">
            <a:spLocks noChangeArrowheads="1"/>
          </p:cNvSpPr>
          <p:nvPr/>
        </p:nvSpPr>
        <p:spPr bwMode="auto">
          <a:xfrm>
            <a:off x="7887033" y="5758250"/>
            <a:ext cx="2163130" cy="854003"/>
          </a:xfrm>
          <a:prstGeom prst="rect">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rot="0" vert="horz" wrap="square" lIns="91440" tIns="45720" rIns="91440" bIns="45720" anchor="t" anchorCtr="0" upright="1">
            <a:noAutofit/>
          </a:bodyPr>
          <a:lstStyle/>
          <a:p>
            <a:pPr algn="ctr"/>
            <a:r>
              <a:rPr lang="en-US" sz="1400" b="1" u="sng">
                <a:solidFill>
                  <a:prstClr val="white"/>
                </a:solidFill>
                <a:latin typeface="Calibri" panose="020F0502020204030204"/>
                <a:ea typeface="Times New Roman" panose="02020603050405020304" pitchFamily="18" charset="0"/>
              </a:rPr>
              <a:t>Business</a:t>
            </a:r>
          </a:p>
          <a:p>
            <a:pPr algn="ctr"/>
            <a:r>
              <a:rPr lang="en-US" sz="1400" b="1">
                <a:solidFill>
                  <a:prstClr val="white"/>
                </a:solidFill>
                <a:latin typeface="Calibri" panose="020F0502020204030204"/>
                <a:ea typeface="Times New Roman" panose="02020603050405020304" pitchFamily="18" charset="0"/>
              </a:rPr>
              <a:t>Certificates and Degrees</a:t>
            </a:r>
            <a:endParaRPr lang="en-US" sz="1400">
              <a:solidFill>
                <a:prstClr val="white"/>
              </a:solidFill>
              <a:latin typeface="Calibri" panose="020F0502020204030204"/>
              <a:ea typeface="Times New Roman" panose="02020603050405020304" pitchFamily="18" charset="0"/>
            </a:endParaRPr>
          </a:p>
          <a:p>
            <a:pPr algn="ctr"/>
            <a:r>
              <a:rPr lang="en-US" sz="1400" b="1">
                <a:solidFill>
                  <a:prstClr val="white"/>
                </a:solidFill>
                <a:latin typeface="Calibri" panose="020F0502020204030204"/>
                <a:ea typeface="Times New Roman" panose="02020603050405020304" pitchFamily="18" charset="0"/>
              </a:rPr>
              <a:t>Credit or Noncredit</a:t>
            </a:r>
            <a:endParaRPr lang="en-US" sz="1400">
              <a:solidFill>
                <a:prstClr val="white"/>
              </a:solidFill>
              <a:latin typeface="Calibri" panose="020F0502020204030204"/>
              <a:ea typeface="Times New Roman" panose="02020603050405020304" pitchFamily="18" charset="0"/>
            </a:endParaRPr>
          </a:p>
          <a:p>
            <a:pPr algn="ctr"/>
            <a:r>
              <a:rPr lang="en-US" sz="1400" b="1">
                <a:solidFill>
                  <a:prstClr val="white"/>
                </a:solidFill>
                <a:latin typeface="Calibri" panose="020F0502020204030204"/>
                <a:ea typeface="Times New Roman" panose="02020603050405020304" pitchFamily="18" charset="0"/>
              </a:rPr>
              <a:t> </a:t>
            </a:r>
            <a:endParaRPr lang="en-US" sz="1400">
              <a:solidFill>
                <a:prstClr val="white"/>
              </a:solidFill>
              <a:latin typeface="Calibri" panose="020F0502020204030204"/>
              <a:ea typeface="Times New Roman" panose="02020603050405020304" pitchFamily="18" charset="0"/>
            </a:endParaRPr>
          </a:p>
        </p:txBody>
      </p:sp>
      <p:sp>
        <p:nvSpPr>
          <p:cNvPr id="19" name="AutoShape 59"/>
          <p:cNvSpPr>
            <a:spLocks noChangeArrowheads="1"/>
          </p:cNvSpPr>
          <p:nvPr/>
        </p:nvSpPr>
        <p:spPr bwMode="auto">
          <a:xfrm>
            <a:off x="6015697" y="1911038"/>
            <a:ext cx="205740" cy="266675"/>
          </a:xfrm>
          <a:prstGeom prst="downArrow">
            <a:avLst>
              <a:gd name="adj1" fmla="val 50000"/>
              <a:gd name="adj2" fmla="val 32407"/>
            </a:avLst>
          </a:prstGeom>
          <a:solidFill>
            <a:srgbClr val="FFC000"/>
          </a:solidFill>
          <a:ln w="38100">
            <a:solidFill>
              <a:srgbClr val="F2F2F2"/>
            </a:solidFill>
            <a:miter lim="800000"/>
            <a:headEnd/>
            <a:tailEnd/>
          </a:ln>
          <a:effectLst>
            <a:outerShdw dist="28398" dir="3806097" algn="ctr" rotWithShape="0">
              <a:srgbClr val="7F5F00">
                <a:alpha val="50000"/>
              </a:srgbClr>
            </a:outerShdw>
          </a:effectLst>
        </p:spPr>
        <p:txBody>
          <a:bodyPr rot="0" vert="horz" wrap="square" lIns="91440" tIns="45720" rIns="91440" bIns="45720" anchor="t" anchorCtr="0" upright="1">
            <a:noAutofit/>
          </a:bodyPr>
          <a:lstStyle/>
          <a:p>
            <a:endParaRPr lang="en-US">
              <a:solidFill>
                <a:prstClr val="black"/>
              </a:solidFill>
              <a:latin typeface="Calibri" panose="020F0502020204030204"/>
            </a:endParaRPr>
          </a:p>
        </p:txBody>
      </p:sp>
      <p:sp>
        <p:nvSpPr>
          <p:cNvPr id="20" name="AutoShape 65"/>
          <p:cNvSpPr>
            <a:spLocks noChangeArrowheads="1"/>
          </p:cNvSpPr>
          <p:nvPr/>
        </p:nvSpPr>
        <p:spPr bwMode="auto">
          <a:xfrm>
            <a:off x="3158197" y="2578225"/>
            <a:ext cx="188156" cy="392967"/>
          </a:xfrm>
          <a:prstGeom prst="downArrow">
            <a:avLst>
              <a:gd name="adj1" fmla="val 50000"/>
              <a:gd name="adj2" fmla="val 57253"/>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p:spPr>
        <p:txBody>
          <a:bodyPr rot="0" vert="horz" wrap="square" lIns="91440" tIns="45720" rIns="91440" bIns="45720" anchor="t" anchorCtr="0" upright="1">
            <a:noAutofit/>
          </a:bodyPr>
          <a:lstStyle/>
          <a:p>
            <a:endParaRPr lang="en-US">
              <a:solidFill>
                <a:prstClr val="black"/>
              </a:solidFill>
              <a:latin typeface="Calibri" panose="020F0502020204030204"/>
            </a:endParaRPr>
          </a:p>
        </p:txBody>
      </p:sp>
      <p:sp>
        <p:nvSpPr>
          <p:cNvPr id="21" name="AutoShape 66"/>
          <p:cNvSpPr>
            <a:spLocks noChangeArrowheads="1"/>
          </p:cNvSpPr>
          <p:nvPr/>
        </p:nvSpPr>
        <p:spPr bwMode="auto">
          <a:xfrm>
            <a:off x="6015697" y="2578224"/>
            <a:ext cx="205740" cy="392968"/>
          </a:xfrm>
          <a:prstGeom prst="downArrow">
            <a:avLst>
              <a:gd name="adj1" fmla="val 50000"/>
              <a:gd name="adj2" fmla="val 57253"/>
            </a:avLst>
          </a:prstGeom>
          <a:solidFill>
            <a:srgbClr val="4472C4"/>
          </a:solidFill>
          <a:ln w="38100">
            <a:solidFill>
              <a:srgbClr val="F2F2F2"/>
            </a:solidFill>
            <a:miter lim="800000"/>
            <a:headEnd/>
            <a:tailEnd/>
          </a:ln>
          <a:effectLst>
            <a:outerShdw dist="28398" dir="3806097" algn="ctr" rotWithShape="0">
              <a:srgbClr val="1F3763">
                <a:alpha val="50000"/>
              </a:srgbClr>
            </a:outerShdw>
          </a:effectLst>
        </p:spPr>
        <p:txBody>
          <a:bodyPr rot="0" vert="horz" wrap="square" lIns="91440" tIns="45720" rIns="91440" bIns="45720" anchor="t" anchorCtr="0" upright="1">
            <a:noAutofit/>
          </a:bodyPr>
          <a:lstStyle/>
          <a:p>
            <a:endParaRPr lang="en-US">
              <a:solidFill>
                <a:prstClr val="black"/>
              </a:solidFill>
              <a:latin typeface="Calibri" panose="020F0502020204030204"/>
            </a:endParaRPr>
          </a:p>
        </p:txBody>
      </p:sp>
      <p:sp>
        <p:nvSpPr>
          <p:cNvPr id="22" name="AutoShape 67"/>
          <p:cNvSpPr>
            <a:spLocks noChangeArrowheads="1"/>
          </p:cNvSpPr>
          <p:nvPr/>
        </p:nvSpPr>
        <p:spPr bwMode="auto">
          <a:xfrm>
            <a:off x="8785274" y="2635009"/>
            <a:ext cx="205740" cy="336183"/>
          </a:xfrm>
          <a:prstGeom prst="downArrow">
            <a:avLst>
              <a:gd name="adj1" fmla="val 50000"/>
              <a:gd name="adj2" fmla="val 57253"/>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rot="0" vert="horz" wrap="square" lIns="91440" tIns="45720" rIns="91440" bIns="45720" anchor="t" anchorCtr="0" upright="1">
            <a:noAutofit/>
          </a:bodyPr>
          <a:lstStyle/>
          <a:p>
            <a:endParaRPr lang="en-US">
              <a:solidFill>
                <a:prstClr val="black"/>
              </a:solidFill>
              <a:latin typeface="Calibri" panose="020F0502020204030204"/>
            </a:endParaRPr>
          </a:p>
        </p:txBody>
      </p:sp>
      <p:sp>
        <p:nvSpPr>
          <p:cNvPr id="23" name="AutoShape 68"/>
          <p:cNvSpPr>
            <a:spLocks noChangeArrowheads="1"/>
          </p:cNvSpPr>
          <p:nvPr/>
        </p:nvSpPr>
        <p:spPr bwMode="auto">
          <a:xfrm>
            <a:off x="3131820" y="3581421"/>
            <a:ext cx="228600" cy="347313"/>
          </a:xfrm>
          <a:prstGeom prst="downArrow">
            <a:avLst>
              <a:gd name="adj1" fmla="val 50000"/>
              <a:gd name="adj2" fmla="val 37986"/>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p:spPr>
        <p:txBody>
          <a:bodyPr rot="0" vert="horz" wrap="square" lIns="91440" tIns="45720" rIns="91440" bIns="45720" anchor="t" anchorCtr="0" upright="1">
            <a:noAutofit/>
          </a:bodyPr>
          <a:lstStyle/>
          <a:p>
            <a:endParaRPr lang="en-US">
              <a:solidFill>
                <a:prstClr val="black"/>
              </a:solidFill>
              <a:latin typeface="Calibri" panose="020F0502020204030204"/>
            </a:endParaRPr>
          </a:p>
        </p:txBody>
      </p:sp>
      <p:sp>
        <p:nvSpPr>
          <p:cNvPr id="24" name="AutoShape 73"/>
          <p:cNvSpPr>
            <a:spLocks noChangeArrowheads="1"/>
          </p:cNvSpPr>
          <p:nvPr/>
        </p:nvSpPr>
        <p:spPr bwMode="auto">
          <a:xfrm>
            <a:off x="8785274" y="3581421"/>
            <a:ext cx="205740" cy="371441"/>
          </a:xfrm>
          <a:prstGeom prst="downArrow">
            <a:avLst>
              <a:gd name="adj1" fmla="val 50000"/>
              <a:gd name="adj2" fmla="val 45139"/>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rot="0" vert="horz" wrap="square" lIns="91440" tIns="45720" rIns="91440" bIns="45720" anchor="t" anchorCtr="0" upright="1">
            <a:noAutofit/>
          </a:bodyPr>
          <a:lstStyle/>
          <a:p>
            <a:endParaRPr lang="en-US">
              <a:solidFill>
                <a:prstClr val="black"/>
              </a:solidFill>
              <a:latin typeface="Calibri" panose="020F0502020204030204"/>
            </a:endParaRPr>
          </a:p>
        </p:txBody>
      </p:sp>
      <p:sp>
        <p:nvSpPr>
          <p:cNvPr id="25" name="AutoShape 74"/>
          <p:cNvSpPr>
            <a:spLocks noChangeArrowheads="1"/>
          </p:cNvSpPr>
          <p:nvPr/>
        </p:nvSpPr>
        <p:spPr bwMode="auto">
          <a:xfrm>
            <a:off x="3131821" y="5074241"/>
            <a:ext cx="254977" cy="511013"/>
          </a:xfrm>
          <a:prstGeom prst="downArrow">
            <a:avLst>
              <a:gd name="adj1" fmla="val 50000"/>
              <a:gd name="adj2" fmla="val 44792"/>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p:spPr>
        <p:txBody>
          <a:bodyPr rot="0" vert="horz" wrap="square" lIns="91440" tIns="45720" rIns="91440" bIns="45720" anchor="t" anchorCtr="0" upright="1">
            <a:noAutofit/>
          </a:bodyPr>
          <a:lstStyle/>
          <a:p>
            <a:endParaRPr lang="en-US">
              <a:solidFill>
                <a:prstClr val="black"/>
              </a:solidFill>
              <a:latin typeface="Calibri" panose="020F0502020204030204"/>
            </a:endParaRPr>
          </a:p>
        </p:txBody>
      </p:sp>
      <p:sp>
        <p:nvSpPr>
          <p:cNvPr id="26" name="AutoShape 75"/>
          <p:cNvSpPr>
            <a:spLocks noChangeArrowheads="1"/>
          </p:cNvSpPr>
          <p:nvPr/>
        </p:nvSpPr>
        <p:spPr bwMode="auto">
          <a:xfrm>
            <a:off x="8785274" y="5282405"/>
            <a:ext cx="228600" cy="409537"/>
          </a:xfrm>
          <a:prstGeom prst="downArrow">
            <a:avLst>
              <a:gd name="adj1" fmla="val 50000"/>
              <a:gd name="adj2" fmla="val 44792"/>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rot="0" vert="horz" wrap="square" lIns="91440" tIns="45720" rIns="91440" bIns="45720" anchor="t" anchorCtr="0" upright="1">
            <a:noAutofit/>
          </a:bodyPr>
          <a:lstStyle/>
          <a:p>
            <a:endParaRPr lang="en-US">
              <a:solidFill>
                <a:prstClr val="black"/>
              </a:solidFill>
              <a:latin typeface="Calibri" panose="020F0502020204030204"/>
            </a:endParaRPr>
          </a:p>
        </p:txBody>
      </p:sp>
      <p:sp>
        <p:nvSpPr>
          <p:cNvPr id="12" name="AutoShape 40"/>
          <p:cNvSpPr>
            <a:spLocks noChangeArrowheads="1"/>
          </p:cNvSpPr>
          <p:nvPr/>
        </p:nvSpPr>
        <p:spPr bwMode="auto">
          <a:xfrm>
            <a:off x="6015697" y="5112802"/>
            <a:ext cx="188156" cy="472453"/>
          </a:xfrm>
          <a:prstGeom prst="downArrow">
            <a:avLst>
              <a:gd name="adj1" fmla="val 50000"/>
              <a:gd name="adj2" fmla="val 44792"/>
            </a:avLst>
          </a:prstGeom>
          <a:solidFill>
            <a:srgbClr val="4472C4"/>
          </a:solidFill>
          <a:ln w="38100">
            <a:solidFill>
              <a:srgbClr val="F2F2F2"/>
            </a:solidFill>
            <a:miter lim="800000"/>
            <a:headEnd/>
            <a:tailEnd/>
          </a:ln>
          <a:effectLst>
            <a:outerShdw dist="28398" dir="3806097" algn="ctr" rotWithShape="0">
              <a:srgbClr val="1F3763">
                <a:alpha val="50000"/>
              </a:srgbClr>
            </a:outerShdw>
          </a:effectLst>
        </p:spPr>
        <p:txBody>
          <a:bodyPr rot="0" vert="horz" wrap="square" lIns="91440" tIns="45720" rIns="91440" bIns="45720" anchor="t" anchorCtr="0" upright="1">
            <a:noAutofit/>
          </a:bodyPr>
          <a:lstStyle/>
          <a:p>
            <a:endParaRPr lang="en-US">
              <a:solidFill>
                <a:prstClr val="black"/>
              </a:solidFill>
              <a:latin typeface="Calibri" panose="020F0502020204030204"/>
            </a:endParaRPr>
          </a:p>
        </p:txBody>
      </p:sp>
    </p:spTree>
    <p:extLst>
      <p:ext uri="{BB962C8B-B14F-4D97-AF65-F5344CB8AC3E}">
        <p14:creationId xmlns:p14="http://schemas.microsoft.com/office/powerpoint/2010/main" val="187321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64BA-A316-4E05-AF97-D9D5C7C3ADB3}"/>
              </a:ext>
            </a:extLst>
          </p:cNvPr>
          <p:cNvSpPr>
            <a:spLocks noGrp="1"/>
          </p:cNvSpPr>
          <p:nvPr>
            <p:ph type="title"/>
          </p:nvPr>
        </p:nvSpPr>
        <p:spPr>
          <a:xfrm>
            <a:off x="1087395" y="365126"/>
            <a:ext cx="10046043" cy="704550"/>
          </a:xfrm>
        </p:spPr>
        <p:txBody>
          <a:bodyPr/>
          <a:lstStyle/>
          <a:p>
            <a:r>
              <a:rPr lang="en-US" b="1" dirty="0"/>
              <a:t>Transitioning Students to College @ West</a:t>
            </a:r>
          </a:p>
        </p:txBody>
      </p:sp>
      <p:sp>
        <p:nvSpPr>
          <p:cNvPr id="4" name="Content Placeholder 3">
            <a:extLst>
              <a:ext uri="{FF2B5EF4-FFF2-40B4-BE49-F238E27FC236}">
                <a16:creationId xmlns:a16="http://schemas.microsoft.com/office/drawing/2014/main" id="{EB8F8912-CC15-45B0-9802-799354B77F08}"/>
              </a:ext>
            </a:extLst>
          </p:cNvPr>
          <p:cNvSpPr>
            <a:spLocks noGrp="1"/>
          </p:cNvSpPr>
          <p:nvPr>
            <p:ph sz="half" idx="2"/>
          </p:nvPr>
        </p:nvSpPr>
        <p:spPr>
          <a:xfrm>
            <a:off x="1356990" y="1248237"/>
            <a:ext cx="4439962" cy="5401920"/>
          </a:xfrm>
        </p:spPr>
        <p:txBody>
          <a:bodyPr/>
          <a:lstStyle/>
          <a:p>
            <a:r>
              <a:rPr lang="en-US" dirty="0"/>
              <a:t>LA College Promise students</a:t>
            </a:r>
          </a:p>
          <a:p>
            <a:r>
              <a:rPr lang="en-US" dirty="0"/>
              <a:t>Formerly Incarcerated students</a:t>
            </a:r>
          </a:p>
          <a:p>
            <a:r>
              <a:rPr lang="en-US" dirty="0"/>
              <a:t>Uniquely Abled students</a:t>
            </a:r>
          </a:p>
          <a:p>
            <a:r>
              <a:rPr lang="en-US" dirty="0"/>
              <a:t>Adult HS Diploma or Equivalency Non-Completers</a:t>
            </a:r>
          </a:p>
          <a:p>
            <a:r>
              <a:rPr lang="en-US" dirty="0"/>
              <a:t>ESL students</a:t>
            </a:r>
          </a:p>
          <a:p>
            <a:endParaRPr lang="en-US" dirty="0"/>
          </a:p>
          <a:p>
            <a:endParaRPr lang="en-US" dirty="0"/>
          </a:p>
          <a:p>
            <a:endParaRPr lang="en-US" dirty="0"/>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A665FF44-A6F0-42D5-A68D-8E0B7DFDE1D6}"/>
              </a:ext>
            </a:extLst>
          </p:cNvPr>
          <p:cNvSpPr>
            <a:spLocks noGrp="1"/>
          </p:cNvSpPr>
          <p:nvPr>
            <p:ph sz="quarter" idx="4"/>
          </p:nvPr>
        </p:nvSpPr>
        <p:spPr>
          <a:xfrm>
            <a:off x="6110416" y="1094979"/>
            <a:ext cx="4948881" cy="5581865"/>
          </a:xfrm>
        </p:spPr>
        <p:txBody>
          <a:bodyPr>
            <a:normAutofit fontScale="92500" lnSpcReduction="10000"/>
          </a:bodyPr>
          <a:lstStyle/>
          <a:p>
            <a:pPr marL="0" indent="0" algn="ctr">
              <a:buNone/>
            </a:pPr>
            <a:r>
              <a:rPr lang="en-US" b="1" dirty="0"/>
              <a:t>College Readiness Certificate of Competency</a:t>
            </a:r>
          </a:p>
          <a:p>
            <a:r>
              <a:rPr lang="en-US" dirty="0"/>
              <a:t>BSICSKL 75 – Intro to Post-Secondary Education</a:t>
            </a:r>
          </a:p>
          <a:p>
            <a:r>
              <a:rPr lang="en-US" dirty="0"/>
              <a:t>BSICSKL 73 – Industry Overview &amp; Career Opportunities</a:t>
            </a:r>
          </a:p>
          <a:p>
            <a:r>
              <a:rPr lang="en-US" dirty="0"/>
              <a:t>BSICSKL 5 – Academic Guidance</a:t>
            </a:r>
          </a:p>
          <a:p>
            <a:pPr marL="0" indent="0">
              <a:buNone/>
            </a:pPr>
            <a:endParaRPr lang="en-US" dirty="0"/>
          </a:p>
          <a:p>
            <a:pPr marL="0" indent="0">
              <a:buNone/>
            </a:pPr>
            <a:r>
              <a:rPr lang="en-US" u="sng" dirty="0"/>
              <a:t>Options for populations who need more support:</a:t>
            </a:r>
          </a:p>
          <a:p>
            <a:r>
              <a:rPr lang="en-US" dirty="0"/>
              <a:t>VOCED 290 - Computer Literacy for College</a:t>
            </a:r>
          </a:p>
          <a:p>
            <a:r>
              <a:rPr lang="en-US" dirty="0"/>
              <a:t>BSICSK 105 - Student Success in Hybrid &amp; Online Classes</a:t>
            </a:r>
          </a:p>
        </p:txBody>
      </p:sp>
      <p:pic>
        <p:nvPicPr>
          <p:cNvPr id="1028" name="Picture 4" descr="Image result for west los angeles college logo">
            <a:extLst>
              <a:ext uri="{FF2B5EF4-FFF2-40B4-BE49-F238E27FC236}">
                <a16:creationId xmlns:a16="http://schemas.microsoft.com/office/drawing/2014/main" id="{B96AC2E0-911F-4B7E-A613-5B9F2F442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158" y="5814204"/>
            <a:ext cx="1578868" cy="95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45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17B6D-11B3-49CE-A03E-0D84F83DD0A0}"/>
              </a:ext>
            </a:extLst>
          </p:cNvPr>
          <p:cNvSpPr>
            <a:spLocks noGrp="1"/>
          </p:cNvSpPr>
          <p:nvPr>
            <p:ph type="title"/>
          </p:nvPr>
        </p:nvSpPr>
        <p:spPr>
          <a:xfrm>
            <a:off x="1075038" y="365125"/>
            <a:ext cx="10058399" cy="1049607"/>
          </a:xfrm>
        </p:spPr>
        <p:txBody>
          <a:bodyPr>
            <a:normAutofit fontScale="90000"/>
          </a:bodyPr>
          <a:lstStyle/>
          <a:p>
            <a:r>
              <a:rPr lang="en-US" b="1" dirty="0"/>
              <a:t>Reentry Success Pathway for Formerly Incarcerated Students</a:t>
            </a:r>
          </a:p>
        </p:txBody>
      </p:sp>
      <p:graphicFrame>
        <p:nvGraphicFramePr>
          <p:cNvPr id="13" name="Content Placeholder 12">
            <a:extLst>
              <a:ext uri="{FF2B5EF4-FFF2-40B4-BE49-F238E27FC236}">
                <a16:creationId xmlns:a16="http://schemas.microsoft.com/office/drawing/2014/main" id="{6B182DA8-2B8F-4E88-B087-6D1CBEC8FA75}"/>
              </a:ext>
            </a:extLst>
          </p:cNvPr>
          <p:cNvGraphicFramePr>
            <a:graphicFrameLocks noGrp="1"/>
          </p:cNvGraphicFramePr>
          <p:nvPr>
            <p:ph sz="half" idx="1"/>
            <p:extLst>
              <p:ext uri="{D42A27DB-BD31-4B8C-83A1-F6EECF244321}">
                <p14:modId xmlns:p14="http://schemas.microsoft.com/office/powerpoint/2010/main" val="641004759"/>
              </p:ext>
            </p:extLst>
          </p:nvPr>
        </p:nvGraphicFramePr>
        <p:xfrm>
          <a:off x="1074738" y="1414732"/>
          <a:ext cx="10058400" cy="4859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Image result for west los angeles college logo">
            <a:extLst>
              <a:ext uri="{FF2B5EF4-FFF2-40B4-BE49-F238E27FC236}">
                <a16:creationId xmlns:a16="http://schemas.microsoft.com/office/drawing/2014/main" id="{722D1D89-39D8-4B8E-BC9A-CAB33A1658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158" y="5900469"/>
            <a:ext cx="1435832" cy="86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44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E3E1-71E2-42DE-9509-8A94F141A644}"/>
              </a:ext>
            </a:extLst>
          </p:cNvPr>
          <p:cNvSpPr>
            <a:spLocks noGrp="1"/>
          </p:cNvSpPr>
          <p:nvPr>
            <p:ph type="title"/>
          </p:nvPr>
        </p:nvSpPr>
        <p:spPr>
          <a:xfrm>
            <a:off x="1087395" y="365125"/>
            <a:ext cx="10046043" cy="1084113"/>
          </a:xfrm>
        </p:spPr>
        <p:txBody>
          <a:bodyPr>
            <a:normAutofit fontScale="90000"/>
          </a:bodyPr>
          <a:lstStyle/>
          <a:p>
            <a:r>
              <a:rPr lang="en-US" b="1" dirty="0"/>
              <a:t>Transition Career &amp; Education Plans for Students</a:t>
            </a:r>
          </a:p>
        </p:txBody>
      </p:sp>
      <p:sp>
        <p:nvSpPr>
          <p:cNvPr id="3" name="Content Placeholder 2">
            <a:extLst>
              <a:ext uri="{FF2B5EF4-FFF2-40B4-BE49-F238E27FC236}">
                <a16:creationId xmlns:a16="http://schemas.microsoft.com/office/drawing/2014/main" id="{AF31E9B5-C0D3-4C10-A46A-1F6A078F52B8}"/>
              </a:ext>
            </a:extLst>
          </p:cNvPr>
          <p:cNvSpPr>
            <a:spLocks noGrp="1"/>
          </p:cNvSpPr>
          <p:nvPr>
            <p:ph sz="half" idx="2"/>
          </p:nvPr>
        </p:nvSpPr>
        <p:spPr>
          <a:xfrm>
            <a:off x="1087395" y="1798320"/>
            <a:ext cx="9643865" cy="4391343"/>
          </a:xfrm>
        </p:spPr>
        <p:txBody>
          <a:bodyPr/>
          <a:lstStyle/>
          <a:p>
            <a:r>
              <a:rPr lang="en-US" dirty="0"/>
              <a:t>Transition to credit</a:t>
            </a:r>
          </a:p>
          <a:p>
            <a:r>
              <a:rPr lang="en-US" dirty="0"/>
              <a:t>Transition to job training (noncredit); some with VESL</a:t>
            </a:r>
          </a:p>
          <a:p>
            <a:r>
              <a:rPr lang="en-US" dirty="0"/>
              <a:t>Transition to career training (may do noncredit bridge or co-requisites w/credit CTE)</a:t>
            </a:r>
          </a:p>
          <a:p>
            <a:r>
              <a:rPr lang="en-US" dirty="0"/>
              <a:t>Transition to employment</a:t>
            </a:r>
          </a:p>
          <a:p>
            <a:pPr marL="0" indent="0">
              <a:buNone/>
            </a:pPr>
            <a:endParaRPr lang="en-US" dirty="0"/>
          </a:p>
        </p:txBody>
      </p:sp>
      <p:pic>
        <p:nvPicPr>
          <p:cNvPr id="4" name="Picture 4" descr="Image result for west los angeles college logo">
            <a:extLst>
              <a:ext uri="{FF2B5EF4-FFF2-40B4-BE49-F238E27FC236}">
                <a16:creationId xmlns:a16="http://schemas.microsoft.com/office/drawing/2014/main" id="{557382B2-913F-480E-ACE9-9C145DF35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158" y="5796186"/>
            <a:ext cx="1608744" cy="97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44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565029-6C4C-4285-A792-866101504A99}"/>
              </a:ext>
            </a:extLst>
          </p:cNvPr>
          <p:cNvSpPr>
            <a:spLocks noGrp="1"/>
          </p:cNvSpPr>
          <p:nvPr>
            <p:ph type="title"/>
          </p:nvPr>
        </p:nvSpPr>
        <p:spPr>
          <a:xfrm>
            <a:off x="1075038" y="365126"/>
            <a:ext cx="10058399" cy="739055"/>
          </a:xfrm>
        </p:spPr>
        <p:txBody>
          <a:bodyPr/>
          <a:lstStyle/>
          <a:p>
            <a:r>
              <a:rPr lang="en-US" b="1" dirty="0"/>
              <a:t>Noncredit to Credit &amp; Employment &amp; Transfer</a:t>
            </a:r>
          </a:p>
        </p:txBody>
      </p:sp>
      <p:sp>
        <p:nvSpPr>
          <p:cNvPr id="7" name="TextBox 6">
            <a:extLst>
              <a:ext uri="{FF2B5EF4-FFF2-40B4-BE49-F238E27FC236}">
                <a16:creationId xmlns:a16="http://schemas.microsoft.com/office/drawing/2014/main" id="{07FAB0B6-5EAF-4C18-A71F-CA091CA0B0A8}"/>
              </a:ext>
            </a:extLst>
          </p:cNvPr>
          <p:cNvSpPr txBox="1"/>
          <p:nvPr/>
        </p:nvSpPr>
        <p:spPr>
          <a:xfrm>
            <a:off x="2846718" y="2676269"/>
            <a:ext cx="1518249" cy="923330"/>
          </a:xfrm>
          <a:prstGeom prst="rect">
            <a:avLst/>
          </a:prstGeom>
          <a:noFill/>
          <a:ln>
            <a:solidFill>
              <a:srgbClr val="533A27"/>
            </a:solidFill>
          </a:ln>
        </p:spPr>
        <p:txBody>
          <a:bodyPr wrap="square" rtlCol="0">
            <a:spAutoFit/>
          </a:bodyPr>
          <a:lstStyle/>
          <a:p>
            <a:pPr algn="ctr"/>
            <a:r>
              <a:rPr lang="en-US" b="1" dirty="0">
                <a:solidFill>
                  <a:srgbClr val="533A27"/>
                </a:solidFill>
              </a:rPr>
              <a:t>Custodial Technician Certificate</a:t>
            </a:r>
          </a:p>
        </p:txBody>
      </p:sp>
      <p:sp>
        <p:nvSpPr>
          <p:cNvPr id="8" name="TextBox 7">
            <a:extLst>
              <a:ext uri="{FF2B5EF4-FFF2-40B4-BE49-F238E27FC236}">
                <a16:creationId xmlns:a16="http://schemas.microsoft.com/office/drawing/2014/main" id="{1383084D-AC04-42F6-8209-20B285B210E2}"/>
              </a:ext>
            </a:extLst>
          </p:cNvPr>
          <p:cNvSpPr txBox="1"/>
          <p:nvPr/>
        </p:nvSpPr>
        <p:spPr>
          <a:xfrm>
            <a:off x="2846718" y="4538244"/>
            <a:ext cx="1518249" cy="369332"/>
          </a:xfrm>
          <a:prstGeom prst="rect">
            <a:avLst/>
          </a:prstGeom>
          <a:noFill/>
          <a:ln>
            <a:solidFill>
              <a:srgbClr val="533A27"/>
            </a:solidFill>
          </a:ln>
        </p:spPr>
        <p:txBody>
          <a:bodyPr wrap="square" rtlCol="0">
            <a:spAutoFit/>
          </a:bodyPr>
          <a:lstStyle/>
          <a:p>
            <a:pPr algn="ctr"/>
            <a:r>
              <a:rPr lang="en-US" dirty="0"/>
              <a:t>Job Placement</a:t>
            </a:r>
          </a:p>
        </p:txBody>
      </p:sp>
      <p:sp>
        <p:nvSpPr>
          <p:cNvPr id="9" name="TextBox 8">
            <a:extLst>
              <a:ext uri="{FF2B5EF4-FFF2-40B4-BE49-F238E27FC236}">
                <a16:creationId xmlns:a16="http://schemas.microsoft.com/office/drawing/2014/main" id="{1151EF8F-AADE-4FEC-B19A-821395AA3C6F}"/>
              </a:ext>
            </a:extLst>
          </p:cNvPr>
          <p:cNvSpPr txBox="1"/>
          <p:nvPr/>
        </p:nvSpPr>
        <p:spPr>
          <a:xfrm>
            <a:off x="5601482" y="2676269"/>
            <a:ext cx="1623274" cy="923330"/>
          </a:xfrm>
          <a:prstGeom prst="rect">
            <a:avLst/>
          </a:prstGeom>
          <a:noFill/>
          <a:ln>
            <a:solidFill>
              <a:srgbClr val="533A27"/>
            </a:solidFill>
          </a:ln>
        </p:spPr>
        <p:txBody>
          <a:bodyPr wrap="square" rtlCol="0">
            <a:spAutoFit/>
          </a:bodyPr>
          <a:lstStyle/>
          <a:p>
            <a:pPr algn="ctr"/>
            <a:r>
              <a:rPr lang="en-US" b="1" dirty="0">
                <a:solidFill>
                  <a:srgbClr val="533A27"/>
                </a:solidFill>
              </a:rPr>
              <a:t>Facilities Management Certificate</a:t>
            </a:r>
          </a:p>
        </p:txBody>
      </p:sp>
      <p:sp>
        <p:nvSpPr>
          <p:cNvPr id="10" name="TextBox 9">
            <a:extLst>
              <a:ext uri="{FF2B5EF4-FFF2-40B4-BE49-F238E27FC236}">
                <a16:creationId xmlns:a16="http://schemas.microsoft.com/office/drawing/2014/main" id="{222D4671-3708-4783-A6E6-EB2C53CA23A1}"/>
              </a:ext>
            </a:extLst>
          </p:cNvPr>
          <p:cNvSpPr txBox="1"/>
          <p:nvPr/>
        </p:nvSpPr>
        <p:spPr>
          <a:xfrm>
            <a:off x="8566298" y="2855584"/>
            <a:ext cx="1518249" cy="646331"/>
          </a:xfrm>
          <a:prstGeom prst="rect">
            <a:avLst/>
          </a:prstGeom>
          <a:noFill/>
          <a:ln>
            <a:solidFill>
              <a:srgbClr val="533A27"/>
            </a:solidFill>
          </a:ln>
        </p:spPr>
        <p:txBody>
          <a:bodyPr wrap="square" rtlCol="0">
            <a:spAutoFit/>
          </a:bodyPr>
          <a:lstStyle/>
          <a:p>
            <a:pPr algn="ctr"/>
            <a:r>
              <a:rPr lang="en-US" b="1" dirty="0">
                <a:solidFill>
                  <a:srgbClr val="533A27"/>
                </a:solidFill>
              </a:rPr>
              <a:t>Business ADT</a:t>
            </a:r>
          </a:p>
        </p:txBody>
      </p:sp>
      <p:sp>
        <p:nvSpPr>
          <p:cNvPr id="11" name="TextBox 10">
            <a:extLst>
              <a:ext uri="{FF2B5EF4-FFF2-40B4-BE49-F238E27FC236}">
                <a16:creationId xmlns:a16="http://schemas.microsoft.com/office/drawing/2014/main" id="{53CA3126-E9C8-46EA-B444-931ABB97A235}"/>
              </a:ext>
            </a:extLst>
          </p:cNvPr>
          <p:cNvSpPr txBox="1"/>
          <p:nvPr/>
        </p:nvSpPr>
        <p:spPr>
          <a:xfrm>
            <a:off x="5706508" y="4399745"/>
            <a:ext cx="1518249" cy="646331"/>
          </a:xfrm>
          <a:prstGeom prst="rect">
            <a:avLst/>
          </a:prstGeom>
          <a:noFill/>
          <a:ln>
            <a:solidFill>
              <a:srgbClr val="533A27"/>
            </a:solidFill>
          </a:ln>
        </p:spPr>
        <p:txBody>
          <a:bodyPr wrap="square" rtlCol="0">
            <a:spAutoFit/>
          </a:bodyPr>
          <a:lstStyle/>
          <a:p>
            <a:pPr algn="ctr"/>
            <a:r>
              <a:rPr lang="en-US" dirty="0"/>
              <a:t>Work Experience</a:t>
            </a:r>
          </a:p>
        </p:txBody>
      </p:sp>
      <p:sp>
        <p:nvSpPr>
          <p:cNvPr id="12" name="Arrow: Right 11">
            <a:extLst>
              <a:ext uri="{FF2B5EF4-FFF2-40B4-BE49-F238E27FC236}">
                <a16:creationId xmlns:a16="http://schemas.microsoft.com/office/drawing/2014/main" id="{E2C62791-B8D1-4AFE-8628-0985DDFAA5A0}"/>
              </a:ext>
            </a:extLst>
          </p:cNvPr>
          <p:cNvSpPr/>
          <p:nvPr/>
        </p:nvSpPr>
        <p:spPr>
          <a:xfrm>
            <a:off x="4642447" y="2947318"/>
            <a:ext cx="681554" cy="332717"/>
          </a:xfrm>
          <a:prstGeom prst="rightArrow">
            <a:avLst/>
          </a:prstGeom>
          <a:solidFill>
            <a:srgbClr val="533A27"/>
          </a:solidFill>
          <a:ln>
            <a:solidFill>
              <a:srgbClr val="533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DB51E30E-9AB1-4171-8AED-24BF3B08DD70}"/>
              </a:ext>
            </a:extLst>
          </p:cNvPr>
          <p:cNvSpPr/>
          <p:nvPr/>
        </p:nvSpPr>
        <p:spPr>
          <a:xfrm>
            <a:off x="7711557" y="3012212"/>
            <a:ext cx="480203" cy="333077"/>
          </a:xfrm>
          <a:prstGeom prst="rightArrow">
            <a:avLst/>
          </a:prstGeom>
          <a:solidFill>
            <a:srgbClr val="533A27"/>
          </a:solidFill>
          <a:ln>
            <a:solidFill>
              <a:srgbClr val="533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BEF8472F-7C72-49F7-B955-E9BA6B6E5689}"/>
              </a:ext>
            </a:extLst>
          </p:cNvPr>
          <p:cNvSpPr/>
          <p:nvPr/>
        </p:nvSpPr>
        <p:spPr>
          <a:xfrm>
            <a:off x="3394684" y="3730701"/>
            <a:ext cx="396817" cy="623525"/>
          </a:xfrm>
          <a:prstGeom prst="downArrow">
            <a:avLst/>
          </a:prstGeom>
          <a:solidFill>
            <a:srgbClr val="533A27"/>
          </a:solidFill>
          <a:ln>
            <a:solidFill>
              <a:srgbClr val="533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933DAD89-6CBC-44F7-9E63-BF71B0B51353}"/>
              </a:ext>
            </a:extLst>
          </p:cNvPr>
          <p:cNvSpPr/>
          <p:nvPr/>
        </p:nvSpPr>
        <p:spPr>
          <a:xfrm>
            <a:off x="6267223" y="3730701"/>
            <a:ext cx="396817" cy="496171"/>
          </a:xfrm>
          <a:prstGeom prst="downArrow">
            <a:avLst/>
          </a:prstGeom>
          <a:solidFill>
            <a:srgbClr val="533A27"/>
          </a:solidFill>
          <a:ln>
            <a:solidFill>
              <a:srgbClr val="533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ABD561B-5913-4129-ACCD-193BEABE84AB}"/>
              </a:ext>
            </a:extLst>
          </p:cNvPr>
          <p:cNvSpPr txBox="1"/>
          <p:nvPr/>
        </p:nvSpPr>
        <p:spPr>
          <a:xfrm>
            <a:off x="8566298" y="4399745"/>
            <a:ext cx="1518249" cy="369332"/>
          </a:xfrm>
          <a:prstGeom prst="rect">
            <a:avLst/>
          </a:prstGeom>
          <a:noFill/>
          <a:ln>
            <a:solidFill>
              <a:srgbClr val="533A27"/>
            </a:solidFill>
          </a:ln>
        </p:spPr>
        <p:txBody>
          <a:bodyPr wrap="square" rtlCol="0">
            <a:spAutoFit/>
          </a:bodyPr>
          <a:lstStyle/>
          <a:p>
            <a:pPr algn="ctr"/>
            <a:r>
              <a:rPr lang="en-US" dirty="0"/>
              <a:t>Transfer</a:t>
            </a:r>
          </a:p>
        </p:txBody>
      </p:sp>
      <p:sp>
        <p:nvSpPr>
          <p:cNvPr id="17" name="Arrow: Down 16">
            <a:extLst>
              <a:ext uri="{FF2B5EF4-FFF2-40B4-BE49-F238E27FC236}">
                <a16:creationId xmlns:a16="http://schemas.microsoft.com/office/drawing/2014/main" id="{D65D0712-EEF6-423B-A32A-F2AC95FF8DCB}"/>
              </a:ext>
            </a:extLst>
          </p:cNvPr>
          <p:cNvSpPr/>
          <p:nvPr/>
        </p:nvSpPr>
        <p:spPr>
          <a:xfrm>
            <a:off x="9101204" y="3695968"/>
            <a:ext cx="396817" cy="496171"/>
          </a:xfrm>
          <a:prstGeom prst="downArrow">
            <a:avLst/>
          </a:prstGeom>
          <a:solidFill>
            <a:srgbClr val="533A27"/>
          </a:solidFill>
          <a:ln>
            <a:solidFill>
              <a:srgbClr val="533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E46DCA3-6BE1-4700-B635-3E5BAE621940}"/>
              </a:ext>
            </a:extLst>
          </p:cNvPr>
          <p:cNvGrpSpPr/>
          <p:nvPr/>
        </p:nvGrpSpPr>
        <p:grpSpPr>
          <a:xfrm>
            <a:off x="4743802" y="4174499"/>
            <a:ext cx="104040" cy="121680"/>
            <a:chOff x="4743802" y="4174499"/>
            <a:chExt cx="104040" cy="121680"/>
          </a:xfrm>
        </p:grpSpPr>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FB502156-E20C-4B89-BFAB-3192EA6180D1}"/>
                    </a:ext>
                  </a:extLst>
                </p14:cNvPr>
                <p14:cNvContentPartPr/>
                <p14:nvPr/>
              </p14:nvContentPartPr>
              <p14:xfrm>
                <a:off x="4830562" y="4192139"/>
                <a:ext cx="360" cy="360"/>
              </p14:xfrm>
            </p:contentPart>
          </mc:Choice>
          <mc:Fallback xmlns="">
            <p:pic>
              <p:nvPicPr>
                <p:cNvPr id="20" name="Ink 19">
                  <a:extLst>
                    <a:ext uri="{FF2B5EF4-FFF2-40B4-BE49-F238E27FC236}">
                      <a16:creationId xmlns:a16="http://schemas.microsoft.com/office/drawing/2014/main" id="{FB502156-E20C-4B89-BFAB-3192EA6180D1}"/>
                    </a:ext>
                  </a:extLst>
                </p:cNvPr>
                <p:cNvPicPr/>
                <p:nvPr/>
              </p:nvPicPr>
              <p:blipFill>
                <a:blip r:embed="rId4"/>
                <a:stretch>
                  <a:fillRect/>
                </a:stretch>
              </p:blipFill>
              <p:spPr>
                <a:xfrm>
                  <a:off x="4821922" y="418313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Ink 21">
                  <a:extLst>
                    <a:ext uri="{FF2B5EF4-FFF2-40B4-BE49-F238E27FC236}">
                      <a16:creationId xmlns:a16="http://schemas.microsoft.com/office/drawing/2014/main" id="{A070F8B8-3E78-45CD-B70E-1100CE751D5E}"/>
                    </a:ext>
                  </a:extLst>
                </p14:cNvPr>
                <p14:cNvContentPartPr/>
                <p14:nvPr/>
              </p14:nvContentPartPr>
              <p14:xfrm>
                <a:off x="4743802" y="4174499"/>
                <a:ext cx="360" cy="360"/>
              </p14:xfrm>
            </p:contentPart>
          </mc:Choice>
          <mc:Fallback xmlns="">
            <p:pic>
              <p:nvPicPr>
                <p:cNvPr id="22" name="Ink 21">
                  <a:extLst>
                    <a:ext uri="{FF2B5EF4-FFF2-40B4-BE49-F238E27FC236}">
                      <a16:creationId xmlns:a16="http://schemas.microsoft.com/office/drawing/2014/main" id="{A070F8B8-3E78-45CD-B70E-1100CE751D5E}"/>
                    </a:ext>
                  </a:extLst>
                </p:cNvPr>
                <p:cNvPicPr/>
                <p:nvPr/>
              </p:nvPicPr>
              <p:blipFill>
                <a:blip r:embed="rId4"/>
                <a:stretch>
                  <a:fillRect/>
                </a:stretch>
              </p:blipFill>
              <p:spPr>
                <a:xfrm>
                  <a:off x="4735162" y="41654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1B4D7BB4-22F0-4F34-8DF1-A86BF6E47D00}"/>
                    </a:ext>
                  </a:extLst>
                </p14:cNvPr>
                <p14:cNvContentPartPr/>
                <p14:nvPr/>
              </p14:nvContentPartPr>
              <p14:xfrm>
                <a:off x="4847482" y="4295819"/>
                <a:ext cx="360" cy="360"/>
              </p14:xfrm>
            </p:contentPart>
          </mc:Choice>
          <mc:Fallback xmlns="">
            <p:pic>
              <p:nvPicPr>
                <p:cNvPr id="23" name="Ink 22">
                  <a:extLst>
                    <a:ext uri="{FF2B5EF4-FFF2-40B4-BE49-F238E27FC236}">
                      <a16:creationId xmlns:a16="http://schemas.microsoft.com/office/drawing/2014/main" id="{1B4D7BB4-22F0-4F34-8DF1-A86BF6E47D00}"/>
                    </a:ext>
                  </a:extLst>
                </p:cNvPr>
                <p:cNvPicPr/>
                <p:nvPr/>
              </p:nvPicPr>
              <p:blipFill>
                <a:blip r:embed="rId4"/>
                <a:stretch>
                  <a:fillRect/>
                </a:stretch>
              </p:blipFill>
              <p:spPr>
                <a:xfrm>
                  <a:off x="4838842" y="4286819"/>
                  <a:ext cx="18000" cy="18000"/>
                </a:xfrm>
                <a:prstGeom prst="rect">
                  <a:avLst/>
                </a:prstGeom>
              </p:spPr>
            </p:pic>
          </mc:Fallback>
        </mc:AlternateContent>
      </p:grpSp>
      <p:sp>
        <p:nvSpPr>
          <p:cNvPr id="26" name="TextBox 25">
            <a:extLst>
              <a:ext uri="{FF2B5EF4-FFF2-40B4-BE49-F238E27FC236}">
                <a16:creationId xmlns:a16="http://schemas.microsoft.com/office/drawing/2014/main" id="{31D1569C-B1CA-4892-8E32-233F25649536}"/>
              </a:ext>
            </a:extLst>
          </p:cNvPr>
          <p:cNvSpPr txBox="1"/>
          <p:nvPr/>
        </p:nvSpPr>
        <p:spPr>
          <a:xfrm>
            <a:off x="2792412" y="5253321"/>
            <a:ext cx="4489885" cy="646331"/>
          </a:xfrm>
          <a:prstGeom prst="rect">
            <a:avLst/>
          </a:prstGeom>
          <a:solidFill>
            <a:srgbClr val="92D050"/>
          </a:solidFill>
        </p:spPr>
        <p:txBody>
          <a:bodyPr wrap="square" rtlCol="0">
            <a:spAutoFit/>
          </a:bodyPr>
          <a:lstStyle/>
          <a:p>
            <a:pPr algn="ctr"/>
            <a:r>
              <a:rPr lang="en-US" b="1" dirty="0">
                <a:solidFill>
                  <a:srgbClr val="533A27"/>
                </a:solidFill>
              </a:rPr>
              <a:t>Supported by Career Connections Center</a:t>
            </a:r>
          </a:p>
        </p:txBody>
      </p:sp>
      <p:sp>
        <p:nvSpPr>
          <p:cNvPr id="27" name="TextBox 26">
            <a:extLst>
              <a:ext uri="{FF2B5EF4-FFF2-40B4-BE49-F238E27FC236}">
                <a16:creationId xmlns:a16="http://schemas.microsoft.com/office/drawing/2014/main" id="{B5F6575E-9EA2-4516-BE43-C46463D79557}"/>
              </a:ext>
            </a:extLst>
          </p:cNvPr>
          <p:cNvSpPr txBox="1"/>
          <p:nvPr/>
        </p:nvSpPr>
        <p:spPr>
          <a:xfrm>
            <a:off x="8585051" y="5253321"/>
            <a:ext cx="1519356" cy="923330"/>
          </a:xfrm>
          <a:prstGeom prst="rect">
            <a:avLst/>
          </a:prstGeom>
          <a:solidFill>
            <a:srgbClr val="FFFF00"/>
          </a:solidFill>
        </p:spPr>
        <p:txBody>
          <a:bodyPr wrap="square" rtlCol="0">
            <a:spAutoFit/>
          </a:bodyPr>
          <a:lstStyle/>
          <a:p>
            <a:pPr algn="ctr"/>
            <a:r>
              <a:rPr lang="en-US" b="1" dirty="0">
                <a:solidFill>
                  <a:srgbClr val="533A27"/>
                </a:solidFill>
              </a:rPr>
              <a:t>Supported by Transfer Center</a:t>
            </a:r>
          </a:p>
        </p:txBody>
      </p:sp>
      <p:graphicFrame>
        <p:nvGraphicFramePr>
          <p:cNvPr id="32" name="Diagram 31">
            <a:extLst>
              <a:ext uri="{FF2B5EF4-FFF2-40B4-BE49-F238E27FC236}">
                <a16:creationId xmlns:a16="http://schemas.microsoft.com/office/drawing/2014/main" id="{7BBA0F8B-6569-4A50-A381-9F3F84E716D4}"/>
              </a:ext>
            </a:extLst>
          </p:cNvPr>
          <p:cNvGraphicFramePr/>
          <p:nvPr>
            <p:extLst>
              <p:ext uri="{D42A27DB-BD31-4B8C-83A1-F6EECF244321}">
                <p14:modId xmlns:p14="http://schemas.microsoft.com/office/powerpoint/2010/main" val="3050319599"/>
              </p:ext>
            </p:extLst>
          </p:nvPr>
        </p:nvGraphicFramePr>
        <p:xfrm>
          <a:off x="2032000" y="1235283"/>
          <a:ext cx="8128000" cy="13075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1" name="Picture 4" descr="Image result for west los angeles college logo">
            <a:extLst>
              <a:ext uri="{FF2B5EF4-FFF2-40B4-BE49-F238E27FC236}">
                <a16:creationId xmlns:a16="http://schemas.microsoft.com/office/drawing/2014/main" id="{C4E8C63B-F233-43A7-BBA0-F4A3EE02C20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1158" y="5843078"/>
            <a:ext cx="1530992" cy="92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809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D0C213-8723-435F-AB3C-91A305857FA4}"/>
              </a:ext>
            </a:extLst>
          </p:cNvPr>
          <p:cNvSpPr>
            <a:spLocks noGrp="1"/>
          </p:cNvSpPr>
          <p:nvPr>
            <p:ph type="title"/>
          </p:nvPr>
        </p:nvSpPr>
        <p:spPr>
          <a:xfrm>
            <a:off x="1075038" y="365125"/>
            <a:ext cx="10058399" cy="808067"/>
          </a:xfrm>
        </p:spPr>
        <p:txBody>
          <a:bodyPr>
            <a:normAutofit fontScale="90000"/>
          </a:bodyPr>
          <a:lstStyle/>
          <a:p>
            <a:r>
              <a:rPr lang="en-US" b="1" dirty="0"/>
              <a:t>21</a:t>
            </a:r>
            <a:r>
              <a:rPr lang="en-US" b="1" baseline="30000" dirty="0"/>
              <a:t>st</a:t>
            </a:r>
            <a:r>
              <a:rPr lang="en-US" b="1" dirty="0"/>
              <a:t> Century Workforce Readiness for All Students</a:t>
            </a:r>
          </a:p>
        </p:txBody>
      </p:sp>
      <p:sp>
        <p:nvSpPr>
          <p:cNvPr id="6" name="Content Placeholder 5">
            <a:extLst>
              <a:ext uri="{FF2B5EF4-FFF2-40B4-BE49-F238E27FC236}">
                <a16:creationId xmlns:a16="http://schemas.microsoft.com/office/drawing/2014/main" id="{0B68D770-0709-4187-8B6C-1517DDE9CA95}"/>
              </a:ext>
            </a:extLst>
          </p:cNvPr>
          <p:cNvSpPr>
            <a:spLocks noGrp="1"/>
          </p:cNvSpPr>
          <p:nvPr>
            <p:ph sz="half" idx="1"/>
          </p:nvPr>
        </p:nvSpPr>
        <p:spPr>
          <a:xfrm>
            <a:off x="1075038" y="1380226"/>
            <a:ext cx="10058400" cy="4892781"/>
          </a:xfrm>
        </p:spPr>
        <p:txBody>
          <a:bodyPr/>
          <a:lstStyle/>
          <a:p>
            <a:r>
              <a:rPr lang="en-US" dirty="0"/>
              <a:t>New World of Work (NWOW) 21</a:t>
            </a:r>
            <a:r>
              <a:rPr lang="en-US" baseline="30000" dirty="0"/>
              <a:t>st</a:t>
            </a:r>
            <a:r>
              <a:rPr lang="en-US" dirty="0"/>
              <a:t> century skills curriculum created as .5 STD </a:t>
            </a:r>
            <a:r>
              <a:rPr lang="en-US" dirty="0" err="1"/>
              <a:t>Hr</a:t>
            </a:r>
            <a:r>
              <a:rPr lang="en-US" dirty="0"/>
              <a:t> (9 hours) courses and into 5 certificates </a:t>
            </a:r>
            <a:r>
              <a:rPr lang="en-US" dirty="0">
                <a:hlinkClick r:id="rId2"/>
              </a:rPr>
              <a:t>https://newworldofwork.org/</a:t>
            </a:r>
            <a:r>
              <a:rPr lang="en-US" dirty="0"/>
              <a:t> </a:t>
            </a:r>
          </a:p>
          <a:p>
            <a:r>
              <a:rPr lang="en-US" dirty="0"/>
              <a:t>Some courses and certificates are integrated into cohort noncredit and CTE programs</a:t>
            </a:r>
          </a:p>
          <a:p>
            <a:r>
              <a:rPr lang="en-US" dirty="0"/>
              <a:t>Integrated into our student employee training program (</a:t>
            </a:r>
            <a:r>
              <a:rPr lang="en-US" dirty="0" err="1"/>
              <a:t>workstudy</a:t>
            </a:r>
            <a:r>
              <a:rPr lang="en-US" dirty="0"/>
              <a:t>, </a:t>
            </a:r>
            <a:r>
              <a:rPr lang="en-US" dirty="0" err="1"/>
              <a:t>CalWorks</a:t>
            </a:r>
            <a:r>
              <a:rPr lang="en-US" dirty="0"/>
              <a:t>, and other paid student employees) through our Career Connections Center</a:t>
            </a:r>
          </a:p>
          <a:p>
            <a:r>
              <a:rPr lang="en-US" dirty="0"/>
              <a:t>Integrated into our work experience &amp; job placement program through the Career Connections Center</a:t>
            </a:r>
          </a:p>
          <a:p>
            <a:endParaRPr lang="en-US" dirty="0"/>
          </a:p>
        </p:txBody>
      </p:sp>
      <p:pic>
        <p:nvPicPr>
          <p:cNvPr id="7" name="Picture 4" descr="Image result for west los angeles college logo">
            <a:extLst>
              <a:ext uri="{FF2B5EF4-FFF2-40B4-BE49-F238E27FC236}">
                <a16:creationId xmlns:a16="http://schemas.microsoft.com/office/drawing/2014/main" id="{A7A76FE0-92D9-4472-BD45-6469A9C65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746" y="5831457"/>
            <a:ext cx="1550261" cy="93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45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601" y="460869"/>
            <a:ext cx="10058399" cy="1057373"/>
          </a:xfrm>
        </p:spPr>
        <p:txBody>
          <a:bodyPr/>
          <a:lstStyle/>
          <a:p>
            <a:r>
              <a:rPr lang="en-US" dirty="0">
                <a:solidFill>
                  <a:srgbClr val="0070C0"/>
                </a:solidFill>
              </a:rPr>
              <a:t>Cerritos College</a:t>
            </a:r>
          </a:p>
        </p:txBody>
      </p:sp>
      <p:sp>
        <p:nvSpPr>
          <p:cNvPr id="3" name="Content Placeholder 2"/>
          <p:cNvSpPr>
            <a:spLocks noGrp="1"/>
          </p:cNvSpPr>
          <p:nvPr>
            <p:ph sz="half" idx="1"/>
          </p:nvPr>
        </p:nvSpPr>
        <p:spPr>
          <a:xfrm>
            <a:off x="1826600" y="2152650"/>
            <a:ext cx="10058400" cy="4351338"/>
          </a:xfrm>
        </p:spPr>
        <p:txBody>
          <a:bodyPr/>
          <a:lstStyle/>
          <a:p>
            <a:r>
              <a:rPr lang="en-US" dirty="0"/>
              <a:t>Noncredit Support of Incoming Students</a:t>
            </a:r>
          </a:p>
          <a:p>
            <a:r>
              <a:rPr lang="en-US" dirty="0"/>
              <a:t>Promise Program – Cerritos Complete</a:t>
            </a:r>
          </a:p>
          <a:p>
            <a:r>
              <a:rPr lang="en-US" dirty="0"/>
              <a:t>English and Math Support </a:t>
            </a:r>
          </a:p>
          <a:p>
            <a:pPr lvl="1"/>
            <a:r>
              <a:rPr lang="en-US" dirty="0"/>
              <a:t>Emphasis on Math </a:t>
            </a:r>
          </a:p>
          <a:p>
            <a:r>
              <a:rPr lang="en-US" dirty="0"/>
              <a:t>Adult School to Noncredit to Credit  </a:t>
            </a:r>
          </a:p>
          <a:p>
            <a:r>
              <a:rPr lang="en-US" dirty="0"/>
              <a:t>ESL Pathway</a:t>
            </a:r>
          </a:p>
          <a:p>
            <a:r>
              <a:rPr lang="en-US" dirty="0"/>
              <a:t>Transition to college credit for the most vulnerable students (noncredit and adult education pipeline)</a:t>
            </a:r>
          </a:p>
          <a:p>
            <a:endParaRPr lang="en-US" dirty="0"/>
          </a:p>
          <a:p>
            <a:pPr marL="457200" lvl="1" indent="0">
              <a:buNone/>
            </a:pPr>
            <a:endParaRPr lang="en-US" dirty="0"/>
          </a:p>
        </p:txBody>
      </p:sp>
    </p:spTree>
    <p:extLst>
      <p:ext uri="{BB962C8B-B14F-4D97-AF65-F5344CB8AC3E}">
        <p14:creationId xmlns:p14="http://schemas.microsoft.com/office/powerpoint/2010/main" val="396709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Map of California with star indicating location of Cerritos College in South East Los Angeles County" title="California Map"/>
          <p:cNvGrpSpPr/>
          <p:nvPr/>
        </p:nvGrpSpPr>
        <p:grpSpPr>
          <a:xfrm>
            <a:off x="1613867" y="546969"/>
            <a:ext cx="3834528" cy="5223353"/>
            <a:chOff x="783772" y="1593668"/>
            <a:chExt cx="4728754" cy="4389121"/>
          </a:xfrm>
        </p:grpSpPr>
        <p:pic>
          <p:nvPicPr>
            <p:cNvPr id="8" name="Picture 7"/>
            <p:cNvPicPr/>
            <p:nvPr/>
          </p:nvPicPr>
          <p:blipFill rotWithShape="1">
            <a:blip r:embed="rId2"/>
            <a:srcRect l="3400" t="4054" r="1632" b="4332"/>
            <a:stretch/>
          </p:blipFill>
          <p:spPr>
            <a:xfrm>
              <a:off x="783772" y="1698171"/>
              <a:ext cx="4676503" cy="4284618"/>
            </a:xfrm>
            <a:prstGeom prst="rect">
              <a:avLst/>
            </a:prstGeom>
          </p:spPr>
        </p:pic>
        <p:sp>
          <p:nvSpPr>
            <p:cNvPr id="9" name="Rectangle 8"/>
            <p:cNvSpPr/>
            <p:nvPr/>
          </p:nvSpPr>
          <p:spPr>
            <a:xfrm>
              <a:off x="4728754" y="1593668"/>
              <a:ext cx="783772" cy="882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grpSp>
      <p:sp>
        <p:nvSpPr>
          <p:cNvPr id="13" name="Content Placeholder 12"/>
          <p:cNvSpPr txBox="1">
            <a:spLocks noGrp="1"/>
          </p:cNvSpPr>
          <p:nvPr>
            <p:ph sz="half" idx="2"/>
          </p:nvPr>
        </p:nvSpPr>
        <p:spPr>
          <a:xfrm>
            <a:off x="1613867" y="5474857"/>
            <a:ext cx="3948545" cy="590931"/>
          </a:xfrm>
          <a:prstGeom prst="rect">
            <a:avLst/>
          </a:prstGeom>
          <a:solidFill>
            <a:schemeClr val="bg1"/>
          </a:solidFill>
        </p:spPr>
        <p:txBody>
          <a:bodyPr wrap="square" rtlCol="0">
            <a:spAutoFit/>
          </a:bodyPr>
          <a:lstStyle/>
          <a:p>
            <a:pPr marL="0" indent="0">
              <a:buNone/>
            </a:pPr>
            <a:r>
              <a:rPr lang="en-US" sz="1800" b="1" dirty="0"/>
              <a:t>Located in the South East section of Los Angeles County</a:t>
            </a:r>
          </a:p>
        </p:txBody>
      </p:sp>
      <p:graphicFrame>
        <p:nvGraphicFramePr>
          <p:cNvPr id="14" name="Content Placeholder 13"/>
          <p:cNvGraphicFramePr>
            <a:graphicFrameLocks noGrp="1"/>
          </p:cNvGraphicFramePr>
          <p:nvPr>
            <p:ph sz="quarter" idx="4"/>
          </p:nvPr>
        </p:nvGraphicFramePr>
        <p:xfrm>
          <a:off x="5348614" y="509849"/>
          <a:ext cx="5999968" cy="6325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397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D8F1A-69A8-9242-9469-8400121D240A}" type="slidenum">
              <a:rPr kumimoji="0" lang="en-US" sz="1200" b="0" i="0" u="none" strike="noStrike" kern="1200" cap="none" spc="0" normalizeH="0" baseline="0" noProof="0" smtClean="0">
                <a:ln>
                  <a:noFill/>
                </a:ln>
                <a:solidFill>
                  <a:srgbClr val="888888"/>
                </a:solidFill>
                <a:effectLst/>
                <a:uLnTx/>
                <a:uFillTx/>
                <a:latin typeface="Gill Sans Ultra Bold" panose="020B0A0202010402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888888"/>
              </a:solidFill>
              <a:effectLst/>
              <a:uLnTx/>
              <a:uFillTx/>
              <a:latin typeface="Gill Sans Ultra Bold" panose="020B0A02020104020203" pitchFamily="34" charset="77"/>
              <a:ea typeface="+mn-ea"/>
              <a:cs typeface="+mn-cs"/>
            </a:endParaRPr>
          </a:p>
        </p:txBody>
      </p:sp>
      <p:sp>
        <p:nvSpPr>
          <p:cNvPr id="6" name="Google Shape;309;p54"/>
          <p:cNvSpPr txBox="1">
            <a:spLocks/>
          </p:cNvSpPr>
          <p:nvPr/>
        </p:nvSpPr>
        <p:spPr>
          <a:xfrm>
            <a:off x="4819136" y="1671211"/>
            <a:ext cx="6388442" cy="4685140"/>
          </a:xfrm>
          <a:prstGeom prst="rect">
            <a:avLst/>
          </a:prstGeom>
        </p:spPr>
        <p:txBody>
          <a:bodyPr spcFirstLastPara="1" vert="horz" wrap="square" lIns="121900" tIns="121900" rIns="121900" bIns="121900" rtlCol="0"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marR="0" lvl="0" indent="-440256" algn="l" defTabSz="914400" rtl="0" eaLnBrk="1" fontAlgn="auto" latinLnBrk="0" hangingPunct="1">
              <a:lnSpc>
                <a:spcPct val="90000"/>
              </a:lnSpc>
              <a:spcBef>
                <a:spcPts val="1000"/>
              </a:spcBef>
              <a:spcAft>
                <a:spcPts val="0"/>
              </a:spcAft>
              <a:buClrTx/>
              <a:buSzPts val="1600"/>
              <a:buFont typeface="Arial" panose="020B0604020202020204" pitchFamily="34" charset="0"/>
              <a:buChar char="•"/>
              <a:tabLst/>
              <a:defRPr/>
            </a:pPr>
            <a:r>
              <a:rPr kumimoji="0" lang="en-US" sz="2133" b="0" i="0" u="none" strike="noStrike" kern="1200" cap="none" spc="0" normalizeH="0" baseline="0" noProof="0" dirty="0">
                <a:ln>
                  <a:noFill/>
                </a:ln>
                <a:solidFill>
                  <a:srgbClr val="674831"/>
                </a:solidFill>
                <a:effectLst/>
                <a:uLnTx/>
                <a:uFillTx/>
                <a:latin typeface="Gill Sans" panose="020B0502020104020203" pitchFamily="34" charset="-79"/>
                <a:ea typeface="+mn-ea"/>
                <a:cs typeface="Gill Sans" panose="020B0502020104020203" pitchFamily="34" charset="-79"/>
              </a:rPr>
              <a:t>Supportive academic programs and student services</a:t>
            </a:r>
          </a:p>
          <a:p>
            <a:pPr marL="0" marR="0" lvl="0" indent="-440256" algn="l" defTabSz="914400" rtl="0" eaLnBrk="1" fontAlgn="auto" latinLnBrk="0" hangingPunct="1">
              <a:lnSpc>
                <a:spcPct val="90000"/>
              </a:lnSpc>
              <a:spcBef>
                <a:spcPts val="1000"/>
              </a:spcBef>
              <a:spcAft>
                <a:spcPts val="0"/>
              </a:spcAft>
              <a:buClr>
                <a:srgbClr val="333333"/>
              </a:buClr>
              <a:buSzPts val="1600"/>
              <a:buFont typeface="Arial" panose="020B0604020202020204" pitchFamily="34" charset="0"/>
              <a:buChar char="•"/>
              <a:tabLst/>
              <a:defRPr/>
            </a:pPr>
            <a:r>
              <a:rPr kumimoji="0" lang="en-US" sz="2133" b="0" i="0" u="none" strike="noStrike" kern="1200" cap="none" spc="0" normalizeH="0" baseline="0" noProof="0" dirty="0">
                <a:ln>
                  <a:noFill/>
                </a:ln>
                <a:solidFill>
                  <a:srgbClr val="333333"/>
                </a:solidFill>
                <a:effectLst/>
                <a:highlight>
                  <a:srgbClr val="FFFFFF"/>
                </a:highlight>
                <a:uLnTx/>
                <a:uFillTx/>
                <a:latin typeface="Gill Sans" panose="020B0502020104020203" pitchFamily="34" charset="-79"/>
                <a:ea typeface="+mn-ea"/>
                <a:cs typeface="Gill Sans" panose="020B0502020104020203" pitchFamily="34" charset="-79"/>
              </a:rPr>
              <a:t>Two-year free tuition (in-state rates only)</a:t>
            </a:r>
          </a:p>
          <a:p>
            <a:pPr marL="0" marR="0" lvl="0" indent="-440256" algn="l" defTabSz="914400" rtl="0" eaLnBrk="1" fontAlgn="auto" latinLnBrk="0" hangingPunct="1">
              <a:lnSpc>
                <a:spcPct val="90000"/>
              </a:lnSpc>
              <a:spcBef>
                <a:spcPts val="1000"/>
              </a:spcBef>
              <a:spcAft>
                <a:spcPts val="0"/>
              </a:spcAft>
              <a:buClr>
                <a:srgbClr val="333333"/>
              </a:buClr>
              <a:buSzPts val="1600"/>
              <a:buFont typeface="Arial" panose="020B0604020202020204" pitchFamily="34" charset="0"/>
              <a:buChar char="•"/>
              <a:tabLst/>
              <a:defRPr/>
            </a:pPr>
            <a:r>
              <a:rPr kumimoji="0" lang="en-US" sz="2133" b="0" i="0" u="none" strike="noStrike" kern="1200" cap="none" spc="0" normalizeH="0" baseline="0" noProof="0" dirty="0">
                <a:ln>
                  <a:noFill/>
                </a:ln>
                <a:solidFill>
                  <a:srgbClr val="333333"/>
                </a:solidFill>
                <a:effectLst/>
                <a:highlight>
                  <a:srgbClr val="FFFFFF"/>
                </a:highlight>
                <a:uLnTx/>
                <a:uFillTx/>
                <a:latin typeface="Gill Sans" panose="020B0502020104020203" pitchFamily="34" charset="-79"/>
                <a:ea typeface="+mn-ea"/>
                <a:cs typeface="Gill Sans" panose="020B0502020104020203" pitchFamily="34" charset="-79"/>
              </a:rPr>
              <a:t>Two-year priority enrollment</a:t>
            </a:r>
          </a:p>
          <a:p>
            <a:pPr marL="0" marR="0" lvl="0" indent="-440256" algn="l" defTabSz="914400" rtl="0" eaLnBrk="1" fontAlgn="auto" latinLnBrk="0" hangingPunct="1">
              <a:lnSpc>
                <a:spcPct val="90000"/>
              </a:lnSpc>
              <a:spcBef>
                <a:spcPts val="1000"/>
              </a:spcBef>
              <a:spcAft>
                <a:spcPts val="0"/>
              </a:spcAft>
              <a:buClr>
                <a:srgbClr val="333333"/>
              </a:buClr>
              <a:buSzPts val="1600"/>
              <a:buFont typeface="Arial" panose="020B0604020202020204" pitchFamily="34" charset="0"/>
              <a:buChar char="•"/>
              <a:tabLst/>
              <a:defRPr/>
            </a:pPr>
            <a:r>
              <a:rPr kumimoji="0" lang="en-US" sz="2133" b="0" i="0" u="none" strike="noStrike" kern="1200" cap="none" spc="0" normalizeH="0" baseline="0" noProof="0" dirty="0">
                <a:ln>
                  <a:noFill/>
                </a:ln>
                <a:solidFill>
                  <a:srgbClr val="333333"/>
                </a:solidFill>
                <a:effectLst/>
                <a:highlight>
                  <a:srgbClr val="FFFFFF"/>
                </a:highlight>
                <a:uLnTx/>
                <a:uFillTx/>
                <a:latin typeface="Gill Sans" panose="020B0502020104020203" pitchFamily="34" charset="-79"/>
                <a:ea typeface="+mn-ea"/>
                <a:cs typeface="Gill Sans" panose="020B0502020104020203" pitchFamily="34" charset="-79"/>
              </a:rPr>
              <a:t>Step by step assistance</a:t>
            </a:r>
          </a:p>
          <a:p>
            <a:pPr marL="0" marR="0" lvl="0" indent="-440256" algn="l" defTabSz="914400" rtl="0" eaLnBrk="1" fontAlgn="auto" latinLnBrk="0" hangingPunct="1">
              <a:lnSpc>
                <a:spcPct val="90000"/>
              </a:lnSpc>
              <a:spcBef>
                <a:spcPts val="1000"/>
              </a:spcBef>
              <a:spcAft>
                <a:spcPts val="0"/>
              </a:spcAft>
              <a:buClr>
                <a:srgbClr val="333333"/>
              </a:buClr>
              <a:buSzPts val="1600"/>
              <a:buFont typeface="Arial" panose="020B0604020202020204" pitchFamily="34" charset="0"/>
              <a:buChar char="•"/>
              <a:tabLst/>
              <a:defRPr/>
            </a:pPr>
            <a:r>
              <a:rPr kumimoji="0" lang="en-US" sz="2133" b="0" i="0" u="none" strike="noStrike" kern="1200" cap="none" spc="0" normalizeH="0" baseline="0" noProof="0" dirty="0">
                <a:ln>
                  <a:noFill/>
                </a:ln>
                <a:solidFill>
                  <a:srgbClr val="333333"/>
                </a:solidFill>
                <a:effectLst/>
                <a:highlight>
                  <a:srgbClr val="FFFFFF"/>
                </a:highlight>
                <a:uLnTx/>
                <a:uFillTx/>
                <a:latin typeface="Gill Sans" panose="020B0502020104020203" pitchFamily="34" charset="-79"/>
                <a:ea typeface="+mn-ea"/>
                <a:cs typeface="Gill Sans" panose="020B0502020104020203" pitchFamily="34" charset="-79"/>
              </a:rPr>
              <a:t>One-on-one counseling and advisement</a:t>
            </a:r>
          </a:p>
          <a:p>
            <a:pPr marL="0" marR="0" lvl="0" indent="-440256" algn="l" defTabSz="914400" rtl="0" eaLnBrk="1" fontAlgn="auto" latinLnBrk="0" hangingPunct="1">
              <a:lnSpc>
                <a:spcPct val="90000"/>
              </a:lnSpc>
              <a:spcBef>
                <a:spcPts val="1000"/>
              </a:spcBef>
              <a:spcAft>
                <a:spcPts val="0"/>
              </a:spcAft>
              <a:buClr>
                <a:srgbClr val="333333"/>
              </a:buClr>
              <a:buSzPts val="1600"/>
              <a:buFont typeface="Arial" panose="020B0604020202020204" pitchFamily="34" charset="0"/>
              <a:buChar char="•"/>
              <a:tabLst/>
              <a:defRPr/>
            </a:pPr>
            <a:r>
              <a:rPr kumimoji="0" lang="en-US" sz="2133" b="0" i="0" u="none" strike="noStrike" kern="1200" cap="none" spc="0" normalizeH="0" baseline="0" noProof="0" dirty="0">
                <a:ln>
                  <a:noFill/>
                </a:ln>
                <a:solidFill>
                  <a:srgbClr val="333333"/>
                </a:solidFill>
                <a:effectLst/>
                <a:highlight>
                  <a:srgbClr val="FFFFFF"/>
                </a:highlight>
                <a:uLnTx/>
                <a:uFillTx/>
                <a:latin typeface="Gill Sans" panose="020B0502020104020203" pitchFamily="34" charset="-79"/>
                <a:ea typeface="+mn-ea"/>
                <a:cs typeface="Gill Sans" panose="020B0502020104020203" pitchFamily="34" charset="-79"/>
              </a:rPr>
              <a:t>Personalized schedule for Fall and Spring semesters</a:t>
            </a:r>
            <a:endParaRPr kumimoji="0" lang="en-US" sz="2133" b="0" i="0" u="none" strike="noStrike" kern="1200" cap="none" spc="0" normalizeH="0" baseline="0" noProof="0" dirty="0">
              <a:ln>
                <a:noFill/>
              </a:ln>
              <a:solidFill>
                <a:srgbClr val="674831"/>
              </a:solidFill>
              <a:effectLst/>
              <a:uLnTx/>
              <a:uFillTx/>
              <a:latin typeface="Gill Sans" panose="020B0502020104020203" pitchFamily="34" charset="-79"/>
              <a:ea typeface="+mn-ea"/>
              <a:cs typeface="Gill Sans" panose="020B0502020104020203" pitchFamily="34" charset="-79"/>
            </a:endParaRPr>
          </a:p>
          <a:p>
            <a:pPr marL="0" marR="0" lvl="0" indent="-440256" algn="l" defTabSz="914400" rtl="0" eaLnBrk="1" fontAlgn="auto" latinLnBrk="0" hangingPunct="1">
              <a:lnSpc>
                <a:spcPct val="90000"/>
              </a:lnSpc>
              <a:spcBef>
                <a:spcPts val="1000"/>
              </a:spcBef>
              <a:spcAft>
                <a:spcPts val="0"/>
              </a:spcAft>
              <a:buClrTx/>
              <a:buSzPts val="1600"/>
              <a:buFont typeface="Arial" panose="020B0604020202020204" pitchFamily="34" charset="0"/>
              <a:buChar char="•"/>
              <a:tabLst/>
              <a:defRPr/>
            </a:pPr>
            <a:r>
              <a:rPr kumimoji="0" lang="en-US" sz="2133" b="0" i="0" u="none" strike="noStrike" kern="1200" cap="none" spc="0" normalizeH="0" baseline="0" noProof="0" dirty="0">
                <a:ln>
                  <a:noFill/>
                </a:ln>
                <a:solidFill>
                  <a:srgbClr val="674831"/>
                </a:solidFill>
                <a:effectLst/>
                <a:uLnTx/>
                <a:uFillTx/>
                <a:latin typeface="Gill Sans" panose="020B0502020104020203" pitchFamily="34" charset="-79"/>
                <a:ea typeface="+mn-ea"/>
                <a:cs typeface="Gill Sans" panose="020B0502020104020203" pitchFamily="34" charset="-79"/>
              </a:rPr>
              <a:t>Tracking student progress and success</a:t>
            </a:r>
          </a:p>
        </p:txBody>
      </p:sp>
      <p:sp>
        <p:nvSpPr>
          <p:cNvPr id="7" name="Google Shape;311;p54"/>
          <p:cNvSpPr txBox="1"/>
          <p:nvPr/>
        </p:nvSpPr>
        <p:spPr>
          <a:xfrm>
            <a:off x="4371583" y="403417"/>
            <a:ext cx="7027102" cy="1068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667" b="1" i="0" u="none" strike="noStrike" kern="1200" cap="none" spc="0" normalizeH="0" baseline="0" noProof="0" dirty="0">
                <a:ln>
                  <a:noFill/>
                </a:ln>
                <a:solidFill>
                  <a:srgbClr val="E02826">
                    <a:lumMod val="75000"/>
                  </a:srgbClr>
                </a:solidFill>
                <a:effectLst/>
                <a:uLnTx/>
                <a:uFillTx/>
                <a:latin typeface="Gill Sans MT"/>
                <a:ea typeface="+mn-ea"/>
                <a:cs typeface="+mn-cs"/>
              </a:rPr>
              <a:t>Cerritos Complete - 2 Years Tuition Free </a:t>
            </a:r>
            <a:endParaRPr kumimoji="0" sz="2667" b="1" i="0" u="none" strike="noStrike" kern="1200" cap="none" spc="0" normalizeH="0" baseline="0" noProof="0" dirty="0">
              <a:ln>
                <a:noFill/>
              </a:ln>
              <a:solidFill>
                <a:srgbClr val="E02826">
                  <a:lumMod val="75000"/>
                </a:srgbClr>
              </a:solidFill>
              <a:effectLst/>
              <a:uLnTx/>
              <a:uFillTx/>
              <a:latin typeface="Gill Sans MT"/>
              <a:ea typeface="+mn-ea"/>
              <a:cs typeface="+mn-cs"/>
            </a:endParaRPr>
          </a:p>
        </p:txBody>
      </p:sp>
      <p:sp>
        <p:nvSpPr>
          <p:cNvPr id="8" name="Google Shape;312;p54"/>
          <p:cNvSpPr txBox="1"/>
          <p:nvPr/>
        </p:nvSpPr>
        <p:spPr>
          <a:xfrm>
            <a:off x="754886" y="1201716"/>
            <a:ext cx="2705513" cy="149013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E02826"/>
                </a:solidFill>
                <a:effectLst/>
                <a:uLnTx/>
                <a:uFillTx/>
                <a:latin typeface="Gill Sans MT"/>
                <a:ea typeface="+mn-ea"/>
                <a:cs typeface="+mn-cs"/>
              </a:rPr>
              <a:t>A promise delivered to our community</a:t>
            </a:r>
            <a:endParaRPr kumimoji="0" sz="2400" b="1" i="1" u="none" strike="noStrike" kern="1200" cap="none" spc="0" normalizeH="0" baseline="0" noProof="0" dirty="0">
              <a:ln>
                <a:noFill/>
              </a:ln>
              <a:solidFill>
                <a:srgbClr val="E02826">
                  <a:lumMod val="75000"/>
                </a:srgbClr>
              </a:solidFill>
              <a:effectLst/>
              <a:uLnTx/>
              <a:uFillTx/>
              <a:latin typeface="Gill Sans MT"/>
              <a:ea typeface="+mn-ea"/>
              <a:cs typeface="+mn-cs"/>
            </a:endParaRPr>
          </a:p>
        </p:txBody>
      </p:sp>
      <p:pic>
        <p:nvPicPr>
          <p:cNvPr id="9" name="Picture 8" descr="Cerritos College graduation mortarboard with college logo and pathway " title="Cerritos Complete Logo"/>
          <p:cNvPicPr>
            <a:picLocks noChangeAspect="1"/>
          </p:cNvPicPr>
          <p:nvPr/>
        </p:nvPicPr>
        <p:blipFill>
          <a:blip r:embed="rId2"/>
          <a:stretch>
            <a:fillRect/>
          </a:stretch>
        </p:blipFill>
        <p:spPr>
          <a:xfrm>
            <a:off x="649754" y="2691850"/>
            <a:ext cx="3048292" cy="3006246"/>
          </a:xfrm>
          <a:prstGeom prst="rect">
            <a:avLst/>
          </a:prstGeom>
        </p:spPr>
      </p:pic>
    </p:spTree>
    <p:extLst>
      <p:ext uri="{BB962C8B-B14F-4D97-AF65-F5344CB8AC3E}">
        <p14:creationId xmlns:p14="http://schemas.microsoft.com/office/powerpoint/2010/main" val="2145341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5" y="150583"/>
            <a:ext cx="10046043" cy="889078"/>
          </a:xfrm>
        </p:spPr>
        <p:txBody>
          <a:bodyPr/>
          <a:lstStyle/>
          <a:p>
            <a:pPr algn="ctr"/>
            <a:r>
              <a:rPr lang="en-US" b="1" dirty="0">
                <a:solidFill>
                  <a:srgbClr val="0070C0"/>
                </a:solidFill>
              </a:rPr>
              <a:t>Noncredit Safety Net</a:t>
            </a:r>
          </a:p>
        </p:txBody>
      </p:sp>
      <p:sp>
        <p:nvSpPr>
          <p:cNvPr id="5" name="TextBox 4"/>
          <p:cNvSpPr txBox="1"/>
          <p:nvPr/>
        </p:nvSpPr>
        <p:spPr>
          <a:xfrm>
            <a:off x="7927451" y="1744318"/>
            <a:ext cx="336928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Gill Sans MT"/>
                <a:ea typeface="+mn-ea"/>
                <a:cs typeface="+mn-cs"/>
              </a:rPr>
              <a:t>Noncredit Math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02826"/>
                </a:solidFill>
                <a:effectLst/>
                <a:uLnTx/>
                <a:uFillTx/>
                <a:latin typeface="Gill Sans MT"/>
                <a:ea typeface="+mn-ea"/>
                <a:cs typeface="+mn-cs"/>
              </a:rPr>
              <a:t>Math Support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02826"/>
                </a:solidFill>
                <a:effectLst/>
                <a:uLnTx/>
                <a:uFillTx/>
                <a:latin typeface="Gill Sans MT"/>
                <a:ea typeface="+mn-ea"/>
                <a:cs typeface="+mn-cs"/>
              </a:rPr>
              <a:t>Math Support College Algebra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02826"/>
                </a:solidFill>
                <a:effectLst/>
                <a:uLnTx/>
                <a:uFillTx/>
                <a:latin typeface="Gill Sans MT"/>
                <a:ea typeface="+mn-ea"/>
                <a:cs typeface="+mn-cs"/>
              </a:rPr>
              <a:t>Pre-Algebra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02826"/>
                </a:solidFill>
                <a:effectLst/>
                <a:uLnTx/>
                <a:uFillTx/>
                <a:latin typeface="Gill Sans MT"/>
                <a:ea typeface="+mn-ea"/>
                <a:cs typeface="+mn-cs"/>
              </a:rPr>
              <a:t>Prep Math – Basic Math Skills</a:t>
            </a:r>
          </a:p>
        </p:txBody>
      </p:sp>
      <p:sp>
        <p:nvSpPr>
          <p:cNvPr id="6" name="TextBox 5"/>
          <p:cNvSpPr txBox="1"/>
          <p:nvPr/>
        </p:nvSpPr>
        <p:spPr>
          <a:xfrm>
            <a:off x="7927451" y="4791306"/>
            <a:ext cx="308011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Gill Sans MT"/>
                <a:ea typeface="+mn-ea"/>
                <a:cs typeface="+mn-cs"/>
              </a:rPr>
              <a:t>Noncredit English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02826"/>
                </a:solidFill>
                <a:effectLst/>
                <a:uLnTx/>
                <a:uFillTx/>
                <a:latin typeface="Gill Sans MT"/>
                <a:ea typeface="+mn-ea"/>
                <a:cs typeface="+mn-cs"/>
              </a:rPr>
              <a:t>Pre College English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02826"/>
                </a:solidFill>
                <a:effectLst/>
                <a:uLnTx/>
                <a:uFillTx/>
                <a:latin typeface="Gill Sans MT"/>
                <a:ea typeface="+mn-ea"/>
                <a:cs typeface="+mn-cs"/>
              </a:rPr>
              <a:t>College English Skills </a:t>
            </a:r>
          </a:p>
        </p:txBody>
      </p:sp>
      <p:graphicFrame>
        <p:nvGraphicFramePr>
          <p:cNvPr id="9" name="Table 8"/>
          <p:cNvGraphicFramePr>
            <a:graphicFrameLocks noGrp="1"/>
          </p:cNvGraphicFramePr>
          <p:nvPr/>
        </p:nvGraphicFramePr>
        <p:xfrm>
          <a:off x="929708" y="1943960"/>
          <a:ext cx="6620269" cy="1854200"/>
        </p:xfrm>
        <a:graphic>
          <a:graphicData uri="http://schemas.openxmlformats.org/drawingml/2006/table">
            <a:tbl>
              <a:tblPr firstRow="1" bandRow="1">
                <a:tableStyleId>{5C22544A-7EE6-4342-B048-85BDC9FD1C3A}</a:tableStyleId>
              </a:tblPr>
              <a:tblGrid>
                <a:gridCol w="3256954">
                  <a:extLst>
                    <a:ext uri="{9D8B030D-6E8A-4147-A177-3AD203B41FA5}">
                      <a16:colId xmlns:a16="http://schemas.microsoft.com/office/drawing/2014/main" val="4022054196"/>
                    </a:ext>
                  </a:extLst>
                </a:gridCol>
                <a:gridCol w="3363315">
                  <a:extLst>
                    <a:ext uri="{9D8B030D-6E8A-4147-A177-3AD203B41FA5}">
                      <a16:colId xmlns:a16="http://schemas.microsoft.com/office/drawing/2014/main" val="3503891357"/>
                    </a:ext>
                  </a:extLst>
                </a:gridCol>
              </a:tblGrid>
              <a:tr h="370840">
                <a:tc>
                  <a:txBody>
                    <a:bodyPr/>
                    <a:lstStyle/>
                    <a:p>
                      <a:r>
                        <a:rPr lang="en-US" dirty="0"/>
                        <a:t>Cerritos Complete</a:t>
                      </a:r>
                      <a:r>
                        <a:rPr lang="en-US" baseline="0" dirty="0"/>
                        <a:t> FA 2019</a:t>
                      </a:r>
                      <a:endParaRPr lang="en-US" dirty="0"/>
                    </a:p>
                  </a:txBody>
                  <a:tcPr/>
                </a:tc>
                <a:tc>
                  <a:txBody>
                    <a:bodyPr/>
                    <a:lstStyle/>
                    <a:p>
                      <a:r>
                        <a:rPr lang="en-US" dirty="0"/>
                        <a:t>Cerritos Complete</a:t>
                      </a:r>
                      <a:r>
                        <a:rPr lang="en-US" baseline="0" dirty="0"/>
                        <a:t> FA 2020</a:t>
                      </a:r>
                      <a:endParaRPr lang="en-US" dirty="0"/>
                    </a:p>
                  </a:txBody>
                  <a:tcPr/>
                </a:tc>
                <a:extLst>
                  <a:ext uri="{0D108BD9-81ED-4DB2-BD59-A6C34878D82A}">
                    <a16:rowId xmlns:a16="http://schemas.microsoft.com/office/drawing/2014/main" val="3793769916"/>
                  </a:ext>
                </a:extLst>
              </a:tr>
              <a:tr h="370840">
                <a:tc>
                  <a:txBody>
                    <a:bodyPr/>
                    <a:lstStyle/>
                    <a:p>
                      <a:r>
                        <a:rPr lang="en-US" dirty="0"/>
                        <a:t>Intent</a:t>
                      </a:r>
                      <a:r>
                        <a:rPr lang="en-US" baseline="0" dirty="0"/>
                        <a:t> = 2395 students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Intent</a:t>
                      </a:r>
                      <a:r>
                        <a:rPr lang="en-US" baseline="0" dirty="0"/>
                        <a:t> = 2951 students</a:t>
                      </a:r>
                      <a:endParaRPr lang="en-US" dirty="0"/>
                    </a:p>
                  </a:txBody>
                  <a:tcPr/>
                </a:tc>
                <a:extLst>
                  <a:ext uri="{0D108BD9-81ED-4DB2-BD59-A6C34878D82A}">
                    <a16:rowId xmlns:a16="http://schemas.microsoft.com/office/drawing/2014/main" val="2452978175"/>
                  </a:ext>
                </a:extLst>
              </a:tr>
              <a:tr h="370840">
                <a:tc>
                  <a:txBody>
                    <a:bodyPr/>
                    <a:lstStyle/>
                    <a:p>
                      <a:r>
                        <a:rPr lang="en-US" dirty="0"/>
                        <a:t>NCR</a:t>
                      </a:r>
                      <a:r>
                        <a:rPr lang="en-US" baseline="0" dirty="0"/>
                        <a:t> Intent = 84 students (3.5%)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NCR</a:t>
                      </a:r>
                      <a:r>
                        <a:rPr lang="en-US" baseline="0" dirty="0"/>
                        <a:t> Intent = 92 students (3.1%)</a:t>
                      </a:r>
                      <a:endParaRPr lang="en-US" dirty="0"/>
                    </a:p>
                  </a:txBody>
                  <a:tcPr/>
                </a:tc>
                <a:extLst>
                  <a:ext uri="{0D108BD9-81ED-4DB2-BD59-A6C34878D82A}">
                    <a16:rowId xmlns:a16="http://schemas.microsoft.com/office/drawing/2014/main" val="673333527"/>
                  </a:ext>
                </a:extLst>
              </a:tr>
              <a:tr h="370840">
                <a:tc>
                  <a:txBody>
                    <a:bodyPr/>
                    <a:lstStyle/>
                    <a:p>
                      <a:r>
                        <a:rPr lang="en-US" dirty="0"/>
                        <a:t>Enroll = 1573 students</a:t>
                      </a:r>
                    </a:p>
                  </a:txBody>
                  <a:tcPr/>
                </a:tc>
                <a:tc>
                  <a:txBody>
                    <a:bodyPr/>
                    <a:lstStyle/>
                    <a:p>
                      <a:r>
                        <a:rPr lang="en-US" dirty="0"/>
                        <a:t>N/A</a:t>
                      </a:r>
                    </a:p>
                  </a:txBody>
                  <a:tcPr/>
                </a:tc>
                <a:extLst>
                  <a:ext uri="{0D108BD9-81ED-4DB2-BD59-A6C34878D82A}">
                    <a16:rowId xmlns:a16="http://schemas.microsoft.com/office/drawing/2014/main" val="225160502"/>
                  </a:ext>
                </a:extLst>
              </a:tr>
              <a:tr h="370840">
                <a:tc>
                  <a:txBody>
                    <a:bodyPr/>
                    <a:lstStyle/>
                    <a:p>
                      <a:r>
                        <a:rPr lang="en-US" dirty="0"/>
                        <a:t>NCR Enroll* = 27 (1.7%)</a:t>
                      </a:r>
                    </a:p>
                  </a:txBody>
                  <a:tcPr/>
                </a:tc>
                <a:tc>
                  <a:txBody>
                    <a:bodyPr/>
                    <a:lstStyle/>
                    <a:p>
                      <a:r>
                        <a:rPr lang="en-US" dirty="0"/>
                        <a:t>N/A</a:t>
                      </a:r>
                    </a:p>
                  </a:txBody>
                  <a:tcPr/>
                </a:tc>
                <a:extLst>
                  <a:ext uri="{0D108BD9-81ED-4DB2-BD59-A6C34878D82A}">
                    <a16:rowId xmlns:a16="http://schemas.microsoft.com/office/drawing/2014/main" val="117936931"/>
                  </a:ext>
                </a:extLst>
              </a:tr>
            </a:tbl>
          </a:graphicData>
        </a:graphic>
      </p:graphicFrame>
      <p:graphicFrame>
        <p:nvGraphicFramePr>
          <p:cNvPr id="11" name="Table 10"/>
          <p:cNvGraphicFramePr>
            <a:graphicFrameLocks noGrp="1"/>
          </p:cNvGraphicFramePr>
          <p:nvPr/>
        </p:nvGraphicFramePr>
        <p:xfrm>
          <a:off x="929709" y="4583096"/>
          <a:ext cx="6410542" cy="1483360"/>
        </p:xfrm>
        <a:graphic>
          <a:graphicData uri="http://schemas.openxmlformats.org/drawingml/2006/table">
            <a:tbl>
              <a:tblPr firstRow="1" bandRow="1">
                <a:tableStyleId>{5C22544A-7EE6-4342-B048-85BDC9FD1C3A}</a:tableStyleId>
              </a:tblPr>
              <a:tblGrid>
                <a:gridCol w="6410542">
                  <a:extLst>
                    <a:ext uri="{9D8B030D-6E8A-4147-A177-3AD203B41FA5}">
                      <a16:colId xmlns:a16="http://schemas.microsoft.com/office/drawing/2014/main" val="4276143318"/>
                    </a:ext>
                  </a:extLst>
                </a:gridCol>
              </a:tblGrid>
              <a:tr h="370840">
                <a:tc>
                  <a:txBody>
                    <a:bodyPr/>
                    <a:lstStyle/>
                    <a:p>
                      <a:r>
                        <a:rPr lang="en-US" dirty="0"/>
                        <a:t>Cerritos Complete FA 2019</a:t>
                      </a:r>
                      <a:r>
                        <a:rPr lang="en-US" baseline="0" dirty="0"/>
                        <a:t> Credit Math Courses</a:t>
                      </a:r>
                      <a:endParaRPr lang="en-US" dirty="0"/>
                    </a:p>
                  </a:txBody>
                  <a:tcPr/>
                </a:tc>
                <a:extLst>
                  <a:ext uri="{0D108BD9-81ED-4DB2-BD59-A6C34878D82A}">
                    <a16:rowId xmlns:a16="http://schemas.microsoft.com/office/drawing/2014/main" val="1986865503"/>
                  </a:ext>
                </a:extLst>
              </a:tr>
              <a:tr h="370840">
                <a:tc>
                  <a:txBody>
                    <a:bodyPr/>
                    <a:lstStyle/>
                    <a:p>
                      <a:r>
                        <a:rPr lang="en-US" dirty="0"/>
                        <a:t>Students</a:t>
                      </a:r>
                      <a:r>
                        <a:rPr lang="en-US" baseline="0" dirty="0"/>
                        <a:t> enrolled = 722</a:t>
                      </a:r>
                      <a:endParaRPr lang="en-US" dirty="0"/>
                    </a:p>
                  </a:txBody>
                  <a:tcPr/>
                </a:tc>
                <a:extLst>
                  <a:ext uri="{0D108BD9-81ED-4DB2-BD59-A6C34878D82A}">
                    <a16:rowId xmlns:a16="http://schemas.microsoft.com/office/drawing/2014/main" val="540727772"/>
                  </a:ext>
                </a:extLst>
              </a:tr>
              <a:tr h="370840">
                <a:tc>
                  <a:txBody>
                    <a:bodyPr/>
                    <a:lstStyle/>
                    <a:p>
                      <a:r>
                        <a:rPr lang="en-US" dirty="0"/>
                        <a:t>Students enrolled</a:t>
                      </a:r>
                      <a:r>
                        <a:rPr lang="en-US" baseline="0" dirty="0"/>
                        <a:t> in noncredit Math Support = 200</a:t>
                      </a:r>
                      <a:endParaRPr lang="en-US" dirty="0"/>
                    </a:p>
                  </a:txBody>
                  <a:tcPr/>
                </a:tc>
                <a:extLst>
                  <a:ext uri="{0D108BD9-81ED-4DB2-BD59-A6C34878D82A}">
                    <a16:rowId xmlns:a16="http://schemas.microsoft.com/office/drawing/2014/main" val="1578013425"/>
                  </a:ext>
                </a:extLst>
              </a:tr>
              <a:tr h="370840">
                <a:tc>
                  <a:txBody>
                    <a:bodyPr/>
                    <a:lstStyle/>
                    <a:p>
                      <a:r>
                        <a:rPr lang="en-US" dirty="0"/>
                        <a:t>Approx. 50% Successful</a:t>
                      </a:r>
                      <a:r>
                        <a:rPr lang="en-US" baseline="0" dirty="0"/>
                        <a:t> Completion</a:t>
                      </a:r>
                      <a:endParaRPr lang="en-US" dirty="0"/>
                    </a:p>
                  </a:txBody>
                  <a:tcPr/>
                </a:tc>
                <a:extLst>
                  <a:ext uri="{0D108BD9-81ED-4DB2-BD59-A6C34878D82A}">
                    <a16:rowId xmlns:a16="http://schemas.microsoft.com/office/drawing/2014/main" val="1838894845"/>
                  </a:ext>
                </a:extLst>
              </a:tr>
            </a:tbl>
          </a:graphicData>
        </a:graphic>
      </p:graphicFrame>
      <p:sp>
        <p:nvSpPr>
          <p:cNvPr id="12" name="TextBox 11"/>
          <p:cNvSpPr txBox="1"/>
          <p:nvPr/>
        </p:nvSpPr>
        <p:spPr>
          <a:xfrm>
            <a:off x="929709" y="3925643"/>
            <a:ext cx="6620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02826"/>
                </a:solidFill>
                <a:effectLst/>
                <a:uLnTx/>
                <a:uFillTx/>
                <a:latin typeface="Gill Sans MT"/>
                <a:ea typeface="+mn-ea"/>
                <a:cs typeface="+mn-cs"/>
              </a:rPr>
              <a:t>*</a:t>
            </a:r>
            <a:r>
              <a:rPr kumimoji="0" lang="en-US" sz="1400" b="0" i="0" u="none" strike="noStrike" kern="1200" cap="none" spc="0" normalizeH="0" baseline="0" noProof="0" dirty="0">
                <a:ln>
                  <a:noFill/>
                </a:ln>
                <a:solidFill>
                  <a:srgbClr val="0070C0"/>
                </a:solidFill>
                <a:effectLst/>
                <a:uLnTx/>
                <a:uFillTx/>
                <a:latin typeface="Gill Sans MT"/>
                <a:ea typeface="+mn-ea"/>
                <a:cs typeface="+mn-cs"/>
              </a:rPr>
              <a:t>Noncredit students enrolled in credit courses and Cerritos Complete program</a:t>
            </a:r>
          </a:p>
        </p:txBody>
      </p:sp>
    </p:spTree>
    <p:extLst>
      <p:ext uri="{BB962C8B-B14F-4D97-AF65-F5344CB8AC3E}">
        <p14:creationId xmlns:p14="http://schemas.microsoft.com/office/powerpoint/2010/main" val="61142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D8F1A-69A8-9242-9469-8400121D240A}" type="slidenum">
              <a:rPr kumimoji="0" lang="en-US" sz="1200" b="0" i="0" u="none" strike="noStrike" kern="1200" cap="none" spc="0" normalizeH="0" baseline="0" noProof="0" smtClean="0">
                <a:ln>
                  <a:noFill/>
                </a:ln>
                <a:solidFill>
                  <a:srgbClr val="888888"/>
                </a:solidFill>
                <a:effectLst/>
                <a:uLnTx/>
                <a:uFillTx/>
                <a:latin typeface="Gill Sans Ultra Bold" panose="020B0A0202010402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888888"/>
              </a:solidFill>
              <a:effectLst/>
              <a:uLnTx/>
              <a:uFillTx/>
              <a:latin typeface="Gill Sans Ultra Bold" panose="020B0A02020104020203" pitchFamily="34" charset="77"/>
              <a:ea typeface="+mn-ea"/>
              <a:cs typeface="+mn-cs"/>
            </a:endParaRPr>
          </a:p>
        </p:txBody>
      </p:sp>
      <p:sp>
        <p:nvSpPr>
          <p:cNvPr id="6" name="Google Shape;309;p54"/>
          <p:cNvSpPr txBox="1">
            <a:spLocks/>
          </p:cNvSpPr>
          <p:nvPr/>
        </p:nvSpPr>
        <p:spPr>
          <a:xfrm>
            <a:off x="4670167" y="1452636"/>
            <a:ext cx="6642660" cy="5173632"/>
          </a:xfrm>
          <a:prstGeom prst="rect">
            <a:avLst/>
          </a:prstGeom>
        </p:spPr>
        <p:txBody>
          <a:bodyPr spcFirstLastPara="1" vert="horz" wrap="square" lIns="121900" tIns="121900" rIns="121900" bIns="121900" rtlCol="0"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marR="0" lvl="0" indent="-440256" algn="l" defTabSz="914400" rtl="0" eaLnBrk="1" fontAlgn="auto" latinLnBrk="0" hangingPunct="1">
              <a:lnSpc>
                <a:spcPct val="90000"/>
              </a:lnSpc>
              <a:spcBef>
                <a:spcPts val="1000"/>
              </a:spcBef>
              <a:spcAft>
                <a:spcPts val="0"/>
              </a:spcAft>
              <a:buClrTx/>
              <a:buSzPts val="1600"/>
              <a:buFont typeface="Arial" panose="020B0604020202020204" pitchFamily="34" charset="0"/>
              <a:buNone/>
              <a:tabLst/>
              <a:defRPr/>
            </a:pPr>
            <a:r>
              <a:rPr kumimoji="0" lang="en-US" sz="2133" b="0" i="0" u="none" strike="noStrike" kern="1200" cap="none" spc="0" normalizeH="0" baseline="0" noProof="0" dirty="0">
                <a:ln>
                  <a:noFill/>
                </a:ln>
                <a:solidFill>
                  <a:srgbClr val="674831"/>
                </a:solidFill>
                <a:effectLst/>
                <a:uLnTx/>
                <a:uFillTx/>
                <a:latin typeface="Gill Sans" panose="020B0502020104020203" pitchFamily="34" charset="-79"/>
                <a:ea typeface="+mn-ea"/>
                <a:cs typeface="Gill Sans" panose="020B0502020104020203" pitchFamily="34" charset="-79"/>
              </a:rPr>
              <a:t>Noncredit students completing High School Equivalency Certificate Programs</a:t>
            </a:r>
          </a:p>
          <a:p>
            <a:pPr marL="0" marR="0" lvl="0" indent="-440256" algn="l" defTabSz="914400" rtl="0" eaLnBrk="1" fontAlgn="auto" latinLnBrk="0" hangingPunct="1">
              <a:lnSpc>
                <a:spcPct val="90000"/>
              </a:lnSpc>
              <a:spcBef>
                <a:spcPts val="1000"/>
              </a:spcBef>
              <a:spcAft>
                <a:spcPts val="0"/>
              </a:spcAft>
              <a:buClrTx/>
              <a:buSzPts val="1600"/>
              <a:buFont typeface="Arial" panose="020B0604020202020204" pitchFamily="34" charset="0"/>
              <a:buNone/>
              <a:tabLst/>
              <a:defRPr/>
            </a:pPr>
            <a:endParaRPr kumimoji="0" lang="en-US" sz="2133" b="0" i="0" u="none" strike="noStrike" kern="1200" cap="none" spc="0" normalizeH="0" baseline="0" noProof="0" dirty="0">
              <a:ln>
                <a:noFill/>
              </a:ln>
              <a:solidFill>
                <a:srgbClr val="674831"/>
              </a:solidFill>
              <a:effectLst/>
              <a:uLnTx/>
              <a:uFillTx/>
              <a:latin typeface="Gill Sans" panose="020B0502020104020203" pitchFamily="34" charset="-79"/>
              <a:ea typeface="+mn-ea"/>
              <a:cs typeface="Gill Sans" panose="020B0502020104020203" pitchFamily="34" charset="-79"/>
            </a:endParaRPr>
          </a:p>
          <a:p>
            <a:pPr marL="0" marR="0" lvl="0" indent="-440256" algn="l" defTabSz="914400" rtl="0" eaLnBrk="1" fontAlgn="auto" latinLnBrk="0" hangingPunct="1">
              <a:lnSpc>
                <a:spcPct val="90000"/>
              </a:lnSpc>
              <a:spcBef>
                <a:spcPts val="1000"/>
              </a:spcBef>
              <a:spcAft>
                <a:spcPts val="0"/>
              </a:spcAft>
              <a:buClrTx/>
              <a:buSzPts val="1600"/>
              <a:buFont typeface="Arial" panose="020B0604020202020204" pitchFamily="34" charset="0"/>
              <a:buNone/>
              <a:tabLst/>
              <a:defRPr/>
            </a:pPr>
            <a:r>
              <a:rPr kumimoji="0" lang="en-US" sz="2133" b="0" i="0" u="none" strike="noStrike" kern="1200" cap="none" spc="0" normalizeH="0" baseline="0" noProof="0" dirty="0">
                <a:ln>
                  <a:noFill/>
                </a:ln>
                <a:solidFill>
                  <a:srgbClr val="674831"/>
                </a:solidFill>
                <a:effectLst/>
                <a:uLnTx/>
                <a:uFillTx/>
                <a:latin typeface="Gill Sans" panose="020B0502020104020203" pitchFamily="34" charset="-79"/>
                <a:ea typeface="+mn-ea"/>
                <a:cs typeface="Gill Sans" panose="020B0502020104020203" pitchFamily="34" charset="-79"/>
              </a:rPr>
              <a:t>Successful completion of HS Equivalency exam or HS diploma credits at Adult Schools</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74831"/>
                </a:solidFill>
                <a:effectLst/>
                <a:uLnTx/>
                <a:uFillTx/>
                <a:latin typeface="Gill Sans" panose="020B0502020104020203" pitchFamily="34" charset="-79"/>
                <a:ea typeface="+mn-ea"/>
                <a:cs typeface="Gill Sans" panose="020B0502020104020203" pitchFamily="34" charset="-79"/>
              </a:rPr>
              <a:t>All CAEP consortium partner members included </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674831"/>
              </a:solidFill>
              <a:effectLst/>
              <a:uLnTx/>
              <a:uFillTx/>
              <a:latin typeface="Gill Sans" panose="020B0502020104020203" pitchFamily="34" charset="-79"/>
              <a:ea typeface="+mn-ea"/>
              <a:cs typeface="Gill Sans" panose="020B0502020104020203" pitchFamily="34" charset="-79"/>
            </a:endParaRPr>
          </a:p>
          <a:p>
            <a:pPr marL="0" marR="0" lvl="0" indent="-440256" algn="l" defTabSz="914400" rtl="0" eaLnBrk="1" fontAlgn="auto" latinLnBrk="0" hangingPunct="1">
              <a:lnSpc>
                <a:spcPct val="90000"/>
              </a:lnSpc>
              <a:spcBef>
                <a:spcPts val="1000"/>
              </a:spcBef>
              <a:spcAft>
                <a:spcPts val="0"/>
              </a:spcAft>
              <a:buClrTx/>
              <a:buSzPts val="1600"/>
              <a:buFont typeface="Arial" panose="020B0604020202020204" pitchFamily="34" charset="0"/>
              <a:buNone/>
              <a:tabLst/>
              <a:defRPr/>
            </a:pPr>
            <a:r>
              <a:rPr kumimoji="0" lang="en-US" sz="2133" b="0" i="0" u="none" strike="noStrike" kern="1200" cap="none" spc="0" normalizeH="0" baseline="0" noProof="0" dirty="0">
                <a:ln>
                  <a:noFill/>
                </a:ln>
                <a:solidFill>
                  <a:srgbClr val="674831"/>
                </a:solidFill>
                <a:effectLst/>
                <a:uLnTx/>
                <a:uFillTx/>
                <a:latin typeface="Gill Sans" panose="020B0502020104020203" pitchFamily="34" charset="-79"/>
                <a:ea typeface="+mn-ea"/>
                <a:cs typeface="Gill Sans" panose="020B0502020104020203" pitchFamily="34" charset="-79"/>
              </a:rPr>
              <a:t>Incentivizing students toward completion of HS diploma program/equivalency</a:t>
            </a:r>
          </a:p>
          <a:p>
            <a:pPr marL="0" marR="0" lvl="0" indent="-440256" algn="l" defTabSz="914400" rtl="0" eaLnBrk="1" fontAlgn="auto" latinLnBrk="0" hangingPunct="1">
              <a:lnSpc>
                <a:spcPct val="90000"/>
              </a:lnSpc>
              <a:spcBef>
                <a:spcPts val="1000"/>
              </a:spcBef>
              <a:spcAft>
                <a:spcPts val="0"/>
              </a:spcAft>
              <a:buClrTx/>
              <a:buSzPts val="1600"/>
              <a:buFont typeface="Arial" panose="020B0604020202020204" pitchFamily="34" charset="0"/>
              <a:buNone/>
              <a:tabLst/>
              <a:defRPr/>
            </a:pPr>
            <a:endParaRPr kumimoji="0" lang="en-US" sz="2133" b="0" i="0" u="none" strike="noStrike" kern="1200" cap="none" spc="0" normalizeH="0" baseline="0" noProof="0" dirty="0">
              <a:ln>
                <a:noFill/>
              </a:ln>
              <a:solidFill>
                <a:srgbClr val="674831"/>
              </a:solidFill>
              <a:effectLst/>
              <a:uLnTx/>
              <a:uFillTx/>
              <a:latin typeface="Gill Sans" panose="020B0502020104020203" pitchFamily="34" charset="-79"/>
              <a:ea typeface="+mn-ea"/>
              <a:cs typeface="Gill Sans" panose="020B0502020104020203" pitchFamily="34" charset="-79"/>
            </a:endParaRPr>
          </a:p>
          <a:p>
            <a:pPr marL="0" marR="0" lvl="0" indent="-440256" algn="l" defTabSz="914400" rtl="0" eaLnBrk="1" fontAlgn="auto" latinLnBrk="0" hangingPunct="1">
              <a:lnSpc>
                <a:spcPct val="90000"/>
              </a:lnSpc>
              <a:spcBef>
                <a:spcPts val="1000"/>
              </a:spcBef>
              <a:spcAft>
                <a:spcPts val="0"/>
              </a:spcAft>
              <a:buClrTx/>
              <a:buSzPts val="1600"/>
              <a:buFont typeface="Arial" panose="020B0604020202020204" pitchFamily="34" charset="0"/>
              <a:buNone/>
              <a:tabLst/>
              <a:defRPr/>
            </a:pPr>
            <a:r>
              <a:rPr kumimoji="0" lang="en-US" sz="2133" b="0" i="0" u="none" strike="noStrike" kern="1200" cap="none" spc="0" normalizeH="0" baseline="0" noProof="0" dirty="0">
                <a:ln>
                  <a:noFill/>
                </a:ln>
                <a:solidFill>
                  <a:srgbClr val="674831"/>
                </a:solidFill>
                <a:effectLst/>
                <a:uLnTx/>
                <a:uFillTx/>
                <a:latin typeface="Gill Sans" panose="020B0502020104020203" pitchFamily="34" charset="-79"/>
                <a:ea typeface="+mn-ea"/>
                <a:cs typeface="Gill Sans" panose="020B0502020104020203" pitchFamily="34" charset="-79"/>
              </a:rPr>
              <a:t>Transition support from PAACE Consortium Staff, including outreach to adult schools, onboarding (application, enrollment, counseling, resources)</a:t>
            </a:r>
          </a:p>
        </p:txBody>
      </p:sp>
      <p:sp>
        <p:nvSpPr>
          <p:cNvPr id="7" name="Google Shape;311;p54"/>
          <p:cNvSpPr txBox="1"/>
          <p:nvPr/>
        </p:nvSpPr>
        <p:spPr>
          <a:xfrm>
            <a:off x="4344490" y="384636"/>
            <a:ext cx="6968337" cy="1068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667" b="1" i="0" u="none" strike="noStrike" kern="1200" cap="none" spc="0" normalizeH="0" baseline="0" noProof="0" dirty="0">
                <a:ln>
                  <a:noFill/>
                </a:ln>
                <a:solidFill>
                  <a:srgbClr val="E02826">
                    <a:lumMod val="75000"/>
                  </a:srgbClr>
                </a:solidFill>
                <a:effectLst/>
                <a:uLnTx/>
                <a:uFillTx/>
                <a:latin typeface="Gill Sans MT"/>
                <a:ea typeface="+mn-ea"/>
                <a:cs typeface="+mn-cs"/>
              </a:rPr>
              <a:t>Cerritos Complete - 2 Years Tuition Free </a:t>
            </a:r>
            <a:endParaRPr kumimoji="0" sz="2667" b="1" i="0" u="none" strike="noStrike" kern="1200" cap="none" spc="0" normalizeH="0" baseline="0" noProof="0" dirty="0">
              <a:ln>
                <a:noFill/>
              </a:ln>
              <a:solidFill>
                <a:srgbClr val="E02826">
                  <a:lumMod val="75000"/>
                </a:srgbClr>
              </a:solidFill>
              <a:effectLst/>
              <a:uLnTx/>
              <a:uFillTx/>
              <a:latin typeface="Gill Sans 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667" b="1" i="0" u="none" strike="noStrike" kern="1200" cap="none" spc="0" normalizeH="0" baseline="0" noProof="0" dirty="0">
                <a:ln>
                  <a:noFill/>
                </a:ln>
                <a:solidFill>
                  <a:srgbClr val="E02826">
                    <a:lumMod val="75000"/>
                  </a:srgbClr>
                </a:solidFill>
                <a:effectLst/>
                <a:uLnTx/>
                <a:uFillTx/>
                <a:latin typeface="Gill Sans MT"/>
                <a:ea typeface="+mn-ea"/>
                <a:cs typeface="+mn-cs"/>
              </a:rPr>
              <a:t>for noncredit and adult school students</a:t>
            </a:r>
            <a:endParaRPr kumimoji="0" sz="2667" b="1" i="0" u="none" strike="noStrike" kern="1200" cap="none" spc="0" normalizeH="0" baseline="0" noProof="0" dirty="0">
              <a:ln>
                <a:noFill/>
              </a:ln>
              <a:solidFill>
                <a:srgbClr val="E02826">
                  <a:lumMod val="75000"/>
                </a:srgbClr>
              </a:solidFill>
              <a:effectLst/>
              <a:uLnTx/>
              <a:uFillTx/>
              <a:latin typeface="Gill Sans MT"/>
              <a:ea typeface="+mn-ea"/>
              <a:cs typeface="+mn-cs"/>
            </a:endParaRPr>
          </a:p>
        </p:txBody>
      </p:sp>
      <p:sp>
        <p:nvSpPr>
          <p:cNvPr id="8" name="Google Shape;312;p54"/>
          <p:cNvSpPr txBox="1"/>
          <p:nvPr/>
        </p:nvSpPr>
        <p:spPr>
          <a:xfrm>
            <a:off x="743784" y="1108362"/>
            <a:ext cx="3272679" cy="1615858"/>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1" i="1" u="none" strike="noStrike" kern="1200" cap="none" spc="0" normalizeH="0" baseline="0" noProof="0" dirty="0">
                <a:ln>
                  <a:noFill/>
                </a:ln>
                <a:solidFill>
                  <a:srgbClr val="E02826">
                    <a:lumMod val="75000"/>
                  </a:srgbClr>
                </a:solidFill>
                <a:effectLst/>
                <a:uLnTx/>
                <a:uFillTx/>
                <a:latin typeface="Gill Sans MT"/>
                <a:ea typeface="+mn-ea"/>
                <a:cs typeface="+mn-cs"/>
              </a:rPr>
              <a:t>Actions in program development should reflect our equity values</a:t>
            </a:r>
            <a:endParaRPr kumimoji="0" sz="2400" b="1" i="1" u="none" strike="noStrike" kern="1200" cap="none" spc="0" normalizeH="0" baseline="0" noProof="0" dirty="0">
              <a:ln>
                <a:noFill/>
              </a:ln>
              <a:solidFill>
                <a:srgbClr val="E02826">
                  <a:lumMod val="75000"/>
                </a:srgbClr>
              </a:solidFill>
              <a:effectLst/>
              <a:uLnTx/>
              <a:uFillTx/>
              <a:latin typeface="Gill Sans MT"/>
              <a:ea typeface="+mn-ea"/>
              <a:cs typeface="+mn-cs"/>
            </a:endParaRPr>
          </a:p>
        </p:txBody>
      </p:sp>
      <p:pic>
        <p:nvPicPr>
          <p:cNvPr id="9" name="Picture 8" descr="Cerritos College graduation mortarboard with college logo and pathway " title="Cerritos Complete Logo"/>
          <p:cNvPicPr>
            <a:picLocks noChangeAspect="1"/>
          </p:cNvPicPr>
          <p:nvPr/>
        </p:nvPicPr>
        <p:blipFill>
          <a:blip r:embed="rId2"/>
          <a:stretch>
            <a:fillRect/>
          </a:stretch>
        </p:blipFill>
        <p:spPr>
          <a:xfrm>
            <a:off x="743784" y="2816632"/>
            <a:ext cx="2928051" cy="2887664"/>
          </a:xfrm>
          <a:prstGeom prst="rect">
            <a:avLst/>
          </a:prstGeom>
        </p:spPr>
      </p:pic>
    </p:spTree>
    <p:extLst>
      <p:ext uri="{BB962C8B-B14F-4D97-AF65-F5344CB8AC3E}">
        <p14:creationId xmlns:p14="http://schemas.microsoft.com/office/powerpoint/2010/main" val="242609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991" y="2595467"/>
            <a:ext cx="19665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Gill Sans MT"/>
                <a:ea typeface="+mn-ea"/>
                <a:cs typeface="+mn-cs"/>
              </a:rPr>
              <a:t>ADULT SCHOOL </a:t>
            </a:r>
          </a:p>
        </p:txBody>
      </p:sp>
      <p:sp>
        <p:nvSpPr>
          <p:cNvPr id="6" name="Right Arrow 5"/>
          <p:cNvSpPr/>
          <p:nvPr/>
        </p:nvSpPr>
        <p:spPr>
          <a:xfrm>
            <a:off x="3454729" y="248016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7" name="TextBox 6"/>
          <p:cNvSpPr txBox="1"/>
          <p:nvPr/>
        </p:nvSpPr>
        <p:spPr>
          <a:xfrm>
            <a:off x="4675453" y="2578386"/>
            <a:ext cx="25715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Gill Sans MT"/>
                <a:ea typeface="+mn-ea"/>
                <a:cs typeface="+mn-cs"/>
              </a:rPr>
              <a:t>COLLEGE NONCREDIT</a:t>
            </a:r>
          </a:p>
        </p:txBody>
      </p:sp>
      <p:sp>
        <p:nvSpPr>
          <p:cNvPr id="8" name="Right Arrow 7"/>
          <p:cNvSpPr/>
          <p:nvPr/>
        </p:nvSpPr>
        <p:spPr>
          <a:xfrm>
            <a:off x="7400057" y="248016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9" name="TextBox 8"/>
          <p:cNvSpPr txBox="1"/>
          <p:nvPr/>
        </p:nvSpPr>
        <p:spPr>
          <a:xfrm>
            <a:off x="8620781" y="2528899"/>
            <a:ext cx="20217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Gill Sans MT"/>
                <a:ea typeface="+mn-ea"/>
                <a:cs typeface="+mn-cs"/>
              </a:rPr>
              <a:t>COLLEGE CREDIT</a:t>
            </a:r>
          </a:p>
        </p:txBody>
      </p:sp>
      <p:sp>
        <p:nvSpPr>
          <p:cNvPr id="10" name="TextBox 9"/>
          <p:cNvSpPr txBox="1"/>
          <p:nvPr/>
        </p:nvSpPr>
        <p:spPr>
          <a:xfrm flipH="1">
            <a:off x="1448445" y="4599807"/>
            <a:ext cx="24149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Gill Sans MT"/>
                <a:ea typeface="+mn-ea"/>
                <a:cs typeface="+mn-cs"/>
              </a:rPr>
              <a:t>ESL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Gill Sans MT"/>
                <a:ea typeface="+mn-ea"/>
                <a:cs typeface="+mn-cs"/>
              </a:rPr>
              <a:t>Low to Intermediate</a:t>
            </a:r>
          </a:p>
        </p:txBody>
      </p:sp>
      <p:sp>
        <p:nvSpPr>
          <p:cNvPr id="11" name="TextBox 10"/>
          <p:cNvSpPr txBox="1"/>
          <p:nvPr/>
        </p:nvSpPr>
        <p:spPr>
          <a:xfrm flipH="1">
            <a:off x="4614088" y="4568827"/>
            <a:ext cx="2035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70C0"/>
                </a:solidFill>
                <a:effectLst/>
                <a:uLnTx/>
                <a:uFillTx/>
                <a:latin typeface="Gill Sans MT"/>
                <a:ea typeface="+mn-ea"/>
                <a:cs typeface="+mn-cs"/>
              </a:rPr>
              <a:t>NonCredit</a:t>
            </a:r>
            <a:r>
              <a:rPr kumimoji="0" lang="en-US" sz="1800" b="0" i="0" u="none" strike="noStrike" kern="1200" cap="none" spc="0" normalizeH="0" baseline="0" noProof="0" dirty="0">
                <a:ln>
                  <a:noFill/>
                </a:ln>
                <a:solidFill>
                  <a:srgbClr val="0070C0"/>
                </a:solidFill>
                <a:effectLst/>
                <a:uLnTx/>
                <a:uFillTx/>
                <a:latin typeface="Gill Sans MT"/>
                <a:ea typeface="+mn-ea"/>
                <a:cs typeface="+mn-cs"/>
              </a:rPr>
              <a:t> </a:t>
            </a:r>
            <a:r>
              <a:rPr kumimoji="0" lang="en-US" sz="1800" b="0" i="1" u="none" strike="noStrike" kern="1200" cap="none" spc="0" normalizeH="0" baseline="0" noProof="0" dirty="0">
                <a:ln>
                  <a:noFill/>
                </a:ln>
                <a:solidFill>
                  <a:srgbClr val="0070C0"/>
                </a:solidFill>
                <a:effectLst/>
                <a:uLnTx/>
                <a:uFillTx/>
                <a:latin typeface="Gill Sans MT"/>
                <a:ea typeface="+mn-ea"/>
                <a:cs typeface="+mn-cs"/>
              </a:rPr>
              <a:t>Transition Course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Gill Sans MT"/>
                <a:ea typeface="+mn-ea"/>
                <a:cs typeface="+mn-cs"/>
              </a:rPr>
              <a:t>ESL Low Advanced</a:t>
            </a:r>
          </a:p>
        </p:txBody>
      </p:sp>
      <p:sp>
        <p:nvSpPr>
          <p:cNvPr id="12" name="TextBox 11"/>
          <p:cNvSpPr txBox="1"/>
          <p:nvPr/>
        </p:nvSpPr>
        <p:spPr>
          <a:xfrm flipH="1">
            <a:off x="7400057" y="4476494"/>
            <a:ext cx="393267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Gill Sans MT"/>
                <a:ea typeface="+mn-ea"/>
                <a:cs typeface="+mn-cs"/>
              </a:rPr>
              <a:t>ESL 5/</a:t>
            </a:r>
            <a:r>
              <a:rPr kumimoji="0" lang="en-US" sz="1800" b="0" i="0" u="none" strike="noStrike" kern="1200" cap="none" spc="0" normalizeH="0" baseline="0" noProof="0" dirty="0" err="1">
                <a:ln>
                  <a:noFill/>
                </a:ln>
                <a:solidFill>
                  <a:srgbClr val="0070C0"/>
                </a:solidFill>
                <a:effectLst/>
                <a:uLnTx/>
                <a:uFillTx/>
                <a:latin typeface="Gill Sans MT"/>
                <a:ea typeface="+mn-ea"/>
                <a:cs typeface="+mn-cs"/>
              </a:rPr>
              <a:t>NonCredit</a:t>
            </a:r>
            <a:r>
              <a:rPr kumimoji="0" lang="en-US" sz="1800" b="0" i="0" u="none" strike="noStrike" kern="1200" cap="none" spc="0" normalizeH="0" baseline="0" noProof="0" dirty="0">
                <a:ln>
                  <a:noFill/>
                </a:ln>
                <a:solidFill>
                  <a:srgbClr val="0070C0"/>
                </a:solidFill>
                <a:effectLst/>
                <a:uLnTx/>
                <a:uFillTx/>
                <a:latin typeface="Gill Sans MT"/>
                <a:ea typeface="+mn-ea"/>
                <a:cs typeface="+mn-cs"/>
              </a:rPr>
              <a:t> Mirrored Course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Gill Sans MT"/>
                <a:ea typeface="+mn-ea"/>
                <a:cs typeface="+mn-cs"/>
              </a:rPr>
              <a:t>	High Advanced/Basic Comp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Gill Sans MT"/>
                <a:ea typeface="+mn-ea"/>
                <a:cs typeface="+mn-cs"/>
              </a:rPr>
              <a:t>ESL 120 – Composition Beginning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Gill Sans MT"/>
                <a:ea typeface="+mn-ea"/>
                <a:cs typeface="+mn-cs"/>
              </a:rPr>
              <a:t>ESL 152 – Composition Intermediate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Gill Sans MT"/>
                <a:ea typeface="+mn-ea"/>
                <a:cs typeface="+mn-cs"/>
              </a:rPr>
              <a:t>ENG 100 – Freshman Comp</a:t>
            </a:r>
          </a:p>
        </p:txBody>
      </p:sp>
      <p:sp>
        <p:nvSpPr>
          <p:cNvPr id="13" name="Right Arrow 12"/>
          <p:cNvSpPr/>
          <p:nvPr/>
        </p:nvSpPr>
        <p:spPr>
          <a:xfrm rot="5400000">
            <a:off x="9045071" y="33934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4" name="Right Arrow 13"/>
          <p:cNvSpPr/>
          <p:nvPr/>
        </p:nvSpPr>
        <p:spPr>
          <a:xfrm rot="5400000">
            <a:off x="5142699" y="35436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5" name="Right Arrow 14"/>
          <p:cNvSpPr/>
          <p:nvPr/>
        </p:nvSpPr>
        <p:spPr>
          <a:xfrm rot="5400000">
            <a:off x="1724959" y="34883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7" name="Title 26"/>
          <p:cNvSpPr txBox="1">
            <a:spLocks noGrp="1"/>
          </p:cNvSpPr>
          <p:nvPr>
            <p:ph type="title"/>
          </p:nvPr>
        </p:nvSpPr>
        <p:spPr>
          <a:xfrm>
            <a:off x="1075038" y="1210557"/>
            <a:ext cx="10058399" cy="480131"/>
          </a:xfrm>
          <a:prstGeom prst="rect">
            <a:avLst/>
          </a:prstGeom>
          <a:noFill/>
        </p:spPr>
        <p:txBody>
          <a:bodyPr wrap="square" rtlCol="0">
            <a:spAutoFit/>
          </a:bodyPr>
          <a:lstStyle/>
          <a:p>
            <a:pPr algn="ctr"/>
            <a:r>
              <a:rPr lang="en-US" sz="2800" b="1" dirty="0">
                <a:solidFill>
                  <a:srgbClr val="0070C0"/>
                </a:solidFill>
              </a:rPr>
              <a:t>ENGLISH AS A SECOND LANGUAGE PATHWAY</a:t>
            </a:r>
          </a:p>
        </p:txBody>
      </p:sp>
    </p:spTree>
    <p:extLst>
      <p:ext uri="{BB962C8B-B14F-4D97-AF65-F5344CB8AC3E}">
        <p14:creationId xmlns:p14="http://schemas.microsoft.com/office/powerpoint/2010/main" val="263572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8" y="365125"/>
            <a:ext cx="10058399" cy="1068259"/>
          </a:xfrm>
        </p:spPr>
        <p:txBody>
          <a:bodyPr/>
          <a:lstStyle/>
          <a:p>
            <a:r>
              <a:rPr lang="en-US" b="1" dirty="0"/>
              <a:t>Lessons Learned</a:t>
            </a:r>
          </a:p>
        </p:txBody>
      </p:sp>
      <p:sp>
        <p:nvSpPr>
          <p:cNvPr id="3" name="Content Placeholder 2"/>
          <p:cNvSpPr>
            <a:spLocks noGrp="1"/>
          </p:cNvSpPr>
          <p:nvPr>
            <p:ph sz="half" idx="1"/>
          </p:nvPr>
        </p:nvSpPr>
        <p:spPr>
          <a:xfrm>
            <a:off x="1075038" y="1761031"/>
            <a:ext cx="10058400" cy="4351338"/>
          </a:xfrm>
        </p:spPr>
        <p:txBody>
          <a:bodyPr>
            <a:normAutofit fontScale="92500"/>
          </a:bodyPr>
          <a:lstStyle/>
          <a:p>
            <a:pPr marL="514350" indent="-514350">
              <a:buAutoNum type="arabicPeriod"/>
            </a:pPr>
            <a:r>
              <a:rPr lang="en-US" dirty="0"/>
              <a:t>Understanding expectations (</a:t>
            </a:r>
            <a:r>
              <a:rPr lang="en-US" i="1" dirty="0"/>
              <a:t>student/college &amp; college/student</a:t>
            </a:r>
            <a:r>
              <a:rPr lang="en-US" dirty="0"/>
              <a:t>)</a:t>
            </a:r>
          </a:p>
          <a:p>
            <a:pPr marL="514350" indent="-514350">
              <a:buAutoNum type="arabicPeriod"/>
            </a:pPr>
            <a:r>
              <a:rPr lang="en-US" dirty="0"/>
              <a:t>The traditional model was a disconnect with our students</a:t>
            </a:r>
          </a:p>
          <a:p>
            <a:pPr marL="514350" indent="-514350">
              <a:buAutoNum type="arabicPeriod"/>
            </a:pPr>
            <a:r>
              <a:rPr lang="en-US" dirty="0"/>
              <a:t>Noncredit (all) Students come for a variety of reasons</a:t>
            </a:r>
          </a:p>
          <a:p>
            <a:pPr marL="514350" indent="-514350">
              <a:buAutoNum type="arabicPeriod"/>
            </a:pPr>
            <a:r>
              <a:rPr lang="en-US" dirty="0"/>
              <a:t>Innovate with urgency of eliminating equity gaps and achieving full student equity</a:t>
            </a:r>
          </a:p>
          <a:p>
            <a:pPr marL="514350" indent="-514350">
              <a:buAutoNum type="arabicPeriod"/>
            </a:pPr>
            <a:r>
              <a:rPr lang="en-US" dirty="0"/>
              <a:t>Equity in curriculum and program development should reflect equity in resource access and allocation (</a:t>
            </a:r>
            <a:r>
              <a:rPr lang="en-US" i="1" dirty="0"/>
              <a:t>impact systemic change</a:t>
            </a:r>
            <a:r>
              <a:rPr lang="en-US" dirty="0"/>
              <a:t>)</a:t>
            </a:r>
          </a:p>
          <a:p>
            <a:pPr marL="514350" indent="-514350">
              <a:buAutoNum type="arabicPeriod"/>
            </a:pPr>
            <a:r>
              <a:rPr lang="en-US" dirty="0"/>
              <a:t>Design programs and courses with noncredit students in mind</a:t>
            </a:r>
          </a:p>
          <a:p>
            <a:pPr marL="971550" lvl="1" indent="-514350">
              <a:buAutoNum type="arabicPeriod"/>
            </a:pPr>
            <a:r>
              <a:rPr lang="en-US" dirty="0"/>
              <a:t>Most vulnerable; multiple challenges</a:t>
            </a:r>
          </a:p>
          <a:p>
            <a:pPr marL="971550" lvl="1" indent="-514350">
              <a:buAutoNum type="arabicPeriod"/>
            </a:pPr>
            <a:r>
              <a:rPr lang="en-US" dirty="0"/>
              <a:t>Noncredit students are credit students/credit students are noncredit students</a:t>
            </a:r>
          </a:p>
          <a:p>
            <a:pPr marL="0" indent="0">
              <a:buNone/>
            </a:pPr>
            <a:endParaRPr lang="en-US" dirty="0"/>
          </a:p>
        </p:txBody>
      </p:sp>
    </p:spTree>
    <p:extLst>
      <p:ext uri="{BB962C8B-B14F-4D97-AF65-F5344CB8AC3E}">
        <p14:creationId xmlns:p14="http://schemas.microsoft.com/office/powerpoint/2010/main" val="28447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4400"/>
            </a:pPr>
            <a:r>
              <a:rPr lang="en-US" sz="3000" kern="1200" dirty="0">
                <a:solidFill>
                  <a:schemeClr val="tx2">
                    <a:lumMod val="50000"/>
                  </a:schemeClr>
                </a:solidFill>
                <a:latin typeface="+mj-lt"/>
                <a:ea typeface="+mj-ea"/>
                <a:cs typeface="+mj-cs"/>
              </a:rPr>
              <a:t>Mt. SAC Noncredit and Credit Pathway Collaborations </a:t>
            </a:r>
          </a:p>
        </p:txBody>
      </p:sp>
      <p:sp>
        <p:nvSpPr>
          <p:cNvPr id="207" name="Google Shape;207;p28"/>
          <p:cNvSpPr txBox="1">
            <a:spLocks noGrp="1"/>
          </p:cNvSpPr>
          <p:nvPr>
            <p:ph sz="half" idx="2"/>
          </p:nvPr>
        </p:nvSpPr>
        <p:spPr>
          <a:prstGeom prst="rect">
            <a:avLst/>
          </a:prstGeom>
        </p:spPr>
        <p:txBody>
          <a:bodyPr spcFirstLastPara="1" vert="horz" lIns="91440" tIns="45720" rIns="91440" bIns="45720" rtlCol="0" anchorCtr="0">
            <a:noAutofit/>
          </a:bodyPr>
          <a:lstStyle/>
          <a:p>
            <a:pPr>
              <a:spcBef>
                <a:spcPts val="0"/>
              </a:spcBef>
              <a:spcAft>
                <a:spcPts val="600"/>
              </a:spcAft>
              <a:buClr>
                <a:schemeClr val="tx1"/>
              </a:buClr>
              <a:buSzPts val="2400"/>
            </a:pPr>
            <a:r>
              <a:rPr lang="en-US" sz="2400" dirty="0">
                <a:solidFill>
                  <a:schemeClr val="tx2">
                    <a:lumMod val="50000"/>
                  </a:schemeClr>
                </a:solidFill>
              </a:rPr>
              <a:t>Collaborate with credit CTE faculty in Noncredit SWP Project</a:t>
            </a:r>
          </a:p>
          <a:p>
            <a:pPr>
              <a:spcBef>
                <a:spcPts val="0"/>
              </a:spcBef>
              <a:spcAft>
                <a:spcPts val="600"/>
              </a:spcAft>
              <a:buClr>
                <a:schemeClr val="tx1"/>
              </a:buClr>
              <a:buSzPts val="2400"/>
            </a:pPr>
            <a:r>
              <a:rPr lang="en-US" sz="2400" dirty="0">
                <a:solidFill>
                  <a:schemeClr val="tx2">
                    <a:lumMod val="50000"/>
                  </a:schemeClr>
                </a:solidFill>
                <a:latin typeface="+mn-lt"/>
                <a:cs typeface="+mn-cs"/>
              </a:rPr>
              <a:t>Focused on student needs </a:t>
            </a:r>
          </a:p>
          <a:p>
            <a:pPr marL="228600" indent="-228600">
              <a:spcBef>
                <a:spcPts val="0"/>
              </a:spcBef>
              <a:spcAft>
                <a:spcPts val="600"/>
              </a:spcAft>
              <a:buClr>
                <a:schemeClr val="tx1"/>
              </a:buClr>
              <a:buSzPts val="2400"/>
              <a:buFont typeface="Arial" panose="020B0604020202020204" pitchFamily="34" charset="0"/>
              <a:buChar char="•"/>
            </a:pPr>
            <a:r>
              <a:rPr lang="en-US" sz="2400" kern="1200" dirty="0">
                <a:solidFill>
                  <a:schemeClr val="tx2">
                    <a:lumMod val="50000"/>
                  </a:schemeClr>
                </a:solidFill>
                <a:latin typeface="+mn-lt"/>
                <a:ea typeface="+mn-ea"/>
                <a:cs typeface="+mn-cs"/>
              </a:rPr>
              <a:t>Attended credit faculty meetings &amp; professional development events </a:t>
            </a:r>
          </a:p>
          <a:p>
            <a:pPr>
              <a:spcBef>
                <a:spcPts val="0"/>
              </a:spcBef>
              <a:spcAft>
                <a:spcPts val="600"/>
              </a:spcAft>
              <a:buClr>
                <a:schemeClr val="tx1"/>
              </a:buClr>
              <a:buSzPts val="2400"/>
            </a:pPr>
            <a:r>
              <a:rPr lang="en-US" sz="2400" dirty="0">
                <a:solidFill>
                  <a:schemeClr val="tx2">
                    <a:lumMod val="50000"/>
                  </a:schemeClr>
                </a:solidFill>
              </a:rPr>
              <a:t>Found faculty champions – noncredit and credit faculty</a:t>
            </a:r>
            <a:endParaRPr lang="en-US" sz="2400" kern="1200" dirty="0">
              <a:solidFill>
                <a:schemeClr val="tx2">
                  <a:lumMod val="50000"/>
                </a:schemeClr>
              </a:solidFill>
              <a:latin typeface="+mn-lt"/>
              <a:ea typeface="+mn-ea"/>
              <a:cs typeface="+mn-cs"/>
            </a:endParaRPr>
          </a:p>
          <a:p>
            <a:pPr marL="228600" lvl="0" indent="-228600">
              <a:spcBef>
                <a:spcPts val="0"/>
              </a:spcBef>
              <a:spcAft>
                <a:spcPts val="600"/>
              </a:spcAft>
              <a:buClr>
                <a:schemeClr val="tx1"/>
              </a:buClr>
              <a:buSzPts val="2400"/>
              <a:buFont typeface="Arial" panose="020B0604020202020204" pitchFamily="34" charset="0"/>
              <a:buChar char="•"/>
            </a:pPr>
            <a:r>
              <a:rPr lang="en-US" sz="2400" kern="1200" dirty="0">
                <a:solidFill>
                  <a:schemeClr val="tx2">
                    <a:lumMod val="50000"/>
                  </a:schemeClr>
                </a:solidFill>
                <a:latin typeface="+mn-lt"/>
                <a:ea typeface="+mn-ea"/>
                <a:cs typeface="+mn-cs"/>
              </a:rPr>
              <a:t>Developed noncredit to credit pathways and/or integrated noncredit into credit pathways</a:t>
            </a:r>
          </a:p>
        </p:txBody>
      </p:sp>
      <p:pic>
        <p:nvPicPr>
          <p:cNvPr id="3" name="Picture 2" descr="A close up of a logo&#10;&#10;Description automatically generated"/>
          <p:cNvPicPr>
            <a:picLocks noChangeAspect="1"/>
          </p:cNvPicPr>
          <p:nvPr/>
        </p:nvPicPr>
        <p:blipFill>
          <a:blip r:embed="rId3"/>
          <a:stretch>
            <a:fillRect/>
          </a:stretch>
        </p:blipFill>
        <p:spPr>
          <a:xfrm>
            <a:off x="6123205" y="1690689"/>
            <a:ext cx="4843934" cy="4202112"/>
          </a:xfrm>
          <a:prstGeom prst="rect">
            <a:avLst/>
          </a:prstGeom>
        </p:spPr>
      </p:pic>
    </p:spTree>
    <p:extLst>
      <p:ext uri="{BB962C8B-B14F-4D97-AF65-F5344CB8AC3E}">
        <p14:creationId xmlns:p14="http://schemas.microsoft.com/office/powerpoint/2010/main" val="3868959473"/>
      </p:ext>
    </p:extLst>
  </p:cSld>
  <p:clrMapOvr>
    <a:masterClrMapping/>
  </p:clrMapOvr>
</p:sld>
</file>

<file path=ppt/theme/theme1.xml><?xml version="1.0" encoding="utf-8"?>
<a:theme xmlns:a="http://schemas.openxmlformats.org/drawingml/2006/main" name="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ASCCC Fonts">
      <a:majorFont>
        <a:latin typeface="Palatino Linotyp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19 Colors.potx" id="{709733E0-98AB-B742-A901-A5ADFEE70B17}" vid="{2B555066-8715-5444-816F-F32952213BF4}"/>
    </a:ext>
  </a:extLst>
</a:theme>
</file>

<file path=ppt/theme/theme2.xml><?xml version="1.0" encoding="utf-8"?>
<a:theme xmlns:a="http://schemas.openxmlformats.org/drawingml/2006/main" name="1_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ASCCC Fonts">
      <a:majorFont>
        <a:latin typeface="Palatino Linotyp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19 Colors.potx" id="{709733E0-98AB-B742-A901-A5ADFEE70B17}" vid="{2B555066-8715-5444-816F-F32952213BF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TotalTime>
  <Words>1738</Words>
  <Application>Microsoft Macintosh PowerPoint</Application>
  <PresentationFormat>Widescreen</PresentationFormat>
  <Paragraphs>265</Paragraphs>
  <Slides>19</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Calibri</vt:lpstr>
      <vt:lpstr>Calibri Light</vt:lpstr>
      <vt:lpstr>Chalkboard</vt:lpstr>
      <vt:lpstr>Gill Sans</vt:lpstr>
      <vt:lpstr>Gill Sans MT</vt:lpstr>
      <vt:lpstr>Gill Sans Ultra Bold</vt:lpstr>
      <vt:lpstr>Palatino</vt:lpstr>
      <vt:lpstr>Palatino Linotype</vt:lpstr>
      <vt:lpstr>Times New Roman</vt:lpstr>
      <vt:lpstr>Office Theme</vt:lpstr>
      <vt:lpstr>1_Office Theme</vt:lpstr>
      <vt:lpstr>Noncredit Pathways to College and Career Readiness  2020 ASCCC Curriculum Institute   Graciela Vasquez, Associate Dean, Adult Education and Diversity Programs, Cerritos College  L.E. Foisia, Professor, Basic Skills, Mt. SAC Allison Tom- Miura, Dean, Adult &amp; Continuing Education, West LA College</vt:lpstr>
      <vt:lpstr>Cerritos College</vt:lpstr>
      <vt:lpstr>PowerPoint Presentation</vt:lpstr>
      <vt:lpstr>PowerPoint Presentation</vt:lpstr>
      <vt:lpstr>Noncredit Safety Net</vt:lpstr>
      <vt:lpstr>PowerPoint Presentation</vt:lpstr>
      <vt:lpstr>ENGLISH AS A SECOND LANGUAGE PATHWAY</vt:lpstr>
      <vt:lpstr>Lessons Learned</vt:lpstr>
      <vt:lpstr>Mt. SAC Noncredit and Credit Pathway Collaborations </vt:lpstr>
      <vt:lpstr>Emergency Medical Technician Pathway</vt:lpstr>
      <vt:lpstr>Noncredit Anatomy Support Course  VOC ANA50: Basic Anatomy and Physiology </vt:lpstr>
      <vt:lpstr>How can one course impact several pathways? </vt:lpstr>
      <vt:lpstr>PowerPoint Presentation</vt:lpstr>
      <vt:lpstr>PowerPoint Presentation</vt:lpstr>
      <vt:lpstr>Transitioning Students to College @ West</vt:lpstr>
      <vt:lpstr>Reentry Success Pathway for Formerly Incarcerated Students</vt:lpstr>
      <vt:lpstr>Transition Career &amp; Education Plans for Students</vt:lpstr>
      <vt:lpstr>Noncredit to Credit &amp; Employment &amp; Transfer</vt:lpstr>
      <vt:lpstr>21st Century Workforce Readiness for All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Noncredit Pathways to College and Career Readiness   2020 ASCCC Curriculum Institute  Graciela Vasquez Allison Tom- Miura L.E. Foisia</dc:title>
  <dc:creator>Foisia, L.E.</dc:creator>
  <cp:lastModifiedBy>Foisia, L.E.</cp:lastModifiedBy>
  <cp:revision>56</cp:revision>
  <dcterms:created xsi:type="dcterms:W3CDTF">2020-07-02T17:33:37Z</dcterms:created>
  <dcterms:modified xsi:type="dcterms:W3CDTF">2020-07-03T20:50:42Z</dcterms:modified>
</cp:coreProperties>
</file>