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9" r:id="rId2"/>
    <p:sldId id="260" r:id="rId3"/>
    <p:sldId id="280" r:id="rId4"/>
    <p:sldId id="262" r:id="rId5"/>
    <p:sldId id="281" r:id="rId6"/>
    <p:sldId id="264" r:id="rId7"/>
    <p:sldId id="265" r:id="rId8"/>
    <p:sldId id="266" r:id="rId9"/>
    <p:sldId id="267" r:id="rId10"/>
    <p:sldId id="268" r:id="rId11"/>
    <p:sldId id="269" r:id="rId12"/>
    <p:sldId id="270" r:id="rId13"/>
    <p:sldId id="271" r:id="rId14"/>
    <p:sldId id="273" r:id="rId15"/>
    <p:sldId id="272" r:id="rId16"/>
    <p:sldId id="278" r:id="rId17"/>
    <p:sldId id="276" r:id="rId18"/>
    <p:sldId id="277" r:id="rId19"/>
    <p:sldId id="282" r:id="rId20"/>
    <p:sldId id="283" r:id="rId21"/>
    <p:sldId id="274" r:id="rId22"/>
    <p:sldId id="275" r:id="rId23"/>
    <p:sldId id="284"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6C1C"/>
    <a:srgbClr val="EA831C"/>
    <a:srgbClr val="FFFFFF"/>
    <a:srgbClr val="FFDE62"/>
    <a:srgbClr val="3EBFD6"/>
    <a:srgbClr val="674831"/>
    <a:srgbClr val="04A07D"/>
    <a:srgbClr val="054690"/>
    <a:srgbClr val="D0EA6F"/>
    <a:srgbClr val="D0EA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45"/>
    <p:restoredTop sz="93447"/>
  </p:normalViewPr>
  <p:slideViewPr>
    <p:cSldViewPr snapToGrid="0" snapToObjects="1">
      <p:cViewPr varScale="1">
        <p:scale>
          <a:sx n="79" d="100"/>
          <a:sy n="79" d="100"/>
        </p:scale>
        <p:origin x="7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7/10/2020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7555041" y="659567"/>
            <a:ext cx="4132289" cy="5477359"/>
          </a:xfrm>
        </p:spPr>
        <p:txBody>
          <a:bodyPr anchor="ctr">
            <a:normAutofit/>
          </a:bodyPr>
          <a:lstStyle>
            <a:lvl1pPr algn="ctr">
              <a:lnSpc>
                <a:spcPct val="100000"/>
              </a:lnSpc>
              <a:defRPr sz="4400">
                <a:solidFill>
                  <a:schemeClr val="accent4">
                    <a:lumMod val="50000"/>
                  </a:schemeClr>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12192000" cy="2355163"/>
          </a:xfrm>
          <a:prstGeom prst="rect">
            <a:avLst/>
          </a:prstGeom>
          <a:solidFill>
            <a:schemeClr val="accent6">
              <a:lumMod val="75000"/>
            </a:schemeClr>
          </a:solidFill>
          <a:ln>
            <a:noFill/>
          </a:ln>
          <a:effectLst>
            <a:outerShdw blurRad="190500" dist="38100" dir="54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1066801" y="403412"/>
            <a:ext cx="10058400" cy="1685768"/>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1066800" y="2662569"/>
            <a:ext cx="10058400" cy="312039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382000" y="6356350"/>
            <a:ext cx="2743200" cy="365125"/>
          </a:xfrm>
        </p:spPr>
        <p:txBody>
          <a:bodyPr rIns="0"/>
          <a:lstStyle/>
          <a:p>
            <a:fld id="{492D8F1A-69A8-9242-9469-8400121D240A}" type="slidenum">
              <a:rPr lang="en-US" smtClean="0"/>
              <a:t>‹#›</a:t>
            </a:fld>
            <a:endParaRPr lang="en-US" dirty="0"/>
          </a:p>
        </p:txBody>
      </p:sp>
      <p:cxnSp>
        <p:nvCxnSpPr>
          <p:cNvPr id="6" name="Straight Connector 5">
            <a:extLst>
              <a:ext uri="{FF2B5EF4-FFF2-40B4-BE49-F238E27FC236}">
                <a16:creationId xmlns:a16="http://schemas.microsoft.com/office/drawing/2014/main" id="{8335C675-F55A-8A44-9B93-9E37ED70F138}"/>
              </a:ext>
            </a:extLst>
          </p:cNvPr>
          <p:cNvCxnSpPr>
            <a:cxnSpLocks/>
          </p:cNvCxnSpPr>
          <p:nvPr userDrawn="1"/>
        </p:nvCxnSpPr>
        <p:spPr>
          <a:xfrm flipH="1">
            <a:off x="0" y="232976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Section Slide B">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4049486" cy="6858000"/>
          </a:xfrm>
          <a:prstGeom prst="rect">
            <a:avLst/>
          </a:prstGeom>
          <a:solidFill>
            <a:schemeClr val="accent5"/>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B4FB25-3788-9D40-8C85-70A6F279CB68}"/>
              </a:ext>
            </a:extLst>
          </p:cNvPr>
          <p:cNvSpPr/>
          <p:nvPr userDrawn="1"/>
        </p:nvSpPr>
        <p:spPr>
          <a:xfrm>
            <a:off x="-1734" y="1112108"/>
            <a:ext cx="4049486" cy="4559350"/>
          </a:xfrm>
          <a:prstGeom prst="rect">
            <a:avLst/>
          </a:prstGeom>
          <a:solidFill>
            <a:srgbClr val="3EBF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a:ln>
            <a:solidFill>
              <a:schemeClr val="accent3">
                <a:lumMod val="20000"/>
                <a:lumOff val="80000"/>
              </a:schemeClr>
            </a:solidFill>
          </a:ln>
        </p:spPr>
        <p:txBody>
          <a:bodyPr>
            <a:normAutofit/>
          </a:bodyPr>
          <a:lstStyle>
            <a:lvl1pPr marL="0" indent="0" algn="ctr">
              <a:buNone/>
              <a:defRPr sz="2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290207" y="6356350"/>
            <a:ext cx="2743200" cy="365125"/>
          </a:xfrm>
        </p:spPr>
        <p:txBody>
          <a:bodyPr rIns="0"/>
          <a:lstStyle>
            <a:lvl1pPr>
              <a:defRPr>
                <a:solidFill>
                  <a:schemeClr val="accent2"/>
                </a:solidFill>
              </a:defRPr>
            </a:lvl1pPr>
          </a:lstStyle>
          <a:p>
            <a:fld id="{492D8F1A-69A8-9242-9469-8400121D240A}" type="slidenum">
              <a:rPr lang="en-US" smtClean="0"/>
              <a:pPr/>
              <a:t>‹#›</a:t>
            </a:fld>
            <a:endParaRPr lang="en-US" dirty="0"/>
          </a:p>
        </p:txBody>
      </p:sp>
      <p:sp>
        <p:nvSpPr>
          <p:cNvPr id="10" name="Rectangle 9">
            <a:extLst>
              <a:ext uri="{FF2B5EF4-FFF2-40B4-BE49-F238E27FC236}">
                <a16:creationId xmlns:a16="http://schemas.microsoft.com/office/drawing/2014/main" id="{187515FF-A0B8-C748-B888-B5E7E36D9E01}"/>
              </a:ext>
            </a:extLst>
          </p:cNvPr>
          <p:cNvSpPr/>
          <p:nvPr userDrawn="1"/>
        </p:nvSpPr>
        <p:spPr>
          <a:xfrm>
            <a:off x="11510682" y="-37218"/>
            <a:ext cx="681318" cy="6895217"/>
          </a:xfrm>
          <a:prstGeom prst="rect">
            <a:avLst/>
          </a:prstGeom>
          <a:solidFill>
            <a:schemeClr val="accent5"/>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4DEB78EA-BEEE-F349-88FC-0EA343974678}"/>
              </a:ext>
            </a:extLst>
          </p:cNvPr>
          <p:cNvCxnSpPr>
            <a:cxnSpLocks/>
          </p:cNvCxnSpPr>
          <p:nvPr userDrawn="1"/>
        </p:nvCxnSpPr>
        <p:spPr>
          <a:xfrm flipH="1">
            <a:off x="-1734" y="111210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6D4A47C-A252-5E44-B313-E53706F59CD9}"/>
              </a:ext>
            </a:extLst>
          </p:cNvPr>
          <p:cNvCxnSpPr>
            <a:cxnSpLocks/>
          </p:cNvCxnSpPr>
          <p:nvPr userDrawn="1"/>
        </p:nvCxnSpPr>
        <p:spPr>
          <a:xfrm flipH="1">
            <a:off x="-1734" y="567145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26225CB-6D53-5B4E-9EFA-34719523B6EC}"/>
              </a:ext>
            </a:extLst>
          </p:cNvPr>
          <p:cNvCxnSpPr>
            <a:cxnSpLocks/>
          </p:cNvCxnSpPr>
          <p:nvPr userDrawn="1"/>
        </p:nvCxnSpPr>
        <p:spPr>
          <a:xfrm flipV="1">
            <a:off x="11510682"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75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62B3F740-1E9C-A544-964D-48014EBF79BE}"/>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2"/>
                </a:solidFill>
                <a:latin typeface="+mj-lt"/>
              </a:rPr>
              <a:pPr/>
              <a:t>‹#›</a:t>
            </a:fld>
            <a:endParaRPr lang="en-US" sz="1000" dirty="0">
              <a:solidFill>
                <a:schemeClr val="accent2"/>
              </a:solidFill>
              <a:latin typeface="+mj-lt"/>
            </a:endParaRPr>
          </a:p>
        </p:txBody>
      </p:sp>
      <p:cxnSp>
        <p:nvCxnSpPr>
          <p:cNvPr id="9" name="Straight Connector 8">
            <a:extLst>
              <a:ext uri="{FF2B5EF4-FFF2-40B4-BE49-F238E27FC236}">
                <a16:creationId xmlns:a16="http://schemas.microsoft.com/office/drawing/2014/main" id="{F3EB2186-3A18-D445-88A4-34402F9511EA}"/>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16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4">
                    <a:lumMod val="50000"/>
                  </a:schemeClr>
                </a:solidFill>
                <a:latin typeface="+mj-lt"/>
              </a:rPr>
              <a:pPr/>
              <a:t>‹#›</a:t>
            </a:fld>
            <a:endParaRPr lang="en-US" sz="1000" dirty="0">
              <a:solidFill>
                <a:schemeClr val="accent4">
                  <a:lumMod val="50000"/>
                </a:schemeClr>
              </a:solidFill>
              <a:latin typeface="+mj-lt"/>
            </a:endParaRP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1D860091-E249-9C44-9CCA-1956D1962FF4}"/>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96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lvl1pPr>
              <a:defRPr>
                <a:solidFill>
                  <a:schemeClr val="accent4">
                    <a:lumMod val="50000"/>
                  </a:schemeClr>
                </a:solidFill>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5688669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sz="1000">
                <a:solidFill>
                  <a:schemeClr val="accent4">
                    <a:lumMod val="50000"/>
                  </a:schemeClr>
                </a:solidFill>
                <a:latin typeface="+mj-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8" r:id="rId3"/>
    <p:sldLayoutId id="2147483653" r:id="rId4"/>
    <p:sldLayoutId id="2147483666" r:id="rId5"/>
    <p:sldLayoutId id="2147483655" r:id="rId6"/>
  </p:sldLayoutIdLst>
  <p:hf hdr="0" ftr="0" dt="0"/>
  <p:txStyles>
    <p:titleStyle>
      <a:lvl1pPr algn="l" defTabSz="914400" rtl="0" eaLnBrk="1" latinLnBrk="0" hangingPunct="1">
        <a:lnSpc>
          <a:spcPct val="90000"/>
        </a:lnSpc>
        <a:spcBef>
          <a:spcPct val="0"/>
        </a:spcBef>
        <a:buNone/>
        <a:defRPr sz="4400" kern="1200">
          <a:solidFill>
            <a:schemeClr val="accent4">
              <a:lumMod val="50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sbcc.edu/curriculumcommittee/files/DLSummary_NC006.xlsx" TargetMode="External"/><Relationship Id="rId2" Type="http://schemas.openxmlformats.org/officeDocument/2006/relationships/hyperlink" Target="http://www.sbcc.edu/curriculumcommittee/files/Non-Credit_DLSummary7_new.xlsx" TargetMode="External"/><Relationship Id="rId1" Type="http://schemas.openxmlformats.org/officeDocument/2006/relationships/slideLayout" Target="../slideLayouts/slideLayout2.xml"/><Relationship Id="rId5" Type="http://schemas.openxmlformats.org/officeDocument/2006/relationships/hyperlink" Target="http://www.sbcc.edu/curriculumcommittee/files/DE-Guidelines-Approved-01-08-2020.pdf" TargetMode="External"/><Relationship Id="rId4" Type="http://schemas.openxmlformats.org/officeDocument/2006/relationships/hyperlink" Target="http://www.sbcc.edu/curriculumcommittee/distanceeducation.php"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www.asccc.org/sites/default/files/Noncredit%20DE%20Curr%20Inst-v4%20-%20FINAL%207.10.19.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cccco.edu/-/media/CCCCO-Website/Files/Finance-and-Facilities/saamch3-ada.ashx?la=en&amp;hash=BB6343C85138F8E154CFABDA16B10183C5AA021D" TargetMode="External"/><Relationship Id="rId2" Type="http://schemas.openxmlformats.org/officeDocument/2006/relationships/hyperlink" Target="https://govt.westlaw.com/calregs/Document/IB07ACBB0D48511DEBC02831C6D6C108E?viewType=FullText&amp;originationContext=documenttoc&amp;transitionType=CategoryPageItem&amp;contextData=(sc.Default)" TargetMode="Externa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5E2EC3-E435-45DB-8D0F-D215093419C6}"/>
              </a:ext>
            </a:extLst>
          </p:cNvPr>
          <p:cNvSpPr txBox="1"/>
          <p:nvPr/>
        </p:nvSpPr>
        <p:spPr>
          <a:xfrm>
            <a:off x="7555041" y="3575098"/>
            <a:ext cx="4132289" cy="2308324"/>
          </a:xfrm>
          <a:prstGeom prst="rect">
            <a:avLst/>
          </a:prstGeom>
          <a:noFill/>
        </p:spPr>
        <p:txBody>
          <a:bodyPr wrap="square" rtlCol="0">
            <a:spAutoFit/>
          </a:bodyPr>
          <a:lstStyle/>
          <a:p>
            <a:r>
              <a:rPr lang="en-US" b="1" dirty="0"/>
              <a:t>Presenters:</a:t>
            </a:r>
          </a:p>
          <a:p>
            <a:br>
              <a:rPr lang="en-US" b="1" dirty="0"/>
            </a:br>
            <a:r>
              <a:rPr lang="en-US" b="1" dirty="0"/>
              <a:t>Chrissy Gascon </a:t>
            </a:r>
          </a:p>
          <a:p>
            <a:r>
              <a:rPr lang="en-US" b="1" dirty="0"/>
              <a:t>Santiago Canyon College </a:t>
            </a:r>
          </a:p>
          <a:p>
            <a:r>
              <a:rPr lang="en-US" b="1" dirty="0"/>
              <a:t>Division of Continuing Education</a:t>
            </a:r>
          </a:p>
          <a:p>
            <a:endParaRPr lang="en-US" b="1" dirty="0"/>
          </a:p>
          <a:p>
            <a:r>
              <a:rPr lang="en-US" b="1" dirty="0"/>
              <a:t>Kathy O’Connor</a:t>
            </a:r>
          </a:p>
          <a:p>
            <a:r>
              <a:rPr lang="en-US" b="1" dirty="0"/>
              <a:t>Santa Barbara City College</a:t>
            </a:r>
          </a:p>
        </p:txBody>
      </p:sp>
      <p:sp>
        <p:nvSpPr>
          <p:cNvPr id="4" name="TextBox 3">
            <a:extLst>
              <a:ext uri="{FF2B5EF4-FFF2-40B4-BE49-F238E27FC236}">
                <a16:creationId xmlns:a16="http://schemas.microsoft.com/office/drawing/2014/main" id="{104F4F8E-9432-480F-A926-7FA6CDB36CE6}"/>
              </a:ext>
            </a:extLst>
          </p:cNvPr>
          <p:cNvSpPr txBox="1"/>
          <p:nvPr/>
        </p:nvSpPr>
        <p:spPr>
          <a:xfrm>
            <a:off x="7207695" y="1514764"/>
            <a:ext cx="4618181" cy="1200329"/>
          </a:xfrm>
          <a:prstGeom prst="rect">
            <a:avLst/>
          </a:prstGeom>
          <a:noFill/>
        </p:spPr>
        <p:txBody>
          <a:bodyPr wrap="square" rtlCol="0">
            <a:spAutoFit/>
          </a:bodyPr>
          <a:lstStyle/>
          <a:p>
            <a:pPr algn="ctr"/>
            <a:r>
              <a:rPr lang="en-US" sz="3600" dirty="0">
                <a:solidFill>
                  <a:schemeClr val="tx2"/>
                </a:solidFill>
              </a:rPr>
              <a:t>Noncredit Distance Education</a:t>
            </a:r>
          </a:p>
        </p:txBody>
      </p:sp>
    </p:spTree>
    <p:extLst>
      <p:ext uri="{BB962C8B-B14F-4D97-AF65-F5344CB8AC3E}">
        <p14:creationId xmlns:p14="http://schemas.microsoft.com/office/powerpoint/2010/main" val="103676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mple equation in which the average weekly student contact hours equal 1.94 " title="Sample Noncredt DE FTES Example ">
            <a:extLst>
              <a:ext uri="{FF2B5EF4-FFF2-40B4-BE49-F238E27FC236}">
                <a16:creationId xmlns:a16="http://schemas.microsoft.com/office/drawing/2014/main" id="{6F228BD2-8833-493B-B5AE-55244183F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259" b="12621"/>
          <a:stretch/>
        </p:blipFill>
        <p:spPr bwMode="auto">
          <a:xfrm>
            <a:off x="3728291" y="1542185"/>
            <a:ext cx="5101155" cy="1616452"/>
          </a:xfrm>
          <a:prstGeom prst="rect">
            <a:avLst/>
          </a:prstGeom>
          <a:noFill/>
          <a:ln w="38100">
            <a:solidFill>
              <a:srgbClr val="E16C1C"/>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a:extLst>
              <a:ext uri="{FF2B5EF4-FFF2-40B4-BE49-F238E27FC236}">
                <a16:creationId xmlns:a16="http://schemas.microsoft.com/office/drawing/2014/main" id="{E548DD91-0EF2-4CF7-8B5F-36AB6A10D983}"/>
              </a:ext>
            </a:extLst>
          </p:cNvPr>
          <p:cNvSpPr txBox="1"/>
          <p:nvPr/>
        </p:nvSpPr>
        <p:spPr>
          <a:xfrm>
            <a:off x="495832" y="-27913"/>
            <a:ext cx="853182" cy="6913826"/>
          </a:xfrm>
          <a:prstGeom prst="rect">
            <a:avLst/>
          </a:prstGeom>
          <a:solidFill>
            <a:schemeClr val="accent6">
              <a:lumMod val="60000"/>
              <a:lumOff val="40000"/>
            </a:schemeClr>
          </a:solidFill>
        </p:spPr>
        <p:txBody>
          <a:bodyPr vert="wordArtVert" wrap="square" rtlCol="0" anchor="ctr" anchorCtr="0">
            <a:spAutoFit/>
          </a:bodyPr>
          <a:lstStyle/>
          <a:p>
            <a:r>
              <a:rPr lang="en-US" sz="4000" dirty="0">
                <a:solidFill>
                  <a:schemeClr val="bg1"/>
                </a:solidFill>
              </a:rPr>
              <a:t> EXAMPLES</a:t>
            </a:r>
          </a:p>
        </p:txBody>
      </p:sp>
      <p:sp>
        <p:nvSpPr>
          <p:cNvPr id="8" name="Rectangle 7">
            <a:extLst>
              <a:ext uri="{FF2B5EF4-FFF2-40B4-BE49-F238E27FC236}">
                <a16:creationId xmlns:a16="http://schemas.microsoft.com/office/drawing/2014/main" id="{30946801-DCBF-47FA-8E26-E952660BAE91}"/>
              </a:ext>
            </a:extLst>
          </p:cNvPr>
          <p:cNvSpPr/>
          <p:nvPr/>
        </p:nvSpPr>
        <p:spPr>
          <a:xfrm>
            <a:off x="3008864" y="3491803"/>
            <a:ext cx="6861580" cy="1323439"/>
          </a:xfrm>
          <a:prstGeom prst="rect">
            <a:avLst/>
          </a:prstGeom>
        </p:spPr>
        <p:txBody>
          <a:bodyPr wrap="square">
            <a:spAutoFit/>
          </a:bodyPr>
          <a:lstStyle/>
          <a:p>
            <a:pPr marL="131445" indent="0">
              <a:buNone/>
            </a:pPr>
            <a:r>
              <a:rPr lang="en-US" sz="2000" b="1" dirty="0">
                <a:solidFill>
                  <a:schemeClr val="accent5">
                    <a:lumMod val="75000"/>
                  </a:schemeClr>
                </a:solidFill>
              </a:rPr>
              <a:t>Calculate FTES: </a:t>
            </a:r>
          </a:p>
          <a:p>
            <a:pPr marL="131445" indent="0">
              <a:buNone/>
            </a:pPr>
            <a:r>
              <a:rPr lang="en-US" sz="2000" b="1" dirty="0">
                <a:solidFill>
                  <a:schemeClr val="accent5">
                    <a:lumMod val="75000"/>
                  </a:schemeClr>
                </a:solidFill>
              </a:rPr>
              <a:t>Multiply Average Census with WSCH and term length multiplier (17.5 for semesters, 11.67 for quarters), </a:t>
            </a:r>
          </a:p>
          <a:p>
            <a:pPr marL="131445" indent="0">
              <a:buNone/>
            </a:pPr>
            <a:r>
              <a:rPr lang="en-US" sz="2000" b="1" dirty="0">
                <a:solidFill>
                  <a:schemeClr val="accent5">
                    <a:lumMod val="75000"/>
                  </a:schemeClr>
                </a:solidFill>
              </a:rPr>
              <a:t>and divide that by 525. </a:t>
            </a:r>
          </a:p>
        </p:txBody>
      </p:sp>
      <p:sp>
        <p:nvSpPr>
          <p:cNvPr id="9" name="Rectangle 8">
            <a:extLst>
              <a:ext uri="{FF2B5EF4-FFF2-40B4-BE49-F238E27FC236}">
                <a16:creationId xmlns:a16="http://schemas.microsoft.com/office/drawing/2014/main" id="{2A56FC57-3DF5-40C2-B411-B4E1C33B2BAB}"/>
              </a:ext>
            </a:extLst>
          </p:cNvPr>
          <p:cNvSpPr/>
          <p:nvPr/>
        </p:nvSpPr>
        <p:spPr>
          <a:xfrm>
            <a:off x="2238451" y="625492"/>
            <a:ext cx="8807501" cy="646331"/>
          </a:xfrm>
          <a:prstGeom prst="rect">
            <a:avLst/>
          </a:prstGeom>
        </p:spPr>
        <p:txBody>
          <a:bodyPr wrap="square">
            <a:spAutoFit/>
          </a:bodyPr>
          <a:lstStyle/>
          <a:p>
            <a:r>
              <a:rPr lang="en-US" sz="3600" dirty="0">
                <a:solidFill>
                  <a:schemeClr val="accent5">
                    <a:lumMod val="75000"/>
                  </a:schemeClr>
                </a:solidFill>
              </a:rPr>
              <a:t>Noncredit DE FTES Example (Continued)</a:t>
            </a:r>
          </a:p>
        </p:txBody>
      </p:sp>
      <p:pic>
        <p:nvPicPr>
          <p:cNvPr id="10" name="Picture 4" descr="Sample equation in which the term length multiplier is 17.5 " title="Sample Noncredit DE FTES Example ">
            <a:extLst>
              <a:ext uri="{FF2B5EF4-FFF2-40B4-BE49-F238E27FC236}">
                <a16:creationId xmlns:a16="http://schemas.microsoft.com/office/drawing/2014/main" id="{A2C4C16A-19C0-4C00-AD32-D911048EA6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172" b="11316"/>
          <a:stretch/>
        </p:blipFill>
        <p:spPr bwMode="auto">
          <a:xfrm>
            <a:off x="3635795" y="5148408"/>
            <a:ext cx="5577376" cy="1221596"/>
          </a:xfrm>
          <a:prstGeom prst="rect">
            <a:avLst/>
          </a:prstGeom>
          <a:noFill/>
          <a:ln w="38100">
            <a:solidFill>
              <a:srgbClr val="E16C1C"/>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99142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2D8F1A-69A8-9242-9469-8400121D240A}" type="slidenum">
              <a:rPr lang="en-US" smtClean="0"/>
              <a:t>11</a:t>
            </a:fld>
            <a:endParaRPr lang="en-US" dirty="0"/>
          </a:p>
        </p:txBody>
      </p:sp>
      <p:sp>
        <p:nvSpPr>
          <p:cNvPr id="5" name="Rectangle 4">
            <a:extLst>
              <a:ext uri="{FF2B5EF4-FFF2-40B4-BE49-F238E27FC236}">
                <a16:creationId xmlns:a16="http://schemas.microsoft.com/office/drawing/2014/main" id="{F4678350-E228-4A46-9D74-4C36CA9D90AE}"/>
              </a:ext>
            </a:extLst>
          </p:cNvPr>
          <p:cNvSpPr/>
          <p:nvPr/>
        </p:nvSpPr>
        <p:spPr>
          <a:xfrm>
            <a:off x="3048000" y="3168064"/>
            <a:ext cx="6096000" cy="2308324"/>
          </a:xfrm>
          <a:prstGeom prst="rect">
            <a:avLst/>
          </a:prstGeom>
        </p:spPr>
        <p:txBody>
          <a:bodyPr>
            <a:spAutoFit/>
          </a:bodyPr>
          <a:lstStyle/>
          <a:p>
            <a:r>
              <a:rPr lang="en-US" b="1" u="sng" dirty="0">
                <a:solidFill>
                  <a:schemeClr val="accent5">
                    <a:lumMod val="50000"/>
                  </a:schemeClr>
                </a:solidFill>
                <a:hlinkClick r:id="rId2">
                  <a:extLst>
                    <a:ext uri="{A12FA001-AC4F-418D-AE19-62706E023703}">
                      <ahyp:hlinkClr xmlns:ahyp="http://schemas.microsoft.com/office/drawing/2018/hyperlinkcolor" val="tx"/>
                    </a:ext>
                  </a:extLst>
                </a:hlinkClick>
              </a:rPr>
              <a:t>Noncredit Distance Learning Summary Grid</a:t>
            </a:r>
            <a:endParaRPr lang="en-US" b="1" u="sng" dirty="0">
              <a:solidFill>
                <a:schemeClr val="accent5">
                  <a:lumMod val="50000"/>
                </a:schemeClr>
              </a:solidFill>
            </a:endParaRPr>
          </a:p>
          <a:p>
            <a:endParaRPr lang="en-US" b="1" u="sng" dirty="0">
              <a:solidFill>
                <a:schemeClr val="accent5">
                  <a:lumMod val="50000"/>
                </a:schemeClr>
              </a:solidFill>
            </a:endParaRPr>
          </a:p>
          <a:p>
            <a:r>
              <a:rPr lang="en-US" b="1" u="sng" dirty="0">
                <a:solidFill>
                  <a:schemeClr val="accent5">
                    <a:lumMod val="50000"/>
                  </a:schemeClr>
                </a:solidFill>
                <a:hlinkClick r:id="rId3">
                  <a:extLst>
                    <a:ext uri="{A12FA001-AC4F-418D-AE19-62706E023703}">
                      <ahyp:hlinkClr xmlns:ahyp="http://schemas.microsoft.com/office/drawing/2018/hyperlinkcolor" val="tx"/>
                    </a:ext>
                  </a:extLst>
                </a:hlinkClick>
              </a:rPr>
              <a:t>Example of Noncredit Course</a:t>
            </a:r>
            <a:endParaRPr lang="en-US" b="1" u="sng" dirty="0">
              <a:solidFill>
                <a:schemeClr val="accent5">
                  <a:lumMod val="50000"/>
                </a:schemeClr>
              </a:solidFill>
            </a:endParaRPr>
          </a:p>
          <a:p>
            <a:endParaRPr lang="en-US" u="sng" dirty="0">
              <a:solidFill>
                <a:schemeClr val="accent5">
                  <a:lumMod val="50000"/>
                </a:schemeClr>
              </a:solidFill>
            </a:endParaRPr>
          </a:p>
          <a:p>
            <a:pPr marL="0" indent="0">
              <a:buNone/>
            </a:pPr>
            <a:r>
              <a:rPr lang="en-US" b="1" u="sng" dirty="0">
                <a:solidFill>
                  <a:schemeClr val="accent5">
                    <a:lumMod val="50000"/>
                  </a:schemeClr>
                </a:solidFill>
                <a:hlinkClick r:id="rId4">
                  <a:extLst>
                    <a:ext uri="{A12FA001-AC4F-418D-AE19-62706E023703}">
                      <ahyp:hlinkClr xmlns:ahyp="http://schemas.microsoft.com/office/drawing/2018/hyperlinkcolor" val="tx"/>
                    </a:ext>
                  </a:extLst>
                </a:hlinkClick>
              </a:rPr>
              <a:t>SBCC’s Distance Education Website Page</a:t>
            </a:r>
            <a:endParaRPr lang="en-US" b="1" u="sng" dirty="0">
              <a:solidFill>
                <a:schemeClr val="accent5">
                  <a:lumMod val="50000"/>
                </a:schemeClr>
              </a:solidFill>
            </a:endParaRPr>
          </a:p>
          <a:p>
            <a:endParaRPr lang="en-US" dirty="0">
              <a:solidFill>
                <a:schemeClr val="accent5">
                  <a:lumMod val="50000"/>
                </a:schemeClr>
              </a:solidFill>
            </a:endParaRPr>
          </a:p>
          <a:p>
            <a:r>
              <a:rPr lang="en-US" sz="1800" b="1" i="0" u="none" strike="noStrike" kern="1200" dirty="0">
                <a:solidFill>
                  <a:schemeClr val="accent5">
                    <a:lumMod val="50000"/>
                  </a:schemeClr>
                </a:solidFill>
                <a:effectLst/>
                <a:latin typeface="+mn-lt"/>
                <a:ea typeface="+mn-ea"/>
                <a:cs typeface="+mn-cs"/>
              </a:rPr>
              <a:t>DRAFT</a:t>
            </a:r>
            <a:r>
              <a:rPr lang="en-US" sz="1800" b="0" i="0" u="none" strike="noStrike" kern="1200" dirty="0">
                <a:solidFill>
                  <a:schemeClr val="accent5">
                    <a:lumMod val="50000"/>
                  </a:schemeClr>
                </a:solidFill>
                <a:effectLst/>
                <a:latin typeface="+mn-lt"/>
                <a:ea typeface="+mn-ea"/>
                <a:cs typeface="+mn-cs"/>
              </a:rPr>
              <a:t> -- </a:t>
            </a:r>
            <a:r>
              <a:rPr lang="en-US" sz="1800" b="1" i="0" u="none" strike="noStrike" kern="1200" dirty="0">
                <a:solidFill>
                  <a:schemeClr val="accent5">
                    <a:lumMod val="50000"/>
                  </a:schemeClr>
                </a:solidFill>
                <a:effectLst/>
                <a:latin typeface="+mn-lt"/>
                <a:ea typeface="+mn-ea"/>
                <a:cs typeface="+mn-cs"/>
                <a:hlinkClick r:id="rId5">
                  <a:extLst>
                    <a:ext uri="{A12FA001-AC4F-418D-AE19-62706E023703}">
                      <ahyp:hlinkClr xmlns:ahyp="http://schemas.microsoft.com/office/drawing/2018/hyperlinkcolor" val="tx"/>
                    </a:ext>
                  </a:extLst>
                </a:hlinkClick>
              </a:rPr>
              <a:t>Distance Education Guidelines</a:t>
            </a:r>
            <a:r>
              <a:rPr lang="en-US" sz="1800" b="0" i="0" u="none" strike="noStrike" kern="1200" dirty="0">
                <a:solidFill>
                  <a:schemeClr val="accent5">
                    <a:lumMod val="50000"/>
                  </a:schemeClr>
                </a:solidFill>
                <a:effectLst/>
                <a:latin typeface="+mn-lt"/>
                <a:ea typeface="+mn-ea"/>
                <a:cs typeface="+mn-cs"/>
              </a:rPr>
              <a:t> </a:t>
            </a:r>
          </a:p>
          <a:p>
            <a:r>
              <a:rPr lang="en-US" sz="1800" b="0" i="0" u="none" strike="noStrike" kern="1200" dirty="0">
                <a:solidFill>
                  <a:schemeClr val="accent5">
                    <a:lumMod val="50000"/>
                  </a:schemeClr>
                </a:solidFill>
                <a:effectLst/>
                <a:latin typeface="+mn-lt"/>
                <a:ea typeface="+mn-ea"/>
                <a:cs typeface="+mn-cs"/>
              </a:rPr>
              <a:t>(Chancellor's Office, 2019) </a:t>
            </a:r>
            <a:endParaRPr lang="en-US" dirty="0">
              <a:solidFill>
                <a:schemeClr val="accent5">
                  <a:lumMod val="50000"/>
                </a:schemeClr>
              </a:solidFill>
            </a:endParaRPr>
          </a:p>
        </p:txBody>
      </p:sp>
      <p:sp>
        <p:nvSpPr>
          <p:cNvPr id="6" name="TextBox 5">
            <a:extLst>
              <a:ext uri="{FF2B5EF4-FFF2-40B4-BE49-F238E27FC236}">
                <a16:creationId xmlns:a16="http://schemas.microsoft.com/office/drawing/2014/main" id="{0C6F53DA-A293-4F0E-A7AF-D62C0C44FD6B}"/>
              </a:ext>
            </a:extLst>
          </p:cNvPr>
          <p:cNvSpPr txBox="1"/>
          <p:nvPr/>
        </p:nvSpPr>
        <p:spPr>
          <a:xfrm>
            <a:off x="616227" y="673719"/>
            <a:ext cx="10210800" cy="830997"/>
          </a:xfrm>
          <a:prstGeom prst="rect">
            <a:avLst/>
          </a:prstGeom>
          <a:noFill/>
          <a:ln>
            <a:solidFill>
              <a:schemeClr val="bg1"/>
            </a:solidFill>
            <a:prstDash val="sysDash"/>
          </a:ln>
        </p:spPr>
        <p:txBody>
          <a:bodyPr wrap="square" rtlCol="0">
            <a:spAutoFit/>
          </a:bodyPr>
          <a:lstStyle/>
          <a:p>
            <a:pPr algn="ctr"/>
            <a:r>
              <a:rPr lang="en-US" sz="4800" dirty="0">
                <a:solidFill>
                  <a:schemeClr val="bg1"/>
                </a:solidFill>
              </a:rPr>
              <a:t>Reference Links</a:t>
            </a:r>
          </a:p>
        </p:txBody>
      </p:sp>
    </p:spTree>
    <p:extLst>
      <p:ext uri="{BB962C8B-B14F-4D97-AF65-F5344CB8AC3E}">
        <p14:creationId xmlns:p14="http://schemas.microsoft.com/office/powerpoint/2010/main" val="124409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DE3918-15BB-4A17-B616-A13B8BAA0793}"/>
              </a:ext>
            </a:extLst>
          </p:cNvPr>
          <p:cNvSpPr/>
          <p:nvPr/>
        </p:nvSpPr>
        <p:spPr>
          <a:xfrm>
            <a:off x="0" y="5787761"/>
            <a:ext cx="12192000" cy="1070239"/>
          </a:xfrm>
          <a:prstGeom prst="rect">
            <a:avLst/>
          </a:prstGeom>
          <a:solidFill>
            <a:schemeClr val="accent6">
              <a:lumMod val="75000"/>
            </a:schemeClr>
          </a:solidFill>
          <a:ln>
            <a:noFill/>
          </a:ln>
          <a:effectLst>
            <a:outerShdw blurRad="190500" dist="38100" dir="54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2" name="Slide Number Placeholder 1"/>
          <p:cNvSpPr>
            <a:spLocks noGrp="1"/>
          </p:cNvSpPr>
          <p:nvPr>
            <p:ph type="sldNum" sz="quarter" idx="12"/>
          </p:nvPr>
        </p:nvSpPr>
        <p:spPr/>
        <p:txBody>
          <a:bodyPr/>
          <a:lstStyle/>
          <a:p>
            <a:fld id="{492D8F1A-69A8-9242-9469-8400121D240A}" type="slidenum">
              <a:rPr lang="en-US" smtClean="0"/>
              <a:pPr/>
              <a:t>12</a:t>
            </a:fld>
            <a:endParaRPr lang="en-US" dirty="0"/>
          </a:p>
        </p:txBody>
      </p:sp>
      <p:sp>
        <p:nvSpPr>
          <p:cNvPr id="3" name="Rounded Rectangular Callout 5">
            <a:extLst>
              <a:ext uri="{FF2B5EF4-FFF2-40B4-BE49-F238E27FC236}">
                <a16:creationId xmlns:a16="http://schemas.microsoft.com/office/drawing/2014/main" id="{E6F00965-5708-419A-9293-99542B288305}"/>
              </a:ext>
            </a:extLst>
          </p:cNvPr>
          <p:cNvSpPr/>
          <p:nvPr/>
        </p:nvSpPr>
        <p:spPr>
          <a:xfrm>
            <a:off x="8436309" y="3527957"/>
            <a:ext cx="2980593" cy="1305659"/>
          </a:xfrm>
          <a:prstGeom prst="wedgeRoundRectCallout">
            <a:avLst/>
          </a:prstGeom>
          <a:solidFill>
            <a:schemeClr val="accent5">
              <a:lumMod val="5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Verdana" charset="0"/>
                <a:cs typeface="Verdana" charset="0"/>
              </a:rPr>
              <a:t>The funding formula is difficult, but not impossible!</a:t>
            </a:r>
          </a:p>
        </p:txBody>
      </p:sp>
      <p:sp>
        <p:nvSpPr>
          <p:cNvPr id="4" name="Rounded Rectangular Callout 9">
            <a:extLst>
              <a:ext uri="{FF2B5EF4-FFF2-40B4-BE49-F238E27FC236}">
                <a16:creationId xmlns:a16="http://schemas.microsoft.com/office/drawing/2014/main" id="{19810299-262B-440A-814F-8498D91F4CBB}"/>
              </a:ext>
            </a:extLst>
          </p:cNvPr>
          <p:cNvSpPr/>
          <p:nvPr/>
        </p:nvSpPr>
        <p:spPr>
          <a:xfrm>
            <a:off x="2342388" y="460705"/>
            <a:ext cx="3135924" cy="1019908"/>
          </a:xfrm>
          <a:prstGeom prst="wedgeRoundRectCallout">
            <a:avLst/>
          </a:prstGeom>
          <a:solidFill>
            <a:schemeClr val="accent5">
              <a:lumMod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Verdana" charset="0"/>
                <a:cs typeface="Verdana" charset="0"/>
              </a:rPr>
              <a:t>There will be glitches in what you thought was a perfect plan!</a:t>
            </a:r>
          </a:p>
        </p:txBody>
      </p:sp>
      <p:sp>
        <p:nvSpPr>
          <p:cNvPr id="5" name="Oval Callout 11">
            <a:extLst>
              <a:ext uri="{FF2B5EF4-FFF2-40B4-BE49-F238E27FC236}">
                <a16:creationId xmlns:a16="http://schemas.microsoft.com/office/drawing/2014/main" id="{8619FF69-31F7-44D0-903B-DE5A213B407A}"/>
              </a:ext>
            </a:extLst>
          </p:cNvPr>
          <p:cNvSpPr/>
          <p:nvPr/>
        </p:nvSpPr>
        <p:spPr>
          <a:xfrm>
            <a:off x="7811390" y="593256"/>
            <a:ext cx="2883877" cy="1925515"/>
          </a:xfrm>
          <a:prstGeom prst="wedgeEllipseCallout">
            <a:avLst/>
          </a:prstGeom>
          <a:solidFill>
            <a:schemeClr val="accent5">
              <a:lumMod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Verdana" charset="0"/>
                <a:cs typeface="Verdana" charset="0"/>
              </a:rPr>
              <a:t>Teaching online is not as easy as it seems!</a:t>
            </a:r>
          </a:p>
        </p:txBody>
      </p:sp>
      <p:sp>
        <p:nvSpPr>
          <p:cNvPr id="6" name="Rounded Rectangular Callout 13">
            <a:extLst>
              <a:ext uri="{FF2B5EF4-FFF2-40B4-BE49-F238E27FC236}">
                <a16:creationId xmlns:a16="http://schemas.microsoft.com/office/drawing/2014/main" id="{CBF5580A-D30A-434B-9F12-5538E9E22986}"/>
              </a:ext>
            </a:extLst>
          </p:cNvPr>
          <p:cNvSpPr/>
          <p:nvPr/>
        </p:nvSpPr>
        <p:spPr>
          <a:xfrm>
            <a:off x="1820007" y="4229099"/>
            <a:ext cx="1881554" cy="1019908"/>
          </a:xfrm>
          <a:prstGeom prst="wedgeRoundRectCallout">
            <a:avLst/>
          </a:prstGeom>
          <a:solidFill>
            <a:schemeClr val="accent5">
              <a:lumMod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Ugh! </a:t>
            </a:r>
          </a:p>
          <a:p>
            <a:pPr algn="ctr"/>
            <a:r>
              <a:rPr lang="en-US" dirty="0"/>
              <a:t>Scheduling!</a:t>
            </a:r>
          </a:p>
        </p:txBody>
      </p:sp>
      <p:pic>
        <p:nvPicPr>
          <p:cNvPr id="7" name="Picture 8" descr="This is an image of a cartoon man carrying a balloon with the words &quot;Help Me!&quot; written on it.  He is standing in the middle of many different air quotes that show frustration.">
            <a:extLst>
              <a:ext uri="{FF2B5EF4-FFF2-40B4-BE49-F238E27FC236}">
                <a16:creationId xmlns:a16="http://schemas.microsoft.com/office/drawing/2014/main" id="{7C49014E-DFA5-49D5-82E0-861F29E00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445" y="3429000"/>
            <a:ext cx="2312379" cy="2312379"/>
          </a:xfrm>
          <a:prstGeom prst="rect">
            <a:avLst/>
          </a:prstGeom>
          <a:noFill/>
          <a:extLst>
            <a:ext uri="{909E8E84-426E-40DD-AFC4-6F175D3DCCD1}">
              <a14:hiddenFill xmlns:a14="http://schemas.microsoft.com/office/drawing/2010/main">
                <a:solidFill>
                  <a:srgbClr val="FFFFFF"/>
                </a:solidFill>
              </a14:hiddenFill>
            </a:ext>
          </a:extLst>
        </p:spPr>
      </p:pic>
      <p:sp>
        <p:nvSpPr>
          <p:cNvPr id="8" name="Cloud Callout 12">
            <a:extLst>
              <a:ext uri="{FF2B5EF4-FFF2-40B4-BE49-F238E27FC236}">
                <a16:creationId xmlns:a16="http://schemas.microsoft.com/office/drawing/2014/main" id="{D0F7D1E9-4267-46F7-9453-9464E07D575F}"/>
              </a:ext>
            </a:extLst>
          </p:cNvPr>
          <p:cNvSpPr/>
          <p:nvPr/>
        </p:nvSpPr>
        <p:spPr>
          <a:xfrm>
            <a:off x="4049156" y="1905060"/>
            <a:ext cx="3191608" cy="1855177"/>
          </a:xfrm>
          <a:prstGeom prst="cloudCallout">
            <a:avLst/>
          </a:prstGeom>
          <a:solidFill>
            <a:schemeClr val="accent5">
              <a:lumMod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Verdana" charset="0"/>
                <a:cs typeface="Verdana" charset="0"/>
              </a:rPr>
              <a:t>Evaluating online courses is a new territory!</a:t>
            </a:r>
          </a:p>
        </p:txBody>
      </p:sp>
      <p:sp>
        <p:nvSpPr>
          <p:cNvPr id="10" name="TextBox 9">
            <a:extLst>
              <a:ext uri="{FF2B5EF4-FFF2-40B4-BE49-F238E27FC236}">
                <a16:creationId xmlns:a16="http://schemas.microsoft.com/office/drawing/2014/main" id="{8160B4A7-B909-44C8-9B31-63BAF5EBD0AB}"/>
              </a:ext>
            </a:extLst>
          </p:cNvPr>
          <p:cNvSpPr txBox="1"/>
          <p:nvPr/>
        </p:nvSpPr>
        <p:spPr>
          <a:xfrm>
            <a:off x="772238" y="6059362"/>
            <a:ext cx="10462592" cy="646331"/>
          </a:xfrm>
          <a:prstGeom prst="rect">
            <a:avLst/>
          </a:prstGeom>
          <a:noFill/>
          <a:ln>
            <a:solidFill>
              <a:schemeClr val="bg1"/>
            </a:solidFill>
            <a:prstDash val="sysDot"/>
          </a:ln>
        </p:spPr>
        <p:txBody>
          <a:bodyPr wrap="square" rtlCol="0">
            <a:spAutoFit/>
          </a:bodyPr>
          <a:lstStyle/>
          <a:p>
            <a:pPr algn="ctr"/>
            <a:r>
              <a:rPr lang="en-US" sz="3600" dirty="0">
                <a:solidFill>
                  <a:schemeClr val="bg1"/>
                </a:solidFill>
              </a:rPr>
              <a:t>From Regulations to Practice…</a:t>
            </a:r>
          </a:p>
        </p:txBody>
      </p:sp>
      <p:sp>
        <p:nvSpPr>
          <p:cNvPr id="9" name="Rectangular Callout 3">
            <a:extLst>
              <a:ext uri="{FF2B5EF4-FFF2-40B4-BE49-F238E27FC236}">
                <a16:creationId xmlns:a16="http://schemas.microsoft.com/office/drawing/2014/main" id="{850F6DEC-E673-434E-AFB0-B711AFA6E12E}"/>
              </a:ext>
            </a:extLst>
          </p:cNvPr>
          <p:cNvSpPr/>
          <p:nvPr/>
        </p:nvSpPr>
        <p:spPr>
          <a:xfrm>
            <a:off x="503853" y="2297318"/>
            <a:ext cx="2385197" cy="1462919"/>
          </a:xfrm>
          <a:prstGeom prst="wedgeRectCallout">
            <a:avLst/>
          </a:prstGeom>
          <a:solidFill>
            <a:schemeClr val="accent5">
              <a:lumMod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chemeClr val="accent5">
                      <a:lumMod val="50000"/>
                    </a:schemeClr>
                  </a:solidFill>
                </a:ln>
                <a:solidFill>
                  <a:schemeClr val="bg1"/>
                </a:solidFill>
              </a:rPr>
              <a:t>Oops – Don’t Forget Student Support Services… </a:t>
            </a:r>
          </a:p>
        </p:txBody>
      </p:sp>
      <p:cxnSp>
        <p:nvCxnSpPr>
          <p:cNvPr id="11" name="Straight Connector 10">
            <a:extLst>
              <a:ext uri="{FF2B5EF4-FFF2-40B4-BE49-F238E27FC236}">
                <a16:creationId xmlns:a16="http://schemas.microsoft.com/office/drawing/2014/main" id="{368CF25A-D4CF-4314-9F7E-4479E710E834}"/>
              </a:ext>
            </a:extLst>
          </p:cNvPr>
          <p:cNvCxnSpPr>
            <a:cxnSpLocks/>
          </p:cNvCxnSpPr>
          <p:nvPr/>
        </p:nvCxnSpPr>
        <p:spPr>
          <a:xfrm flipH="1">
            <a:off x="0" y="5787761"/>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958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D8F1A-69A8-9242-9469-8400121D240A}" type="slidenum">
              <a:rPr lang="en-US" smtClean="0"/>
              <a:pPr/>
              <a:t>13</a:t>
            </a:fld>
            <a:endParaRPr lang="en-US" dirty="0"/>
          </a:p>
        </p:txBody>
      </p:sp>
      <p:pic>
        <p:nvPicPr>
          <p:cNvPr id="3" name="Picture 2" descr="This is an image of a slide of Top Noncredit Distance Ed FTES producers from a ASCCC 2019 Curriculum Institute presentation">
            <a:extLst>
              <a:ext uri="{FF2B5EF4-FFF2-40B4-BE49-F238E27FC236}">
                <a16:creationId xmlns:a16="http://schemas.microsoft.com/office/drawing/2014/main" id="{A3F70808-647A-483B-A2FC-C9EF40E88C91}"/>
              </a:ext>
            </a:extLst>
          </p:cNvPr>
          <p:cNvPicPr>
            <a:picLocks noChangeAspect="1"/>
          </p:cNvPicPr>
          <p:nvPr/>
        </p:nvPicPr>
        <p:blipFill>
          <a:blip r:embed="rId2"/>
          <a:stretch>
            <a:fillRect/>
          </a:stretch>
        </p:blipFill>
        <p:spPr>
          <a:xfrm>
            <a:off x="323787" y="1012066"/>
            <a:ext cx="5589859" cy="4196748"/>
          </a:xfrm>
          <a:prstGeom prst="rect">
            <a:avLst/>
          </a:prstGeom>
        </p:spPr>
      </p:pic>
      <p:pic>
        <p:nvPicPr>
          <p:cNvPr id="4" name="Picture 1" descr="This is a slide from the Chancellor's Office MIS Datamart website from Spring 2018">
            <a:extLst>
              <a:ext uri="{FF2B5EF4-FFF2-40B4-BE49-F238E27FC236}">
                <a16:creationId xmlns:a16="http://schemas.microsoft.com/office/drawing/2014/main" id="{0D45CE42-8EA9-4BBA-AC44-0987546C6C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23" r="7801"/>
          <a:stretch/>
        </p:blipFill>
        <p:spPr bwMode="auto">
          <a:xfrm>
            <a:off x="6176682" y="1012066"/>
            <a:ext cx="5864679" cy="4308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C898D5A-C7F4-4D15-B0F6-3C72D060642A}"/>
              </a:ext>
            </a:extLst>
          </p:cNvPr>
          <p:cNvSpPr/>
          <p:nvPr/>
        </p:nvSpPr>
        <p:spPr>
          <a:xfrm>
            <a:off x="0" y="1"/>
            <a:ext cx="12192000" cy="748748"/>
          </a:xfrm>
          <a:prstGeom prst="rect">
            <a:avLst/>
          </a:prstGeom>
          <a:solidFill>
            <a:schemeClr val="accent6">
              <a:lumMod val="75000"/>
            </a:schemeClr>
          </a:solidFill>
          <a:ln>
            <a:noFill/>
          </a:ln>
          <a:effectLst>
            <a:outerShdw blurRad="190500" dist="38100" dir="54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6" name="TextBox 5">
            <a:extLst>
              <a:ext uri="{FF2B5EF4-FFF2-40B4-BE49-F238E27FC236}">
                <a16:creationId xmlns:a16="http://schemas.microsoft.com/office/drawing/2014/main" id="{2F6EE079-E931-4FE9-BF98-730E4E290492}"/>
              </a:ext>
            </a:extLst>
          </p:cNvPr>
          <p:cNvSpPr txBox="1"/>
          <p:nvPr/>
        </p:nvSpPr>
        <p:spPr>
          <a:xfrm>
            <a:off x="772238" y="117361"/>
            <a:ext cx="10462592" cy="523220"/>
          </a:xfrm>
          <a:prstGeom prst="rect">
            <a:avLst/>
          </a:prstGeom>
          <a:noFill/>
          <a:ln>
            <a:solidFill>
              <a:schemeClr val="bg1"/>
            </a:solidFill>
            <a:prstDash val="sysDot"/>
          </a:ln>
        </p:spPr>
        <p:txBody>
          <a:bodyPr wrap="square" rtlCol="0">
            <a:spAutoFit/>
          </a:bodyPr>
          <a:lstStyle/>
          <a:p>
            <a:pPr algn="ctr"/>
            <a:r>
              <a:rPr lang="en-US" sz="2800" dirty="0">
                <a:solidFill>
                  <a:schemeClr val="bg1"/>
                </a:solidFill>
              </a:rPr>
              <a:t>Clarification of Past Errors – What is the actual NCDE FTES?</a:t>
            </a:r>
          </a:p>
        </p:txBody>
      </p:sp>
      <p:cxnSp>
        <p:nvCxnSpPr>
          <p:cNvPr id="7" name="Straight Connector 6">
            <a:extLst>
              <a:ext uri="{FF2B5EF4-FFF2-40B4-BE49-F238E27FC236}">
                <a16:creationId xmlns:a16="http://schemas.microsoft.com/office/drawing/2014/main" id="{DF511255-062D-4A07-93F6-16C8AF8874CB}"/>
              </a:ext>
            </a:extLst>
          </p:cNvPr>
          <p:cNvCxnSpPr>
            <a:cxnSpLocks/>
          </p:cNvCxnSpPr>
          <p:nvPr/>
        </p:nvCxnSpPr>
        <p:spPr>
          <a:xfrm flipH="1">
            <a:off x="0" y="766008"/>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E714FCB-B9CF-4282-B56D-5883D64C31DB}"/>
              </a:ext>
            </a:extLst>
          </p:cNvPr>
          <p:cNvSpPr txBox="1"/>
          <p:nvPr/>
        </p:nvSpPr>
        <p:spPr>
          <a:xfrm>
            <a:off x="404469" y="5817210"/>
            <a:ext cx="11544426" cy="646331"/>
          </a:xfrm>
          <a:prstGeom prst="rect">
            <a:avLst/>
          </a:prstGeom>
          <a:noFill/>
          <a:ln>
            <a:solidFill>
              <a:schemeClr val="accent5">
                <a:lumMod val="50000"/>
              </a:schemeClr>
            </a:solidFill>
            <a:prstDash val="sysDash"/>
          </a:ln>
        </p:spPr>
        <p:txBody>
          <a:bodyPr wrap="square" rtlCol="0">
            <a:spAutoFit/>
          </a:bodyPr>
          <a:lstStyle/>
          <a:p>
            <a:pPr marL="0" indent="0">
              <a:buNone/>
            </a:pPr>
            <a:r>
              <a:rPr lang="en-US" b="0" dirty="0">
                <a:solidFill>
                  <a:schemeClr val="accent5">
                    <a:lumMod val="50000"/>
                  </a:schemeClr>
                </a:solidFill>
              </a:rPr>
              <a:t>Slide 1 Source: </a:t>
            </a:r>
            <a:r>
              <a:rPr lang="en-US" b="1" dirty="0">
                <a:hlinkClick r:id="rId4" invalidUrl="https://www.asccc.org/sites/default/files/Noncredit DE Curr Inst-v4 - FINAL 7.10.19.pdf"/>
              </a:rPr>
              <a:t>ASCCC Noncredit Distance Education presentation ( Curriculum Institute 2019) </a:t>
            </a:r>
            <a:endParaRPr lang="en-US" b="1" dirty="0"/>
          </a:p>
          <a:p>
            <a:pPr marL="0" indent="0">
              <a:buNone/>
            </a:pPr>
            <a:r>
              <a:rPr lang="en-US" dirty="0">
                <a:solidFill>
                  <a:schemeClr val="accent5">
                    <a:lumMod val="50000"/>
                  </a:schemeClr>
                </a:solidFill>
              </a:rPr>
              <a:t>Slide 2 Source: MIS Datamart Spring 2018 Chancellor’s Office</a:t>
            </a:r>
          </a:p>
        </p:txBody>
      </p:sp>
      <p:sp>
        <p:nvSpPr>
          <p:cNvPr id="9" name="Arrow: Left 8">
            <a:extLst>
              <a:ext uri="{FF2B5EF4-FFF2-40B4-BE49-F238E27FC236}">
                <a16:creationId xmlns:a16="http://schemas.microsoft.com/office/drawing/2014/main" id="{37641094-B597-4749-9137-F84D7EBB113C}"/>
              </a:ext>
            </a:extLst>
          </p:cNvPr>
          <p:cNvSpPr/>
          <p:nvPr/>
        </p:nvSpPr>
        <p:spPr>
          <a:xfrm>
            <a:off x="3899002" y="2414015"/>
            <a:ext cx="702259" cy="3730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58E87FAA-A96D-4EC4-B89E-23969ED04515}"/>
              </a:ext>
            </a:extLst>
          </p:cNvPr>
          <p:cNvSpPr/>
          <p:nvPr/>
        </p:nvSpPr>
        <p:spPr>
          <a:xfrm>
            <a:off x="6000378" y="3935061"/>
            <a:ext cx="555955" cy="336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F450A68-E9DD-4BA7-BA85-98134875C2F7}"/>
              </a:ext>
            </a:extLst>
          </p:cNvPr>
          <p:cNvSpPr/>
          <p:nvPr/>
        </p:nvSpPr>
        <p:spPr>
          <a:xfrm>
            <a:off x="10077298" y="3935060"/>
            <a:ext cx="555955" cy="336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50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s an example of an Excel spreadsheet that is used to schedule noncredit distance education classes.">
            <a:extLst>
              <a:ext uri="{FF2B5EF4-FFF2-40B4-BE49-F238E27FC236}">
                <a16:creationId xmlns:a16="http://schemas.microsoft.com/office/drawing/2014/main" id="{2AB0FDC7-781C-4A2D-B5B1-7D7F828B942F}"/>
              </a:ext>
            </a:extLst>
          </p:cNvPr>
          <p:cNvPicPr>
            <a:picLocks noChangeAspect="1"/>
          </p:cNvPicPr>
          <p:nvPr/>
        </p:nvPicPr>
        <p:blipFill rotWithShape="1">
          <a:blip r:embed="rId2"/>
          <a:srcRect l="1604" r="34179" b="3010"/>
          <a:stretch/>
        </p:blipFill>
        <p:spPr>
          <a:xfrm>
            <a:off x="1828800" y="132134"/>
            <a:ext cx="8353958" cy="6593732"/>
          </a:xfrm>
          <a:prstGeom prst="rect">
            <a:avLst/>
          </a:prstGeom>
          <a:ln w="19050">
            <a:solidFill>
              <a:schemeClr val="tx2"/>
            </a:solidFill>
          </a:ln>
        </p:spPr>
      </p:pic>
      <p:sp>
        <p:nvSpPr>
          <p:cNvPr id="5" name="TextBox 4">
            <a:extLst>
              <a:ext uri="{FF2B5EF4-FFF2-40B4-BE49-F238E27FC236}">
                <a16:creationId xmlns:a16="http://schemas.microsoft.com/office/drawing/2014/main" id="{2E929F11-7780-425D-A38E-8D7CA7E858AD}"/>
              </a:ext>
            </a:extLst>
          </p:cNvPr>
          <p:cNvSpPr txBox="1"/>
          <p:nvPr/>
        </p:nvSpPr>
        <p:spPr>
          <a:xfrm>
            <a:off x="681318" y="0"/>
            <a:ext cx="853182" cy="6858000"/>
          </a:xfrm>
          <a:prstGeom prst="rect">
            <a:avLst/>
          </a:prstGeom>
          <a:solidFill>
            <a:schemeClr val="accent6">
              <a:lumMod val="60000"/>
              <a:lumOff val="40000"/>
            </a:schemeClr>
          </a:solidFill>
        </p:spPr>
        <p:txBody>
          <a:bodyPr vert="wordArtVert" wrap="square" rtlCol="0" anchor="ctr" anchorCtr="0">
            <a:spAutoFit/>
          </a:bodyPr>
          <a:lstStyle/>
          <a:p>
            <a:r>
              <a:rPr lang="en-US" sz="4000" dirty="0">
                <a:solidFill>
                  <a:schemeClr val="bg1"/>
                </a:solidFill>
              </a:rPr>
              <a:t>SCHEDULING</a:t>
            </a:r>
          </a:p>
        </p:txBody>
      </p:sp>
      <p:sp>
        <p:nvSpPr>
          <p:cNvPr id="6" name="Rounded Rectangular Callout 13">
            <a:extLst>
              <a:ext uri="{FF2B5EF4-FFF2-40B4-BE49-F238E27FC236}">
                <a16:creationId xmlns:a16="http://schemas.microsoft.com/office/drawing/2014/main" id="{4608555C-1CC6-4472-81D2-9534ABD26B51}"/>
              </a:ext>
            </a:extLst>
          </p:cNvPr>
          <p:cNvSpPr/>
          <p:nvPr/>
        </p:nvSpPr>
        <p:spPr>
          <a:xfrm rot="822465">
            <a:off x="9280490" y="4508489"/>
            <a:ext cx="2357194" cy="1562114"/>
          </a:xfrm>
          <a:prstGeom prst="wedgeRoundRectCallout">
            <a:avLst/>
          </a:prstGeom>
          <a:solidFill>
            <a:schemeClr val="accent5">
              <a:lumMod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Ugh! </a:t>
            </a:r>
          </a:p>
          <a:p>
            <a:pPr algn="ctr"/>
            <a:r>
              <a:rPr lang="en-US" sz="2400" dirty="0"/>
              <a:t>Scheduling!</a:t>
            </a:r>
          </a:p>
        </p:txBody>
      </p:sp>
    </p:spTree>
    <p:extLst>
      <p:ext uri="{BB962C8B-B14F-4D97-AF65-F5344CB8AC3E}">
        <p14:creationId xmlns:p14="http://schemas.microsoft.com/office/powerpoint/2010/main" val="1453111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D8F1A-69A8-9242-9469-8400121D240A}" type="slidenum">
              <a:rPr lang="en-US" smtClean="0"/>
              <a:pPr/>
              <a:t>15</a:t>
            </a:fld>
            <a:endParaRPr lang="en-US" dirty="0"/>
          </a:p>
        </p:txBody>
      </p:sp>
      <p:pic>
        <p:nvPicPr>
          <p:cNvPr id="3" name="Picture 2" descr="This is a picture of an Excel version of an FTES calculator. It is used to assist noncredit faculty &amp; administrators in inputting information that will automatically compute the WSCH factor and provide an FTES estimate.">
            <a:extLst>
              <a:ext uri="{FF2B5EF4-FFF2-40B4-BE49-F238E27FC236}">
                <a16:creationId xmlns:a16="http://schemas.microsoft.com/office/drawing/2014/main" id="{EF2816AF-6B90-440C-BFBD-6616DDC91770}"/>
              </a:ext>
            </a:extLst>
          </p:cNvPr>
          <p:cNvPicPr>
            <a:picLocks noChangeAspect="1"/>
          </p:cNvPicPr>
          <p:nvPr/>
        </p:nvPicPr>
        <p:blipFill>
          <a:blip r:embed="rId2"/>
          <a:stretch>
            <a:fillRect/>
          </a:stretch>
        </p:blipFill>
        <p:spPr>
          <a:xfrm>
            <a:off x="0" y="2216925"/>
            <a:ext cx="12076020" cy="3424334"/>
          </a:xfrm>
          <a:prstGeom prst="rect">
            <a:avLst/>
          </a:prstGeom>
        </p:spPr>
      </p:pic>
      <p:sp>
        <p:nvSpPr>
          <p:cNvPr id="4" name="Title 1">
            <a:extLst>
              <a:ext uri="{FF2B5EF4-FFF2-40B4-BE49-F238E27FC236}">
                <a16:creationId xmlns:a16="http://schemas.microsoft.com/office/drawing/2014/main" id="{15765100-5DFB-4640-84E6-26802569D9C0}"/>
              </a:ext>
            </a:extLst>
          </p:cNvPr>
          <p:cNvSpPr txBox="1">
            <a:spLocks/>
          </p:cNvSpPr>
          <p:nvPr/>
        </p:nvSpPr>
        <p:spPr>
          <a:xfrm>
            <a:off x="328206" y="196474"/>
            <a:ext cx="8016812" cy="117734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sz="2000" b="1" dirty="0"/>
          </a:p>
          <a:p>
            <a:r>
              <a:rPr lang="en-US" b="1" dirty="0"/>
              <a:t>Online class FTES calculator</a:t>
            </a:r>
          </a:p>
        </p:txBody>
      </p:sp>
      <p:sp>
        <p:nvSpPr>
          <p:cNvPr id="5" name="Rectangle 4">
            <a:extLst>
              <a:ext uri="{FF2B5EF4-FFF2-40B4-BE49-F238E27FC236}">
                <a16:creationId xmlns:a16="http://schemas.microsoft.com/office/drawing/2014/main" id="{8F7CA78D-84B4-4985-8A16-3F88F40DCBE7}"/>
              </a:ext>
            </a:extLst>
          </p:cNvPr>
          <p:cNvSpPr/>
          <p:nvPr/>
        </p:nvSpPr>
        <p:spPr>
          <a:xfrm>
            <a:off x="0" y="6137455"/>
            <a:ext cx="12192000" cy="72054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4BCEF2B-F0E9-44E2-9BEA-0B0EA6A0733E}"/>
              </a:ext>
            </a:extLst>
          </p:cNvPr>
          <p:cNvSpPr/>
          <p:nvPr/>
        </p:nvSpPr>
        <p:spPr>
          <a:xfrm>
            <a:off x="0" y="5966691"/>
            <a:ext cx="12192000" cy="2770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ECDDFB35-206B-4B04-A75D-A822D35F66E5}"/>
              </a:ext>
            </a:extLst>
          </p:cNvPr>
          <p:cNvCxnSpPr>
            <a:cxnSpLocks/>
          </p:cNvCxnSpPr>
          <p:nvPr/>
        </p:nvCxnSpPr>
        <p:spPr>
          <a:xfrm flipH="1">
            <a:off x="0" y="5970275"/>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30225CD-7C99-4892-99A3-3FB8FA5CAE88}"/>
                  </a:ext>
                </a:extLst>
              </p:cNvPr>
              <p:cNvSpPr/>
              <p:nvPr/>
            </p:nvSpPr>
            <p:spPr>
              <a:xfrm>
                <a:off x="1528877" y="6276673"/>
                <a:ext cx="7461504" cy="6189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1" i="1" smtClean="0">
                          <a:solidFill>
                            <a:schemeClr val="bg1"/>
                          </a:solidFill>
                          <a:latin typeface="Cambria Math" panose="02040503050406030204" pitchFamily="18" charset="0"/>
                        </a:rPr>
                        <m:t>𝑭𝑻𝑬𝑺</m:t>
                      </m:r>
                      <m:r>
                        <a:rPr lang="en-US" b="1" i="1" smtClean="0">
                          <a:solidFill>
                            <a:schemeClr val="bg1"/>
                          </a:solidFill>
                          <a:latin typeface="Cambria Math" panose="02040503050406030204" pitchFamily="18" charset="0"/>
                        </a:rPr>
                        <m:t>= </m:t>
                      </m:r>
                      <m:f>
                        <m:fPr>
                          <m:ctrlPr>
                            <a:rPr lang="en-US" b="1" i="1">
                              <a:solidFill>
                                <a:schemeClr val="bg1"/>
                              </a:solidFill>
                              <a:latin typeface="Cambria Math" panose="02040503050406030204" pitchFamily="18" charset="0"/>
                            </a:rPr>
                          </m:ctrlPr>
                        </m:fPr>
                        <m:num>
                          <m:r>
                            <a:rPr lang="en-US" b="1" i="1">
                              <a:solidFill>
                                <a:schemeClr val="bg1"/>
                              </a:solidFill>
                              <a:latin typeface="Cambria Math" panose="02040503050406030204" pitchFamily="18" charset="0"/>
                            </a:rPr>
                            <m:t>𝑨𝒗𝒆𝒓𝒂𝒈𝒆</m:t>
                          </m:r>
                          <m:r>
                            <a:rPr lang="en-US" b="1" i="1">
                              <a:solidFill>
                                <a:schemeClr val="bg1"/>
                              </a:solidFill>
                              <a:latin typeface="Cambria Math" panose="02040503050406030204" pitchFamily="18" charset="0"/>
                            </a:rPr>
                            <m:t> # </m:t>
                          </m:r>
                          <m:r>
                            <a:rPr lang="en-US" b="1" i="1">
                              <a:solidFill>
                                <a:schemeClr val="bg1"/>
                              </a:solidFill>
                              <a:latin typeface="Cambria Math" panose="02040503050406030204" pitchFamily="18" charset="0"/>
                            </a:rPr>
                            <m:t>𝒐𝒇</m:t>
                          </m:r>
                          <m:r>
                            <a:rPr lang="en-US" b="1" i="1">
                              <a:solidFill>
                                <a:schemeClr val="bg1"/>
                              </a:solidFill>
                              <a:latin typeface="Cambria Math" panose="02040503050406030204" pitchFamily="18" charset="0"/>
                            </a:rPr>
                            <m:t> </m:t>
                          </m:r>
                          <m:r>
                            <a:rPr lang="en-US" b="1" i="1">
                              <a:solidFill>
                                <a:schemeClr val="bg1"/>
                              </a:solidFill>
                              <a:latin typeface="Cambria Math" panose="02040503050406030204" pitchFamily="18" charset="0"/>
                            </a:rPr>
                            <m:t>𝒔𝒕𝒖𝒅𝒆𝒏𝒕𝒔</m:t>
                          </m:r>
                          <m:r>
                            <a:rPr lang="en-US" b="1" i="1">
                              <a:solidFill>
                                <a:schemeClr val="bg1"/>
                              </a:solidFill>
                              <a:latin typeface="Cambria Math" panose="02040503050406030204" pitchFamily="18" charset="0"/>
                            </a:rPr>
                            <m:t> </m:t>
                          </m:r>
                          <m:r>
                            <a:rPr lang="en-US" b="1" i="1" smtClean="0">
                              <a:solidFill>
                                <a:schemeClr val="bg1"/>
                              </a:solidFill>
                              <a:latin typeface="Cambria Math" panose="02040503050406030204" pitchFamily="18" charset="0"/>
                            </a:rPr>
                            <m:t>𝒂𝒕</m:t>
                          </m:r>
                          <m:r>
                            <a:rPr lang="en-US" b="1" i="1" smtClean="0">
                              <a:solidFill>
                                <a:schemeClr val="bg1"/>
                              </a:solidFill>
                              <a:latin typeface="Cambria Math" panose="02040503050406030204" pitchFamily="18" charset="0"/>
                            </a:rPr>
                            <m:t> </m:t>
                          </m:r>
                          <m:r>
                            <a:rPr lang="en-US" b="1" i="1" smtClean="0">
                              <a:solidFill>
                                <a:schemeClr val="bg1"/>
                              </a:solidFill>
                              <a:latin typeface="Cambria Math" panose="02040503050406030204" pitchFamily="18" charset="0"/>
                            </a:rPr>
                            <m:t>𝒄𝒆𝒏𝒔𝒖𝒔</m:t>
                          </m:r>
                          <m:r>
                            <a:rPr lang="en-US" b="1" i="1">
                              <a:solidFill>
                                <a:schemeClr val="bg1"/>
                              </a:solidFill>
                              <a:latin typeface="Cambria Math" panose="02040503050406030204" pitchFamily="18" charset="0"/>
                            </a:rPr>
                            <m:t>×</m:t>
                          </m:r>
                          <m:r>
                            <a:rPr lang="en-US" b="1" i="1">
                              <a:solidFill>
                                <a:schemeClr val="bg1"/>
                              </a:solidFill>
                              <a:latin typeface="Cambria Math" panose="02040503050406030204" pitchFamily="18" charset="0"/>
                            </a:rPr>
                            <m:t>𝑾𝑺𝑪𝑯</m:t>
                          </m:r>
                          <m:r>
                            <a:rPr lang="en-US" b="1" i="1">
                              <a:solidFill>
                                <a:schemeClr val="bg1"/>
                              </a:solidFill>
                              <a:latin typeface="Cambria Math" panose="02040503050406030204" pitchFamily="18" charset="0"/>
                            </a:rPr>
                            <m:t> </m:t>
                          </m:r>
                          <m:r>
                            <a:rPr lang="en-US" b="1" i="1">
                              <a:solidFill>
                                <a:schemeClr val="bg1"/>
                              </a:solidFill>
                              <a:latin typeface="Cambria Math" panose="02040503050406030204" pitchFamily="18" charset="0"/>
                            </a:rPr>
                            <m:t>𝒇𝒂𝒄𝒕𝒐𝒓</m:t>
                          </m:r>
                          <m:r>
                            <a:rPr lang="en-US" b="1" i="1">
                              <a:solidFill>
                                <a:schemeClr val="bg1"/>
                              </a:solidFill>
                              <a:latin typeface="Cambria Math" panose="02040503050406030204" pitchFamily="18" charset="0"/>
                            </a:rPr>
                            <m:t> ×</m:t>
                          </m:r>
                          <m:r>
                            <a:rPr lang="en-US" b="1" i="1">
                              <a:solidFill>
                                <a:schemeClr val="bg1"/>
                              </a:solidFill>
                              <a:latin typeface="Cambria Math" panose="02040503050406030204" pitchFamily="18" charset="0"/>
                            </a:rPr>
                            <m:t>𝟏𝟕</m:t>
                          </m:r>
                          <m:r>
                            <a:rPr lang="en-US" b="1" i="1">
                              <a:solidFill>
                                <a:schemeClr val="bg1"/>
                              </a:solidFill>
                              <a:latin typeface="Cambria Math" panose="02040503050406030204" pitchFamily="18" charset="0"/>
                            </a:rPr>
                            <m:t>.</m:t>
                          </m:r>
                          <m:r>
                            <a:rPr lang="en-US" b="1" i="1">
                              <a:solidFill>
                                <a:schemeClr val="bg1"/>
                              </a:solidFill>
                              <a:latin typeface="Cambria Math" panose="02040503050406030204" pitchFamily="18" charset="0"/>
                            </a:rPr>
                            <m:t>𝟓</m:t>
                          </m:r>
                          <m:r>
                            <a:rPr lang="en-US" b="1" i="1">
                              <a:solidFill>
                                <a:schemeClr val="bg1"/>
                              </a:solidFill>
                              <a:latin typeface="Cambria Math" panose="02040503050406030204" pitchFamily="18" charset="0"/>
                            </a:rPr>
                            <m:t> </m:t>
                          </m:r>
                        </m:num>
                        <m:den>
                          <m:r>
                            <a:rPr lang="en-US" b="1" i="1">
                              <a:solidFill>
                                <a:schemeClr val="bg1"/>
                              </a:solidFill>
                              <a:latin typeface="Cambria Math" panose="02040503050406030204" pitchFamily="18" charset="0"/>
                            </a:rPr>
                            <m:t>𝟓𝟐𝟓</m:t>
                          </m:r>
                        </m:den>
                      </m:f>
                    </m:oMath>
                  </m:oMathPara>
                </a14:m>
                <a:endParaRPr lang="en-US" dirty="0">
                  <a:solidFill>
                    <a:schemeClr val="bg1"/>
                  </a:solidFill>
                </a:endParaRPr>
              </a:p>
            </p:txBody>
          </p:sp>
        </mc:Choice>
        <mc:Fallback xmlns="">
          <p:sp>
            <p:nvSpPr>
              <p:cNvPr id="10" name="Rectangle 9">
                <a:extLst>
                  <a:ext uri="{FF2B5EF4-FFF2-40B4-BE49-F238E27FC236}">
                    <a16:creationId xmlns:a16="http://schemas.microsoft.com/office/drawing/2014/main" id="{130225CD-7C99-4892-99A3-3FB8FA5CAE88}"/>
                  </a:ext>
                </a:extLst>
              </p:cNvPr>
              <p:cNvSpPr>
                <a:spLocks noRot="1" noChangeAspect="1" noMove="1" noResize="1" noEditPoints="1" noAdjustHandles="1" noChangeArrowheads="1" noChangeShapeType="1" noTextEdit="1"/>
              </p:cNvSpPr>
              <p:nvPr/>
            </p:nvSpPr>
            <p:spPr>
              <a:xfrm>
                <a:off x="1528877" y="6276673"/>
                <a:ext cx="7461504" cy="618952"/>
              </a:xfrm>
              <a:prstGeom prst="rect">
                <a:avLst/>
              </a:prstGeom>
              <a:blipFill>
                <a:blip r:embed="rId3"/>
                <a:stretch>
                  <a:fillRect/>
                </a:stretch>
              </a:blipFill>
            </p:spPr>
            <p:txBody>
              <a:bodyPr/>
              <a:lstStyle/>
              <a:p>
                <a:r>
                  <a:rPr lang="en-US">
                    <a:noFill/>
                  </a:rPr>
                  <a:t> </a:t>
                </a:r>
              </a:p>
            </p:txBody>
          </p:sp>
        </mc:Fallback>
      </mc:AlternateContent>
      <p:sp>
        <p:nvSpPr>
          <p:cNvPr id="11" name="Rounded Rectangular Callout 5">
            <a:extLst>
              <a:ext uri="{FF2B5EF4-FFF2-40B4-BE49-F238E27FC236}">
                <a16:creationId xmlns:a16="http://schemas.microsoft.com/office/drawing/2014/main" id="{95B5273E-78B5-4779-ABE2-057795E7514F}"/>
              </a:ext>
            </a:extLst>
          </p:cNvPr>
          <p:cNvSpPr/>
          <p:nvPr/>
        </p:nvSpPr>
        <p:spPr>
          <a:xfrm>
            <a:off x="8765493" y="625983"/>
            <a:ext cx="2980593" cy="1305659"/>
          </a:xfrm>
          <a:prstGeom prst="wedgeRoundRectCallout">
            <a:avLst/>
          </a:prstGeom>
          <a:solidFill>
            <a:schemeClr val="accent5">
              <a:lumMod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Verdana" charset="0"/>
                <a:cs typeface="Verdana" charset="0"/>
              </a:rPr>
              <a:t>The funding formula is difficult, but not impossible!</a:t>
            </a:r>
          </a:p>
        </p:txBody>
      </p:sp>
    </p:spTree>
    <p:extLst>
      <p:ext uri="{BB962C8B-B14F-4D97-AF65-F5344CB8AC3E}">
        <p14:creationId xmlns:p14="http://schemas.microsoft.com/office/powerpoint/2010/main" val="255653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D8F1A-69A8-9242-9469-8400121D240A}" type="slidenum">
              <a:rPr lang="en-US" smtClean="0"/>
              <a:pPr/>
              <a:t>16</a:t>
            </a:fld>
            <a:endParaRPr lang="en-US" dirty="0"/>
          </a:p>
        </p:txBody>
      </p:sp>
      <p:pic>
        <p:nvPicPr>
          <p:cNvPr id="3" name="Picture 2" descr="This is an example copy of a noncredit distant education addendum to an assignment letter ">
            <a:extLst>
              <a:ext uri="{FF2B5EF4-FFF2-40B4-BE49-F238E27FC236}">
                <a16:creationId xmlns:a16="http://schemas.microsoft.com/office/drawing/2014/main" id="{445410A9-4B42-4ED7-8F4F-CDBB58549689}"/>
              </a:ext>
            </a:extLst>
          </p:cNvPr>
          <p:cNvPicPr>
            <a:picLocks noChangeAspect="1"/>
          </p:cNvPicPr>
          <p:nvPr/>
        </p:nvPicPr>
        <p:blipFill rotWithShape="1">
          <a:blip r:embed="rId2"/>
          <a:srcRect l="28562" t="11894" r="28475" b="4445"/>
          <a:stretch/>
        </p:blipFill>
        <p:spPr>
          <a:xfrm>
            <a:off x="537882" y="905434"/>
            <a:ext cx="4419600" cy="5737412"/>
          </a:xfrm>
          <a:prstGeom prst="rect">
            <a:avLst/>
          </a:prstGeom>
          <a:ln>
            <a:solidFill>
              <a:schemeClr val="accent5">
                <a:lumMod val="50000"/>
              </a:schemeClr>
            </a:solidFill>
          </a:ln>
        </p:spPr>
      </p:pic>
      <p:pic>
        <p:nvPicPr>
          <p:cNvPr id="4" name="Picture 3">
            <a:extLst>
              <a:ext uri="{FF2B5EF4-FFF2-40B4-BE49-F238E27FC236}">
                <a16:creationId xmlns:a16="http://schemas.microsoft.com/office/drawing/2014/main" id="{9B591500-1EDF-46C4-9AA8-5177AC04231B}"/>
              </a:ext>
            </a:extLst>
          </p:cNvPr>
          <p:cNvPicPr>
            <a:picLocks noChangeAspect="1"/>
          </p:cNvPicPr>
          <p:nvPr/>
        </p:nvPicPr>
        <p:blipFill rotWithShape="1">
          <a:blip r:embed="rId3"/>
          <a:srcRect l="28126" t="11112" r="28040" b="4183"/>
          <a:stretch/>
        </p:blipFill>
        <p:spPr>
          <a:xfrm>
            <a:off x="7019368" y="905434"/>
            <a:ext cx="4509248" cy="5809129"/>
          </a:xfrm>
          <a:prstGeom prst="rect">
            <a:avLst/>
          </a:prstGeom>
          <a:ln>
            <a:solidFill>
              <a:schemeClr val="accent5">
                <a:lumMod val="75000"/>
              </a:schemeClr>
            </a:solidFill>
          </a:ln>
        </p:spPr>
      </p:pic>
      <p:sp>
        <p:nvSpPr>
          <p:cNvPr id="5" name="Rectangle 4">
            <a:extLst>
              <a:ext uri="{FF2B5EF4-FFF2-40B4-BE49-F238E27FC236}">
                <a16:creationId xmlns:a16="http://schemas.microsoft.com/office/drawing/2014/main" id="{BFEC5D4B-0631-45EC-A51F-A5ECDED205D5}"/>
              </a:ext>
            </a:extLst>
          </p:cNvPr>
          <p:cNvSpPr/>
          <p:nvPr/>
        </p:nvSpPr>
        <p:spPr>
          <a:xfrm>
            <a:off x="0" y="0"/>
            <a:ext cx="12192000" cy="61421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850A4A7-5B5F-42FD-B983-DF2D835CD060}"/>
              </a:ext>
            </a:extLst>
          </p:cNvPr>
          <p:cNvSpPr txBox="1"/>
          <p:nvPr/>
        </p:nvSpPr>
        <p:spPr>
          <a:xfrm>
            <a:off x="1640541" y="76276"/>
            <a:ext cx="8328212" cy="461665"/>
          </a:xfrm>
          <a:prstGeom prst="rect">
            <a:avLst/>
          </a:prstGeom>
          <a:noFill/>
        </p:spPr>
        <p:txBody>
          <a:bodyPr wrap="square" rtlCol="0">
            <a:spAutoFit/>
          </a:bodyPr>
          <a:lstStyle/>
          <a:p>
            <a:pPr algn="ctr"/>
            <a:r>
              <a:rPr lang="en-US" sz="2400" dirty="0">
                <a:solidFill>
                  <a:schemeClr val="bg1"/>
                </a:solidFill>
              </a:rPr>
              <a:t>Distance Education Assignment Addenda</a:t>
            </a:r>
          </a:p>
        </p:txBody>
      </p:sp>
      <p:sp>
        <p:nvSpPr>
          <p:cNvPr id="7" name="Oval Callout 11">
            <a:extLst>
              <a:ext uri="{FF2B5EF4-FFF2-40B4-BE49-F238E27FC236}">
                <a16:creationId xmlns:a16="http://schemas.microsoft.com/office/drawing/2014/main" id="{BAC4058E-6E88-41BF-AE65-3B474150B4FD}"/>
              </a:ext>
            </a:extLst>
          </p:cNvPr>
          <p:cNvSpPr/>
          <p:nvPr/>
        </p:nvSpPr>
        <p:spPr>
          <a:xfrm>
            <a:off x="4456837" y="1556013"/>
            <a:ext cx="2883877" cy="1925515"/>
          </a:xfrm>
          <a:prstGeom prst="wedgeEllipseCallout">
            <a:avLst/>
          </a:prstGeom>
          <a:solidFill>
            <a:schemeClr val="accent5">
              <a:lumMod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Verdana" charset="0"/>
                <a:cs typeface="Verdana" charset="0"/>
              </a:rPr>
              <a:t>Teaching online is not as easy as it seems!</a:t>
            </a:r>
          </a:p>
        </p:txBody>
      </p:sp>
    </p:spTree>
    <p:extLst>
      <p:ext uri="{BB962C8B-B14F-4D97-AF65-F5344CB8AC3E}">
        <p14:creationId xmlns:p14="http://schemas.microsoft.com/office/powerpoint/2010/main" val="671355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D8F1A-69A8-9242-9469-8400121D240A}" type="slidenum">
              <a:rPr lang="en-US" smtClean="0"/>
              <a:pPr/>
              <a:t>17</a:t>
            </a:fld>
            <a:endParaRPr lang="en-US" dirty="0"/>
          </a:p>
        </p:txBody>
      </p:sp>
      <p:sp>
        <p:nvSpPr>
          <p:cNvPr id="6" name="Rectangle 5">
            <a:extLst>
              <a:ext uri="{FF2B5EF4-FFF2-40B4-BE49-F238E27FC236}">
                <a16:creationId xmlns:a16="http://schemas.microsoft.com/office/drawing/2014/main" id="{080AA8DF-EC8D-4120-BE6C-CBAF01F22D6C}"/>
              </a:ext>
            </a:extLst>
          </p:cNvPr>
          <p:cNvSpPr/>
          <p:nvPr/>
        </p:nvSpPr>
        <p:spPr>
          <a:xfrm>
            <a:off x="0" y="0"/>
            <a:ext cx="3001818" cy="6858000"/>
          </a:xfrm>
          <a:prstGeom prst="rect">
            <a:avLst/>
          </a:prstGeom>
          <a:solidFill>
            <a:schemeClr val="accent5"/>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E924D7E-F57A-40F4-A6A8-E0C4EC44B308}"/>
              </a:ext>
            </a:extLst>
          </p:cNvPr>
          <p:cNvPicPr>
            <a:picLocks noChangeAspect="1"/>
          </p:cNvPicPr>
          <p:nvPr/>
        </p:nvPicPr>
        <p:blipFill>
          <a:blip r:embed="rId2"/>
          <a:stretch>
            <a:fillRect/>
          </a:stretch>
        </p:blipFill>
        <p:spPr>
          <a:xfrm>
            <a:off x="3703031" y="3159750"/>
            <a:ext cx="7467698" cy="1417064"/>
          </a:xfrm>
          <a:prstGeom prst="rect">
            <a:avLst/>
          </a:prstGeom>
        </p:spPr>
      </p:pic>
      <p:pic>
        <p:nvPicPr>
          <p:cNvPr id="9" name="Picture 8">
            <a:extLst>
              <a:ext uri="{FF2B5EF4-FFF2-40B4-BE49-F238E27FC236}">
                <a16:creationId xmlns:a16="http://schemas.microsoft.com/office/drawing/2014/main" id="{467B9F74-D77C-44CB-B70B-7D930024C2DA}"/>
              </a:ext>
            </a:extLst>
          </p:cNvPr>
          <p:cNvPicPr>
            <a:picLocks noChangeAspect="1"/>
          </p:cNvPicPr>
          <p:nvPr/>
        </p:nvPicPr>
        <p:blipFill>
          <a:blip r:embed="rId3"/>
          <a:stretch>
            <a:fillRect/>
          </a:stretch>
        </p:blipFill>
        <p:spPr>
          <a:xfrm>
            <a:off x="3703031" y="4878270"/>
            <a:ext cx="6888908" cy="1678594"/>
          </a:xfrm>
          <a:prstGeom prst="rect">
            <a:avLst/>
          </a:prstGeom>
        </p:spPr>
      </p:pic>
      <p:pic>
        <p:nvPicPr>
          <p:cNvPr id="10" name="Picture 9">
            <a:extLst>
              <a:ext uri="{FF2B5EF4-FFF2-40B4-BE49-F238E27FC236}">
                <a16:creationId xmlns:a16="http://schemas.microsoft.com/office/drawing/2014/main" id="{006A1BEB-D780-40D9-9860-D2984EB8DE10}"/>
              </a:ext>
            </a:extLst>
          </p:cNvPr>
          <p:cNvPicPr>
            <a:picLocks noChangeAspect="1"/>
          </p:cNvPicPr>
          <p:nvPr/>
        </p:nvPicPr>
        <p:blipFill rotWithShape="1">
          <a:blip r:embed="rId4"/>
          <a:srcRect l="26738" t="45870" r="28513" b="29831"/>
          <a:stretch/>
        </p:blipFill>
        <p:spPr>
          <a:xfrm>
            <a:off x="3635351" y="233081"/>
            <a:ext cx="7251839" cy="2625213"/>
          </a:xfrm>
          <a:prstGeom prst="rect">
            <a:avLst/>
          </a:prstGeom>
        </p:spPr>
      </p:pic>
      <p:sp>
        <p:nvSpPr>
          <p:cNvPr id="11" name="Rectangle 10">
            <a:extLst>
              <a:ext uri="{FF2B5EF4-FFF2-40B4-BE49-F238E27FC236}">
                <a16:creationId xmlns:a16="http://schemas.microsoft.com/office/drawing/2014/main" id="{2A223124-A64F-4AA4-A874-248FD2DD126B}"/>
              </a:ext>
            </a:extLst>
          </p:cNvPr>
          <p:cNvSpPr/>
          <p:nvPr/>
        </p:nvSpPr>
        <p:spPr>
          <a:xfrm>
            <a:off x="177525" y="1635663"/>
            <a:ext cx="2646768" cy="3586673"/>
          </a:xfrm>
          <a:prstGeom prst="rect">
            <a:avLst/>
          </a:prstGeom>
          <a:solidFill>
            <a:srgbClr val="3EBF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r>
              <a:rPr lang="en-US" dirty="0"/>
              <a:t>Important</a:t>
            </a:r>
          </a:p>
          <a:p>
            <a:pPr algn="ctr"/>
            <a:r>
              <a:rPr lang="en-US" dirty="0"/>
              <a:t>Information</a:t>
            </a:r>
          </a:p>
          <a:p>
            <a:pPr algn="ctr"/>
            <a:r>
              <a:rPr lang="en-US" dirty="0"/>
              <a:t>for </a:t>
            </a:r>
          </a:p>
          <a:p>
            <a:pPr algn="ctr"/>
            <a:r>
              <a:rPr lang="en-US" dirty="0"/>
              <a:t>Faculty</a:t>
            </a:r>
          </a:p>
        </p:txBody>
      </p:sp>
      <p:sp>
        <p:nvSpPr>
          <p:cNvPr id="12" name="Text Placeholder 3">
            <a:extLst>
              <a:ext uri="{FF2B5EF4-FFF2-40B4-BE49-F238E27FC236}">
                <a16:creationId xmlns:a16="http://schemas.microsoft.com/office/drawing/2014/main" id="{8039FF8A-03CA-4B8F-A291-0B6C3DE8F17C}"/>
              </a:ext>
            </a:extLst>
          </p:cNvPr>
          <p:cNvSpPr txBox="1">
            <a:spLocks/>
          </p:cNvSpPr>
          <p:nvPr/>
        </p:nvSpPr>
        <p:spPr>
          <a:xfrm>
            <a:off x="177526" y="2677834"/>
            <a:ext cx="2646767" cy="2002925"/>
          </a:xfrm>
          <a:prstGeom prst="rect">
            <a:avLst/>
          </a:prstGeom>
          <a:ln>
            <a:solidFill>
              <a:schemeClr val="accent3">
                <a:lumMod val="20000"/>
                <a:lumOff val="80000"/>
              </a:schemeClr>
            </a:solidFill>
          </a:ln>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i="0" kern="1200">
                <a:solidFill>
                  <a:schemeClr val="bg2"/>
                </a:solidFill>
                <a:latin typeface="+mj-lt"/>
                <a:ea typeface="+mn-ea"/>
                <a:cs typeface="Gill Sans" panose="020B0502020104020203" pitchFamily="34" charset="-79"/>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lumMod val="75000"/>
                    <a:lumOff val="25000"/>
                  </a:schemeClr>
                </a:solidFill>
                <a:latin typeface="+mj-lt"/>
                <a:ea typeface="+mn-ea"/>
                <a:cs typeface="Gill Sans" panose="020B0502020104020203" pitchFamily="34" charset="-79"/>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lumMod val="75000"/>
                    <a:lumOff val="25000"/>
                  </a:schemeClr>
                </a:solidFill>
                <a:latin typeface="+mj-lt"/>
                <a:ea typeface="+mn-ea"/>
                <a:cs typeface="Gill Sans" panose="020B0502020104020203" pitchFamily="34" charset="-79"/>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lumMod val="75000"/>
                    <a:lumOff val="25000"/>
                  </a:schemeClr>
                </a:solidFill>
                <a:latin typeface="+mj-lt"/>
                <a:ea typeface="+mn-ea"/>
                <a:cs typeface="Gill Sans" panose="020B0502020104020203" pitchFamily="34" charset="-79"/>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lumMod val="75000"/>
                    <a:lumOff val="25000"/>
                  </a:schemeClr>
                </a:solidFill>
                <a:latin typeface="+mj-lt"/>
                <a:ea typeface="+mn-ea"/>
                <a:cs typeface="Gill Sans" panose="020B0502020104020203" pitchFamily="34" charset="-79"/>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dirty="0"/>
          </a:p>
          <a:p>
            <a:endParaRPr lang="en-US" dirty="0"/>
          </a:p>
          <a:p>
            <a:endParaRPr lang="en-US" dirty="0"/>
          </a:p>
        </p:txBody>
      </p:sp>
      <p:sp>
        <p:nvSpPr>
          <p:cNvPr id="13" name="Title 1">
            <a:extLst>
              <a:ext uri="{FF2B5EF4-FFF2-40B4-BE49-F238E27FC236}">
                <a16:creationId xmlns:a16="http://schemas.microsoft.com/office/drawing/2014/main" id="{CD48EE5B-E41B-486A-B7AB-074F08CAAC42}"/>
              </a:ext>
            </a:extLst>
          </p:cNvPr>
          <p:cNvSpPr txBox="1">
            <a:spLocks/>
          </p:cNvSpPr>
          <p:nvPr/>
        </p:nvSpPr>
        <p:spPr>
          <a:xfrm>
            <a:off x="9250631" y="1335094"/>
            <a:ext cx="2727922" cy="925956"/>
          </a:xfrm>
          <a:prstGeom prst="rect">
            <a:avLst/>
          </a:prstGeom>
        </p:spPr>
        <p:txBody>
          <a:bodyPr anchor="b">
            <a:noAutofit/>
          </a:bodyPr>
          <a:lstStyle>
            <a:lvl1pPr algn="ctr" defTabSz="914400" rtl="0" eaLnBrk="1" latinLnBrk="0" hangingPunct="1">
              <a:lnSpc>
                <a:spcPct val="90000"/>
              </a:lnSpc>
              <a:spcBef>
                <a:spcPct val="0"/>
              </a:spcBef>
              <a:buNone/>
              <a:defRPr sz="4000" kern="1200">
                <a:solidFill>
                  <a:schemeClr val="bg1"/>
                </a:solidFill>
                <a:latin typeface="Palatino" pitchFamily="2" charset="77"/>
                <a:ea typeface="Palatino" pitchFamily="2" charset="77"/>
                <a:cs typeface="+mj-cs"/>
              </a:defRPr>
            </a:lvl1pPr>
          </a:lstStyle>
          <a:p>
            <a:r>
              <a:rPr lang="en-US" dirty="0"/>
              <a:t>Title 5 </a:t>
            </a:r>
          </a:p>
        </p:txBody>
      </p:sp>
    </p:spTree>
    <p:extLst>
      <p:ext uri="{BB962C8B-B14F-4D97-AF65-F5344CB8AC3E}">
        <p14:creationId xmlns:p14="http://schemas.microsoft.com/office/powerpoint/2010/main" val="1458141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D8F1A-69A8-9242-9469-8400121D240A}" type="slidenum">
              <a:rPr lang="en-US" smtClean="0"/>
              <a:pPr/>
              <a:t>18</a:t>
            </a:fld>
            <a:endParaRPr lang="en-US" dirty="0"/>
          </a:p>
        </p:txBody>
      </p:sp>
      <p:sp>
        <p:nvSpPr>
          <p:cNvPr id="4" name="TextBox 3">
            <a:extLst>
              <a:ext uri="{FF2B5EF4-FFF2-40B4-BE49-F238E27FC236}">
                <a16:creationId xmlns:a16="http://schemas.microsoft.com/office/drawing/2014/main" id="{8597F89B-6B63-49BC-B26C-895AAB3E7C82}"/>
              </a:ext>
            </a:extLst>
          </p:cNvPr>
          <p:cNvSpPr txBox="1"/>
          <p:nvPr/>
        </p:nvSpPr>
        <p:spPr>
          <a:xfrm>
            <a:off x="10898049" y="-1"/>
            <a:ext cx="786369" cy="6858000"/>
          </a:xfrm>
          <a:prstGeom prst="rect">
            <a:avLst/>
          </a:prstGeom>
          <a:solidFill>
            <a:schemeClr val="accent6">
              <a:lumMod val="60000"/>
              <a:lumOff val="40000"/>
            </a:schemeClr>
          </a:solidFill>
        </p:spPr>
        <p:txBody>
          <a:bodyPr vert="wordArtVert" wrap="square" rtlCol="0" anchor="ctr" anchorCtr="0">
            <a:spAutoFit/>
          </a:bodyPr>
          <a:lstStyle/>
          <a:p>
            <a:r>
              <a:rPr lang="en-US" sz="3600" dirty="0">
                <a:solidFill>
                  <a:schemeClr val="bg1"/>
                </a:solidFill>
              </a:rPr>
              <a:t>DOCUMENTING</a:t>
            </a:r>
          </a:p>
        </p:txBody>
      </p:sp>
      <p:sp>
        <p:nvSpPr>
          <p:cNvPr id="5" name="Rectangle 4">
            <a:extLst>
              <a:ext uri="{FF2B5EF4-FFF2-40B4-BE49-F238E27FC236}">
                <a16:creationId xmlns:a16="http://schemas.microsoft.com/office/drawing/2014/main" id="{D5112387-6C2B-417E-B335-FADBD3F25D8E}"/>
              </a:ext>
            </a:extLst>
          </p:cNvPr>
          <p:cNvSpPr/>
          <p:nvPr/>
        </p:nvSpPr>
        <p:spPr>
          <a:xfrm>
            <a:off x="11684418" y="1"/>
            <a:ext cx="507582" cy="6858000"/>
          </a:xfrm>
          <a:prstGeom prst="rect">
            <a:avLst/>
          </a:prstGeom>
          <a:solidFill>
            <a:schemeClr val="accent5"/>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his is an image of a distance education CANVAS page depicting hours of outside study time expected by the students.">
            <a:extLst>
              <a:ext uri="{FF2B5EF4-FFF2-40B4-BE49-F238E27FC236}">
                <a16:creationId xmlns:a16="http://schemas.microsoft.com/office/drawing/2014/main" id="{E745E5D8-213C-4595-A492-75FE2BBF879D}"/>
              </a:ext>
            </a:extLst>
          </p:cNvPr>
          <p:cNvPicPr>
            <a:picLocks noChangeAspect="1"/>
          </p:cNvPicPr>
          <p:nvPr/>
        </p:nvPicPr>
        <p:blipFill rotWithShape="1">
          <a:blip r:embed="rId2">
            <a:extLst>
              <a:ext uri="{28A0092B-C50C-407E-A947-70E740481C1C}">
                <a14:useLocalDpi xmlns:a14="http://schemas.microsoft.com/office/drawing/2010/main" val="0"/>
              </a:ext>
            </a:extLst>
          </a:blip>
          <a:srcRect l="-603" t="1776" r="2919" b="17833"/>
          <a:stretch/>
        </p:blipFill>
        <p:spPr>
          <a:xfrm>
            <a:off x="295168" y="2031864"/>
            <a:ext cx="9252244" cy="4662291"/>
          </a:xfrm>
          <a:prstGeom prst="rect">
            <a:avLst/>
          </a:prstGeom>
        </p:spPr>
      </p:pic>
      <p:pic>
        <p:nvPicPr>
          <p:cNvPr id="7" name="Picture 6">
            <a:extLst>
              <a:ext uri="{FF2B5EF4-FFF2-40B4-BE49-F238E27FC236}">
                <a16:creationId xmlns:a16="http://schemas.microsoft.com/office/drawing/2014/main" id="{2CFF24FB-A302-48DE-9F62-DBCAE09E4B30}"/>
              </a:ext>
            </a:extLst>
          </p:cNvPr>
          <p:cNvPicPr>
            <a:picLocks noChangeAspect="1"/>
          </p:cNvPicPr>
          <p:nvPr/>
        </p:nvPicPr>
        <p:blipFill rotWithShape="1">
          <a:blip r:embed="rId3"/>
          <a:srcRect l="26645" t="53072" r="26819" b="31634"/>
          <a:stretch/>
        </p:blipFill>
        <p:spPr>
          <a:xfrm>
            <a:off x="295168" y="289350"/>
            <a:ext cx="7225553" cy="1583127"/>
          </a:xfrm>
          <a:prstGeom prst="rect">
            <a:avLst/>
          </a:prstGeom>
        </p:spPr>
      </p:pic>
    </p:spTree>
    <p:extLst>
      <p:ext uri="{BB962C8B-B14F-4D97-AF65-F5344CB8AC3E}">
        <p14:creationId xmlns:p14="http://schemas.microsoft.com/office/powerpoint/2010/main" val="697344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D8F1A-69A8-9242-9469-8400121D240A}" type="slidenum">
              <a:rPr lang="en-US" smtClean="0"/>
              <a:pPr/>
              <a:t>19</a:t>
            </a:fld>
            <a:endParaRPr lang="en-US" dirty="0"/>
          </a:p>
        </p:txBody>
      </p:sp>
      <p:pic>
        <p:nvPicPr>
          <p:cNvPr id="3" name="Picture 2" descr="This is an image of the cover to a faculty bargaining agreement.">
            <a:extLst>
              <a:ext uri="{FF2B5EF4-FFF2-40B4-BE49-F238E27FC236}">
                <a16:creationId xmlns:a16="http://schemas.microsoft.com/office/drawing/2014/main" id="{FEEA9414-C83C-438A-8C4F-4086FE4882C0}"/>
              </a:ext>
            </a:extLst>
          </p:cNvPr>
          <p:cNvPicPr>
            <a:picLocks noChangeAspect="1"/>
          </p:cNvPicPr>
          <p:nvPr/>
        </p:nvPicPr>
        <p:blipFill rotWithShape="1">
          <a:blip r:embed="rId2"/>
          <a:srcRect l="2717" t="1189" b="1250"/>
          <a:stretch/>
        </p:blipFill>
        <p:spPr>
          <a:xfrm>
            <a:off x="1022785" y="512610"/>
            <a:ext cx="3954758" cy="5139731"/>
          </a:xfrm>
          <a:prstGeom prst="rect">
            <a:avLst/>
          </a:prstGeom>
        </p:spPr>
      </p:pic>
      <p:pic>
        <p:nvPicPr>
          <p:cNvPr id="4" name="Picture 3" descr="This is an image of the cover to a faculty bargaining agreement.">
            <a:extLst>
              <a:ext uri="{FF2B5EF4-FFF2-40B4-BE49-F238E27FC236}">
                <a16:creationId xmlns:a16="http://schemas.microsoft.com/office/drawing/2014/main" id="{80201895-12E1-4D57-ACB9-2E0549C80579}"/>
              </a:ext>
            </a:extLst>
          </p:cNvPr>
          <p:cNvPicPr>
            <a:picLocks noChangeAspect="1"/>
          </p:cNvPicPr>
          <p:nvPr/>
        </p:nvPicPr>
        <p:blipFill>
          <a:blip r:embed="rId3"/>
          <a:stretch>
            <a:fillRect/>
          </a:stretch>
        </p:blipFill>
        <p:spPr>
          <a:xfrm>
            <a:off x="7227641" y="512610"/>
            <a:ext cx="3825161" cy="5056773"/>
          </a:xfrm>
          <a:prstGeom prst="rect">
            <a:avLst/>
          </a:prstGeom>
        </p:spPr>
      </p:pic>
      <p:sp>
        <p:nvSpPr>
          <p:cNvPr id="5" name="Cloud Callout 6">
            <a:extLst>
              <a:ext uri="{FF2B5EF4-FFF2-40B4-BE49-F238E27FC236}">
                <a16:creationId xmlns:a16="http://schemas.microsoft.com/office/drawing/2014/main" id="{E0FB09F3-DF31-467C-B213-D59B8E7BFB72}"/>
              </a:ext>
            </a:extLst>
          </p:cNvPr>
          <p:cNvSpPr/>
          <p:nvPr/>
        </p:nvSpPr>
        <p:spPr>
          <a:xfrm>
            <a:off x="4421969" y="210961"/>
            <a:ext cx="3191608" cy="1855177"/>
          </a:xfrm>
          <a:prstGeom prst="cloudCallout">
            <a:avLst/>
          </a:prstGeom>
          <a:solidFill>
            <a:schemeClr val="accent5">
              <a:lumMod val="5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ea typeface="Verdana" charset="0"/>
                <a:cs typeface="Verdana" charset="0"/>
              </a:rPr>
              <a:t>Evaluating online courses is a new territory!</a:t>
            </a:r>
          </a:p>
        </p:txBody>
      </p:sp>
      <p:sp>
        <p:nvSpPr>
          <p:cNvPr id="6" name="Rectangle 5">
            <a:extLst>
              <a:ext uri="{FF2B5EF4-FFF2-40B4-BE49-F238E27FC236}">
                <a16:creationId xmlns:a16="http://schemas.microsoft.com/office/drawing/2014/main" id="{E1766F99-1AB0-4527-B684-C8C7B32859BD}"/>
              </a:ext>
            </a:extLst>
          </p:cNvPr>
          <p:cNvSpPr/>
          <p:nvPr/>
        </p:nvSpPr>
        <p:spPr>
          <a:xfrm>
            <a:off x="0" y="6243781"/>
            <a:ext cx="12192000" cy="61421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5CD15E3-09B9-4692-9FC8-098B1A514303}"/>
              </a:ext>
            </a:extLst>
          </p:cNvPr>
          <p:cNvSpPr/>
          <p:nvPr/>
        </p:nvSpPr>
        <p:spPr>
          <a:xfrm>
            <a:off x="0" y="5966691"/>
            <a:ext cx="12192000" cy="2770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2BD53F5E-3C3D-43BC-8B4C-ED13421E63BE}"/>
              </a:ext>
            </a:extLst>
          </p:cNvPr>
          <p:cNvCxnSpPr>
            <a:cxnSpLocks/>
          </p:cNvCxnSpPr>
          <p:nvPr/>
        </p:nvCxnSpPr>
        <p:spPr>
          <a:xfrm flipH="1">
            <a:off x="0" y="5970275"/>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80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2D8F1A-69A8-9242-9469-8400121D240A}" type="slidenum">
              <a:rPr lang="en-US" smtClean="0"/>
              <a:t>2</a:t>
            </a:fld>
            <a:endParaRPr lang="en-US" dirty="0"/>
          </a:p>
        </p:txBody>
      </p:sp>
      <p:sp>
        <p:nvSpPr>
          <p:cNvPr id="5" name="Title 1">
            <a:extLst>
              <a:ext uri="{FF2B5EF4-FFF2-40B4-BE49-F238E27FC236}">
                <a16:creationId xmlns:a16="http://schemas.microsoft.com/office/drawing/2014/main" id="{4E280103-BDBC-4A40-9E85-AE3F70CBE934}"/>
              </a:ext>
            </a:extLst>
          </p:cNvPr>
          <p:cNvSpPr>
            <a:spLocks noGrp="1"/>
          </p:cNvSpPr>
          <p:nvPr>
            <p:ph type="title"/>
          </p:nvPr>
        </p:nvSpPr>
        <p:spPr/>
        <p:txBody>
          <a:bodyPr anchor="b">
            <a:normAutofit/>
          </a:bodyPr>
          <a:lstStyle>
            <a:lvl1pPr algn="ctr">
              <a:defRPr sz="3600">
                <a:solidFill>
                  <a:schemeClr val="bg1"/>
                </a:solidFill>
              </a:defRPr>
            </a:lvl1pPr>
          </a:lstStyle>
          <a:p>
            <a:r>
              <a:rPr lang="en-US" dirty="0"/>
              <a:t>The Realities of a </a:t>
            </a:r>
            <a:br>
              <a:rPr lang="en-US" dirty="0"/>
            </a:br>
            <a:r>
              <a:rPr lang="en-US" dirty="0"/>
              <a:t>Noncredit Distance Education Program</a:t>
            </a:r>
            <a:br>
              <a:rPr lang="en-US" dirty="0"/>
            </a:br>
            <a:endParaRPr lang="en-US" dirty="0"/>
          </a:p>
        </p:txBody>
      </p:sp>
      <p:sp>
        <p:nvSpPr>
          <p:cNvPr id="7" name="TextBox 6">
            <a:extLst>
              <a:ext uri="{FF2B5EF4-FFF2-40B4-BE49-F238E27FC236}">
                <a16:creationId xmlns:a16="http://schemas.microsoft.com/office/drawing/2014/main" id="{216A5899-4D10-4847-98B3-A2540C0E73B8}"/>
              </a:ext>
            </a:extLst>
          </p:cNvPr>
          <p:cNvSpPr txBox="1"/>
          <p:nvPr/>
        </p:nvSpPr>
        <p:spPr>
          <a:xfrm>
            <a:off x="891310" y="2597641"/>
            <a:ext cx="10058400" cy="5509200"/>
          </a:xfrm>
          <a:prstGeom prst="rect">
            <a:avLst/>
          </a:prstGeom>
          <a:noFill/>
        </p:spPr>
        <p:txBody>
          <a:bodyPr wrap="square" rtlCol="0">
            <a:spAutoFit/>
          </a:bodyPr>
          <a:lstStyle/>
          <a:p>
            <a:r>
              <a:rPr lang="en-US" sz="2800" dirty="0">
                <a:solidFill>
                  <a:schemeClr val="accent5">
                    <a:lumMod val="75000"/>
                  </a:schemeClr>
                </a:solidFill>
              </a:rPr>
              <a:t>There is still MUCH to learn!</a:t>
            </a:r>
          </a:p>
          <a:p>
            <a:endParaRPr lang="en-US" sz="1200" dirty="0">
              <a:solidFill>
                <a:schemeClr val="accent5">
                  <a:lumMod val="75000"/>
                </a:schemeClr>
              </a:solidFill>
            </a:endParaRPr>
          </a:p>
          <a:p>
            <a:pPr marL="1200150" lvl="2" indent="-285750">
              <a:buFont typeface="Arial" panose="020B0604020202020204" pitchFamily="34" charset="0"/>
              <a:buChar char="•"/>
            </a:pPr>
            <a:r>
              <a:rPr lang="en-US" sz="2400" dirty="0">
                <a:solidFill>
                  <a:schemeClr val="tx1">
                    <a:lumMod val="75000"/>
                  </a:schemeClr>
                </a:solidFill>
              </a:rPr>
              <a:t>Title 5 Guidelines and Regulations</a:t>
            </a:r>
          </a:p>
          <a:p>
            <a:pPr marL="1657350" lvl="3" indent="-285750">
              <a:buFont typeface="Arial" panose="020B0604020202020204" pitchFamily="34" charset="0"/>
              <a:buChar char="•"/>
            </a:pPr>
            <a:r>
              <a:rPr lang="en-US" sz="2400" dirty="0">
                <a:solidFill>
                  <a:schemeClr val="tx1">
                    <a:lumMod val="75000"/>
                  </a:schemeClr>
                </a:solidFill>
              </a:rPr>
              <a:t>DE Guidelines and ADA Accessibility</a:t>
            </a:r>
          </a:p>
          <a:p>
            <a:pPr marL="1657350" lvl="3" indent="-285750">
              <a:buFont typeface="Arial" panose="020B0604020202020204" pitchFamily="34" charset="0"/>
              <a:buChar char="•"/>
            </a:pPr>
            <a:r>
              <a:rPr lang="en-US" sz="2400" dirty="0">
                <a:solidFill>
                  <a:schemeClr val="tx1">
                    <a:lumMod val="75000"/>
                  </a:schemeClr>
                </a:solidFill>
              </a:rPr>
              <a:t>Regular and Substantive Interaction</a:t>
            </a:r>
          </a:p>
          <a:p>
            <a:pPr marL="1657350" lvl="3" indent="-285750">
              <a:buFont typeface="Arial" panose="020B0604020202020204" pitchFamily="34" charset="0"/>
              <a:buChar char="•"/>
            </a:pPr>
            <a:r>
              <a:rPr lang="en-US" sz="2400" dirty="0">
                <a:solidFill>
                  <a:schemeClr val="tx1">
                    <a:lumMod val="75000"/>
                  </a:schemeClr>
                </a:solidFill>
              </a:rPr>
              <a:t>Noncredit FTES and Alternative Attendance </a:t>
            </a:r>
          </a:p>
          <a:p>
            <a:pPr marL="1200150" lvl="2" indent="-285750">
              <a:buFont typeface="Arial" panose="020B0604020202020204" pitchFamily="34" charset="0"/>
              <a:buChar char="•"/>
            </a:pPr>
            <a:r>
              <a:rPr lang="en-US" sz="2400" dirty="0">
                <a:solidFill>
                  <a:schemeClr val="tx1">
                    <a:lumMod val="75000"/>
                  </a:schemeClr>
                </a:solidFill>
              </a:rPr>
              <a:t>Reference Links</a:t>
            </a:r>
          </a:p>
          <a:p>
            <a:pPr marL="1200150" lvl="2" indent="-285750">
              <a:buFont typeface="Arial" panose="020B0604020202020204" pitchFamily="34" charset="0"/>
              <a:buChar char="•"/>
            </a:pPr>
            <a:r>
              <a:rPr lang="en-US" sz="2400" dirty="0">
                <a:solidFill>
                  <a:schemeClr val="tx1">
                    <a:lumMod val="75000"/>
                  </a:schemeClr>
                </a:solidFill>
              </a:rPr>
              <a:t>From Regulations to Practice</a:t>
            </a:r>
            <a:r>
              <a:rPr lang="en-US" sz="2400" dirty="0">
                <a:solidFill>
                  <a:schemeClr val="tx1">
                    <a:lumMod val="75000"/>
                  </a:schemeClr>
                </a:solidFill>
                <a:sym typeface="Wingdings" panose="05000000000000000000" pitchFamily="2" charset="2"/>
              </a:rPr>
              <a:t> How, What, Where?</a:t>
            </a:r>
          </a:p>
          <a:p>
            <a:pPr marL="1200150" lvl="2" indent="-285750">
              <a:buFont typeface="Arial" panose="020B0604020202020204" pitchFamily="34" charset="0"/>
              <a:buChar char="•"/>
            </a:pPr>
            <a:r>
              <a:rPr lang="en-US" sz="2400" dirty="0">
                <a:solidFill>
                  <a:schemeClr val="tx1">
                    <a:lumMod val="75000"/>
                  </a:schemeClr>
                </a:solidFill>
                <a:sym typeface="Wingdings" panose="05000000000000000000" pitchFamily="2" charset="2"/>
              </a:rPr>
              <a:t>Scheduling, Evaluating Online Courses, Student Support Services </a:t>
            </a:r>
          </a:p>
          <a:p>
            <a:pPr marL="1200150" lvl="2" indent="-285750">
              <a:buFont typeface="Arial" panose="020B0604020202020204" pitchFamily="34" charset="0"/>
              <a:buChar char="•"/>
            </a:pPr>
            <a:r>
              <a:rPr lang="en-US" sz="2400" dirty="0">
                <a:solidFill>
                  <a:schemeClr val="tx1">
                    <a:lumMod val="75000"/>
                  </a:schemeClr>
                </a:solidFill>
                <a:sym typeface="Wingdings" panose="05000000000000000000" pitchFamily="2" charset="2"/>
              </a:rPr>
              <a:t>Example of a New Noncredit Online Program</a:t>
            </a:r>
          </a:p>
          <a:p>
            <a:pPr marL="914400" lvl="2" indent="0">
              <a:buFont typeface="Arial" panose="020B0604020202020204" pitchFamily="34" charset="0"/>
              <a:buNone/>
            </a:pPr>
            <a:endParaRPr lang="en-US" sz="2400" dirty="0">
              <a:solidFill>
                <a:schemeClr val="tx1">
                  <a:lumMod val="75000"/>
                </a:schemeClr>
              </a:solidFill>
              <a:sym typeface="Wingdings" panose="05000000000000000000" pitchFamily="2" charset="2"/>
            </a:endParaRPr>
          </a:p>
          <a:p>
            <a:pPr marL="1200150" lvl="2" indent="-285750">
              <a:buFont typeface="Arial" panose="020B0604020202020204" pitchFamily="34" charset="0"/>
              <a:buChar char="•"/>
            </a:pPr>
            <a:endParaRPr lang="en-US" sz="2400" dirty="0">
              <a:solidFill>
                <a:schemeClr val="accent5">
                  <a:lumMod val="50000"/>
                </a:schemeClr>
              </a:solidFill>
              <a:sym typeface="Wingdings" panose="05000000000000000000" pitchFamily="2" charset="2"/>
            </a:endParaRPr>
          </a:p>
          <a:p>
            <a:pPr marL="1200150" lvl="2" indent="-285750">
              <a:buFont typeface="Arial" panose="020B0604020202020204" pitchFamily="34" charset="0"/>
              <a:buChar char="•"/>
            </a:pPr>
            <a:endParaRPr lang="en-US" sz="2400" dirty="0">
              <a:sym typeface="Wingdings" panose="05000000000000000000" pitchFamily="2" charset="2"/>
            </a:endParaRPr>
          </a:p>
          <a:p>
            <a:pPr marL="1200150" lvl="2"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052590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is is an image of a logo for Cranium Cafe. It has various small  images of such things as a computer, calendar, students, clock and glasses.">
            <a:extLst>
              <a:ext uri="{FF2B5EF4-FFF2-40B4-BE49-F238E27FC236}">
                <a16:creationId xmlns:a16="http://schemas.microsoft.com/office/drawing/2014/main" id="{3FE13170-F90A-41BB-B178-A04C267D9D3E}"/>
              </a:ext>
            </a:extLst>
          </p:cNvPr>
          <p:cNvPicPr>
            <a:picLocks noChangeAspect="1"/>
          </p:cNvPicPr>
          <p:nvPr/>
        </p:nvPicPr>
        <p:blipFill rotWithShape="1">
          <a:blip r:embed="rId2"/>
          <a:srcRect l="13140" t="23786" r="19304" b="4960"/>
          <a:stretch/>
        </p:blipFill>
        <p:spPr>
          <a:xfrm>
            <a:off x="4077731" y="3793802"/>
            <a:ext cx="4148981" cy="2917388"/>
          </a:xfrm>
          <a:prstGeom prst="rect">
            <a:avLst/>
          </a:prstGeom>
        </p:spPr>
      </p:pic>
      <p:sp>
        <p:nvSpPr>
          <p:cNvPr id="2" name="Slide Number Placeholder 1"/>
          <p:cNvSpPr>
            <a:spLocks noGrp="1"/>
          </p:cNvSpPr>
          <p:nvPr>
            <p:ph type="sldNum" sz="quarter" idx="12"/>
          </p:nvPr>
        </p:nvSpPr>
        <p:spPr/>
        <p:txBody>
          <a:bodyPr/>
          <a:lstStyle/>
          <a:p>
            <a:fld id="{492D8F1A-69A8-9242-9469-8400121D240A}" type="slidenum">
              <a:rPr lang="en-US" smtClean="0"/>
              <a:pPr/>
              <a:t>20</a:t>
            </a:fld>
            <a:endParaRPr lang="en-US" dirty="0"/>
          </a:p>
        </p:txBody>
      </p:sp>
      <p:sp>
        <p:nvSpPr>
          <p:cNvPr id="4" name="Rectangular Callout 15">
            <a:extLst>
              <a:ext uri="{FF2B5EF4-FFF2-40B4-BE49-F238E27FC236}">
                <a16:creationId xmlns:a16="http://schemas.microsoft.com/office/drawing/2014/main" id="{7BEA75A4-0DE9-4D9D-968F-B23483EB856B}"/>
              </a:ext>
            </a:extLst>
          </p:cNvPr>
          <p:cNvSpPr/>
          <p:nvPr/>
        </p:nvSpPr>
        <p:spPr>
          <a:xfrm rot="20291163">
            <a:off x="4662051" y="963398"/>
            <a:ext cx="2687714" cy="1749268"/>
          </a:xfrm>
          <a:prstGeom prst="wedgeRectCallou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chemeClr val="accent5">
                      <a:lumMod val="50000"/>
                    </a:schemeClr>
                  </a:solidFill>
                </a:ln>
                <a:solidFill>
                  <a:schemeClr val="bg1"/>
                </a:solidFill>
              </a:rPr>
              <a:t>Oops – Don’t Forget Student Support Services… </a:t>
            </a:r>
          </a:p>
        </p:txBody>
      </p:sp>
      <p:sp>
        <p:nvSpPr>
          <p:cNvPr id="5" name="Rectangle 4">
            <a:extLst>
              <a:ext uri="{FF2B5EF4-FFF2-40B4-BE49-F238E27FC236}">
                <a16:creationId xmlns:a16="http://schemas.microsoft.com/office/drawing/2014/main" id="{A3C3F072-21E4-463A-9E03-70BA1D8FE480}"/>
              </a:ext>
            </a:extLst>
          </p:cNvPr>
          <p:cNvSpPr/>
          <p:nvPr/>
        </p:nvSpPr>
        <p:spPr>
          <a:xfrm>
            <a:off x="0" y="0"/>
            <a:ext cx="4049486" cy="6858000"/>
          </a:xfrm>
          <a:prstGeom prst="rect">
            <a:avLst/>
          </a:prstGeom>
          <a:solidFill>
            <a:schemeClr val="accent5"/>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DED9F471-356F-463B-9855-8F1D51CBF027}"/>
              </a:ext>
            </a:extLst>
          </p:cNvPr>
          <p:cNvSpPr txBox="1">
            <a:spLocks/>
          </p:cNvSpPr>
          <p:nvPr/>
        </p:nvSpPr>
        <p:spPr>
          <a:xfrm>
            <a:off x="247135" y="1312964"/>
            <a:ext cx="3583461" cy="1611995"/>
          </a:xfrm>
          <a:prstGeom prst="rect">
            <a:avLst/>
          </a:prstGeom>
          <a:solidFill>
            <a:srgbClr val="6ABDD0"/>
          </a:solidFill>
        </p:spPr>
        <p:txBody>
          <a:bodyPr anchor="b">
            <a:noAutofit/>
          </a:bodyPr>
          <a:lstStyle>
            <a:lvl1pPr algn="ctr" defTabSz="914400" rtl="0" eaLnBrk="1" latinLnBrk="0" hangingPunct="1">
              <a:lnSpc>
                <a:spcPct val="90000"/>
              </a:lnSpc>
              <a:spcBef>
                <a:spcPct val="0"/>
              </a:spcBef>
              <a:buNone/>
              <a:defRPr sz="4000" kern="1200">
                <a:solidFill>
                  <a:schemeClr val="bg1"/>
                </a:solidFill>
                <a:latin typeface="Palatino" pitchFamily="2" charset="77"/>
                <a:ea typeface="Palatino" pitchFamily="2" charset="77"/>
                <a:cs typeface="+mj-cs"/>
              </a:defRPr>
            </a:lvl1pPr>
          </a:lstStyle>
          <a:p>
            <a:endParaRPr lang="en-US" dirty="0"/>
          </a:p>
        </p:txBody>
      </p:sp>
      <p:sp>
        <p:nvSpPr>
          <p:cNvPr id="7" name="Text Placeholder 3">
            <a:extLst>
              <a:ext uri="{FF2B5EF4-FFF2-40B4-BE49-F238E27FC236}">
                <a16:creationId xmlns:a16="http://schemas.microsoft.com/office/drawing/2014/main" id="{51BD9676-EBB8-4B6E-A078-073027ADBA2F}"/>
              </a:ext>
            </a:extLst>
          </p:cNvPr>
          <p:cNvSpPr txBox="1">
            <a:spLocks/>
          </p:cNvSpPr>
          <p:nvPr/>
        </p:nvSpPr>
        <p:spPr>
          <a:xfrm>
            <a:off x="247135" y="2928551"/>
            <a:ext cx="3583461" cy="2533135"/>
          </a:xfrm>
          <a:prstGeom prst="rect">
            <a:avLst/>
          </a:prstGeom>
          <a:solidFill>
            <a:srgbClr val="6ABDD0"/>
          </a:solidFill>
          <a:ln>
            <a:solidFill>
              <a:schemeClr val="accent3">
                <a:lumMod val="20000"/>
                <a:lumOff val="80000"/>
              </a:schemeClr>
            </a:solidFill>
          </a:ln>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600" b="0" i="0" kern="1200">
                <a:solidFill>
                  <a:schemeClr val="bg2"/>
                </a:solidFill>
                <a:latin typeface="+mj-lt"/>
                <a:ea typeface="+mn-ea"/>
                <a:cs typeface="Gill Sans" panose="020B0502020104020203" pitchFamily="34" charset="-79"/>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lumMod val="75000"/>
                    <a:lumOff val="25000"/>
                  </a:schemeClr>
                </a:solidFill>
                <a:latin typeface="+mj-lt"/>
                <a:ea typeface="+mn-ea"/>
                <a:cs typeface="Gill Sans" panose="020B0502020104020203" pitchFamily="34" charset="-79"/>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lumMod val="75000"/>
                    <a:lumOff val="25000"/>
                  </a:schemeClr>
                </a:solidFill>
                <a:latin typeface="+mj-lt"/>
                <a:ea typeface="+mn-ea"/>
                <a:cs typeface="Gill Sans" panose="020B0502020104020203" pitchFamily="34" charset="-79"/>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lumMod val="75000"/>
                    <a:lumOff val="25000"/>
                  </a:schemeClr>
                </a:solidFill>
                <a:latin typeface="+mj-lt"/>
                <a:ea typeface="+mn-ea"/>
                <a:cs typeface="Gill Sans" panose="020B0502020104020203" pitchFamily="34" charset="-79"/>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lumMod val="75000"/>
                    <a:lumOff val="25000"/>
                  </a:schemeClr>
                </a:solidFill>
                <a:latin typeface="+mj-lt"/>
                <a:ea typeface="+mn-ea"/>
                <a:cs typeface="Gill Sans" panose="020B0502020104020203" pitchFamily="34" charset="-79"/>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dirty="0"/>
          </a:p>
          <a:p>
            <a:r>
              <a:rPr lang="en-US" dirty="0"/>
              <a:t>Student Support Services</a:t>
            </a:r>
          </a:p>
        </p:txBody>
      </p:sp>
      <p:sp>
        <p:nvSpPr>
          <p:cNvPr id="8" name="Rectangle 7">
            <a:extLst>
              <a:ext uri="{FF2B5EF4-FFF2-40B4-BE49-F238E27FC236}">
                <a16:creationId xmlns:a16="http://schemas.microsoft.com/office/drawing/2014/main" id="{254A4063-2A3F-4D5D-A2D0-53C53F69CB65}"/>
              </a:ext>
            </a:extLst>
          </p:cNvPr>
          <p:cNvSpPr/>
          <p:nvPr/>
        </p:nvSpPr>
        <p:spPr>
          <a:xfrm>
            <a:off x="11510682" y="0"/>
            <a:ext cx="681318" cy="6895217"/>
          </a:xfrm>
          <a:prstGeom prst="rect">
            <a:avLst/>
          </a:prstGeom>
          <a:solidFill>
            <a:schemeClr val="accent5"/>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This is an example of a student informational flyer for CANAVAS support.">
            <a:extLst>
              <a:ext uri="{FF2B5EF4-FFF2-40B4-BE49-F238E27FC236}">
                <a16:creationId xmlns:a16="http://schemas.microsoft.com/office/drawing/2014/main" id="{C582CE0A-1A30-4325-AA9D-970D02CEBF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4075" y="488471"/>
            <a:ext cx="3368166" cy="4764025"/>
          </a:xfrm>
          <a:prstGeom prst="rect">
            <a:avLst/>
          </a:prstGeom>
        </p:spPr>
      </p:pic>
    </p:spTree>
    <p:extLst>
      <p:ext uri="{BB962C8B-B14F-4D97-AF65-F5344CB8AC3E}">
        <p14:creationId xmlns:p14="http://schemas.microsoft.com/office/powerpoint/2010/main" val="876791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DEDC0F-3BCC-4B40-AC8B-5FD51655BC3D}"/>
              </a:ext>
            </a:extLst>
          </p:cNvPr>
          <p:cNvSpPr>
            <a:spLocks noGrp="1"/>
          </p:cNvSpPr>
          <p:nvPr>
            <p:ph type="title" hasCustomPrompt="1"/>
          </p:nvPr>
        </p:nvSpPr>
        <p:spPr>
          <a:xfrm>
            <a:off x="1238167" y="190011"/>
            <a:ext cx="10046043" cy="1048040"/>
          </a:xfrm>
        </p:spPr>
        <p:txBody>
          <a:bodyPr anchor="b">
            <a:normAutofit fontScale="90000"/>
          </a:bodyPr>
          <a:lstStyle>
            <a:lvl1pPr marL="0" indent="0">
              <a:buFont typeface="Arial" panose="020B0604020202020204" pitchFamily="34" charset="0"/>
              <a:buNone/>
              <a:defRPr sz="3200">
                <a:solidFill>
                  <a:schemeClr val="accent4">
                    <a:lumMod val="50000"/>
                  </a:schemeClr>
                </a:solidFill>
              </a:defRPr>
            </a:lvl1pPr>
          </a:lstStyle>
          <a:p>
            <a:r>
              <a:rPr lang="en-US" dirty="0"/>
              <a:t>Example of a New Noncredit Distance Education Program:</a:t>
            </a:r>
            <a:br>
              <a:rPr lang="en-US" dirty="0"/>
            </a:br>
            <a:r>
              <a:rPr lang="en-US" dirty="0"/>
              <a:t>Santiago Canyon College</a:t>
            </a:r>
          </a:p>
        </p:txBody>
      </p:sp>
      <p:pic>
        <p:nvPicPr>
          <p:cNvPr id="5" name="Picture 5" descr="http://sccollege.edu/Departments/Graphics/PublishingImages/Branding/Email_Signature_Graphic.jpg">
            <a:extLst>
              <a:ext uri="{FF2B5EF4-FFF2-40B4-BE49-F238E27FC236}">
                <a16:creationId xmlns:a16="http://schemas.microsoft.com/office/drawing/2014/main" id="{E4AAFB4D-7CDB-4FBD-A40E-EE728F200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4218" y="876967"/>
            <a:ext cx="17145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55FD1B04-D664-43AC-A8BB-2B9AC8692CBE}"/>
              </a:ext>
            </a:extLst>
          </p:cNvPr>
          <p:cNvGraphicFramePr>
            <a:graphicFrameLocks noGrp="1"/>
          </p:cNvGraphicFramePr>
          <p:nvPr>
            <p:extLst>
              <p:ext uri="{D42A27DB-BD31-4B8C-83A1-F6EECF244321}">
                <p14:modId xmlns:p14="http://schemas.microsoft.com/office/powerpoint/2010/main" val="1129425172"/>
              </p:ext>
            </p:extLst>
          </p:nvPr>
        </p:nvGraphicFramePr>
        <p:xfrm>
          <a:off x="1182255" y="1857431"/>
          <a:ext cx="9931114" cy="4890913"/>
        </p:xfrm>
        <a:graphic>
          <a:graphicData uri="http://schemas.openxmlformats.org/drawingml/2006/table">
            <a:tbl>
              <a:tblPr firstRow="1" bandRow="1">
                <a:tableStyleId>{93296810-A885-4BE3-A3E7-6D5BEEA58F35}</a:tableStyleId>
              </a:tblPr>
              <a:tblGrid>
                <a:gridCol w="2345994">
                  <a:extLst>
                    <a:ext uri="{9D8B030D-6E8A-4147-A177-3AD203B41FA5}">
                      <a16:colId xmlns:a16="http://schemas.microsoft.com/office/drawing/2014/main" val="25490458"/>
                    </a:ext>
                  </a:extLst>
                </a:gridCol>
                <a:gridCol w="1760774">
                  <a:extLst>
                    <a:ext uri="{9D8B030D-6E8A-4147-A177-3AD203B41FA5}">
                      <a16:colId xmlns:a16="http://schemas.microsoft.com/office/drawing/2014/main" val="349185888"/>
                    </a:ext>
                  </a:extLst>
                </a:gridCol>
                <a:gridCol w="1672675">
                  <a:extLst>
                    <a:ext uri="{9D8B030D-6E8A-4147-A177-3AD203B41FA5}">
                      <a16:colId xmlns:a16="http://schemas.microsoft.com/office/drawing/2014/main" val="3638453505"/>
                    </a:ext>
                  </a:extLst>
                </a:gridCol>
                <a:gridCol w="1709512">
                  <a:extLst>
                    <a:ext uri="{9D8B030D-6E8A-4147-A177-3AD203B41FA5}">
                      <a16:colId xmlns:a16="http://schemas.microsoft.com/office/drawing/2014/main" val="3980742330"/>
                    </a:ext>
                  </a:extLst>
                </a:gridCol>
                <a:gridCol w="2442159">
                  <a:extLst>
                    <a:ext uri="{9D8B030D-6E8A-4147-A177-3AD203B41FA5}">
                      <a16:colId xmlns:a16="http://schemas.microsoft.com/office/drawing/2014/main" val="2294672753"/>
                    </a:ext>
                  </a:extLst>
                </a:gridCol>
              </a:tblGrid>
              <a:tr h="347244">
                <a:tc gridSpan="5">
                  <a:txBody>
                    <a:bodyPr/>
                    <a:lstStyle/>
                    <a:p>
                      <a:pPr algn="ctr"/>
                      <a:r>
                        <a:rPr lang="en-US" altLang="en-US" sz="1600" dirty="0"/>
                        <a:t>SCC Continuing Education: Noncredit Distance Education (NCDE)</a:t>
                      </a:r>
                      <a:endParaRPr lang="en-US" sz="1600" dirty="0">
                        <a:solidFill>
                          <a:schemeClr val="bg1"/>
                        </a:solidFill>
                      </a:endParaRPr>
                    </a:p>
                  </a:txBody>
                  <a:tcPr/>
                </a:tc>
                <a:tc hMerge="1">
                  <a:txBody>
                    <a:bodyPr/>
                    <a:lstStyle/>
                    <a:p>
                      <a:pPr algn="ctr"/>
                      <a:endParaRPr lang="en-US" sz="1600" dirty="0"/>
                    </a:p>
                  </a:txBody>
                  <a:tcPr/>
                </a:tc>
                <a:tc hMerge="1">
                  <a:txBody>
                    <a:bodyPr/>
                    <a:lstStyle/>
                    <a:p>
                      <a:pPr algn="ctr"/>
                      <a:endParaRPr lang="en-US" sz="1600" dirty="0"/>
                    </a:p>
                  </a:txBody>
                  <a:tcPr/>
                </a:tc>
                <a:tc hMerge="1">
                  <a:txBody>
                    <a:bodyPr/>
                    <a:lstStyle/>
                    <a:p>
                      <a:endParaRPr lang="en-US"/>
                    </a:p>
                  </a:txBody>
                  <a:tcPr/>
                </a:tc>
                <a:tc hMerge="1">
                  <a:txBody>
                    <a:bodyPr/>
                    <a:lstStyle/>
                    <a:p>
                      <a:pPr algn="ctr"/>
                      <a:endParaRPr lang="en-US" sz="1600" dirty="0"/>
                    </a:p>
                  </a:txBody>
                  <a:tcPr/>
                </a:tc>
                <a:extLst>
                  <a:ext uri="{0D108BD9-81ED-4DB2-BD59-A6C34878D82A}">
                    <a16:rowId xmlns:a16="http://schemas.microsoft.com/office/drawing/2014/main" val="2675938855"/>
                  </a:ext>
                </a:extLst>
              </a:tr>
              <a:tr h="599785">
                <a:tc>
                  <a:txBody>
                    <a:bodyPr/>
                    <a:lstStyle/>
                    <a:p>
                      <a:pPr algn="ctr"/>
                      <a:r>
                        <a:rPr lang="en-US" sz="1600" dirty="0"/>
                        <a:t>Semester</a:t>
                      </a:r>
                    </a:p>
                  </a:txBody>
                  <a:tcPr/>
                </a:tc>
                <a:tc>
                  <a:txBody>
                    <a:bodyPr/>
                    <a:lstStyle/>
                    <a:p>
                      <a:pPr algn="ctr"/>
                      <a:r>
                        <a:rPr lang="en-US" sz="1600" dirty="0"/>
                        <a:t>Classes Offered</a:t>
                      </a:r>
                    </a:p>
                  </a:txBody>
                  <a:tcPr/>
                </a:tc>
                <a:tc>
                  <a:txBody>
                    <a:bodyPr/>
                    <a:lstStyle/>
                    <a:p>
                      <a:pPr algn="ctr"/>
                      <a:r>
                        <a:rPr lang="en-US" sz="1600" dirty="0"/>
                        <a:t>Teaching Instructors</a:t>
                      </a:r>
                    </a:p>
                  </a:txBody>
                  <a:tcPr/>
                </a:tc>
                <a:tc>
                  <a:txBody>
                    <a:bodyPr/>
                    <a:lstStyle/>
                    <a:p>
                      <a:pPr algn="ctr"/>
                      <a:r>
                        <a:rPr lang="en-US" sz="1600" dirty="0"/>
                        <a:t>Certified</a:t>
                      </a:r>
                      <a:r>
                        <a:rPr lang="en-US" sz="1600" baseline="0" dirty="0"/>
                        <a:t> Instructors</a:t>
                      </a:r>
                      <a:endParaRPr lang="en-US" sz="1600" dirty="0"/>
                    </a:p>
                  </a:txBody>
                  <a:tcPr/>
                </a:tc>
                <a:tc>
                  <a:txBody>
                    <a:bodyPr/>
                    <a:lstStyle/>
                    <a:p>
                      <a:pPr algn="ctr"/>
                      <a:r>
                        <a:rPr lang="en-US" sz="1600" dirty="0"/>
                        <a:t>FTES Earned</a:t>
                      </a:r>
                    </a:p>
                  </a:txBody>
                  <a:tcPr/>
                </a:tc>
                <a:extLst>
                  <a:ext uri="{0D108BD9-81ED-4DB2-BD59-A6C34878D82A}">
                    <a16:rowId xmlns:a16="http://schemas.microsoft.com/office/drawing/2014/main" val="3283705021"/>
                  </a:ext>
                </a:extLst>
              </a:tr>
              <a:tr h="289721">
                <a:tc>
                  <a:txBody>
                    <a:bodyPr/>
                    <a:lstStyle/>
                    <a:p>
                      <a:pPr algn="ctr"/>
                      <a:r>
                        <a:rPr lang="en-US" sz="1600" b="0" dirty="0"/>
                        <a:t>Totals for 2017-2018</a:t>
                      </a:r>
                      <a:endParaRPr lang="en-US" sz="1600" b="0" dirty="0">
                        <a:solidFill>
                          <a:schemeClr val="accent4">
                            <a:lumMod val="75000"/>
                          </a:schemeClr>
                        </a:solidFill>
                      </a:endParaRPr>
                    </a:p>
                  </a:txBody>
                  <a:tcPr/>
                </a:tc>
                <a:tc>
                  <a:txBody>
                    <a:bodyPr/>
                    <a:lstStyle/>
                    <a:p>
                      <a:pPr algn="ctr"/>
                      <a:r>
                        <a:rPr lang="en-US" sz="1600" b="0" dirty="0"/>
                        <a:t>2</a:t>
                      </a:r>
                      <a:endParaRPr lang="en-US" sz="1600" b="0" dirty="0">
                        <a:solidFill>
                          <a:schemeClr val="accent4">
                            <a:lumMod val="75000"/>
                          </a:schemeClr>
                        </a:solidFill>
                      </a:endParaRPr>
                    </a:p>
                  </a:txBody>
                  <a:tcPr/>
                </a:tc>
                <a:tc>
                  <a:txBody>
                    <a:bodyPr/>
                    <a:lstStyle/>
                    <a:p>
                      <a:pPr algn="ctr"/>
                      <a:r>
                        <a:rPr lang="en-US" sz="1600" b="0" dirty="0"/>
                        <a:t>1</a:t>
                      </a:r>
                      <a:endParaRPr lang="en-US" sz="1600" b="0" dirty="0">
                        <a:solidFill>
                          <a:schemeClr val="accent4">
                            <a:lumMod val="75000"/>
                          </a:schemeClr>
                        </a:solidFill>
                      </a:endParaRPr>
                    </a:p>
                  </a:txBody>
                  <a:tcPr/>
                </a:tc>
                <a:tc>
                  <a:txBody>
                    <a:bodyPr/>
                    <a:lstStyle/>
                    <a:p>
                      <a:pPr algn="ctr"/>
                      <a:r>
                        <a:rPr lang="en-US" sz="1600" b="0" dirty="0"/>
                        <a:t>3</a:t>
                      </a:r>
                      <a:endParaRPr lang="en-US" sz="1600" b="0" dirty="0">
                        <a:solidFill>
                          <a:schemeClr val="accent4">
                            <a:lumMod val="75000"/>
                          </a:schemeClr>
                        </a:solidFill>
                      </a:endParaRPr>
                    </a:p>
                  </a:txBody>
                  <a:tcPr/>
                </a:tc>
                <a:tc>
                  <a:txBody>
                    <a:bodyPr/>
                    <a:lstStyle/>
                    <a:p>
                      <a:pPr algn="ctr"/>
                      <a:r>
                        <a:rPr lang="en-US" sz="1600" b="0" dirty="0"/>
                        <a:t>2</a:t>
                      </a:r>
                      <a:endParaRPr lang="en-US" sz="1600" b="0" dirty="0">
                        <a:solidFill>
                          <a:schemeClr val="accent4">
                            <a:lumMod val="75000"/>
                          </a:schemeClr>
                        </a:solidFill>
                      </a:endParaRPr>
                    </a:p>
                  </a:txBody>
                  <a:tcPr/>
                </a:tc>
                <a:extLst>
                  <a:ext uri="{0D108BD9-81ED-4DB2-BD59-A6C34878D82A}">
                    <a16:rowId xmlns:a16="http://schemas.microsoft.com/office/drawing/2014/main" val="2316742967"/>
                  </a:ext>
                </a:extLst>
              </a:tr>
              <a:tr h="259241">
                <a:tc>
                  <a:txBody>
                    <a:bodyPr/>
                    <a:lstStyle/>
                    <a:p>
                      <a:pPr algn="ctr"/>
                      <a:r>
                        <a:rPr lang="en-US" sz="1600" b="0" dirty="0"/>
                        <a:t>Spring 2018</a:t>
                      </a:r>
                    </a:p>
                  </a:txBody>
                  <a:tcPr/>
                </a:tc>
                <a:tc>
                  <a:txBody>
                    <a:bodyPr/>
                    <a:lstStyle/>
                    <a:p>
                      <a:pPr algn="ctr"/>
                      <a:r>
                        <a:rPr lang="en-US" sz="1600" b="0" dirty="0"/>
                        <a:t>2</a:t>
                      </a:r>
                    </a:p>
                  </a:txBody>
                  <a:tcPr/>
                </a:tc>
                <a:tc>
                  <a:txBody>
                    <a:bodyPr/>
                    <a:lstStyle/>
                    <a:p>
                      <a:pPr algn="ctr"/>
                      <a:r>
                        <a:rPr lang="en-US" sz="1600" b="0" dirty="0"/>
                        <a:t>1</a:t>
                      </a:r>
                    </a:p>
                  </a:txBody>
                  <a:tcPr/>
                </a:tc>
                <a:tc>
                  <a:txBody>
                    <a:bodyPr/>
                    <a:lstStyle/>
                    <a:p>
                      <a:pPr algn="ctr"/>
                      <a:r>
                        <a:rPr lang="en-US" sz="1600" b="0" dirty="0"/>
                        <a:t>3</a:t>
                      </a:r>
                    </a:p>
                  </a:txBody>
                  <a:tcPr/>
                </a:tc>
                <a:tc>
                  <a:txBody>
                    <a:bodyPr/>
                    <a:lstStyle/>
                    <a:p>
                      <a:pPr algn="ctr"/>
                      <a:r>
                        <a:rPr lang="en-US" sz="1600" b="0" dirty="0"/>
                        <a:t>2</a:t>
                      </a:r>
                    </a:p>
                  </a:txBody>
                  <a:tcPr/>
                </a:tc>
                <a:extLst>
                  <a:ext uri="{0D108BD9-81ED-4DB2-BD59-A6C34878D82A}">
                    <a16:rowId xmlns:a16="http://schemas.microsoft.com/office/drawing/2014/main" val="2918151681"/>
                  </a:ext>
                </a:extLst>
              </a:tr>
              <a:tr h="321125">
                <a:tc>
                  <a:txBody>
                    <a:bodyPr/>
                    <a:lstStyle/>
                    <a:p>
                      <a:pPr algn="ctr"/>
                      <a:r>
                        <a:rPr lang="en-US" sz="1600" b="0" dirty="0"/>
                        <a:t>Totals for</a:t>
                      </a:r>
                      <a:r>
                        <a:rPr lang="en-US" sz="1600" b="0" baseline="0" dirty="0"/>
                        <a:t> </a:t>
                      </a:r>
                      <a:r>
                        <a:rPr lang="en-US" sz="1600" b="0" dirty="0"/>
                        <a:t>2018-2019</a:t>
                      </a:r>
                      <a:endParaRPr lang="en-US" sz="1600" b="0" dirty="0">
                        <a:solidFill>
                          <a:schemeClr val="accent4">
                            <a:lumMod val="75000"/>
                          </a:schemeClr>
                        </a:solidFill>
                      </a:endParaRPr>
                    </a:p>
                  </a:txBody>
                  <a:tcPr/>
                </a:tc>
                <a:tc>
                  <a:txBody>
                    <a:bodyPr/>
                    <a:lstStyle/>
                    <a:p>
                      <a:pPr algn="ctr"/>
                      <a:r>
                        <a:rPr lang="en-US" sz="1600" b="0" dirty="0"/>
                        <a:t>8</a:t>
                      </a:r>
                      <a:endParaRPr lang="en-US" sz="1600" b="0" dirty="0">
                        <a:solidFill>
                          <a:schemeClr val="accent4">
                            <a:lumMod val="75000"/>
                          </a:schemeClr>
                        </a:solidFill>
                      </a:endParaRPr>
                    </a:p>
                  </a:txBody>
                  <a:tcPr/>
                </a:tc>
                <a:tc>
                  <a:txBody>
                    <a:bodyPr/>
                    <a:lstStyle/>
                    <a:p>
                      <a:pPr algn="ctr"/>
                      <a:r>
                        <a:rPr lang="en-US" sz="1600" b="0" dirty="0"/>
                        <a:t>3</a:t>
                      </a:r>
                      <a:endParaRPr lang="en-US" sz="1600" b="0" dirty="0">
                        <a:solidFill>
                          <a:schemeClr val="accent4">
                            <a:lumMod val="75000"/>
                          </a:schemeClr>
                        </a:solidFill>
                      </a:endParaRPr>
                    </a:p>
                  </a:txBody>
                  <a:tcPr/>
                </a:tc>
                <a:tc>
                  <a:txBody>
                    <a:bodyPr/>
                    <a:lstStyle/>
                    <a:p>
                      <a:pPr algn="ctr"/>
                      <a:r>
                        <a:rPr lang="en-US" sz="1600" b="0" dirty="0"/>
                        <a:t>3</a:t>
                      </a:r>
                      <a:endParaRPr lang="en-US" sz="1600" b="0" dirty="0">
                        <a:solidFill>
                          <a:schemeClr val="accent4">
                            <a:lumMod val="75000"/>
                          </a:schemeClr>
                        </a:solidFill>
                      </a:endParaRPr>
                    </a:p>
                  </a:txBody>
                  <a:tcPr/>
                </a:tc>
                <a:tc>
                  <a:txBody>
                    <a:bodyPr/>
                    <a:lstStyle/>
                    <a:p>
                      <a:pPr algn="ctr"/>
                      <a:r>
                        <a:rPr lang="en-US" sz="1600" b="0" dirty="0"/>
                        <a:t>21</a:t>
                      </a:r>
                      <a:endParaRPr lang="en-US" sz="1600" b="0" dirty="0">
                        <a:solidFill>
                          <a:schemeClr val="accent4">
                            <a:lumMod val="75000"/>
                          </a:schemeClr>
                        </a:solidFill>
                      </a:endParaRPr>
                    </a:p>
                  </a:txBody>
                  <a:tcPr/>
                </a:tc>
                <a:extLst>
                  <a:ext uri="{0D108BD9-81ED-4DB2-BD59-A6C34878D82A}">
                    <a16:rowId xmlns:a16="http://schemas.microsoft.com/office/drawing/2014/main" val="1115560876"/>
                  </a:ext>
                </a:extLst>
              </a:tr>
              <a:tr h="318354">
                <a:tc>
                  <a:txBody>
                    <a:bodyPr/>
                    <a:lstStyle/>
                    <a:p>
                      <a:pPr algn="ctr"/>
                      <a:r>
                        <a:rPr lang="en-US" sz="1600" b="0" dirty="0"/>
                        <a:t>Summer 2018</a:t>
                      </a:r>
                    </a:p>
                  </a:txBody>
                  <a:tcPr/>
                </a:tc>
                <a:tc>
                  <a:txBody>
                    <a:bodyPr/>
                    <a:lstStyle/>
                    <a:p>
                      <a:pPr algn="ctr"/>
                      <a:r>
                        <a:rPr lang="en-US" sz="1600" b="0" dirty="0"/>
                        <a:t>0</a:t>
                      </a:r>
                    </a:p>
                  </a:txBody>
                  <a:tcPr/>
                </a:tc>
                <a:tc>
                  <a:txBody>
                    <a:bodyPr/>
                    <a:lstStyle/>
                    <a:p>
                      <a:pPr algn="ctr"/>
                      <a:r>
                        <a:rPr lang="en-US" sz="1600" b="0" dirty="0"/>
                        <a:t>3</a:t>
                      </a:r>
                    </a:p>
                  </a:txBody>
                  <a:tcPr/>
                </a:tc>
                <a:tc>
                  <a:txBody>
                    <a:bodyPr/>
                    <a:lstStyle/>
                    <a:p>
                      <a:pPr algn="ctr"/>
                      <a:r>
                        <a:rPr lang="en-US" sz="1600" b="0" dirty="0"/>
                        <a:t>3</a:t>
                      </a:r>
                    </a:p>
                  </a:txBody>
                  <a:tcPr/>
                </a:tc>
                <a:tc>
                  <a:txBody>
                    <a:bodyPr/>
                    <a:lstStyle/>
                    <a:p>
                      <a:pPr algn="ctr"/>
                      <a:r>
                        <a:rPr lang="en-US" sz="1600" b="0" dirty="0"/>
                        <a:t>0</a:t>
                      </a:r>
                    </a:p>
                  </a:txBody>
                  <a:tcPr/>
                </a:tc>
                <a:extLst>
                  <a:ext uri="{0D108BD9-81ED-4DB2-BD59-A6C34878D82A}">
                    <a16:rowId xmlns:a16="http://schemas.microsoft.com/office/drawing/2014/main" val="2314076263"/>
                  </a:ext>
                </a:extLst>
              </a:tr>
              <a:tr h="315583">
                <a:tc>
                  <a:txBody>
                    <a:bodyPr/>
                    <a:lstStyle/>
                    <a:p>
                      <a:pPr algn="ctr"/>
                      <a:r>
                        <a:rPr lang="en-US" sz="1600" b="0" dirty="0"/>
                        <a:t>Fall 2018</a:t>
                      </a:r>
                    </a:p>
                  </a:txBody>
                  <a:tcPr/>
                </a:tc>
                <a:tc>
                  <a:txBody>
                    <a:bodyPr/>
                    <a:lstStyle/>
                    <a:p>
                      <a:pPr algn="ctr"/>
                      <a:r>
                        <a:rPr lang="en-US" sz="1600" b="0" dirty="0"/>
                        <a:t>0</a:t>
                      </a:r>
                    </a:p>
                  </a:txBody>
                  <a:tcPr/>
                </a:tc>
                <a:tc>
                  <a:txBody>
                    <a:bodyPr/>
                    <a:lstStyle/>
                    <a:p>
                      <a:pPr algn="ctr"/>
                      <a:r>
                        <a:rPr lang="en-US" sz="1600" b="0" dirty="0"/>
                        <a:t>3</a:t>
                      </a:r>
                    </a:p>
                  </a:txBody>
                  <a:tcPr/>
                </a:tc>
                <a:tc>
                  <a:txBody>
                    <a:bodyPr/>
                    <a:lstStyle/>
                    <a:p>
                      <a:pPr algn="ctr"/>
                      <a:r>
                        <a:rPr lang="en-US" sz="1600" b="0" dirty="0"/>
                        <a:t>3</a:t>
                      </a:r>
                    </a:p>
                  </a:txBody>
                  <a:tcPr/>
                </a:tc>
                <a:tc>
                  <a:txBody>
                    <a:bodyPr/>
                    <a:lstStyle/>
                    <a:p>
                      <a:pPr algn="ctr"/>
                      <a:r>
                        <a:rPr lang="en-US" sz="1600" b="0" dirty="0"/>
                        <a:t>0</a:t>
                      </a:r>
                    </a:p>
                  </a:txBody>
                  <a:tcPr/>
                </a:tc>
                <a:extLst>
                  <a:ext uri="{0D108BD9-81ED-4DB2-BD59-A6C34878D82A}">
                    <a16:rowId xmlns:a16="http://schemas.microsoft.com/office/drawing/2014/main" val="2829220628"/>
                  </a:ext>
                </a:extLst>
              </a:tr>
              <a:tr h="312812">
                <a:tc>
                  <a:txBody>
                    <a:bodyPr/>
                    <a:lstStyle/>
                    <a:p>
                      <a:pPr algn="ctr"/>
                      <a:r>
                        <a:rPr lang="en-US" sz="1600" b="0" dirty="0"/>
                        <a:t>Spring 2019</a:t>
                      </a:r>
                    </a:p>
                  </a:txBody>
                  <a:tcPr/>
                </a:tc>
                <a:tc>
                  <a:txBody>
                    <a:bodyPr/>
                    <a:lstStyle/>
                    <a:p>
                      <a:pPr algn="ctr"/>
                      <a:r>
                        <a:rPr lang="en-US" sz="1600" b="0" dirty="0"/>
                        <a:t>8</a:t>
                      </a:r>
                    </a:p>
                  </a:txBody>
                  <a:tcPr/>
                </a:tc>
                <a:tc>
                  <a:txBody>
                    <a:bodyPr/>
                    <a:lstStyle/>
                    <a:p>
                      <a:pPr algn="ctr"/>
                      <a:r>
                        <a:rPr lang="en-US" sz="1600" b="0" dirty="0"/>
                        <a:t>3</a:t>
                      </a:r>
                    </a:p>
                  </a:txBody>
                  <a:tcPr/>
                </a:tc>
                <a:tc>
                  <a:txBody>
                    <a:bodyPr/>
                    <a:lstStyle/>
                    <a:p>
                      <a:pPr algn="ctr"/>
                      <a:r>
                        <a:rPr lang="en-US" sz="1600" b="0" dirty="0"/>
                        <a:t>3</a:t>
                      </a:r>
                    </a:p>
                  </a:txBody>
                  <a:tcPr/>
                </a:tc>
                <a:tc>
                  <a:txBody>
                    <a:bodyPr/>
                    <a:lstStyle/>
                    <a:p>
                      <a:pPr algn="ctr"/>
                      <a:r>
                        <a:rPr lang="en-US" sz="1600" b="0" dirty="0"/>
                        <a:t>20.64</a:t>
                      </a:r>
                    </a:p>
                  </a:txBody>
                  <a:tcPr/>
                </a:tc>
                <a:extLst>
                  <a:ext uri="{0D108BD9-81ED-4DB2-BD59-A6C34878D82A}">
                    <a16:rowId xmlns:a16="http://schemas.microsoft.com/office/drawing/2014/main" val="388660153"/>
                  </a:ext>
                </a:extLst>
              </a:tr>
              <a:tr h="300805">
                <a:tc>
                  <a:txBody>
                    <a:bodyPr/>
                    <a:lstStyle/>
                    <a:p>
                      <a:pPr algn="ctr"/>
                      <a:r>
                        <a:rPr lang="en-US" sz="1600" b="0" dirty="0"/>
                        <a:t>Totals for</a:t>
                      </a:r>
                      <a:r>
                        <a:rPr lang="en-US" sz="1600" b="0" baseline="0" dirty="0"/>
                        <a:t> </a:t>
                      </a:r>
                      <a:r>
                        <a:rPr lang="en-US" sz="1600" b="0" dirty="0"/>
                        <a:t>2019-2020</a:t>
                      </a:r>
                      <a:endParaRPr lang="en-US" sz="1600" b="0" dirty="0">
                        <a:solidFill>
                          <a:schemeClr val="accent4">
                            <a:lumMod val="75000"/>
                          </a:schemeClr>
                        </a:solidFill>
                      </a:endParaRPr>
                    </a:p>
                  </a:txBody>
                  <a:tcPr/>
                </a:tc>
                <a:tc>
                  <a:txBody>
                    <a:bodyPr/>
                    <a:lstStyle/>
                    <a:p>
                      <a:pPr algn="ctr"/>
                      <a:r>
                        <a:rPr lang="en-US" sz="1600" b="0" dirty="0"/>
                        <a:t>45</a:t>
                      </a:r>
                      <a:endParaRPr lang="en-US" sz="1600" b="0" dirty="0">
                        <a:solidFill>
                          <a:schemeClr val="accent4">
                            <a:lumMod val="75000"/>
                          </a:schemeClr>
                        </a:solidFill>
                      </a:endParaRPr>
                    </a:p>
                  </a:txBody>
                  <a:tcPr/>
                </a:tc>
                <a:tc>
                  <a:txBody>
                    <a:bodyPr/>
                    <a:lstStyle/>
                    <a:p>
                      <a:pPr algn="ctr"/>
                      <a:r>
                        <a:rPr lang="en-US" sz="1600" b="0" dirty="0"/>
                        <a:t>11</a:t>
                      </a:r>
                      <a:endParaRPr lang="en-US" sz="1600" b="0" dirty="0">
                        <a:solidFill>
                          <a:schemeClr val="accent4">
                            <a:lumMod val="75000"/>
                          </a:schemeClr>
                        </a:solidFill>
                      </a:endParaRPr>
                    </a:p>
                  </a:txBody>
                  <a:tcPr/>
                </a:tc>
                <a:tc>
                  <a:txBody>
                    <a:bodyPr/>
                    <a:lstStyle/>
                    <a:p>
                      <a:pPr algn="ctr"/>
                      <a:r>
                        <a:rPr lang="en-US" sz="1600" b="0" dirty="0"/>
                        <a:t>15</a:t>
                      </a:r>
                      <a:endParaRPr lang="en-US" sz="1600" b="0" dirty="0">
                        <a:solidFill>
                          <a:schemeClr val="accent4">
                            <a:lumMod val="75000"/>
                          </a:schemeClr>
                        </a:solidFill>
                      </a:endParaRPr>
                    </a:p>
                  </a:txBody>
                  <a:tcPr/>
                </a:tc>
                <a:tc>
                  <a:txBody>
                    <a:bodyPr/>
                    <a:lstStyle/>
                    <a:p>
                      <a:pPr algn="ctr"/>
                      <a:r>
                        <a:rPr lang="en-US" sz="1600" b="0" dirty="0"/>
                        <a:t>105</a:t>
                      </a:r>
                      <a:endParaRPr lang="en-US" sz="1600" b="0" dirty="0">
                        <a:solidFill>
                          <a:schemeClr val="accent4">
                            <a:lumMod val="75000"/>
                          </a:schemeClr>
                        </a:solidFill>
                      </a:endParaRPr>
                    </a:p>
                  </a:txBody>
                  <a:tcPr/>
                </a:tc>
                <a:extLst>
                  <a:ext uri="{0D108BD9-81ED-4DB2-BD59-A6C34878D82A}">
                    <a16:rowId xmlns:a16="http://schemas.microsoft.com/office/drawing/2014/main" val="2394294881"/>
                  </a:ext>
                </a:extLst>
              </a:tr>
              <a:tr h="347244">
                <a:tc>
                  <a:txBody>
                    <a:bodyPr/>
                    <a:lstStyle/>
                    <a:p>
                      <a:pPr algn="ctr"/>
                      <a:r>
                        <a:rPr lang="en-US" sz="1600" dirty="0"/>
                        <a:t>Summer 2019</a:t>
                      </a:r>
                    </a:p>
                  </a:txBody>
                  <a:tcPr/>
                </a:tc>
                <a:tc>
                  <a:txBody>
                    <a:bodyPr/>
                    <a:lstStyle/>
                    <a:p>
                      <a:pPr algn="ctr"/>
                      <a:r>
                        <a:rPr lang="en-US" sz="1600" dirty="0"/>
                        <a:t>7</a:t>
                      </a:r>
                    </a:p>
                  </a:txBody>
                  <a:tcPr/>
                </a:tc>
                <a:tc>
                  <a:txBody>
                    <a:bodyPr/>
                    <a:lstStyle/>
                    <a:p>
                      <a:pPr algn="ctr"/>
                      <a:r>
                        <a:rPr lang="en-US" sz="1600" dirty="0"/>
                        <a:t>4</a:t>
                      </a:r>
                    </a:p>
                  </a:txBody>
                  <a:tcPr/>
                </a:tc>
                <a:tc>
                  <a:txBody>
                    <a:bodyPr/>
                    <a:lstStyle/>
                    <a:p>
                      <a:pPr algn="ctr"/>
                      <a:r>
                        <a:rPr lang="en-US" sz="1600" dirty="0"/>
                        <a:t>5</a:t>
                      </a:r>
                    </a:p>
                  </a:txBody>
                  <a:tcPr/>
                </a:tc>
                <a:tc>
                  <a:txBody>
                    <a:bodyPr/>
                    <a:lstStyle/>
                    <a:p>
                      <a:pPr algn="ctr"/>
                      <a:r>
                        <a:rPr lang="en-US" sz="1600" dirty="0"/>
                        <a:t>9.28</a:t>
                      </a:r>
                    </a:p>
                  </a:txBody>
                  <a:tcPr/>
                </a:tc>
                <a:extLst>
                  <a:ext uri="{0D108BD9-81ED-4DB2-BD59-A6C34878D82A}">
                    <a16:rowId xmlns:a16="http://schemas.microsoft.com/office/drawing/2014/main" val="3903254399"/>
                  </a:ext>
                </a:extLst>
              </a:tr>
              <a:tr h="274063">
                <a:tc>
                  <a:txBody>
                    <a:bodyPr/>
                    <a:lstStyle/>
                    <a:p>
                      <a:pPr algn="ctr"/>
                      <a:r>
                        <a:rPr lang="en-US" sz="1600" dirty="0"/>
                        <a:t>Fall 2019</a:t>
                      </a:r>
                    </a:p>
                  </a:txBody>
                  <a:tcPr/>
                </a:tc>
                <a:tc>
                  <a:txBody>
                    <a:bodyPr/>
                    <a:lstStyle/>
                    <a:p>
                      <a:pPr algn="ctr"/>
                      <a:r>
                        <a:rPr lang="en-US" sz="1600"/>
                        <a:t>13</a:t>
                      </a:r>
                      <a:endParaRPr lang="en-US" sz="1600" dirty="0"/>
                    </a:p>
                  </a:txBody>
                  <a:tcPr/>
                </a:tc>
                <a:tc>
                  <a:txBody>
                    <a:bodyPr/>
                    <a:lstStyle/>
                    <a:p>
                      <a:pPr algn="ctr"/>
                      <a:r>
                        <a:rPr lang="en-US" sz="1600" dirty="0"/>
                        <a:t>5</a:t>
                      </a:r>
                    </a:p>
                  </a:txBody>
                  <a:tcPr/>
                </a:tc>
                <a:tc>
                  <a:txBody>
                    <a:bodyPr/>
                    <a:lstStyle/>
                    <a:p>
                      <a:pPr algn="ctr"/>
                      <a:r>
                        <a:rPr lang="en-US" sz="1600" dirty="0"/>
                        <a:t>5</a:t>
                      </a:r>
                    </a:p>
                  </a:txBody>
                  <a:tcPr/>
                </a:tc>
                <a:tc>
                  <a:txBody>
                    <a:bodyPr/>
                    <a:lstStyle/>
                    <a:p>
                      <a:pPr algn="ctr"/>
                      <a:r>
                        <a:rPr lang="en-US" sz="1600" dirty="0"/>
                        <a:t>30.99</a:t>
                      </a:r>
                    </a:p>
                  </a:txBody>
                  <a:tcPr/>
                </a:tc>
                <a:extLst>
                  <a:ext uri="{0D108BD9-81ED-4DB2-BD59-A6C34878D82A}">
                    <a16:rowId xmlns:a16="http://schemas.microsoft.com/office/drawing/2014/main" val="3315691296"/>
                  </a:ext>
                </a:extLst>
              </a:tr>
              <a:tr h="326710">
                <a:tc>
                  <a:txBody>
                    <a:bodyPr/>
                    <a:lstStyle/>
                    <a:p>
                      <a:pPr algn="ctr"/>
                      <a:r>
                        <a:rPr lang="en-US" sz="1600" dirty="0"/>
                        <a:t>Spring 2020</a:t>
                      </a:r>
                    </a:p>
                  </a:txBody>
                  <a:tcPr/>
                </a:tc>
                <a:tc>
                  <a:txBody>
                    <a:bodyPr/>
                    <a:lstStyle/>
                    <a:p>
                      <a:pPr algn="ctr"/>
                      <a:r>
                        <a:rPr lang="en-US" sz="1600" dirty="0"/>
                        <a:t>20</a:t>
                      </a:r>
                    </a:p>
                  </a:txBody>
                  <a:tcPr/>
                </a:tc>
                <a:tc>
                  <a:txBody>
                    <a:bodyPr/>
                    <a:lstStyle/>
                    <a:p>
                      <a:pPr algn="ctr"/>
                      <a:r>
                        <a:rPr lang="en-US" sz="1600" dirty="0"/>
                        <a:t>11</a:t>
                      </a:r>
                    </a:p>
                  </a:txBody>
                  <a:tcPr/>
                </a:tc>
                <a:tc>
                  <a:txBody>
                    <a:bodyPr/>
                    <a:lstStyle/>
                    <a:p>
                      <a:pPr algn="ctr"/>
                      <a:r>
                        <a:rPr lang="en-US" sz="1600" dirty="0"/>
                        <a:t>15</a:t>
                      </a:r>
                    </a:p>
                  </a:txBody>
                  <a:tcPr/>
                </a:tc>
                <a:tc>
                  <a:txBody>
                    <a:bodyPr/>
                    <a:lstStyle/>
                    <a:p>
                      <a:pPr algn="ctr"/>
                      <a:r>
                        <a:rPr lang="en-US" sz="1600" baseline="0" dirty="0"/>
                        <a:t>64.20 </a:t>
                      </a:r>
                      <a:endParaRPr lang="en-US" sz="1600" dirty="0"/>
                    </a:p>
                  </a:txBody>
                  <a:tcPr/>
                </a:tc>
                <a:extLst>
                  <a:ext uri="{0D108BD9-81ED-4DB2-BD59-A6C34878D82A}">
                    <a16:rowId xmlns:a16="http://schemas.microsoft.com/office/drawing/2014/main" val="3633905914"/>
                  </a:ext>
                </a:extLst>
              </a:tr>
              <a:tr h="407066">
                <a:tc>
                  <a:txBody>
                    <a:bodyPr/>
                    <a:lstStyle/>
                    <a:p>
                      <a:pPr algn="ctr"/>
                      <a:r>
                        <a:rPr lang="en-US" sz="1600" b="0" dirty="0"/>
                        <a:t>Estimates for </a:t>
                      </a:r>
                    </a:p>
                    <a:p>
                      <a:pPr algn="ctr"/>
                      <a:r>
                        <a:rPr lang="en-US" sz="1600" b="0" dirty="0"/>
                        <a:t>2020-2021</a:t>
                      </a:r>
                    </a:p>
                  </a:txBody>
                  <a:tcPr/>
                </a:tc>
                <a:tc>
                  <a:txBody>
                    <a:bodyPr/>
                    <a:lstStyle/>
                    <a:p>
                      <a:pPr algn="ctr"/>
                      <a:r>
                        <a:rPr lang="en-US" sz="1600" b="0" dirty="0"/>
                        <a:t>63 (Summer/Fall) 115 (Annual)</a:t>
                      </a:r>
                    </a:p>
                  </a:txBody>
                  <a:tcPr/>
                </a:tc>
                <a:tc>
                  <a:txBody>
                    <a:bodyPr/>
                    <a:lstStyle/>
                    <a:p>
                      <a:pPr algn="ctr"/>
                      <a:r>
                        <a:rPr lang="en-US" sz="1600" b="0" dirty="0"/>
                        <a:t>40            (Summer &amp; Fall)</a:t>
                      </a:r>
                    </a:p>
                  </a:txBody>
                  <a:tcPr/>
                </a:tc>
                <a:tc>
                  <a:txBody>
                    <a:bodyPr/>
                    <a:lstStyle/>
                    <a:p>
                      <a:pPr algn="ctr"/>
                      <a:r>
                        <a:rPr lang="en-US" sz="1600" b="0" dirty="0"/>
                        <a:t>85                   (By Dec 1, 2020)</a:t>
                      </a:r>
                    </a:p>
                  </a:txBody>
                  <a:tcPr/>
                </a:tc>
                <a:tc>
                  <a:txBody>
                    <a:bodyPr/>
                    <a:lstStyle/>
                    <a:p>
                      <a:pPr algn="ctr"/>
                      <a:r>
                        <a:rPr lang="en-US" sz="1600" b="0" dirty="0"/>
                        <a:t>120 (Summer @ C1)</a:t>
                      </a:r>
                    </a:p>
                    <a:p>
                      <a:pPr algn="ctr"/>
                      <a:r>
                        <a:rPr lang="en-US" sz="1600" b="0" dirty="0"/>
                        <a:t>400 (Annual Estimate)</a:t>
                      </a:r>
                    </a:p>
                  </a:txBody>
                  <a:tcPr/>
                </a:tc>
                <a:extLst>
                  <a:ext uri="{0D108BD9-81ED-4DB2-BD59-A6C34878D82A}">
                    <a16:rowId xmlns:a16="http://schemas.microsoft.com/office/drawing/2014/main" val="1027004385"/>
                  </a:ext>
                </a:extLst>
              </a:tr>
            </a:tbl>
          </a:graphicData>
        </a:graphic>
      </p:graphicFrame>
    </p:spTree>
    <p:extLst>
      <p:ext uri="{BB962C8B-B14F-4D97-AF65-F5344CB8AC3E}">
        <p14:creationId xmlns:p14="http://schemas.microsoft.com/office/powerpoint/2010/main" val="702072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D8F1A-69A8-9242-9469-8400121D240A}" type="slidenum">
              <a:rPr lang="en-US" smtClean="0"/>
              <a:pPr/>
              <a:t>22</a:t>
            </a:fld>
            <a:endParaRPr lang="en-US" dirty="0"/>
          </a:p>
        </p:txBody>
      </p:sp>
      <p:sp>
        <p:nvSpPr>
          <p:cNvPr id="3" name="Rectangle 2">
            <a:extLst>
              <a:ext uri="{FF2B5EF4-FFF2-40B4-BE49-F238E27FC236}">
                <a16:creationId xmlns:a16="http://schemas.microsoft.com/office/drawing/2014/main" id="{C130DCAD-ACC8-4867-A8CB-1B896453DD10}"/>
              </a:ext>
            </a:extLst>
          </p:cNvPr>
          <p:cNvSpPr/>
          <p:nvPr/>
        </p:nvSpPr>
        <p:spPr>
          <a:xfrm>
            <a:off x="-4619" y="6283035"/>
            <a:ext cx="12192000" cy="61421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a:t>Noncredit Distance Education Courses Offered Summer 2020</a:t>
            </a:r>
          </a:p>
        </p:txBody>
      </p:sp>
      <p:sp>
        <p:nvSpPr>
          <p:cNvPr id="4" name="TextBox 3">
            <a:extLst>
              <a:ext uri="{FF2B5EF4-FFF2-40B4-BE49-F238E27FC236}">
                <a16:creationId xmlns:a16="http://schemas.microsoft.com/office/drawing/2014/main" id="{4A92FF5B-5410-40E0-8915-E3E2E860F1C2}"/>
              </a:ext>
            </a:extLst>
          </p:cNvPr>
          <p:cNvSpPr txBox="1"/>
          <p:nvPr/>
        </p:nvSpPr>
        <p:spPr>
          <a:xfrm>
            <a:off x="166253" y="216800"/>
            <a:ext cx="11702474" cy="6186309"/>
          </a:xfrm>
          <a:prstGeom prst="rect">
            <a:avLst/>
          </a:prstGeom>
          <a:noFill/>
          <a:ln>
            <a:noFill/>
          </a:ln>
        </p:spPr>
        <p:txBody>
          <a:bodyPr wrap="square" numCol="3" rtlCol="0">
            <a:spAutoFit/>
          </a:bodyPr>
          <a:lstStyle/>
          <a:p>
            <a:r>
              <a:rPr lang="en-US" sz="2000" b="1" dirty="0">
                <a:solidFill>
                  <a:srgbClr val="C00000"/>
                </a:solidFill>
              </a:rPr>
              <a:t>Career Technical Education</a:t>
            </a:r>
          </a:p>
          <a:p>
            <a:endParaRPr lang="en-US" dirty="0">
              <a:solidFill>
                <a:schemeClr val="accent5">
                  <a:lumMod val="75000"/>
                </a:schemeClr>
              </a:solidFill>
            </a:endParaRPr>
          </a:p>
          <a:p>
            <a:pPr marL="742950" lvl="1" indent="-285750">
              <a:buFont typeface="Arial" panose="020B0604020202020204" pitchFamily="34" charset="0"/>
              <a:buChar char="•"/>
            </a:pPr>
            <a:r>
              <a:rPr lang="en-US" dirty="0">
                <a:solidFill>
                  <a:schemeClr val="accent5">
                    <a:lumMod val="75000"/>
                  </a:schemeClr>
                </a:solidFill>
              </a:rPr>
              <a:t>Windows 10</a:t>
            </a:r>
          </a:p>
          <a:p>
            <a:pPr marL="742950" lvl="1" indent="-285750">
              <a:buFont typeface="Arial" panose="020B0604020202020204" pitchFamily="34" charset="0"/>
              <a:buChar char="•"/>
            </a:pPr>
            <a:r>
              <a:rPr lang="en-US" dirty="0">
                <a:solidFill>
                  <a:schemeClr val="accent5">
                    <a:lumMod val="75000"/>
                  </a:schemeClr>
                </a:solidFill>
              </a:rPr>
              <a:t>Intro to Keyboarding</a:t>
            </a:r>
          </a:p>
          <a:p>
            <a:pPr marL="742950" lvl="1" indent="-285750">
              <a:buFont typeface="Arial" panose="020B0604020202020204" pitchFamily="34" charset="0"/>
              <a:buChar char="•"/>
            </a:pPr>
            <a:r>
              <a:rPr lang="en-US" dirty="0">
                <a:solidFill>
                  <a:schemeClr val="accent5">
                    <a:lumMod val="75000"/>
                  </a:schemeClr>
                </a:solidFill>
              </a:rPr>
              <a:t>Intro to Adobe Premiere</a:t>
            </a:r>
          </a:p>
          <a:p>
            <a:pPr marL="742950" lvl="1" indent="-285750">
              <a:buFont typeface="Arial" panose="020B0604020202020204" pitchFamily="34" charset="0"/>
              <a:buChar char="•"/>
            </a:pPr>
            <a:r>
              <a:rPr lang="en-US" dirty="0">
                <a:solidFill>
                  <a:schemeClr val="accent5">
                    <a:lumMod val="75000"/>
                  </a:schemeClr>
                </a:solidFill>
              </a:rPr>
              <a:t>Intro to Adobe Photoshop</a:t>
            </a:r>
          </a:p>
          <a:p>
            <a:pPr marL="742950" lvl="1" indent="-285750">
              <a:buFont typeface="Arial" panose="020B0604020202020204" pitchFamily="34" charset="0"/>
              <a:buChar char="•"/>
            </a:pPr>
            <a:r>
              <a:rPr lang="en-US" dirty="0">
                <a:solidFill>
                  <a:schemeClr val="accent5">
                    <a:lumMod val="75000"/>
                  </a:schemeClr>
                </a:solidFill>
              </a:rPr>
              <a:t>Intro to Adobe Illustrator</a:t>
            </a:r>
          </a:p>
          <a:p>
            <a:pPr marL="742950" lvl="1" indent="-285750">
              <a:buFont typeface="Arial" panose="020B0604020202020204" pitchFamily="34" charset="0"/>
              <a:buChar char="•"/>
            </a:pPr>
            <a:r>
              <a:rPr lang="en-US" dirty="0">
                <a:solidFill>
                  <a:schemeClr val="accent5">
                    <a:lumMod val="75000"/>
                  </a:schemeClr>
                </a:solidFill>
              </a:rPr>
              <a:t>Intro to Personal Commerce</a:t>
            </a:r>
          </a:p>
          <a:p>
            <a:pPr marL="742950" lvl="1" indent="-285750">
              <a:buFont typeface="Arial" panose="020B0604020202020204" pitchFamily="34" charset="0"/>
              <a:buChar char="•"/>
            </a:pPr>
            <a:r>
              <a:rPr lang="en-US" dirty="0">
                <a:solidFill>
                  <a:schemeClr val="accent5">
                    <a:lumMod val="75000"/>
                  </a:schemeClr>
                </a:solidFill>
              </a:rPr>
              <a:t>Intro to Google Apps for Work</a:t>
            </a:r>
          </a:p>
          <a:p>
            <a:pPr marL="742950" lvl="1" indent="-285750">
              <a:buFont typeface="Arial" panose="020B0604020202020204" pitchFamily="34" charset="0"/>
              <a:buChar char="•"/>
            </a:pPr>
            <a:r>
              <a:rPr lang="en-US" dirty="0">
                <a:solidFill>
                  <a:schemeClr val="accent5">
                    <a:lumMod val="75000"/>
                  </a:schemeClr>
                </a:solidFill>
              </a:rPr>
              <a:t>Intro to Dreamweaver</a:t>
            </a:r>
          </a:p>
          <a:p>
            <a:pPr marL="742950" lvl="1" indent="-285750">
              <a:buFont typeface="Arial" panose="020B0604020202020204" pitchFamily="34" charset="0"/>
              <a:buChar char="•"/>
            </a:pPr>
            <a:r>
              <a:rPr lang="en-US" dirty="0">
                <a:solidFill>
                  <a:schemeClr val="accent5">
                    <a:lumMod val="75000"/>
                  </a:schemeClr>
                </a:solidFill>
              </a:rPr>
              <a:t>Intro to Web Page HTML</a:t>
            </a:r>
          </a:p>
          <a:p>
            <a:pPr marL="742950" lvl="1" indent="-285750">
              <a:buFont typeface="Arial" panose="020B0604020202020204" pitchFamily="34" charset="0"/>
              <a:buChar char="•"/>
            </a:pPr>
            <a:r>
              <a:rPr lang="en-US" dirty="0">
                <a:solidFill>
                  <a:schemeClr val="accent5">
                    <a:lumMod val="75000"/>
                  </a:schemeClr>
                </a:solidFill>
              </a:rPr>
              <a:t>How to Build a Home-Based Business</a:t>
            </a:r>
          </a:p>
          <a:p>
            <a:pPr marL="742950" lvl="1" indent="-285750">
              <a:buFont typeface="Arial" panose="020B0604020202020204" pitchFamily="34" charset="0"/>
              <a:buChar char="•"/>
            </a:pPr>
            <a:r>
              <a:rPr lang="en-US" dirty="0">
                <a:solidFill>
                  <a:schemeClr val="accent5">
                    <a:lumMod val="75000"/>
                  </a:schemeClr>
                </a:solidFill>
              </a:rPr>
              <a:t>Accounting for Non-Accountants</a:t>
            </a:r>
          </a:p>
          <a:p>
            <a:pPr marL="742950" lvl="1" indent="-285750">
              <a:buFont typeface="Arial" panose="020B0604020202020204" pitchFamily="34" charset="0"/>
              <a:buChar char="•"/>
            </a:pPr>
            <a:r>
              <a:rPr lang="en-US" dirty="0">
                <a:solidFill>
                  <a:schemeClr val="accent5">
                    <a:lumMod val="75000"/>
                  </a:schemeClr>
                </a:solidFill>
              </a:rPr>
              <a:t>Seminar: MS Office Overview</a:t>
            </a:r>
          </a:p>
          <a:p>
            <a:pPr marL="742950" lvl="1" indent="-285750">
              <a:buFont typeface="Arial" panose="020B0604020202020204" pitchFamily="34" charset="0"/>
              <a:buChar char="•"/>
            </a:pPr>
            <a:r>
              <a:rPr lang="en-US" dirty="0">
                <a:solidFill>
                  <a:schemeClr val="accent5">
                    <a:lumMod val="75000"/>
                  </a:schemeClr>
                </a:solidFill>
              </a:rPr>
              <a:t>Intro to MS Outlook</a:t>
            </a:r>
          </a:p>
          <a:p>
            <a:pPr marL="742950" lvl="1" indent="-285750">
              <a:buFont typeface="Arial" panose="020B0604020202020204" pitchFamily="34" charset="0"/>
              <a:buChar char="•"/>
            </a:pPr>
            <a:r>
              <a:rPr lang="en-US" dirty="0">
                <a:solidFill>
                  <a:schemeClr val="accent5">
                    <a:lumMod val="75000"/>
                  </a:schemeClr>
                </a:solidFill>
              </a:rPr>
              <a:t>Intro to MS PowerPoint</a:t>
            </a:r>
          </a:p>
          <a:p>
            <a:pPr marL="742950" lvl="1" indent="-285750">
              <a:buFont typeface="Arial" panose="020B0604020202020204" pitchFamily="34" charset="0"/>
              <a:buChar char="•"/>
            </a:pPr>
            <a:r>
              <a:rPr lang="en-US" dirty="0">
                <a:solidFill>
                  <a:schemeClr val="accent5">
                    <a:lumMod val="75000"/>
                  </a:schemeClr>
                </a:solidFill>
              </a:rPr>
              <a:t>Intro to MS Word</a:t>
            </a:r>
          </a:p>
          <a:p>
            <a:pPr marL="742950" lvl="1" indent="-285750">
              <a:buFont typeface="Arial" panose="020B0604020202020204" pitchFamily="34" charset="0"/>
              <a:buChar char="•"/>
            </a:pPr>
            <a:r>
              <a:rPr lang="en-US" dirty="0">
                <a:solidFill>
                  <a:schemeClr val="accent5">
                    <a:lumMod val="75000"/>
                  </a:schemeClr>
                </a:solidFill>
              </a:rPr>
              <a:t>Intro to MS Excel</a:t>
            </a:r>
          </a:p>
          <a:p>
            <a:pPr marL="742950" lvl="1" indent="-285750">
              <a:buFont typeface="Arial" panose="020B0604020202020204" pitchFamily="34" charset="0"/>
              <a:buChar char="•"/>
            </a:pPr>
            <a:r>
              <a:rPr lang="en-US" dirty="0">
                <a:solidFill>
                  <a:schemeClr val="accent5">
                    <a:lumMod val="75000"/>
                  </a:schemeClr>
                </a:solidFill>
              </a:rPr>
              <a:t>Intro to MS Access</a:t>
            </a:r>
          </a:p>
          <a:p>
            <a:pPr marL="457200" lvl="1" indent="0">
              <a:buFont typeface="Arial" panose="020B0604020202020204" pitchFamily="34" charset="0"/>
              <a:buNone/>
            </a:pPr>
            <a:endParaRPr lang="en-US" dirty="0">
              <a:solidFill>
                <a:schemeClr val="accent5">
                  <a:lumMod val="75000"/>
                </a:schemeClr>
              </a:solidFill>
            </a:endParaRPr>
          </a:p>
          <a:p>
            <a:pPr marL="1200150" lvl="2" indent="-285750">
              <a:buFont typeface="Arial" panose="020B0604020202020204" pitchFamily="34" charset="0"/>
              <a:buChar char="•"/>
            </a:pPr>
            <a:r>
              <a:rPr lang="en-US" dirty="0">
                <a:solidFill>
                  <a:schemeClr val="accent5">
                    <a:lumMod val="75000"/>
                  </a:schemeClr>
                </a:solidFill>
              </a:rPr>
              <a:t>Intro to Mobile and Social Media</a:t>
            </a:r>
          </a:p>
          <a:p>
            <a:pPr marL="1200150" lvl="2" indent="-285750">
              <a:buFont typeface="Arial" panose="020B0604020202020204" pitchFamily="34" charset="0"/>
              <a:buChar char="•"/>
            </a:pPr>
            <a:r>
              <a:rPr lang="en-US" dirty="0">
                <a:solidFill>
                  <a:schemeClr val="accent5">
                    <a:lumMod val="75000"/>
                  </a:schemeClr>
                </a:solidFill>
              </a:rPr>
              <a:t>Intro to Digital Marketing</a:t>
            </a:r>
          </a:p>
          <a:p>
            <a:pPr marL="1200150" lvl="2" indent="-285750">
              <a:buFont typeface="Arial" panose="020B0604020202020204" pitchFamily="34" charset="0"/>
              <a:buChar char="•"/>
            </a:pPr>
            <a:r>
              <a:rPr lang="en-US" dirty="0">
                <a:solidFill>
                  <a:schemeClr val="accent5">
                    <a:lumMod val="75000"/>
                  </a:schemeClr>
                </a:solidFill>
              </a:rPr>
              <a:t>Intro to 3D Modeling using Blender</a:t>
            </a:r>
          </a:p>
          <a:p>
            <a:pPr marL="1200150" lvl="2" indent="-285750">
              <a:buFont typeface="Arial" panose="020B0604020202020204" pitchFamily="34" charset="0"/>
              <a:buChar char="•"/>
            </a:pPr>
            <a:r>
              <a:rPr lang="en-US" dirty="0">
                <a:solidFill>
                  <a:schemeClr val="accent5">
                    <a:lumMod val="75000"/>
                  </a:schemeClr>
                </a:solidFill>
              </a:rPr>
              <a:t>Intro to 3D Animation using Blender</a:t>
            </a:r>
          </a:p>
          <a:p>
            <a:pPr marL="1200150" lvl="2" indent="-285750">
              <a:buFont typeface="Arial" panose="020B0604020202020204" pitchFamily="34" charset="0"/>
              <a:buChar char="•"/>
            </a:pPr>
            <a:r>
              <a:rPr lang="en-US" dirty="0">
                <a:solidFill>
                  <a:schemeClr val="accent5">
                    <a:lumMod val="75000"/>
                  </a:schemeClr>
                </a:solidFill>
              </a:rPr>
              <a:t>Intro to Medical Billing</a:t>
            </a:r>
          </a:p>
          <a:p>
            <a:pPr marL="742950" lvl="1" indent="-285750">
              <a:buFont typeface="Arial" panose="020B0604020202020204" pitchFamily="34" charset="0"/>
              <a:buChar char="•"/>
            </a:pPr>
            <a:endParaRPr lang="en-US" dirty="0">
              <a:solidFill>
                <a:schemeClr val="accent5">
                  <a:lumMod val="75000"/>
                </a:schemeClr>
              </a:solidFill>
            </a:endParaRPr>
          </a:p>
          <a:p>
            <a:pPr marL="457200" lvl="1" indent="0">
              <a:buFont typeface="Arial" panose="020B0604020202020204" pitchFamily="34" charset="0"/>
              <a:buNone/>
            </a:pPr>
            <a:r>
              <a:rPr lang="en-US" sz="2000" b="1" dirty="0">
                <a:solidFill>
                  <a:srgbClr val="C00000"/>
                </a:solidFill>
              </a:rPr>
              <a:t>English as a Second Language (ESL)</a:t>
            </a:r>
          </a:p>
          <a:p>
            <a:pPr marL="457200" lvl="1" indent="0">
              <a:buFont typeface="Arial" panose="020B0604020202020204" pitchFamily="34" charset="0"/>
              <a:buNone/>
            </a:pPr>
            <a:endParaRPr lang="en-US" dirty="0">
              <a:solidFill>
                <a:schemeClr val="accent5">
                  <a:lumMod val="75000"/>
                </a:schemeClr>
              </a:solidFill>
            </a:endParaRPr>
          </a:p>
          <a:p>
            <a:pPr marL="1200150" lvl="2" indent="-285750">
              <a:buFont typeface="Arial" panose="020B0604020202020204" pitchFamily="34" charset="0"/>
              <a:buChar char="•"/>
            </a:pPr>
            <a:r>
              <a:rPr lang="en-US" dirty="0">
                <a:solidFill>
                  <a:schemeClr val="accent5">
                    <a:lumMod val="75000"/>
                  </a:schemeClr>
                </a:solidFill>
              </a:rPr>
              <a:t>EL Civics (Citizenship)</a:t>
            </a:r>
          </a:p>
          <a:p>
            <a:pPr marL="1200150" lvl="2" indent="-285750">
              <a:buFont typeface="Arial" panose="020B0604020202020204" pitchFamily="34" charset="0"/>
              <a:buChar char="•"/>
            </a:pPr>
            <a:r>
              <a:rPr lang="en-US" dirty="0">
                <a:solidFill>
                  <a:schemeClr val="accent5">
                    <a:lumMod val="75000"/>
                  </a:schemeClr>
                </a:solidFill>
              </a:rPr>
              <a:t>ESL Seminar: Literacy</a:t>
            </a:r>
          </a:p>
          <a:p>
            <a:pPr marL="1200150" lvl="2" indent="-285750">
              <a:buFont typeface="Arial" panose="020B0604020202020204" pitchFamily="34" charset="0"/>
              <a:buChar char="•"/>
            </a:pPr>
            <a:r>
              <a:rPr lang="en-US" dirty="0">
                <a:solidFill>
                  <a:schemeClr val="accent5">
                    <a:lumMod val="75000"/>
                  </a:schemeClr>
                </a:solidFill>
              </a:rPr>
              <a:t>ESL Seminar: ESL Low</a:t>
            </a:r>
          </a:p>
          <a:p>
            <a:pPr marL="1200150" lvl="2" indent="-285750">
              <a:buFont typeface="Arial" panose="020B0604020202020204" pitchFamily="34" charset="0"/>
              <a:buChar char="•"/>
            </a:pPr>
            <a:r>
              <a:rPr lang="en-US" dirty="0">
                <a:solidFill>
                  <a:schemeClr val="accent5">
                    <a:lumMod val="75000"/>
                  </a:schemeClr>
                </a:solidFill>
              </a:rPr>
              <a:t>ESL Seminar: ESL High</a:t>
            </a:r>
          </a:p>
          <a:p>
            <a:pPr marL="1200150" lvl="2" indent="-285750">
              <a:buFont typeface="Arial" panose="020B0604020202020204" pitchFamily="34" charset="0"/>
              <a:buChar char="•"/>
            </a:pPr>
            <a:r>
              <a:rPr lang="en-US" dirty="0">
                <a:solidFill>
                  <a:schemeClr val="accent5">
                    <a:lumMod val="75000"/>
                  </a:schemeClr>
                </a:solidFill>
              </a:rPr>
              <a:t>ESL Seminar: ESL Intermediate Low</a:t>
            </a:r>
          </a:p>
          <a:p>
            <a:pPr marL="1200150" lvl="2" indent="-285750">
              <a:buFont typeface="Arial" panose="020B0604020202020204" pitchFamily="34" charset="0"/>
              <a:buChar char="•"/>
            </a:pPr>
            <a:r>
              <a:rPr lang="en-US" dirty="0">
                <a:solidFill>
                  <a:schemeClr val="accent5">
                    <a:lumMod val="75000"/>
                  </a:schemeClr>
                </a:solidFill>
              </a:rPr>
              <a:t>ESL Seminar: ESL Intermediate High</a:t>
            </a:r>
          </a:p>
          <a:p>
            <a:pPr marL="1200150" lvl="2" indent="-285750">
              <a:buFont typeface="Arial" panose="020B0604020202020204" pitchFamily="34" charset="0"/>
              <a:buChar char="•"/>
            </a:pPr>
            <a:r>
              <a:rPr lang="en-US" dirty="0">
                <a:solidFill>
                  <a:schemeClr val="accent5">
                    <a:lumMod val="75000"/>
                  </a:schemeClr>
                </a:solidFill>
              </a:rPr>
              <a:t>Int. ESL Seminar: Advanced</a:t>
            </a:r>
          </a:p>
          <a:p>
            <a:pPr marL="1200150" lvl="2" indent="-285750">
              <a:buFont typeface="Arial" panose="020B0604020202020204" pitchFamily="34" charset="0"/>
              <a:buChar char="•"/>
            </a:pPr>
            <a:endParaRPr lang="en-US" dirty="0">
              <a:solidFill>
                <a:schemeClr val="accent5">
                  <a:lumMod val="75000"/>
                </a:schemeClr>
              </a:solidFill>
            </a:endParaRPr>
          </a:p>
          <a:p>
            <a:pPr marL="914400" lvl="2" indent="0">
              <a:buFont typeface="Arial" panose="020B0604020202020204" pitchFamily="34" charset="0"/>
              <a:buNone/>
            </a:pPr>
            <a:r>
              <a:rPr lang="en-US" sz="2000" b="1" dirty="0">
                <a:solidFill>
                  <a:srgbClr val="C00000"/>
                </a:solidFill>
              </a:rPr>
              <a:t>Workforce Preparation</a:t>
            </a:r>
          </a:p>
          <a:p>
            <a:pPr marL="914400" lvl="2" indent="0">
              <a:buFont typeface="Arial" panose="020B0604020202020204" pitchFamily="34" charset="0"/>
              <a:buNone/>
            </a:pPr>
            <a:endParaRPr lang="en-US" dirty="0">
              <a:solidFill>
                <a:schemeClr val="accent5">
                  <a:lumMod val="75000"/>
                </a:schemeClr>
              </a:solidFill>
            </a:endParaRPr>
          </a:p>
          <a:p>
            <a:pPr marL="1657350" lvl="3" indent="-285750">
              <a:buFont typeface="Arial" panose="020B0604020202020204" pitchFamily="34" charset="0"/>
              <a:buChar char="•"/>
            </a:pPr>
            <a:r>
              <a:rPr lang="en-US" dirty="0">
                <a:solidFill>
                  <a:schemeClr val="accent5">
                    <a:lumMod val="75000"/>
                  </a:schemeClr>
                </a:solidFill>
              </a:rPr>
              <a:t>Workforce Readiness</a:t>
            </a:r>
          </a:p>
          <a:p>
            <a:pPr marL="914400" lvl="2" indent="0">
              <a:buFont typeface="Arial" panose="020B0604020202020204" pitchFamily="34" charset="0"/>
              <a:buNone/>
            </a:pPr>
            <a:endParaRPr lang="en-US" dirty="0">
              <a:solidFill>
                <a:schemeClr val="accent5">
                  <a:lumMod val="75000"/>
                </a:schemeClr>
              </a:solidFill>
            </a:endParaRPr>
          </a:p>
          <a:p>
            <a:pPr marL="914400" lvl="2" indent="0">
              <a:buFont typeface="Arial" panose="020B0604020202020204" pitchFamily="34" charset="0"/>
              <a:buNone/>
            </a:pPr>
            <a:r>
              <a:rPr lang="en-US" sz="2000" b="1" dirty="0">
                <a:solidFill>
                  <a:srgbClr val="C00000"/>
                </a:solidFill>
              </a:rPr>
              <a:t>Adults with Disabilities</a:t>
            </a:r>
          </a:p>
          <a:p>
            <a:pPr marL="914400" lvl="2" indent="0">
              <a:buFont typeface="Arial" panose="020B0604020202020204" pitchFamily="34" charset="0"/>
              <a:buNone/>
            </a:pPr>
            <a:endParaRPr lang="en-US" dirty="0">
              <a:solidFill>
                <a:schemeClr val="accent5">
                  <a:lumMod val="75000"/>
                </a:schemeClr>
              </a:solidFill>
            </a:endParaRPr>
          </a:p>
          <a:p>
            <a:pPr marL="1657350" lvl="3" indent="-285750">
              <a:buFont typeface="Arial" panose="020B0604020202020204" pitchFamily="34" charset="0"/>
              <a:buChar char="•"/>
            </a:pPr>
            <a:r>
              <a:rPr lang="en-US" dirty="0">
                <a:solidFill>
                  <a:schemeClr val="accent5">
                    <a:lumMod val="75000"/>
                  </a:schemeClr>
                </a:solidFill>
              </a:rPr>
              <a:t>Transition to Higher Learning</a:t>
            </a:r>
          </a:p>
          <a:p>
            <a:pPr marL="1657350" lvl="3" indent="-285750">
              <a:buFont typeface="Arial" panose="020B0604020202020204" pitchFamily="34" charset="0"/>
              <a:buChar char="•"/>
            </a:pPr>
            <a:r>
              <a:rPr lang="en-US" dirty="0">
                <a:solidFill>
                  <a:schemeClr val="accent5">
                    <a:lumMod val="75000"/>
                  </a:schemeClr>
                </a:solidFill>
              </a:rPr>
              <a:t>Basic Finances in the Workplace</a:t>
            </a:r>
          </a:p>
          <a:p>
            <a:pPr marL="1657350" lvl="3" indent="-285750">
              <a:buFont typeface="Arial" panose="020B0604020202020204" pitchFamily="34" charset="0"/>
              <a:buChar char="•"/>
            </a:pPr>
            <a:r>
              <a:rPr lang="en-US" dirty="0">
                <a:solidFill>
                  <a:schemeClr val="accent5">
                    <a:lumMod val="75000"/>
                  </a:schemeClr>
                </a:solidFill>
              </a:rPr>
              <a:t>Public Communications</a:t>
            </a:r>
          </a:p>
          <a:p>
            <a:pPr marL="1371600" lvl="3" indent="0">
              <a:buFont typeface="Arial" panose="020B0604020202020204" pitchFamily="34" charset="0"/>
              <a:buNone/>
            </a:pPr>
            <a:endParaRPr lang="en-US" dirty="0"/>
          </a:p>
          <a:p>
            <a:pPr marL="1657350" lvl="3"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1611050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D8F1A-69A8-9242-9469-8400121D240A}" type="slidenum">
              <a:rPr lang="en-US" smtClean="0"/>
              <a:pPr/>
              <a:t>23</a:t>
            </a:fld>
            <a:endParaRPr lang="en-US" dirty="0"/>
          </a:p>
        </p:txBody>
      </p:sp>
      <p:pic>
        <p:nvPicPr>
          <p:cNvPr id="3" name="Picture 2" descr="Image result for step by step with a pen tracing the steps">
            <a:extLst>
              <a:ext uri="{FF2B5EF4-FFF2-40B4-BE49-F238E27FC236}">
                <a16:creationId xmlns:a16="http://schemas.microsoft.com/office/drawing/2014/main" id="{4FE20B41-9AAE-4413-92BA-031A55563B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260" y="2081588"/>
            <a:ext cx="3305469" cy="12401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6605BCA-718A-4C5C-BF91-EFB1274C5A80}"/>
              </a:ext>
            </a:extLst>
          </p:cNvPr>
          <p:cNvSpPr txBox="1"/>
          <p:nvPr/>
        </p:nvSpPr>
        <p:spPr>
          <a:xfrm>
            <a:off x="0" y="3649471"/>
            <a:ext cx="4136093" cy="830997"/>
          </a:xfrm>
          <a:prstGeom prst="rect">
            <a:avLst/>
          </a:prstGeom>
          <a:noFill/>
          <a:ln w="38100">
            <a:noFill/>
          </a:ln>
        </p:spPr>
        <p:txBody>
          <a:bodyPr wrap="square" rtlCol="0">
            <a:spAutoFit/>
          </a:bodyPr>
          <a:lstStyle/>
          <a:p>
            <a:pPr lvl="1" algn="ctr">
              <a:buClr>
                <a:srgbClr val="0070C0"/>
              </a:buClr>
            </a:pPr>
            <a:r>
              <a:rPr lang="en-US" sz="1600" dirty="0">
                <a:ea typeface="Verdana" charset="0"/>
                <a:cs typeface="Verdana" charset="0"/>
              </a:rPr>
              <a:t>Update the online registration procedure to allow students to complete the A&amp;R process off-campus</a:t>
            </a:r>
          </a:p>
        </p:txBody>
      </p:sp>
      <p:sp>
        <p:nvSpPr>
          <p:cNvPr id="5" name="TextBox 4">
            <a:extLst>
              <a:ext uri="{FF2B5EF4-FFF2-40B4-BE49-F238E27FC236}">
                <a16:creationId xmlns:a16="http://schemas.microsoft.com/office/drawing/2014/main" id="{D6B0DD9D-A21F-42FC-A69F-CD3424ADE18E}"/>
              </a:ext>
            </a:extLst>
          </p:cNvPr>
          <p:cNvSpPr txBox="1"/>
          <p:nvPr/>
        </p:nvSpPr>
        <p:spPr>
          <a:xfrm>
            <a:off x="1272845" y="247982"/>
            <a:ext cx="9195206" cy="923330"/>
          </a:xfrm>
          <a:prstGeom prst="rect">
            <a:avLst/>
          </a:prstGeom>
          <a:solidFill>
            <a:schemeClr val="accent6">
              <a:lumMod val="75000"/>
            </a:schemeClr>
          </a:solidFill>
          <a:ln w="57150">
            <a:solidFill>
              <a:schemeClr val="accent5"/>
            </a:solidFill>
          </a:ln>
        </p:spPr>
        <p:txBody>
          <a:bodyPr wrap="square" rtlCol="0">
            <a:spAutoFit/>
          </a:bodyPr>
          <a:lstStyle/>
          <a:p>
            <a:pPr algn="ctr"/>
            <a:r>
              <a:rPr lang="en-US" dirty="0">
                <a:solidFill>
                  <a:schemeClr val="bg1"/>
                </a:solidFill>
              </a:rPr>
              <a:t>We started a Noncredit Distance Education program… </a:t>
            </a:r>
          </a:p>
          <a:p>
            <a:pPr algn="ctr"/>
            <a:r>
              <a:rPr lang="en-US" dirty="0">
                <a:solidFill>
                  <a:schemeClr val="bg1"/>
                </a:solidFill>
              </a:rPr>
              <a:t>what should we do now?  </a:t>
            </a:r>
          </a:p>
          <a:p>
            <a:pPr algn="ctr"/>
            <a:r>
              <a:rPr lang="en-US" dirty="0">
                <a:solidFill>
                  <a:schemeClr val="bg1"/>
                </a:solidFill>
              </a:rPr>
              <a:t>Here are some of the projects that we tackled over the past two years.</a:t>
            </a:r>
          </a:p>
        </p:txBody>
      </p:sp>
      <p:sp>
        <p:nvSpPr>
          <p:cNvPr id="6" name="TextBox 5">
            <a:extLst>
              <a:ext uri="{FF2B5EF4-FFF2-40B4-BE49-F238E27FC236}">
                <a16:creationId xmlns:a16="http://schemas.microsoft.com/office/drawing/2014/main" id="{3641884E-7781-4146-8B38-898CF3708213}"/>
              </a:ext>
            </a:extLst>
          </p:cNvPr>
          <p:cNvSpPr txBox="1"/>
          <p:nvPr/>
        </p:nvSpPr>
        <p:spPr>
          <a:xfrm>
            <a:off x="748571" y="1426990"/>
            <a:ext cx="2708031" cy="861774"/>
          </a:xfrm>
          <a:prstGeom prst="rect">
            <a:avLst/>
          </a:prstGeom>
          <a:noFill/>
        </p:spPr>
        <p:txBody>
          <a:bodyPr wrap="square" rtlCol="0">
            <a:spAutoFit/>
          </a:bodyPr>
          <a:lstStyle/>
          <a:p>
            <a:pPr algn="ctr"/>
            <a:r>
              <a:rPr lang="en-US" sz="1600" dirty="0">
                <a:ea typeface="Verdana" charset="0"/>
                <a:cs typeface="Verdana" charset="0"/>
              </a:rPr>
              <a:t>Work with ITS!</a:t>
            </a:r>
          </a:p>
          <a:p>
            <a:pPr algn="ctr"/>
            <a:r>
              <a:rPr lang="en-US" sz="1600" dirty="0">
                <a:ea typeface="Verdana" charset="0"/>
                <a:cs typeface="Verdana" charset="0"/>
              </a:rPr>
              <a:t>Continue to work with ITS!</a:t>
            </a:r>
          </a:p>
          <a:p>
            <a:pPr algn="ctr"/>
            <a:r>
              <a:rPr lang="en-US" sz="1600" dirty="0">
                <a:ea typeface="Verdana" charset="0"/>
                <a:cs typeface="Verdana" charset="0"/>
              </a:rPr>
              <a:t>Work with ITS some more!</a:t>
            </a:r>
          </a:p>
        </p:txBody>
      </p:sp>
      <p:sp>
        <p:nvSpPr>
          <p:cNvPr id="7" name="TextBox 6">
            <a:extLst>
              <a:ext uri="{FF2B5EF4-FFF2-40B4-BE49-F238E27FC236}">
                <a16:creationId xmlns:a16="http://schemas.microsoft.com/office/drawing/2014/main" id="{1E74E279-41EC-440A-B540-09B72C953B42}"/>
              </a:ext>
            </a:extLst>
          </p:cNvPr>
          <p:cNvSpPr txBox="1"/>
          <p:nvPr/>
        </p:nvSpPr>
        <p:spPr>
          <a:xfrm>
            <a:off x="4771988" y="1799374"/>
            <a:ext cx="2681653" cy="584775"/>
          </a:xfrm>
          <a:prstGeom prst="rect">
            <a:avLst/>
          </a:prstGeom>
          <a:noFill/>
        </p:spPr>
        <p:txBody>
          <a:bodyPr wrap="square" rtlCol="0">
            <a:spAutoFit/>
          </a:bodyPr>
          <a:lstStyle/>
          <a:p>
            <a:pPr algn="ctr"/>
            <a:r>
              <a:rPr lang="en-US" sz="1600" dirty="0">
                <a:ea typeface="Verdana" charset="0"/>
                <a:cs typeface="Verdana" charset="0"/>
              </a:rPr>
              <a:t>Create new NCDE Schedule Change Forms</a:t>
            </a:r>
          </a:p>
        </p:txBody>
      </p:sp>
      <p:sp>
        <p:nvSpPr>
          <p:cNvPr id="8" name="TextBox 7">
            <a:extLst>
              <a:ext uri="{FF2B5EF4-FFF2-40B4-BE49-F238E27FC236}">
                <a16:creationId xmlns:a16="http://schemas.microsoft.com/office/drawing/2014/main" id="{69484183-7BE5-4C5A-99EE-2047F40B3E2B}"/>
              </a:ext>
            </a:extLst>
          </p:cNvPr>
          <p:cNvSpPr txBox="1"/>
          <p:nvPr/>
        </p:nvSpPr>
        <p:spPr>
          <a:xfrm>
            <a:off x="7629031" y="4972247"/>
            <a:ext cx="2353169" cy="1077218"/>
          </a:xfrm>
          <a:prstGeom prst="rect">
            <a:avLst/>
          </a:prstGeom>
          <a:noFill/>
        </p:spPr>
        <p:txBody>
          <a:bodyPr wrap="square" rtlCol="0">
            <a:spAutoFit/>
          </a:bodyPr>
          <a:lstStyle/>
          <a:p>
            <a:pPr algn="ctr"/>
            <a:r>
              <a:rPr lang="en-US" sz="1600" dirty="0">
                <a:ea typeface="Verdana" charset="0"/>
                <a:cs typeface="Verdana" charset="0"/>
              </a:rPr>
              <a:t>Opened services in Cranium Café and an in-person CANVAS Support Lab</a:t>
            </a:r>
            <a:endParaRPr lang="en-US" sz="900" dirty="0">
              <a:ea typeface="Verdana" charset="0"/>
              <a:cs typeface="Verdana" charset="0"/>
            </a:endParaRPr>
          </a:p>
        </p:txBody>
      </p:sp>
      <p:pic>
        <p:nvPicPr>
          <p:cNvPr id="9" name="Picture 4" descr="Image result for online with a picture of a computer mouse.">
            <a:extLst>
              <a:ext uri="{FF2B5EF4-FFF2-40B4-BE49-F238E27FC236}">
                <a16:creationId xmlns:a16="http://schemas.microsoft.com/office/drawing/2014/main" id="{B9BA2E08-98B8-4F81-8DF3-A38C941BF2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1484" y="1968760"/>
            <a:ext cx="1387272" cy="10404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C116718-F65F-4A23-B3BE-E604597E1474}"/>
              </a:ext>
            </a:extLst>
          </p:cNvPr>
          <p:cNvSpPr txBox="1"/>
          <p:nvPr/>
        </p:nvSpPr>
        <p:spPr>
          <a:xfrm>
            <a:off x="8267700" y="1383985"/>
            <a:ext cx="3086100" cy="584775"/>
          </a:xfrm>
          <a:prstGeom prst="rect">
            <a:avLst/>
          </a:prstGeom>
          <a:noFill/>
        </p:spPr>
        <p:txBody>
          <a:bodyPr wrap="square" rtlCol="0">
            <a:spAutoFit/>
          </a:bodyPr>
          <a:lstStyle/>
          <a:p>
            <a:pPr algn="ctr"/>
            <a:r>
              <a:rPr lang="en-US" sz="1600" dirty="0">
                <a:ea typeface="Verdana" charset="0"/>
                <a:cs typeface="Verdana" charset="0"/>
              </a:rPr>
              <a:t>Update the website to be more user-friendly for online students</a:t>
            </a:r>
          </a:p>
        </p:txBody>
      </p:sp>
      <p:pic>
        <p:nvPicPr>
          <p:cNvPr id="11" name="Picture 8" descr="Image result for computer friendly">
            <a:extLst>
              <a:ext uri="{FF2B5EF4-FFF2-40B4-BE49-F238E27FC236}">
                <a16:creationId xmlns:a16="http://schemas.microsoft.com/office/drawing/2014/main" id="{E79C4169-4197-450C-B492-9AB0A23B53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8916" y="4498402"/>
            <a:ext cx="1567717" cy="1316882"/>
          </a:xfrm>
          <a:prstGeom prst="rect">
            <a:avLst/>
          </a:prstGeom>
          <a:noFill/>
          <a:extLst>
            <a:ext uri="{909E8E84-426E-40DD-AFC4-6F175D3DCCD1}">
              <a14:hiddenFill xmlns:a14="http://schemas.microsoft.com/office/drawing/2010/main">
                <a:solidFill>
                  <a:srgbClr val="FFFFFF"/>
                </a:solidFill>
              </a14:hiddenFill>
            </a:ext>
          </a:extLst>
        </p:spPr>
      </p:pic>
      <p:pic>
        <p:nvPicPr>
          <p:cNvPr id="12" name="Content Placeholder 5" descr="This is an example of an Excel spreadsheet that is used to schedule noncredit distance education classes.">
            <a:extLst>
              <a:ext uri="{FF2B5EF4-FFF2-40B4-BE49-F238E27FC236}">
                <a16:creationId xmlns:a16="http://schemas.microsoft.com/office/drawing/2014/main" id="{76BE76CA-476F-4756-994C-4552946780FC}"/>
              </a:ext>
            </a:extLst>
          </p:cNvPr>
          <p:cNvPicPr>
            <a:picLocks noChangeAspect="1"/>
          </p:cNvPicPr>
          <p:nvPr/>
        </p:nvPicPr>
        <p:blipFill rotWithShape="1">
          <a:blip r:embed="rId5"/>
          <a:srcRect l="50349" t="22485" r="40265" b="37516"/>
          <a:stretch/>
        </p:blipFill>
        <p:spPr>
          <a:xfrm>
            <a:off x="4771988" y="2678821"/>
            <a:ext cx="2541249" cy="3045580"/>
          </a:xfrm>
          <a:prstGeom prst="rect">
            <a:avLst/>
          </a:prstGeom>
        </p:spPr>
      </p:pic>
      <p:pic>
        <p:nvPicPr>
          <p:cNvPr id="13" name="Picture 12">
            <a:extLst>
              <a:ext uri="{FF2B5EF4-FFF2-40B4-BE49-F238E27FC236}">
                <a16:creationId xmlns:a16="http://schemas.microsoft.com/office/drawing/2014/main" id="{4F8C2453-7027-4EA9-ABDE-05E9EB80F5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74908" y="4971566"/>
            <a:ext cx="1950727" cy="655753"/>
          </a:xfrm>
          <a:prstGeom prst="rect">
            <a:avLst/>
          </a:prstGeom>
        </p:spPr>
      </p:pic>
      <p:pic>
        <p:nvPicPr>
          <p:cNvPr id="14" name="Picture 13" descr="This is an example of a student informational flyer for CANAVAS supp">
            <a:extLst>
              <a:ext uri="{FF2B5EF4-FFF2-40B4-BE49-F238E27FC236}">
                <a16:creationId xmlns:a16="http://schemas.microsoft.com/office/drawing/2014/main" id="{E11A5585-D94A-49CC-AE85-6898635235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48890" y="2336321"/>
            <a:ext cx="1609838" cy="2276999"/>
          </a:xfrm>
          <a:prstGeom prst="rect">
            <a:avLst/>
          </a:prstGeom>
        </p:spPr>
      </p:pic>
      <p:pic>
        <p:nvPicPr>
          <p:cNvPr id="15" name="Picture 14" descr="This is an image of a logo for Cranium Cafe. It has various small  images of such things as a computer, calendar, students, clock and glasses.">
            <a:extLst>
              <a:ext uri="{FF2B5EF4-FFF2-40B4-BE49-F238E27FC236}">
                <a16:creationId xmlns:a16="http://schemas.microsoft.com/office/drawing/2014/main" id="{F04CA623-B9EB-4F33-B7AF-8CAB26EE1ADE}"/>
              </a:ext>
            </a:extLst>
          </p:cNvPr>
          <p:cNvPicPr>
            <a:picLocks noChangeAspect="1"/>
          </p:cNvPicPr>
          <p:nvPr/>
        </p:nvPicPr>
        <p:blipFill rotWithShape="1">
          <a:blip r:embed="rId8"/>
          <a:srcRect l="13140" t="23786" r="19304" b="4960"/>
          <a:stretch/>
        </p:blipFill>
        <p:spPr>
          <a:xfrm>
            <a:off x="7791313" y="3229845"/>
            <a:ext cx="2095557" cy="1473507"/>
          </a:xfrm>
          <a:prstGeom prst="rect">
            <a:avLst/>
          </a:prstGeom>
        </p:spPr>
      </p:pic>
      <p:sp>
        <p:nvSpPr>
          <p:cNvPr id="16" name="Rectangle 15">
            <a:extLst>
              <a:ext uri="{FF2B5EF4-FFF2-40B4-BE49-F238E27FC236}">
                <a16:creationId xmlns:a16="http://schemas.microsoft.com/office/drawing/2014/main" id="{869D22D8-12D5-411D-AA22-B82C7A44E405}"/>
              </a:ext>
            </a:extLst>
          </p:cNvPr>
          <p:cNvSpPr/>
          <p:nvPr/>
        </p:nvSpPr>
        <p:spPr>
          <a:xfrm>
            <a:off x="0" y="6461060"/>
            <a:ext cx="12192000" cy="3969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7756A6D-E9F3-4858-A09A-1D1812ECAB4D}"/>
              </a:ext>
            </a:extLst>
          </p:cNvPr>
          <p:cNvSpPr/>
          <p:nvPr/>
        </p:nvSpPr>
        <p:spPr>
          <a:xfrm>
            <a:off x="0" y="6185990"/>
            <a:ext cx="12192000" cy="2770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BAF8BC9E-6886-4B11-A6D6-FE827B93FBC2}"/>
              </a:ext>
            </a:extLst>
          </p:cNvPr>
          <p:cNvCxnSpPr>
            <a:cxnSpLocks/>
          </p:cNvCxnSpPr>
          <p:nvPr/>
        </p:nvCxnSpPr>
        <p:spPr>
          <a:xfrm flipH="1">
            <a:off x="0" y="6189574"/>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85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4F4F8E-9432-480F-A926-7FA6CDB36CE6}"/>
              </a:ext>
            </a:extLst>
          </p:cNvPr>
          <p:cNvSpPr txBox="1"/>
          <p:nvPr/>
        </p:nvSpPr>
        <p:spPr>
          <a:xfrm>
            <a:off x="7773110" y="1422431"/>
            <a:ext cx="3009276" cy="1323439"/>
          </a:xfrm>
          <a:prstGeom prst="rect">
            <a:avLst/>
          </a:prstGeom>
          <a:noFill/>
          <a:ln>
            <a:solidFill>
              <a:schemeClr val="bg1"/>
            </a:solidFill>
            <a:prstDash val="sysDash"/>
          </a:ln>
        </p:spPr>
        <p:txBody>
          <a:bodyPr wrap="square" rtlCol="0">
            <a:spAutoFit/>
          </a:bodyPr>
          <a:lstStyle/>
          <a:p>
            <a:pPr algn="ctr"/>
            <a:r>
              <a:rPr lang="en-US" sz="4000" dirty="0">
                <a:ln w="0"/>
                <a:solidFill>
                  <a:schemeClr val="accent1"/>
                </a:solidFill>
                <a:effectLst>
                  <a:outerShdw blurRad="38100" dist="25400" dir="5400000" algn="ctr" rotWithShape="0">
                    <a:srgbClr val="6E747A">
                      <a:alpha val="43000"/>
                    </a:srgbClr>
                  </a:outerShdw>
                </a:effectLst>
              </a:rPr>
              <a:t>Contact</a:t>
            </a:r>
          </a:p>
          <a:p>
            <a:pPr algn="ctr"/>
            <a:r>
              <a:rPr lang="en-US" sz="4000" dirty="0">
                <a:ln w="0"/>
                <a:solidFill>
                  <a:schemeClr val="accent1"/>
                </a:solidFill>
                <a:effectLst>
                  <a:outerShdw blurRad="38100" dist="25400" dir="5400000" algn="ctr" rotWithShape="0">
                    <a:srgbClr val="6E747A">
                      <a:alpha val="43000"/>
                    </a:srgbClr>
                  </a:outerShdw>
                </a:effectLst>
              </a:rPr>
              <a:t>Information</a:t>
            </a:r>
          </a:p>
        </p:txBody>
      </p:sp>
      <p:sp>
        <p:nvSpPr>
          <p:cNvPr id="2" name="Rectangle 1">
            <a:extLst>
              <a:ext uri="{FF2B5EF4-FFF2-40B4-BE49-F238E27FC236}">
                <a16:creationId xmlns:a16="http://schemas.microsoft.com/office/drawing/2014/main" id="{A11CFEC1-D3D7-4B91-986A-7268005CCE06}"/>
              </a:ext>
            </a:extLst>
          </p:cNvPr>
          <p:cNvSpPr/>
          <p:nvPr/>
        </p:nvSpPr>
        <p:spPr>
          <a:xfrm>
            <a:off x="6954317" y="3773576"/>
            <a:ext cx="6096000" cy="923330"/>
          </a:xfrm>
          <a:prstGeom prst="rect">
            <a:avLst/>
          </a:prstGeom>
        </p:spPr>
        <p:txBody>
          <a:bodyPr>
            <a:spAutoFit/>
          </a:bodyPr>
          <a:lstStyle/>
          <a:p>
            <a:r>
              <a:rPr lang="en-US" dirty="0">
                <a:solidFill>
                  <a:schemeClr val="accent5">
                    <a:lumMod val="50000"/>
                  </a:schemeClr>
                </a:solidFill>
              </a:rPr>
              <a:t>Interim Dean of Instruction and Student Services</a:t>
            </a:r>
          </a:p>
          <a:p>
            <a:r>
              <a:rPr lang="en-US" dirty="0">
                <a:solidFill>
                  <a:schemeClr val="accent5">
                    <a:lumMod val="50000"/>
                  </a:schemeClr>
                </a:solidFill>
              </a:rPr>
              <a:t>Santiago Canyon College</a:t>
            </a:r>
          </a:p>
          <a:p>
            <a:r>
              <a:rPr lang="en-US" dirty="0">
                <a:solidFill>
                  <a:schemeClr val="accent5">
                    <a:lumMod val="50000"/>
                  </a:schemeClr>
                </a:solidFill>
              </a:rPr>
              <a:t>gascon_christine@sccollege.edu</a:t>
            </a:r>
          </a:p>
        </p:txBody>
      </p:sp>
      <p:sp>
        <p:nvSpPr>
          <p:cNvPr id="5" name="Rectangle 4">
            <a:extLst>
              <a:ext uri="{FF2B5EF4-FFF2-40B4-BE49-F238E27FC236}">
                <a16:creationId xmlns:a16="http://schemas.microsoft.com/office/drawing/2014/main" id="{DF4B517C-046C-4D66-A4FC-573BE4CF84BA}"/>
              </a:ext>
            </a:extLst>
          </p:cNvPr>
          <p:cNvSpPr/>
          <p:nvPr/>
        </p:nvSpPr>
        <p:spPr>
          <a:xfrm>
            <a:off x="6954317" y="3330241"/>
            <a:ext cx="2528256" cy="461665"/>
          </a:xfrm>
          <a:prstGeom prst="rect">
            <a:avLst/>
          </a:prstGeom>
        </p:spPr>
        <p:txBody>
          <a:bodyPr wrap="none">
            <a:spAutoFit/>
          </a:bodyPr>
          <a:lstStyle/>
          <a:p>
            <a:r>
              <a:rPr lang="en-US" sz="2400" b="1" dirty="0">
                <a:solidFill>
                  <a:schemeClr val="accent5">
                    <a:lumMod val="50000"/>
                  </a:schemeClr>
                </a:solidFill>
              </a:rPr>
              <a:t>Chrissy Gascon</a:t>
            </a:r>
          </a:p>
        </p:txBody>
      </p:sp>
      <p:sp>
        <p:nvSpPr>
          <p:cNvPr id="6" name="Rectangle 5">
            <a:extLst>
              <a:ext uri="{FF2B5EF4-FFF2-40B4-BE49-F238E27FC236}">
                <a16:creationId xmlns:a16="http://schemas.microsoft.com/office/drawing/2014/main" id="{95067C9D-89FD-48FD-B33A-E3F52CC48238}"/>
              </a:ext>
            </a:extLst>
          </p:cNvPr>
          <p:cNvSpPr/>
          <p:nvPr/>
        </p:nvSpPr>
        <p:spPr>
          <a:xfrm>
            <a:off x="6954317" y="5404387"/>
            <a:ext cx="6096000" cy="923330"/>
          </a:xfrm>
          <a:prstGeom prst="rect">
            <a:avLst/>
          </a:prstGeom>
        </p:spPr>
        <p:txBody>
          <a:bodyPr>
            <a:spAutoFit/>
          </a:bodyPr>
          <a:lstStyle/>
          <a:p>
            <a:r>
              <a:rPr lang="en-US" dirty="0">
                <a:solidFill>
                  <a:schemeClr val="accent5">
                    <a:lumMod val="50000"/>
                  </a:schemeClr>
                </a:solidFill>
              </a:rPr>
              <a:t>Faculty and Curriculum DE Specialist</a:t>
            </a:r>
          </a:p>
          <a:p>
            <a:r>
              <a:rPr lang="en-US" dirty="0">
                <a:solidFill>
                  <a:schemeClr val="accent5">
                    <a:lumMod val="50000"/>
                  </a:schemeClr>
                </a:solidFill>
              </a:rPr>
              <a:t>Santa Barbara City College</a:t>
            </a:r>
          </a:p>
          <a:p>
            <a:r>
              <a:rPr lang="en-US" dirty="0">
                <a:solidFill>
                  <a:schemeClr val="accent5">
                    <a:lumMod val="50000"/>
                  </a:schemeClr>
                </a:solidFill>
              </a:rPr>
              <a:t>oconnork@sbcc.edu</a:t>
            </a:r>
          </a:p>
        </p:txBody>
      </p:sp>
      <p:sp>
        <p:nvSpPr>
          <p:cNvPr id="7" name="Rectangle 6">
            <a:extLst>
              <a:ext uri="{FF2B5EF4-FFF2-40B4-BE49-F238E27FC236}">
                <a16:creationId xmlns:a16="http://schemas.microsoft.com/office/drawing/2014/main" id="{0EE4D58B-7661-45E9-83A5-1357B996199C}"/>
              </a:ext>
            </a:extLst>
          </p:cNvPr>
          <p:cNvSpPr/>
          <p:nvPr/>
        </p:nvSpPr>
        <p:spPr>
          <a:xfrm>
            <a:off x="6954317" y="4898941"/>
            <a:ext cx="2586778" cy="461665"/>
          </a:xfrm>
          <a:prstGeom prst="rect">
            <a:avLst/>
          </a:prstGeom>
        </p:spPr>
        <p:txBody>
          <a:bodyPr wrap="square">
            <a:spAutoFit/>
          </a:bodyPr>
          <a:lstStyle/>
          <a:p>
            <a:r>
              <a:rPr lang="en-US" sz="2400" b="1" dirty="0">
                <a:solidFill>
                  <a:schemeClr val="accent5">
                    <a:lumMod val="50000"/>
                  </a:schemeClr>
                </a:solidFill>
              </a:rPr>
              <a:t>Kathy O’Connor</a:t>
            </a:r>
          </a:p>
        </p:txBody>
      </p:sp>
    </p:spTree>
    <p:extLst>
      <p:ext uri="{BB962C8B-B14F-4D97-AF65-F5344CB8AC3E}">
        <p14:creationId xmlns:p14="http://schemas.microsoft.com/office/powerpoint/2010/main" val="329213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D8F1A-69A8-9242-9469-8400121D240A}" type="slidenum">
              <a:rPr lang="en-US" smtClean="0"/>
              <a:pPr/>
              <a:t>3</a:t>
            </a:fld>
            <a:endParaRPr lang="en-US" dirty="0"/>
          </a:p>
        </p:txBody>
      </p:sp>
      <p:sp>
        <p:nvSpPr>
          <p:cNvPr id="3" name="Rectangle 2">
            <a:extLst>
              <a:ext uri="{FF2B5EF4-FFF2-40B4-BE49-F238E27FC236}">
                <a16:creationId xmlns:a16="http://schemas.microsoft.com/office/drawing/2014/main" id="{BA9D6313-CA6E-4337-B51D-C4E13AA47BE4}"/>
              </a:ext>
            </a:extLst>
          </p:cNvPr>
          <p:cNvSpPr/>
          <p:nvPr/>
        </p:nvSpPr>
        <p:spPr>
          <a:xfrm>
            <a:off x="701564" y="1964046"/>
            <a:ext cx="6549962" cy="4129336"/>
          </a:xfrm>
          <a:prstGeom prst="rect">
            <a:avLst/>
          </a:prstGeom>
        </p:spPr>
        <p:txBody>
          <a:bodyPr wrap="square">
            <a:spAutoFit/>
          </a:bodyPr>
          <a:lstStyle/>
          <a:p>
            <a:pPr marL="0" lvl="0" indent="0" algn="l" rtl="0">
              <a:spcBef>
                <a:spcPts val="1000"/>
              </a:spcBef>
              <a:spcAft>
                <a:spcPts val="0"/>
              </a:spcAft>
              <a:buSzPts val="2040"/>
              <a:buNone/>
            </a:pPr>
            <a:r>
              <a:rPr lang="en-US" sz="2000" dirty="0">
                <a:solidFill>
                  <a:schemeClr val="accent5">
                    <a:lumMod val="50000"/>
                  </a:schemeClr>
                </a:solidFill>
                <a:latin typeface="+mn-lt"/>
              </a:rPr>
              <a:t>Draft DE guidelines include 10 principles of accessibility:</a:t>
            </a:r>
          </a:p>
          <a:p>
            <a:pPr marL="457200" lvl="0" indent="-342900" algn="l" rtl="0">
              <a:lnSpc>
                <a:spcPct val="90000"/>
              </a:lnSpc>
              <a:spcBef>
                <a:spcPts val="1000"/>
              </a:spcBef>
              <a:spcAft>
                <a:spcPts val="0"/>
              </a:spcAft>
              <a:buSzPts val="1800"/>
              <a:buAutoNum type="arabicPeriod"/>
            </a:pPr>
            <a:r>
              <a:rPr lang="en-US" sz="2000" dirty="0">
                <a:solidFill>
                  <a:schemeClr val="accent5">
                    <a:lumMod val="50000"/>
                  </a:schemeClr>
                </a:solidFill>
                <a:latin typeface="+mn-lt"/>
              </a:rPr>
              <a:t>All DE materials must be created with UD</a:t>
            </a:r>
          </a:p>
          <a:p>
            <a:pPr marL="457200" lvl="0" indent="-342900" algn="l" rtl="0">
              <a:lnSpc>
                <a:spcPct val="90000"/>
              </a:lnSpc>
              <a:spcBef>
                <a:spcPts val="0"/>
              </a:spcBef>
              <a:spcAft>
                <a:spcPts val="0"/>
              </a:spcAft>
              <a:buSzPts val="1800"/>
              <a:buAutoNum type="arabicPeriod"/>
            </a:pPr>
            <a:r>
              <a:rPr lang="en-US" sz="2000" dirty="0">
                <a:solidFill>
                  <a:schemeClr val="accent5">
                    <a:lumMod val="50000"/>
                  </a:schemeClr>
                </a:solidFill>
                <a:latin typeface="+mn-lt"/>
              </a:rPr>
              <a:t>Campus procedures for DE</a:t>
            </a:r>
          </a:p>
          <a:p>
            <a:pPr marL="457200" lvl="0" indent="-342900" algn="l" rtl="0">
              <a:lnSpc>
                <a:spcPct val="90000"/>
              </a:lnSpc>
              <a:spcBef>
                <a:spcPts val="0"/>
              </a:spcBef>
              <a:spcAft>
                <a:spcPts val="0"/>
              </a:spcAft>
              <a:buSzPts val="1800"/>
              <a:buAutoNum type="arabicPeriod"/>
            </a:pPr>
            <a:r>
              <a:rPr lang="en-US" sz="2000" dirty="0">
                <a:solidFill>
                  <a:schemeClr val="accent5">
                    <a:lumMod val="50000"/>
                  </a:schemeClr>
                </a:solidFill>
                <a:latin typeface="+mn-lt"/>
              </a:rPr>
              <a:t>Accommodations </a:t>
            </a:r>
          </a:p>
          <a:p>
            <a:pPr marL="457200" lvl="0" indent="-342900" algn="l" rtl="0">
              <a:lnSpc>
                <a:spcPct val="90000"/>
              </a:lnSpc>
              <a:spcBef>
                <a:spcPts val="0"/>
              </a:spcBef>
              <a:spcAft>
                <a:spcPts val="0"/>
              </a:spcAft>
              <a:buSzPts val="1800"/>
              <a:buAutoNum type="arabicPeriod"/>
            </a:pPr>
            <a:r>
              <a:rPr lang="en-US" sz="2000" dirty="0">
                <a:solidFill>
                  <a:schemeClr val="accent5">
                    <a:lumMod val="50000"/>
                  </a:schemeClr>
                </a:solidFill>
                <a:latin typeface="+mn-lt"/>
              </a:rPr>
              <a:t>All resources, including third-party, are accessible </a:t>
            </a:r>
          </a:p>
          <a:p>
            <a:pPr marL="457200" lvl="0" indent="-342900" algn="l" rtl="0">
              <a:lnSpc>
                <a:spcPct val="90000"/>
              </a:lnSpc>
              <a:spcBef>
                <a:spcPts val="0"/>
              </a:spcBef>
              <a:spcAft>
                <a:spcPts val="0"/>
              </a:spcAft>
              <a:buSzPts val="1800"/>
              <a:buAutoNum type="arabicPeriod"/>
            </a:pPr>
            <a:r>
              <a:rPr lang="en-US" sz="2000" dirty="0">
                <a:solidFill>
                  <a:schemeClr val="accent5">
                    <a:lumMod val="50000"/>
                  </a:schemeClr>
                </a:solidFill>
                <a:latin typeface="+mn-lt"/>
              </a:rPr>
              <a:t>Annual audit of course materials</a:t>
            </a:r>
          </a:p>
          <a:p>
            <a:pPr marL="457200" lvl="0" indent="-342900" algn="l" rtl="0">
              <a:lnSpc>
                <a:spcPct val="90000"/>
              </a:lnSpc>
              <a:spcBef>
                <a:spcPts val="0"/>
              </a:spcBef>
              <a:spcAft>
                <a:spcPts val="0"/>
              </a:spcAft>
              <a:buSzPts val="1800"/>
              <a:buAutoNum type="arabicPeriod"/>
            </a:pPr>
            <a:r>
              <a:rPr lang="en-US" sz="2000" dirty="0">
                <a:solidFill>
                  <a:schemeClr val="accent5">
                    <a:lumMod val="50000"/>
                  </a:schemeClr>
                </a:solidFill>
                <a:latin typeface="+mn-lt"/>
              </a:rPr>
              <a:t>Equally effective for students with or without disabilities </a:t>
            </a:r>
          </a:p>
          <a:p>
            <a:pPr marL="457200" lvl="0" indent="-342900" algn="l" rtl="0">
              <a:lnSpc>
                <a:spcPct val="90000"/>
              </a:lnSpc>
              <a:spcBef>
                <a:spcPts val="0"/>
              </a:spcBef>
              <a:spcAft>
                <a:spcPts val="0"/>
              </a:spcAft>
              <a:buSzPts val="1800"/>
              <a:buAutoNum type="arabicPeriod"/>
            </a:pPr>
            <a:r>
              <a:rPr lang="en-US" sz="2000" dirty="0">
                <a:solidFill>
                  <a:schemeClr val="accent5">
                    <a:lumMod val="50000"/>
                  </a:schemeClr>
                </a:solidFill>
                <a:latin typeface="+mn-lt"/>
              </a:rPr>
              <a:t>Remove accessibility barriers in a timely manner </a:t>
            </a:r>
          </a:p>
          <a:p>
            <a:pPr marL="457200" lvl="0" indent="-342900" algn="l" rtl="0">
              <a:lnSpc>
                <a:spcPct val="90000"/>
              </a:lnSpc>
              <a:spcBef>
                <a:spcPts val="0"/>
              </a:spcBef>
              <a:spcAft>
                <a:spcPts val="0"/>
              </a:spcAft>
              <a:buSzPts val="1800"/>
              <a:buAutoNum type="arabicPeriod"/>
            </a:pPr>
            <a:r>
              <a:rPr lang="en-US" sz="2000" dirty="0">
                <a:solidFill>
                  <a:schemeClr val="accent5">
                    <a:lumMod val="50000"/>
                  </a:schemeClr>
                </a:solidFill>
                <a:latin typeface="+mn-lt"/>
              </a:rPr>
              <a:t>Undue costs claims rejected </a:t>
            </a:r>
          </a:p>
          <a:p>
            <a:pPr marL="457200" lvl="0" indent="-342900" algn="l" rtl="0">
              <a:lnSpc>
                <a:spcPct val="90000"/>
              </a:lnSpc>
              <a:spcBef>
                <a:spcPts val="0"/>
              </a:spcBef>
              <a:spcAft>
                <a:spcPts val="0"/>
              </a:spcAft>
              <a:buSzPts val="1800"/>
              <a:buAutoNum type="arabicPeriod"/>
            </a:pPr>
            <a:r>
              <a:rPr lang="en-US" sz="2000" dirty="0">
                <a:solidFill>
                  <a:schemeClr val="accent5">
                    <a:lumMod val="50000"/>
                  </a:schemeClr>
                </a:solidFill>
                <a:latin typeface="+mn-lt"/>
              </a:rPr>
              <a:t>Colleges must provide accommodations, regardless of cost or alteration of instructional activity </a:t>
            </a:r>
          </a:p>
          <a:p>
            <a:pPr marL="457200" lvl="0" indent="-342900" algn="l" rtl="0">
              <a:lnSpc>
                <a:spcPct val="90000"/>
              </a:lnSpc>
              <a:spcBef>
                <a:spcPts val="0"/>
              </a:spcBef>
              <a:spcAft>
                <a:spcPts val="0"/>
              </a:spcAft>
              <a:buSzPts val="1800"/>
              <a:buAutoNum type="arabicPeriod"/>
            </a:pPr>
            <a:r>
              <a:rPr lang="en-US" sz="2000" dirty="0">
                <a:solidFill>
                  <a:schemeClr val="accent5">
                    <a:lumMod val="50000"/>
                  </a:schemeClr>
                </a:solidFill>
                <a:latin typeface="+mn-lt"/>
              </a:rPr>
              <a:t>Faculty, admin, and staff are responsible for ensuring accessibility</a:t>
            </a:r>
          </a:p>
        </p:txBody>
      </p:sp>
      <p:sp>
        <p:nvSpPr>
          <p:cNvPr id="4" name="Rectangle 3">
            <a:extLst>
              <a:ext uri="{FF2B5EF4-FFF2-40B4-BE49-F238E27FC236}">
                <a16:creationId xmlns:a16="http://schemas.microsoft.com/office/drawing/2014/main" id="{151ED717-8C53-41CE-94D5-195C20E75959}"/>
              </a:ext>
            </a:extLst>
          </p:cNvPr>
          <p:cNvSpPr/>
          <p:nvPr/>
        </p:nvSpPr>
        <p:spPr>
          <a:xfrm>
            <a:off x="8142514" y="0"/>
            <a:ext cx="4049486" cy="6858000"/>
          </a:xfrm>
          <a:prstGeom prst="rect">
            <a:avLst/>
          </a:prstGeom>
          <a:solidFill>
            <a:schemeClr val="accent5"/>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9E01AABA-1E17-4EEC-BB31-850E2E483A08}"/>
              </a:ext>
            </a:extLst>
          </p:cNvPr>
          <p:cNvSpPr txBox="1">
            <a:spLocks/>
          </p:cNvSpPr>
          <p:nvPr/>
        </p:nvSpPr>
        <p:spPr>
          <a:xfrm>
            <a:off x="8389649" y="1335091"/>
            <a:ext cx="3583461" cy="1611995"/>
          </a:xfrm>
          <a:prstGeom prst="rect">
            <a:avLst/>
          </a:prstGeom>
          <a:solidFill>
            <a:srgbClr val="6ABDD0"/>
          </a:solidFill>
        </p:spPr>
        <p:txBody>
          <a:bodyPr anchor="b">
            <a:noAutofit/>
          </a:bodyPr>
          <a:lstStyle>
            <a:lvl1pPr algn="ctr" defTabSz="914400" rtl="0" eaLnBrk="1" latinLnBrk="0" hangingPunct="1">
              <a:lnSpc>
                <a:spcPct val="90000"/>
              </a:lnSpc>
              <a:spcBef>
                <a:spcPct val="0"/>
              </a:spcBef>
              <a:buNone/>
              <a:defRPr sz="4000" kern="1200">
                <a:solidFill>
                  <a:schemeClr val="bg1"/>
                </a:solidFill>
                <a:latin typeface="Palatino" pitchFamily="2" charset="77"/>
                <a:ea typeface="Palatino" pitchFamily="2" charset="77"/>
                <a:cs typeface="+mj-cs"/>
              </a:defRPr>
            </a:lvl1pPr>
          </a:lstStyle>
          <a:p>
            <a:r>
              <a:rPr lang="en-US"/>
              <a:t>Title 5 </a:t>
            </a:r>
            <a:endParaRPr lang="en-US" dirty="0"/>
          </a:p>
        </p:txBody>
      </p:sp>
      <p:sp>
        <p:nvSpPr>
          <p:cNvPr id="6" name="Text Placeholder 3">
            <a:extLst>
              <a:ext uri="{FF2B5EF4-FFF2-40B4-BE49-F238E27FC236}">
                <a16:creationId xmlns:a16="http://schemas.microsoft.com/office/drawing/2014/main" id="{0317128D-05E3-420C-B84C-199E1D6488B0}"/>
              </a:ext>
            </a:extLst>
          </p:cNvPr>
          <p:cNvSpPr txBox="1">
            <a:spLocks/>
          </p:cNvSpPr>
          <p:nvPr/>
        </p:nvSpPr>
        <p:spPr>
          <a:xfrm>
            <a:off x="8389649" y="2928551"/>
            <a:ext cx="3583461" cy="2533135"/>
          </a:xfrm>
          <a:prstGeom prst="rect">
            <a:avLst/>
          </a:prstGeom>
          <a:solidFill>
            <a:srgbClr val="6ABDD0"/>
          </a:solidFill>
          <a:ln>
            <a:solidFill>
              <a:schemeClr val="accent3">
                <a:lumMod val="20000"/>
                <a:lumOff val="80000"/>
              </a:schemeClr>
            </a:solidFill>
          </a:ln>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600" b="0" i="0" kern="1200">
                <a:solidFill>
                  <a:schemeClr val="bg2"/>
                </a:solidFill>
                <a:latin typeface="+mj-lt"/>
                <a:ea typeface="+mn-ea"/>
                <a:cs typeface="Gill Sans" panose="020B0502020104020203" pitchFamily="34" charset="-79"/>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lumMod val="75000"/>
                    <a:lumOff val="25000"/>
                  </a:schemeClr>
                </a:solidFill>
                <a:latin typeface="+mj-lt"/>
                <a:ea typeface="+mn-ea"/>
                <a:cs typeface="Gill Sans" panose="020B0502020104020203" pitchFamily="34" charset="-79"/>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lumMod val="75000"/>
                    <a:lumOff val="25000"/>
                  </a:schemeClr>
                </a:solidFill>
                <a:latin typeface="+mj-lt"/>
                <a:ea typeface="+mn-ea"/>
                <a:cs typeface="Gill Sans" panose="020B0502020104020203" pitchFamily="34" charset="-79"/>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lumMod val="75000"/>
                    <a:lumOff val="25000"/>
                  </a:schemeClr>
                </a:solidFill>
                <a:latin typeface="+mj-lt"/>
                <a:ea typeface="+mn-ea"/>
                <a:cs typeface="Gill Sans" panose="020B0502020104020203" pitchFamily="34" charset="-79"/>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lumMod val="75000"/>
                    <a:lumOff val="25000"/>
                  </a:schemeClr>
                </a:solidFill>
                <a:latin typeface="+mj-lt"/>
                <a:ea typeface="+mn-ea"/>
                <a:cs typeface="Gill Sans" panose="020B0502020104020203" pitchFamily="34" charset="-79"/>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a:p>
          <a:p>
            <a:r>
              <a:rPr lang="en-US"/>
              <a:t>Accessibility</a:t>
            </a:r>
          </a:p>
          <a:p>
            <a:r>
              <a:rPr lang="en-US"/>
              <a:t>§ 55200</a:t>
            </a:r>
            <a:endParaRPr lang="en-US" dirty="0"/>
          </a:p>
        </p:txBody>
      </p:sp>
      <p:sp>
        <p:nvSpPr>
          <p:cNvPr id="7" name="TextBox 6">
            <a:extLst>
              <a:ext uri="{FF2B5EF4-FFF2-40B4-BE49-F238E27FC236}">
                <a16:creationId xmlns:a16="http://schemas.microsoft.com/office/drawing/2014/main" id="{38414C3F-A7E2-49BC-961A-ACC44E453936}"/>
              </a:ext>
            </a:extLst>
          </p:cNvPr>
          <p:cNvSpPr txBox="1"/>
          <p:nvPr/>
        </p:nvSpPr>
        <p:spPr>
          <a:xfrm>
            <a:off x="367342" y="624709"/>
            <a:ext cx="7556282"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lumMod val="75000"/>
                  </a:schemeClr>
                </a:solidFill>
                <a:latin typeface="+mn-lt"/>
              </a:rPr>
              <a:t>Title 5, §55200 requires DE courses to be accessible, in compliance the ADA and 508</a:t>
            </a:r>
          </a:p>
          <a:p>
            <a:endParaRPr lang="en-US" dirty="0"/>
          </a:p>
        </p:txBody>
      </p:sp>
    </p:spTree>
    <p:extLst>
      <p:ext uri="{BB962C8B-B14F-4D97-AF65-F5344CB8AC3E}">
        <p14:creationId xmlns:p14="http://schemas.microsoft.com/office/powerpoint/2010/main" val="1385920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97" y="1316556"/>
            <a:ext cx="3583461" cy="1611995"/>
          </a:xfrm>
        </p:spPr>
        <p:txBody>
          <a:bodyPr/>
          <a:lstStyle/>
          <a:p>
            <a:r>
              <a:rPr lang="en-US" dirty="0"/>
              <a:t>Title 5</a:t>
            </a:r>
          </a:p>
        </p:txBody>
      </p:sp>
      <p:sp>
        <p:nvSpPr>
          <p:cNvPr id="5" name="Slide Number Placeholder 4"/>
          <p:cNvSpPr>
            <a:spLocks noGrp="1"/>
          </p:cNvSpPr>
          <p:nvPr>
            <p:ph type="sldNum" sz="quarter" idx="12"/>
          </p:nvPr>
        </p:nvSpPr>
        <p:spPr/>
        <p:txBody>
          <a:bodyPr/>
          <a:lstStyle/>
          <a:p>
            <a:fld id="{492D8F1A-69A8-9242-9469-8400121D240A}" type="slidenum">
              <a:rPr lang="en-US" smtClean="0"/>
              <a:pPr/>
              <a:t>4</a:t>
            </a:fld>
            <a:endParaRPr lang="en-US" dirty="0"/>
          </a:p>
        </p:txBody>
      </p:sp>
      <p:sp>
        <p:nvSpPr>
          <p:cNvPr id="7" name="Text Placeholder 3">
            <a:extLst>
              <a:ext uri="{FF2B5EF4-FFF2-40B4-BE49-F238E27FC236}">
                <a16:creationId xmlns:a16="http://schemas.microsoft.com/office/drawing/2014/main" id="{16BCEDA2-8D63-C44F-BC49-24E0BC45BAEB}"/>
              </a:ext>
            </a:extLst>
          </p:cNvPr>
          <p:cNvSpPr txBox="1">
            <a:spLocks/>
          </p:cNvSpPr>
          <p:nvPr/>
        </p:nvSpPr>
        <p:spPr>
          <a:xfrm>
            <a:off x="207859" y="2928551"/>
            <a:ext cx="3583461" cy="2533135"/>
          </a:xfrm>
          <a:prstGeom prst="rect">
            <a:avLst/>
          </a:prstGeom>
          <a:ln>
            <a:solidFill>
              <a:schemeClr val="accent3">
                <a:lumMod val="20000"/>
                <a:lumOff val="80000"/>
              </a:schemeClr>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600" b="0" i="0" kern="1200">
                <a:solidFill>
                  <a:schemeClr val="bg2"/>
                </a:solidFill>
                <a:latin typeface="+mj-lt"/>
                <a:ea typeface="+mn-ea"/>
                <a:cs typeface="Gill Sans" panose="020B0502020104020203" pitchFamily="34" charset="-79"/>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lumMod val="75000"/>
                    <a:lumOff val="25000"/>
                  </a:schemeClr>
                </a:solidFill>
                <a:latin typeface="+mj-lt"/>
                <a:ea typeface="+mn-ea"/>
                <a:cs typeface="Gill Sans" panose="020B0502020104020203" pitchFamily="34" charset="-79"/>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lumMod val="75000"/>
                    <a:lumOff val="25000"/>
                  </a:schemeClr>
                </a:solidFill>
                <a:latin typeface="+mj-lt"/>
                <a:ea typeface="+mn-ea"/>
                <a:cs typeface="Gill Sans" panose="020B0502020104020203" pitchFamily="34" charset="-79"/>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lumMod val="75000"/>
                    <a:lumOff val="25000"/>
                  </a:schemeClr>
                </a:solidFill>
                <a:latin typeface="+mj-lt"/>
                <a:ea typeface="+mn-ea"/>
                <a:cs typeface="Gill Sans" panose="020B0502020104020203" pitchFamily="34" charset="-79"/>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lumMod val="75000"/>
                    <a:lumOff val="25000"/>
                  </a:schemeClr>
                </a:solidFill>
                <a:latin typeface="+mj-lt"/>
                <a:ea typeface="+mn-ea"/>
                <a:cs typeface="Gill Sans" panose="020B0502020104020203" pitchFamily="34" charset="-79"/>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dirty="0"/>
          </a:p>
          <a:p>
            <a:r>
              <a:rPr lang="en-US" dirty="0"/>
              <a:t>Instructor Contact</a:t>
            </a:r>
          </a:p>
          <a:p>
            <a:r>
              <a:rPr lang="en-US" dirty="0"/>
              <a:t>§ 55204</a:t>
            </a:r>
          </a:p>
        </p:txBody>
      </p:sp>
      <p:sp>
        <p:nvSpPr>
          <p:cNvPr id="8" name="TextBox 7">
            <a:extLst>
              <a:ext uri="{FF2B5EF4-FFF2-40B4-BE49-F238E27FC236}">
                <a16:creationId xmlns:a16="http://schemas.microsoft.com/office/drawing/2014/main" id="{A30488E0-CE52-43E5-B837-EEFBE9CAD6D9}"/>
              </a:ext>
            </a:extLst>
          </p:cNvPr>
          <p:cNvSpPr txBox="1"/>
          <p:nvPr/>
        </p:nvSpPr>
        <p:spPr>
          <a:xfrm>
            <a:off x="4500991" y="1332251"/>
            <a:ext cx="6552054" cy="5355312"/>
          </a:xfrm>
          <a:prstGeom prst="rect">
            <a:avLst/>
          </a:prstGeom>
          <a:noFill/>
        </p:spPr>
        <p:txBody>
          <a:bodyPr wrap="square" rtlCol="0">
            <a:spAutoFit/>
          </a:bodyPr>
          <a:lstStyle/>
          <a:p>
            <a:pPr marL="0" indent="0">
              <a:buNone/>
            </a:pPr>
            <a:r>
              <a:rPr lang="en-US" dirty="0">
                <a:solidFill>
                  <a:schemeClr val="accent5">
                    <a:lumMod val="75000"/>
                  </a:schemeClr>
                </a:solidFill>
              </a:rPr>
              <a:t>Title 5 § 55204. Instructor Contact.</a:t>
            </a:r>
          </a:p>
          <a:p>
            <a:pPr marL="0" indent="0">
              <a:buNone/>
            </a:pPr>
            <a:endParaRPr lang="en-US" dirty="0">
              <a:solidFill>
                <a:schemeClr val="accent5">
                  <a:lumMod val="75000"/>
                </a:schemeClr>
              </a:solidFill>
            </a:endParaRPr>
          </a:p>
          <a:p>
            <a:r>
              <a:rPr lang="en-US" dirty="0">
                <a:solidFill>
                  <a:schemeClr val="accent5">
                    <a:lumMod val="75000"/>
                  </a:schemeClr>
                </a:solidFill>
              </a:rPr>
              <a:t>In addition to the requirements of section 55002 and any locally established requirements applicable to all courses, district governing boards shall ensure that:</a:t>
            </a:r>
            <a:br>
              <a:rPr lang="en-US" dirty="0">
                <a:solidFill>
                  <a:schemeClr val="accent5">
                    <a:lumMod val="75000"/>
                  </a:schemeClr>
                </a:solidFill>
              </a:rPr>
            </a:br>
            <a:r>
              <a:rPr lang="en-US" dirty="0">
                <a:solidFill>
                  <a:schemeClr val="accent5">
                    <a:lumMod val="75000"/>
                  </a:schemeClr>
                </a:solidFill>
              </a:rPr>
              <a:t>(a) </a:t>
            </a:r>
            <a:r>
              <a:rPr lang="en-US" i="1" dirty="0">
                <a:solidFill>
                  <a:schemeClr val="accent5">
                    <a:lumMod val="75000"/>
                  </a:schemeClr>
                </a:solidFill>
              </a:rPr>
              <a:t>Any portion of a course conducted through distance education </a:t>
            </a:r>
            <a:r>
              <a:rPr lang="en-US" b="1" i="1" dirty="0">
                <a:solidFill>
                  <a:schemeClr val="accent5">
                    <a:lumMod val="60000"/>
                    <a:lumOff val="40000"/>
                  </a:schemeClr>
                </a:solidFill>
              </a:rPr>
              <a:t>includes regular effective contact between instructor and students and among students</a:t>
            </a:r>
            <a:r>
              <a:rPr lang="en-US" i="1" dirty="0">
                <a:solidFill>
                  <a:schemeClr val="accent5">
                    <a:lumMod val="60000"/>
                    <a:lumOff val="40000"/>
                  </a:schemeClr>
                </a:solidFill>
              </a:rPr>
              <a:t>,</a:t>
            </a:r>
            <a:r>
              <a:rPr lang="en-US" dirty="0">
                <a:solidFill>
                  <a:schemeClr val="accent5">
                    <a:lumMod val="60000"/>
                    <a:lumOff val="40000"/>
                  </a:schemeClr>
                </a:solidFill>
              </a:rPr>
              <a:t> </a:t>
            </a:r>
            <a:r>
              <a:rPr lang="en-US" dirty="0">
                <a:solidFill>
                  <a:schemeClr val="accent5">
                    <a:lumMod val="75000"/>
                  </a:schemeClr>
                </a:solidFill>
              </a:rPr>
              <a:t>through: </a:t>
            </a:r>
          </a:p>
          <a:p>
            <a:endParaRPr lang="en-US" dirty="0">
              <a:solidFill>
                <a:schemeClr val="accent5">
                  <a:lumMod val="75000"/>
                </a:schemeClr>
              </a:solidFill>
            </a:endParaRPr>
          </a:p>
          <a:p>
            <a:pPr marL="742950" lvl="1" indent="-285750">
              <a:buFont typeface="Arial" panose="020B0604020202020204" pitchFamily="34" charset="0"/>
              <a:buChar char="•"/>
            </a:pPr>
            <a:r>
              <a:rPr lang="en-US" dirty="0">
                <a:solidFill>
                  <a:schemeClr val="accent5">
                    <a:lumMod val="75000"/>
                  </a:schemeClr>
                </a:solidFill>
              </a:rPr>
              <a:t>group or individual meetings</a:t>
            </a:r>
          </a:p>
          <a:p>
            <a:pPr marL="742950" lvl="1" indent="-285750">
              <a:buFont typeface="Arial" panose="020B0604020202020204" pitchFamily="34" charset="0"/>
              <a:buChar char="•"/>
            </a:pPr>
            <a:r>
              <a:rPr lang="en-US" dirty="0">
                <a:solidFill>
                  <a:schemeClr val="accent5">
                    <a:lumMod val="75000"/>
                  </a:schemeClr>
                </a:solidFill>
              </a:rPr>
              <a:t>orientation and review sessions</a:t>
            </a:r>
          </a:p>
          <a:p>
            <a:pPr marL="742950" lvl="1" indent="-285750">
              <a:buFont typeface="Arial" panose="020B0604020202020204" pitchFamily="34" charset="0"/>
              <a:buChar char="•"/>
            </a:pPr>
            <a:r>
              <a:rPr lang="en-US" dirty="0">
                <a:solidFill>
                  <a:schemeClr val="accent5">
                    <a:lumMod val="75000"/>
                  </a:schemeClr>
                </a:solidFill>
              </a:rPr>
              <a:t>supplemental seminar or study sessions</a:t>
            </a:r>
          </a:p>
          <a:p>
            <a:pPr marL="742950" lvl="1" indent="-285750">
              <a:buFont typeface="Arial" panose="020B0604020202020204" pitchFamily="34" charset="0"/>
              <a:buChar char="•"/>
            </a:pPr>
            <a:r>
              <a:rPr lang="en-US" dirty="0">
                <a:solidFill>
                  <a:schemeClr val="accent5">
                    <a:lumMod val="75000"/>
                  </a:schemeClr>
                </a:solidFill>
              </a:rPr>
              <a:t>field trips</a:t>
            </a:r>
          </a:p>
          <a:p>
            <a:pPr marL="742950" lvl="1" indent="-285750">
              <a:buFont typeface="Arial" panose="020B0604020202020204" pitchFamily="34" charset="0"/>
              <a:buChar char="•"/>
            </a:pPr>
            <a:r>
              <a:rPr lang="en-US" dirty="0">
                <a:solidFill>
                  <a:schemeClr val="accent5">
                    <a:lumMod val="75000"/>
                  </a:schemeClr>
                </a:solidFill>
              </a:rPr>
              <a:t>library workshops</a:t>
            </a:r>
          </a:p>
          <a:p>
            <a:pPr marL="742950" lvl="1" indent="-285750">
              <a:buFont typeface="Arial" panose="020B0604020202020204" pitchFamily="34" charset="0"/>
              <a:buChar char="•"/>
            </a:pPr>
            <a:r>
              <a:rPr lang="en-US" dirty="0">
                <a:solidFill>
                  <a:schemeClr val="accent5">
                    <a:lumMod val="75000"/>
                  </a:schemeClr>
                </a:solidFill>
              </a:rPr>
              <a:t>telephone contact</a:t>
            </a:r>
          </a:p>
          <a:p>
            <a:pPr marL="742950" lvl="1" indent="-285750">
              <a:buFont typeface="Arial" panose="020B0604020202020204" pitchFamily="34" charset="0"/>
              <a:buChar char="•"/>
            </a:pPr>
            <a:r>
              <a:rPr lang="en-US" dirty="0">
                <a:solidFill>
                  <a:schemeClr val="accent5">
                    <a:lumMod val="75000"/>
                  </a:schemeClr>
                </a:solidFill>
              </a:rPr>
              <a:t>voice mail </a:t>
            </a:r>
          </a:p>
          <a:p>
            <a:pPr marL="742950" lvl="1" indent="-285750">
              <a:buFont typeface="Arial" panose="020B0604020202020204" pitchFamily="34" charset="0"/>
              <a:buChar char="•"/>
            </a:pPr>
            <a:r>
              <a:rPr lang="en-US" dirty="0">
                <a:solidFill>
                  <a:schemeClr val="accent5">
                    <a:lumMod val="75000"/>
                  </a:schemeClr>
                </a:solidFill>
              </a:rPr>
              <a:t>e-mail</a:t>
            </a:r>
          </a:p>
          <a:p>
            <a:pPr marL="742950" lvl="1" indent="-285750">
              <a:buFont typeface="Arial" panose="020B0604020202020204" pitchFamily="34" charset="0"/>
              <a:buChar char="•"/>
            </a:pPr>
            <a:r>
              <a:rPr lang="en-US" dirty="0">
                <a:solidFill>
                  <a:schemeClr val="accent5">
                    <a:lumMod val="75000"/>
                  </a:schemeClr>
                </a:solidFill>
              </a:rPr>
              <a:t>or other activities.</a:t>
            </a:r>
          </a:p>
          <a:p>
            <a:endParaRPr lang="en-US" dirty="0"/>
          </a:p>
        </p:txBody>
      </p:sp>
      <p:sp>
        <p:nvSpPr>
          <p:cNvPr id="9" name="TextBox 8">
            <a:extLst>
              <a:ext uri="{FF2B5EF4-FFF2-40B4-BE49-F238E27FC236}">
                <a16:creationId xmlns:a16="http://schemas.microsoft.com/office/drawing/2014/main" id="{96FF759C-60E4-4EBA-B977-C81790E86E65}"/>
              </a:ext>
            </a:extLst>
          </p:cNvPr>
          <p:cNvSpPr txBox="1"/>
          <p:nvPr/>
        </p:nvSpPr>
        <p:spPr>
          <a:xfrm>
            <a:off x="4294909" y="527333"/>
            <a:ext cx="6964218" cy="584775"/>
          </a:xfrm>
          <a:prstGeom prst="rect">
            <a:avLst/>
          </a:prstGeom>
          <a:noFill/>
        </p:spPr>
        <p:txBody>
          <a:bodyPr wrap="square" rtlCol="0">
            <a:spAutoFit/>
          </a:bodyPr>
          <a:lstStyle/>
          <a:p>
            <a:pPr algn="ctr"/>
            <a:r>
              <a:rPr lang="en-US" sz="3200" b="0" dirty="0">
                <a:solidFill>
                  <a:schemeClr val="accent5">
                    <a:lumMod val="75000"/>
                  </a:schemeClr>
                </a:solidFill>
              </a:rPr>
              <a:t>Regular and Substantive Interaction</a:t>
            </a:r>
          </a:p>
        </p:txBody>
      </p:sp>
    </p:spTree>
    <p:extLst>
      <p:ext uri="{BB962C8B-B14F-4D97-AF65-F5344CB8AC3E}">
        <p14:creationId xmlns:p14="http://schemas.microsoft.com/office/powerpoint/2010/main" val="2090554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D8F1A-69A8-9242-9469-8400121D240A}" type="slidenum">
              <a:rPr lang="en-US" smtClean="0"/>
              <a:pPr/>
              <a:t>5</a:t>
            </a:fld>
            <a:endParaRPr lang="en-US" dirty="0"/>
          </a:p>
        </p:txBody>
      </p:sp>
      <p:sp>
        <p:nvSpPr>
          <p:cNvPr id="3" name="Rectangle 2">
            <a:extLst>
              <a:ext uri="{FF2B5EF4-FFF2-40B4-BE49-F238E27FC236}">
                <a16:creationId xmlns:a16="http://schemas.microsoft.com/office/drawing/2014/main" id="{06263FB5-AE2E-4CED-8C35-5D3C3C01B12F}"/>
              </a:ext>
            </a:extLst>
          </p:cNvPr>
          <p:cNvSpPr/>
          <p:nvPr/>
        </p:nvSpPr>
        <p:spPr>
          <a:xfrm>
            <a:off x="1310994" y="1896275"/>
            <a:ext cx="6321758" cy="3970318"/>
          </a:xfrm>
          <a:prstGeom prst="rect">
            <a:avLst/>
          </a:prstGeom>
        </p:spPr>
        <p:txBody>
          <a:bodyPr wrap="square">
            <a:spAutoFit/>
          </a:bodyPr>
          <a:lstStyle/>
          <a:p>
            <a:pPr marL="131445" indent="0">
              <a:buNone/>
            </a:pPr>
            <a:r>
              <a:rPr lang="en-US" sz="1800" dirty="0">
                <a:solidFill>
                  <a:schemeClr val="tx1">
                    <a:lumMod val="75000"/>
                  </a:schemeClr>
                </a:solidFill>
              </a:rPr>
              <a:t>Noncredit DE courses must use the Alternative Attendance accounting procedure to calculate FTES. As noncredit courses do not have units upon which to base attendance accounting, FTES derives from the average of the contact hours generated at two census points during the term and divided by 525. Enrollment at the two census points (one-fifth and three-fifths) point in the length of each course is averaged. The weekly student contact hours is determined by instructional hours, outside of class hours, plus regular effective contact hours (as defined in section 55204). For noncredit courses, the record of the estimated hours of instruction for the weekly student contact component are included in the official course outline of record and the DE addendum. </a:t>
            </a:r>
          </a:p>
        </p:txBody>
      </p:sp>
      <p:sp>
        <p:nvSpPr>
          <p:cNvPr id="4" name="Rectangle 3">
            <a:extLst>
              <a:ext uri="{FF2B5EF4-FFF2-40B4-BE49-F238E27FC236}">
                <a16:creationId xmlns:a16="http://schemas.microsoft.com/office/drawing/2014/main" id="{D1FFD48D-D21A-4388-90A8-360333942BB5}"/>
              </a:ext>
            </a:extLst>
          </p:cNvPr>
          <p:cNvSpPr/>
          <p:nvPr/>
        </p:nvSpPr>
        <p:spPr>
          <a:xfrm>
            <a:off x="1457664" y="980631"/>
            <a:ext cx="6175088" cy="461665"/>
          </a:xfrm>
          <a:prstGeom prst="rect">
            <a:avLst/>
          </a:prstGeom>
          <a:ln>
            <a:solidFill>
              <a:schemeClr val="accent5">
                <a:lumMod val="50000"/>
              </a:schemeClr>
            </a:solidFill>
            <a:prstDash val="sysDash"/>
          </a:ln>
        </p:spPr>
        <p:txBody>
          <a:bodyPr wrap="none">
            <a:spAutoFit/>
          </a:bodyPr>
          <a:lstStyle/>
          <a:p>
            <a:r>
              <a:rPr lang="en-US" sz="2400" dirty="0">
                <a:solidFill>
                  <a:schemeClr val="accent5">
                    <a:lumMod val="50000"/>
                  </a:schemeClr>
                </a:solidFill>
              </a:rPr>
              <a:t>Calculating FTES for Noncredit DE Courses</a:t>
            </a:r>
          </a:p>
        </p:txBody>
      </p:sp>
      <p:sp>
        <p:nvSpPr>
          <p:cNvPr id="5" name="Rectangle 4">
            <a:extLst>
              <a:ext uri="{FF2B5EF4-FFF2-40B4-BE49-F238E27FC236}">
                <a16:creationId xmlns:a16="http://schemas.microsoft.com/office/drawing/2014/main" id="{24DB870A-C976-41B5-B16A-31A97505F244}"/>
              </a:ext>
            </a:extLst>
          </p:cNvPr>
          <p:cNvSpPr/>
          <p:nvPr/>
        </p:nvSpPr>
        <p:spPr>
          <a:xfrm>
            <a:off x="8142514" y="0"/>
            <a:ext cx="4049486" cy="6858000"/>
          </a:xfrm>
          <a:prstGeom prst="rect">
            <a:avLst/>
          </a:prstGeom>
          <a:solidFill>
            <a:schemeClr val="accent5"/>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2CFCED7-E3CC-46AA-B947-67ADD3F5777A}"/>
              </a:ext>
            </a:extLst>
          </p:cNvPr>
          <p:cNvSpPr/>
          <p:nvPr/>
        </p:nvSpPr>
        <p:spPr>
          <a:xfrm>
            <a:off x="8162569" y="1102370"/>
            <a:ext cx="4049486" cy="4559350"/>
          </a:xfrm>
          <a:prstGeom prst="rect">
            <a:avLst/>
          </a:prstGeom>
          <a:solidFill>
            <a:srgbClr val="3EBF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3">
            <a:extLst>
              <a:ext uri="{FF2B5EF4-FFF2-40B4-BE49-F238E27FC236}">
                <a16:creationId xmlns:a16="http://schemas.microsoft.com/office/drawing/2014/main" id="{B0A3BCF2-495A-4E54-8F0F-7B926606DA01}"/>
              </a:ext>
            </a:extLst>
          </p:cNvPr>
          <p:cNvSpPr txBox="1">
            <a:spLocks/>
          </p:cNvSpPr>
          <p:nvPr/>
        </p:nvSpPr>
        <p:spPr>
          <a:xfrm>
            <a:off x="8373792" y="2431066"/>
            <a:ext cx="3583461" cy="2989497"/>
          </a:xfrm>
          <a:prstGeom prst="rect">
            <a:avLst/>
          </a:prstGeom>
          <a:ln>
            <a:solidFill>
              <a:schemeClr val="accent3">
                <a:lumMod val="20000"/>
                <a:lumOff val="80000"/>
              </a:schemeClr>
            </a:solidFill>
          </a:ln>
        </p:spPr>
        <p:txBody>
          <a:bodyP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i="0" kern="1200">
                <a:solidFill>
                  <a:schemeClr val="bg2"/>
                </a:solidFill>
                <a:latin typeface="+mj-lt"/>
                <a:ea typeface="+mn-ea"/>
                <a:cs typeface="Gill Sans" panose="020B0502020104020203" pitchFamily="34" charset="-79"/>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lumMod val="75000"/>
                    <a:lumOff val="25000"/>
                  </a:schemeClr>
                </a:solidFill>
                <a:latin typeface="+mj-lt"/>
                <a:ea typeface="+mn-ea"/>
                <a:cs typeface="Gill Sans" panose="020B0502020104020203" pitchFamily="34" charset="-79"/>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lumMod val="75000"/>
                    <a:lumOff val="25000"/>
                  </a:schemeClr>
                </a:solidFill>
                <a:latin typeface="+mj-lt"/>
                <a:ea typeface="+mn-ea"/>
                <a:cs typeface="Gill Sans" panose="020B0502020104020203" pitchFamily="34" charset="-79"/>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lumMod val="75000"/>
                    <a:lumOff val="25000"/>
                  </a:schemeClr>
                </a:solidFill>
                <a:latin typeface="+mj-lt"/>
                <a:ea typeface="+mn-ea"/>
                <a:cs typeface="Gill Sans" panose="020B0502020104020203" pitchFamily="34" charset="-79"/>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lumMod val="75000"/>
                    <a:lumOff val="25000"/>
                  </a:schemeClr>
                </a:solidFill>
                <a:latin typeface="+mj-lt"/>
                <a:ea typeface="+mn-ea"/>
                <a:cs typeface="Gill Sans" panose="020B0502020104020203" pitchFamily="34" charset="-79"/>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dirty="0"/>
          </a:p>
          <a:p>
            <a:r>
              <a:rPr lang="en-US" dirty="0"/>
              <a:t>Noncredit FTES Computed</a:t>
            </a:r>
          </a:p>
          <a:p>
            <a:pPr>
              <a:defRPr/>
            </a:pPr>
            <a:r>
              <a:rPr lang="en-US" dirty="0"/>
              <a:t>§ 58003.1</a:t>
            </a:r>
          </a:p>
          <a:p>
            <a:r>
              <a:rPr lang="en-US" dirty="0"/>
              <a:t>Alternative Attendance</a:t>
            </a:r>
          </a:p>
          <a:p>
            <a:r>
              <a:rPr lang="en-US" dirty="0"/>
              <a:t>§ 58007</a:t>
            </a:r>
          </a:p>
          <a:p>
            <a:endParaRPr lang="en-US" dirty="0"/>
          </a:p>
          <a:p>
            <a:endParaRPr lang="en-US" dirty="0"/>
          </a:p>
        </p:txBody>
      </p:sp>
      <p:sp>
        <p:nvSpPr>
          <p:cNvPr id="8" name="Rectangle 7">
            <a:extLst>
              <a:ext uri="{FF2B5EF4-FFF2-40B4-BE49-F238E27FC236}">
                <a16:creationId xmlns:a16="http://schemas.microsoft.com/office/drawing/2014/main" id="{B2763203-D70A-4408-B918-A67E386EE414}"/>
              </a:ext>
            </a:extLst>
          </p:cNvPr>
          <p:cNvSpPr/>
          <p:nvPr/>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832EDC49-1BB3-4589-ADF3-1461EA9F95CD}"/>
              </a:ext>
            </a:extLst>
          </p:cNvPr>
          <p:cNvCxnSpPr>
            <a:cxnSpLocks/>
          </p:cNvCxnSpPr>
          <p:nvPr/>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7BFA9611-CE29-479F-AAD3-CD126D5A76CC}"/>
              </a:ext>
            </a:extLst>
          </p:cNvPr>
          <p:cNvSpPr txBox="1">
            <a:spLocks/>
          </p:cNvSpPr>
          <p:nvPr/>
        </p:nvSpPr>
        <p:spPr>
          <a:xfrm>
            <a:off x="8395092" y="1335093"/>
            <a:ext cx="3583461" cy="1086235"/>
          </a:xfrm>
          <a:prstGeom prst="rect">
            <a:avLst/>
          </a:prstGeom>
        </p:spPr>
        <p:txBody>
          <a:bodyPr anchor="b">
            <a:noAutofit/>
          </a:bodyPr>
          <a:lstStyle>
            <a:lvl1pPr algn="ctr" defTabSz="914400" rtl="0" eaLnBrk="1" latinLnBrk="0" hangingPunct="1">
              <a:lnSpc>
                <a:spcPct val="90000"/>
              </a:lnSpc>
              <a:spcBef>
                <a:spcPct val="0"/>
              </a:spcBef>
              <a:buNone/>
              <a:defRPr sz="4000" kern="1200">
                <a:solidFill>
                  <a:schemeClr val="bg1"/>
                </a:solidFill>
                <a:latin typeface="Palatino" pitchFamily="2" charset="77"/>
                <a:ea typeface="Palatino" pitchFamily="2" charset="77"/>
                <a:cs typeface="+mj-cs"/>
              </a:defRPr>
            </a:lvl1pPr>
          </a:lstStyle>
          <a:p>
            <a:r>
              <a:rPr lang="en-US" dirty="0"/>
              <a:t>Title 5 </a:t>
            </a:r>
          </a:p>
        </p:txBody>
      </p:sp>
      <p:cxnSp>
        <p:nvCxnSpPr>
          <p:cNvPr id="11" name="Straight Connector 10">
            <a:extLst>
              <a:ext uri="{FF2B5EF4-FFF2-40B4-BE49-F238E27FC236}">
                <a16:creationId xmlns:a16="http://schemas.microsoft.com/office/drawing/2014/main" id="{DC4126FC-7190-4679-A192-EFBD51588B24}"/>
              </a:ext>
            </a:extLst>
          </p:cNvPr>
          <p:cNvCxnSpPr>
            <a:cxnSpLocks/>
          </p:cNvCxnSpPr>
          <p:nvPr/>
        </p:nvCxnSpPr>
        <p:spPr>
          <a:xfrm flipH="1">
            <a:off x="8140780" y="111210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4126FC-7190-4679-A192-EFBD51588B24}"/>
              </a:ext>
            </a:extLst>
          </p:cNvPr>
          <p:cNvCxnSpPr>
            <a:cxnSpLocks/>
          </p:cNvCxnSpPr>
          <p:nvPr/>
        </p:nvCxnSpPr>
        <p:spPr>
          <a:xfrm flipH="1">
            <a:off x="8140780" y="567145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313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DEDC0F-3BCC-4B40-AC8B-5FD51655BC3D}"/>
              </a:ext>
            </a:extLst>
          </p:cNvPr>
          <p:cNvSpPr>
            <a:spLocks noGrp="1"/>
          </p:cNvSpPr>
          <p:nvPr>
            <p:ph type="title" hasCustomPrompt="1"/>
          </p:nvPr>
        </p:nvSpPr>
        <p:spPr>
          <a:xfrm>
            <a:off x="1277650" y="365125"/>
            <a:ext cx="10046043" cy="1722293"/>
          </a:xfrm>
        </p:spPr>
        <p:txBody>
          <a:bodyPr anchor="b">
            <a:normAutofit fontScale="90000"/>
          </a:bodyPr>
          <a:lstStyle>
            <a:lvl1pPr marL="0" marR="0" indent="0" algn="l" defTabSz="914400" rtl="0" eaLnBrk="1" fontAlgn="auto" latinLnBrk="0" hangingPunct="1">
              <a:lnSpc>
                <a:spcPct val="90000"/>
              </a:lnSpc>
              <a:spcBef>
                <a:spcPct val="0"/>
              </a:spcBef>
              <a:spcAft>
                <a:spcPts val="0"/>
              </a:spcAft>
              <a:buClrTx/>
              <a:buSzTx/>
              <a:buFontTx/>
              <a:buNone/>
              <a:tabLst/>
              <a:defRPr sz="2800"/>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lang="en-US" dirty="0"/>
            </a:br>
            <a:br>
              <a:rPr lang="en-US" dirty="0"/>
            </a:br>
            <a:br>
              <a:rPr lang="en-US" dirty="0"/>
            </a:br>
            <a:br>
              <a:rPr lang="en-US" dirty="0"/>
            </a:br>
            <a:br>
              <a:rPr lang="en-US" dirty="0"/>
            </a:br>
            <a:br>
              <a:rPr lang="en-US" dirty="0"/>
            </a:br>
            <a:r>
              <a:rPr lang="en-US" dirty="0"/>
              <a:t>Title 5: </a:t>
            </a:r>
            <a:r>
              <a:rPr lang="en-US" b="1" dirty="0">
                <a:hlinkClick r:id="rId2"/>
              </a:rPr>
              <a:t>§ 58003.1. </a:t>
            </a:r>
            <a:br>
              <a:rPr lang="en-US" b="1" dirty="0"/>
            </a:br>
            <a:r>
              <a:rPr lang="en-US" b="1" dirty="0"/>
              <a:t>Full-time Equivalent Student; Computation.</a:t>
            </a:r>
            <a:br>
              <a:rPr lang="en-US" b="1" dirty="0"/>
            </a:br>
            <a:endParaRPr lang="en-US" dirty="0"/>
          </a:p>
        </p:txBody>
      </p:sp>
      <p:sp>
        <p:nvSpPr>
          <p:cNvPr id="5" name="Content Placeholder 2">
            <a:extLst>
              <a:ext uri="{FF2B5EF4-FFF2-40B4-BE49-F238E27FC236}">
                <a16:creationId xmlns:a16="http://schemas.microsoft.com/office/drawing/2014/main" id="{BE26721B-57AE-490B-907D-DDE2142A5A21}"/>
              </a:ext>
            </a:extLst>
          </p:cNvPr>
          <p:cNvSpPr>
            <a:spLocks noGrp="1"/>
          </p:cNvSpPr>
          <p:nvPr>
            <p:ph idx="1"/>
          </p:nvPr>
        </p:nvSpPr>
        <p:spPr>
          <a:xfrm>
            <a:off x="1380063" y="2081948"/>
            <a:ext cx="10006560" cy="4537871"/>
          </a:xfrm>
        </p:spPr>
        <p:txBody>
          <a:bodyPr>
            <a:normAutofit fontScale="47500" lnSpcReduction="20000"/>
          </a:bodyPr>
          <a:lstStyle>
            <a:lvl1pPr>
              <a:defRPr sz="2500"/>
            </a:lvl1pPr>
            <a:lvl2pPr>
              <a:lnSpc>
                <a:spcPct val="120000"/>
              </a:lnSpc>
              <a:defRPr sz="2500"/>
            </a:lvl2pPr>
          </a:lstStyle>
          <a:p>
            <a:endParaRPr lang="en-US" sz="200" b="1" dirty="0"/>
          </a:p>
          <a:p>
            <a:r>
              <a:rPr lang="en-US" dirty="0"/>
              <a:t>(f)(2) For noncredit course: full-time equivalent student for such noncredit course sections shall be computed by:</a:t>
            </a:r>
          </a:p>
          <a:p>
            <a:pPr lvl="1">
              <a:buFont typeface="Wingdings" panose="05000000000000000000" pitchFamily="2" charset="2"/>
              <a:buChar char="§"/>
            </a:pPr>
            <a:r>
              <a:rPr lang="en-US" dirty="0"/>
              <a:t>(A) multiplying </a:t>
            </a:r>
            <a:r>
              <a:rPr lang="en-US" b="1" dirty="0">
                <a:solidFill>
                  <a:srgbClr val="0070C0"/>
                </a:solidFill>
              </a:rPr>
              <a:t>the average </a:t>
            </a:r>
            <a:r>
              <a:rPr lang="en-US" dirty="0"/>
              <a:t>of the number of students actively enrolled in the section as of each census date (those dates nearest to </a:t>
            </a:r>
            <a:r>
              <a:rPr lang="en-US" b="1" dirty="0">
                <a:solidFill>
                  <a:srgbClr val="0070C0"/>
                </a:solidFill>
              </a:rPr>
              <a:t>one-fifth</a:t>
            </a:r>
            <a:r>
              <a:rPr lang="en-US" b="1" dirty="0"/>
              <a:t> </a:t>
            </a:r>
            <a:r>
              <a:rPr lang="en-US" dirty="0"/>
              <a:t>and </a:t>
            </a:r>
            <a:r>
              <a:rPr lang="en-US" b="1" dirty="0">
                <a:solidFill>
                  <a:srgbClr val="0070C0"/>
                </a:solidFill>
              </a:rPr>
              <a:t>three-fifths</a:t>
            </a:r>
            <a:r>
              <a:rPr lang="en-US" dirty="0">
                <a:solidFill>
                  <a:srgbClr val="0070C0"/>
                </a:solidFill>
              </a:rPr>
              <a:t> </a:t>
            </a:r>
            <a:r>
              <a:rPr lang="en-US" dirty="0"/>
              <a:t>of the length of the course section) by,</a:t>
            </a:r>
          </a:p>
          <a:p>
            <a:pPr marL="457200" lvl="1" indent="0">
              <a:buNone/>
            </a:pPr>
            <a:endParaRPr lang="en-US" sz="500" dirty="0"/>
          </a:p>
          <a:p>
            <a:pPr lvl="1">
              <a:buFont typeface="Wingdings" panose="05000000000000000000" pitchFamily="2" charset="2"/>
              <a:buChar char="§"/>
            </a:pPr>
            <a:r>
              <a:rPr lang="en-US" dirty="0"/>
              <a:t>(B) the weekly student contact hours (WSCH factor) as derived above in this section, by</a:t>
            </a:r>
          </a:p>
          <a:p>
            <a:pPr marL="457200" lvl="1" indent="0">
              <a:buNone/>
            </a:pPr>
            <a:endParaRPr lang="en-US" sz="1100" dirty="0"/>
          </a:p>
          <a:p>
            <a:pPr lvl="1">
              <a:buFont typeface="Wingdings" panose="05000000000000000000" pitchFamily="2" charset="2"/>
              <a:buChar char="§"/>
            </a:pPr>
            <a:r>
              <a:rPr lang="en-US" dirty="0"/>
              <a:t>(C) the primary term length multiplier of 17.5, and</a:t>
            </a:r>
          </a:p>
          <a:p>
            <a:pPr marL="457200" lvl="1" indent="0">
              <a:buNone/>
            </a:pPr>
            <a:endParaRPr lang="en-US" sz="500" dirty="0"/>
          </a:p>
          <a:p>
            <a:pPr lvl="1">
              <a:buFont typeface="Wingdings" panose="05000000000000000000" pitchFamily="2" charset="2"/>
              <a:buChar char="§"/>
            </a:pPr>
            <a:r>
              <a:rPr lang="en-US" dirty="0"/>
              <a:t>(D) dividing by 525.</a:t>
            </a:r>
          </a:p>
          <a:p>
            <a:pPr marL="457200" lvl="1" indent="0">
              <a:buNone/>
            </a:pPr>
            <a:endParaRPr lang="en-US" dirty="0"/>
          </a:p>
          <a:p>
            <a:pPr marL="0" indent="0">
              <a:buNone/>
            </a:pPr>
            <a:endParaRPr lang="en-US" b="1" dirty="0"/>
          </a:p>
          <a:p>
            <a:pPr marL="0" indent="0">
              <a:buNone/>
            </a:pPr>
            <a:endParaRPr lang="en-US" dirty="0"/>
          </a:p>
          <a:p>
            <a:pPr marL="0" indent="0">
              <a:buNone/>
            </a:pPr>
            <a:endParaRPr lang="en-US" sz="2200" b="1" dirty="0"/>
          </a:p>
          <a:p>
            <a:pPr marL="0" indent="0">
              <a:buNone/>
            </a:pPr>
            <a:endParaRPr lang="en-US" sz="2200" b="1" dirty="0"/>
          </a:p>
          <a:p>
            <a:pPr marL="0" indent="0">
              <a:buNone/>
            </a:pPr>
            <a:endParaRPr lang="en-US" sz="2200" b="1" dirty="0"/>
          </a:p>
          <a:p>
            <a:pPr marL="0" indent="0">
              <a:buNone/>
            </a:pPr>
            <a:endParaRPr lang="en-US" sz="1700" i="1" dirty="0"/>
          </a:p>
          <a:p>
            <a:pPr marL="0" indent="0">
              <a:buNone/>
            </a:pPr>
            <a:endParaRPr lang="en-US" sz="1700" i="1" dirty="0"/>
          </a:p>
          <a:p>
            <a:pPr marL="0" indent="0">
              <a:buNone/>
            </a:pPr>
            <a:endParaRPr lang="en-US" sz="1700" i="1" dirty="0"/>
          </a:p>
          <a:p>
            <a:pPr marL="0" indent="0" algn="r">
              <a:buNone/>
            </a:pPr>
            <a:r>
              <a:rPr lang="en-US" sz="2000" i="1" dirty="0"/>
              <a:t>Source: </a:t>
            </a:r>
            <a:r>
              <a:rPr lang="en-US" sz="2200" dirty="0">
                <a:solidFill>
                  <a:srgbClr val="0070C0"/>
                </a:solidFill>
                <a:hlinkClick r:id="rId3"/>
              </a:rPr>
              <a:t>Student Attendance Accounting Method Manual (SAAM</a:t>
            </a:r>
            <a:r>
              <a:rPr lang="en-US" sz="2200" dirty="0">
                <a:solidFill>
                  <a:srgbClr val="0070C0"/>
                </a:solidFill>
              </a:rPr>
              <a:t>) </a:t>
            </a:r>
            <a:endParaRPr lang="en-US" b="1" dirty="0"/>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C0E9CC3B-A4EE-427C-9CB5-39FD5BC00624}"/>
                  </a:ext>
                </a:extLst>
              </p:cNvPr>
              <p:cNvGraphicFramePr>
                <a:graphicFrameLocks noGrp="1"/>
              </p:cNvGraphicFramePr>
              <p:nvPr>
                <p:extLst>
                  <p:ext uri="{D42A27DB-BD31-4B8C-83A1-F6EECF244321}">
                    <p14:modId xmlns:p14="http://schemas.microsoft.com/office/powerpoint/2010/main" val="4055675257"/>
                  </p:ext>
                </p:extLst>
              </p:nvPr>
            </p:nvGraphicFramePr>
            <p:xfrm>
              <a:off x="1958847" y="4279393"/>
              <a:ext cx="8853089" cy="1292308"/>
            </p:xfrm>
            <a:graphic>
              <a:graphicData uri="http://schemas.openxmlformats.org/drawingml/2006/table">
                <a:tbl>
                  <a:tblPr firstRow="1" bandRow="1">
                    <a:tableStyleId>{5C22544A-7EE6-4342-B048-85BDC9FD1C3A}</a:tableStyleId>
                  </a:tblPr>
                  <a:tblGrid>
                    <a:gridCol w="8853089">
                      <a:extLst>
                        <a:ext uri="{9D8B030D-6E8A-4147-A177-3AD203B41FA5}">
                          <a16:colId xmlns:a16="http://schemas.microsoft.com/office/drawing/2014/main" val="3998852883"/>
                        </a:ext>
                      </a:extLst>
                    </a:gridCol>
                  </a:tblGrid>
                  <a:tr h="1292308">
                    <a:tc>
                      <a:txBody>
                        <a:bodyPr/>
                        <a:lstStyle/>
                        <a:p>
                          <a:pPr/>
                          <a14:m>
                            <m:oMathPara xmlns:m="http://schemas.openxmlformats.org/officeDocument/2006/math">
                              <m:oMathParaPr>
                                <m:jc m:val="centerGroup"/>
                              </m:oMathParaPr>
                              <m:oMath xmlns:m="http://schemas.openxmlformats.org/officeDocument/2006/math">
                                <m:r>
                                  <a:rPr lang="en-US" b="1" i="1" smtClean="0">
                                    <a:solidFill>
                                      <a:srgbClr val="C00000"/>
                                    </a:solidFill>
                                    <a:latin typeface="Cambria Math" panose="02040503050406030204" pitchFamily="18" charset="0"/>
                                  </a:rPr>
                                  <m:t>𝑭𝑻𝑬𝑺</m:t>
                                </m:r>
                                <m:r>
                                  <a:rPr lang="en-US" b="1" i="1" smtClean="0">
                                    <a:solidFill>
                                      <a:srgbClr val="C00000"/>
                                    </a:solidFill>
                                    <a:latin typeface="Cambria Math" panose="02040503050406030204" pitchFamily="18" charset="0"/>
                                  </a:rPr>
                                  <m:t>= </m:t>
                                </m:r>
                                <m:f>
                                  <m:fPr>
                                    <m:ctrlPr>
                                      <a:rPr lang="en-US" b="1" i="1">
                                        <a:solidFill>
                                          <a:srgbClr val="C00000"/>
                                        </a:solidFill>
                                        <a:latin typeface="Cambria Math" panose="02040503050406030204" pitchFamily="18" charset="0"/>
                                      </a:rPr>
                                    </m:ctrlPr>
                                  </m:fPr>
                                  <m:num>
                                    <m:r>
                                      <a:rPr lang="en-US" b="1" i="1">
                                        <a:solidFill>
                                          <a:srgbClr val="C00000"/>
                                        </a:solidFill>
                                        <a:latin typeface="Cambria Math" panose="02040503050406030204" pitchFamily="18" charset="0"/>
                                      </a:rPr>
                                      <m:t>𝑨𝒗𝒆𝒓𝒂𝒈𝒆</m:t>
                                    </m:r>
                                    <m:r>
                                      <a:rPr lang="en-US" b="1" i="1">
                                        <a:solidFill>
                                          <a:srgbClr val="C00000"/>
                                        </a:solidFill>
                                        <a:latin typeface="Cambria Math" panose="02040503050406030204" pitchFamily="18" charset="0"/>
                                      </a:rPr>
                                      <m:t> # </m:t>
                                    </m:r>
                                    <m:r>
                                      <a:rPr lang="en-US" b="1" i="1" smtClean="0">
                                        <a:solidFill>
                                          <a:srgbClr val="C00000"/>
                                        </a:solidFill>
                                        <a:latin typeface="Cambria Math" panose="02040503050406030204" pitchFamily="18" charset="0"/>
                                      </a:rPr>
                                      <m:t>𝒐𝒇</m:t>
                                    </m:r>
                                    <m:r>
                                      <a:rPr lang="en-US" b="1" i="1" smtClean="0">
                                        <a:solidFill>
                                          <a:srgbClr val="C00000"/>
                                        </a:solidFill>
                                        <a:latin typeface="Cambria Math" panose="02040503050406030204" pitchFamily="18" charset="0"/>
                                      </a:rPr>
                                      <m:t> </m:t>
                                    </m:r>
                                    <m:r>
                                      <a:rPr lang="en-US" b="1" i="1" smtClean="0">
                                        <a:solidFill>
                                          <a:srgbClr val="C00000"/>
                                        </a:solidFill>
                                        <a:latin typeface="Cambria Math" panose="02040503050406030204" pitchFamily="18" charset="0"/>
                                      </a:rPr>
                                      <m:t>𝒂𝒄𝒕𝒊𝒗𝒆</m:t>
                                    </m:r>
                                    <m:r>
                                      <a:rPr lang="en-US" b="1" i="1" smtClean="0">
                                        <a:solidFill>
                                          <a:srgbClr val="C00000"/>
                                        </a:solidFill>
                                        <a:latin typeface="Cambria Math" panose="02040503050406030204" pitchFamily="18" charset="0"/>
                                      </a:rPr>
                                      <m:t> </m:t>
                                    </m:r>
                                    <m:r>
                                      <a:rPr lang="en-US" b="1" i="1" smtClean="0">
                                        <a:solidFill>
                                          <a:srgbClr val="C00000"/>
                                        </a:solidFill>
                                        <a:latin typeface="Cambria Math" panose="02040503050406030204" pitchFamily="18" charset="0"/>
                                      </a:rPr>
                                      <m:t>𝒔𝒕𝒖𝒅𝒆𝒏𝒕𝒔</m:t>
                                    </m:r>
                                    <m:r>
                                      <a:rPr lang="en-US" b="1" i="1" smtClean="0">
                                        <a:solidFill>
                                          <a:srgbClr val="C00000"/>
                                        </a:solidFill>
                                        <a:latin typeface="Cambria Math" panose="02040503050406030204" pitchFamily="18" charset="0"/>
                                      </a:rPr>
                                      <m:t> </m:t>
                                    </m:r>
                                    <m:r>
                                      <a:rPr lang="en-US" b="1" i="1" smtClean="0">
                                        <a:solidFill>
                                          <a:srgbClr val="C00000"/>
                                        </a:solidFill>
                                        <a:latin typeface="Cambria Math" panose="02040503050406030204" pitchFamily="18" charset="0"/>
                                      </a:rPr>
                                      <m:t>𝒂𝒔</m:t>
                                    </m:r>
                                    <m:r>
                                      <a:rPr lang="en-US" b="1" i="1" smtClean="0">
                                        <a:solidFill>
                                          <a:srgbClr val="C00000"/>
                                        </a:solidFill>
                                        <a:latin typeface="Cambria Math" panose="02040503050406030204" pitchFamily="18" charset="0"/>
                                      </a:rPr>
                                      <m:t> </m:t>
                                    </m:r>
                                    <m:r>
                                      <a:rPr lang="en-US" b="1" i="1" smtClean="0">
                                        <a:solidFill>
                                          <a:srgbClr val="C00000"/>
                                        </a:solidFill>
                                        <a:latin typeface="Cambria Math" panose="02040503050406030204" pitchFamily="18" charset="0"/>
                                      </a:rPr>
                                      <m:t>𝒐𝒇</m:t>
                                    </m:r>
                                    <m:r>
                                      <a:rPr lang="en-US" b="1" i="1" smtClean="0">
                                        <a:solidFill>
                                          <a:srgbClr val="C00000"/>
                                        </a:solidFill>
                                        <a:latin typeface="Cambria Math" panose="02040503050406030204" pitchFamily="18" charset="0"/>
                                      </a:rPr>
                                      <m:t> </m:t>
                                    </m:r>
                                    <m:r>
                                      <a:rPr lang="en-US" b="1" i="1" smtClean="0">
                                        <a:solidFill>
                                          <a:srgbClr val="C00000"/>
                                        </a:solidFill>
                                        <a:latin typeface="Cambria Math" panose="02040503050406030204" pitchFamily="18" charset="0"/>
                                      </a:rPr>
                                      <m:t>𝑪𝒆𝒏𝒔𝒖𝒔</m:t>
                                    </m:r>
                                    <m:r>
                                      <a:rPr lang="en-US" b="1" i="1" smtClean="0">
                                        <a:solidFill>
                                          <a:srgbClr val="C00000"/>
                                        </a:solidFill>
                                        <a:latin typeface="Cambria Math" panose="02040503050406030204" pitchFamily="18" charset="0"/>
                                      </a:rPr>
                                      <m:t> </m:t>
                                    </m:r>
                                    <m:r>
                                      <a:rPr lang="en-US" b="1" i="1" smtClean="0">
                                        <a:solidFill>
                                          <a:srgbClr val="C00000"/>
                                        </a:solidFill>
                                        <a:latin typeface="Cambria Math" panose="02040503050406030204" pitchFamily="18" charset="0"/>
                                      </a:rPr>
                                      <m:t>𝟏</m:t>
                                    </m:r>
                                    <m:r>
                                      <a:rPr lang="en-US" b="1" i="1" smtClean="0">
                                        <a:solidFill>
                                          <a:srgbClr val="C00000"/>
                                        </a:solidFill>
                                        <a:latin typeface="Cambria Math" panose="02040503050406030204" pitchFamily="18" charset="0"/>
                                      </a:rPr>
                                      <m:t> &amp; </m:t>
                                    </m:r>
                                    <m:r>
                                      <a:rPr lang="en-US" b="1" i="1" smtClean="0">
                                        <a:solidFill>
                                          <a:srgbClr val="C00000"/>
                                        </a:solidFill>
                                        <a:latin typeface="Cambria Math" panose="02040503050406030204" pitchFamily="18" charset="0"/>
                                      </a:rPr>
                                      <m:t>𝟐</m:t>
                                    </m:r>
                                    <m:r>
                                      <a:rPr lang="en-US" b="1" i="1">
                                        <a:solidFill>
                                          <a:srgbClr val="C00000"/>
                                        </a:solidFill>
                                        <a:latin typeface="Cambria Math" panose="02040503050406030204" pitchFamily="18" charset="0"/>
                                      </a:rPr>
                                      <m:t>×</m:t>
                                    </m:r>
                                    <m:r>
                                      <a:rPr lang="en-US" b="1" i="1" smtClean="0">
                                        <a:solidFill>
                                          <a:srgbClr val="C00000"/>
                                        </a:solidFill>
                                        <a:latin typeface="Cambria Math" panose="02040503050406030204" pitchFamily="18" charset="0"/>
                                      </a:rPr>
                                      <m:t>𝑾𝑺𝑪𝑯</m:t>
                                    </m:r>
                                    <m:r>
                                      <a:rPr lang="en-US" b="1" i="1" smtClean="0">
                                        <a:solidFill>
                                          <a:srgbClr val="C00000"/>
                                        </a:solidFill>
                                        <a:latin typeface="Cambria Math" panose="02040503050406030204" pitchFamily="18" charset="0"/>
                                      </a:rPr>
                                      <m:t> </m:t>
                                    </m:r>
                                    <m:r>
                                      <a:rPr lang="en-US" b="1" i="1" smtClean="0">
                                        <a:solidFill>
                                          <a:srgbClr val="C00000"/>
                                        </a:solidFill>
                                        <a:latin typeface="Cambria Math" panose="02040503050406030204" pitchFamily="18" charset="0"/>
                                      </a:rPr>
                                      <m:t>𝒇𝒂𝒄𝒕𝒐𝒓</m:t>
                                    </m:r>
                                    <m:r>
                                      <a:rPr lang="en-US" b="1" i="1" smtClean="0">
                                        <a:solidFill>
                                          <a:srgbClr val="C00000"/>
                                        </a:solidFill>
                                        <a:latin typeface="Cambria Math" panose="02040503050406030204" pitchFamily="18" charset="0"/>
                                      </a:rPr>
                                      <m:t> ×</m:t>
                                    </m:r>
                                    <m:r>
                                      <a:rPr lang="en-US" b="1" i="1">
                                        <a:solidFill>
                                          <a:srgbClr val="C00000"/>
                                        </a:solidFill>
                                        <a:latin typeface="Cambria Math" panose="02040503050406030204" pitchFamily="18" charset="0"/>
                                      </a:rPr>
                                      <m:t>𝟏𝟕</m:t>
                                    </m:r>
                                    <m:r>
                                      <a:rPr lang="en-US" b="1" i="1">
                                        <a:solidFill>
                                          <a:srgbClr val="C00000"/>
                                        </a:solidFill>
                                        <a:latin typeface="Cambria Math" panose="02040503050406030204" pitchFamily="18" charset="0"/>
                                      </a:rPr>
                                      <m:t>.</m:t>
                                    </m:r>
                                    <m:r>
                                      <a:rPr lang="en-US" b="1" i="1">
                                        <a:solidFill>
                                          <a:srgbClr val="C00000"/>
                                        </a:solidFill>
                                        <a:latin typeface="Cambria Math" panose="02040503050406030204" pitchFamily="18" charset="0"/>
                                      </a:rPr>
                                      <m:t>𝟓</m:t>
                                    </m:r>
                                    <m:r>
                                      <a:rPr lang="en-US" b="1" i="1">
                                        <a:solidFill>
                                          <a:srgbClr val="C00000"/>
                                        </a:solidFill>
                                        <a:latin typeface="Cambria Math" panose="02040503050406030204" pitchFamily="18" charset="0"/>
                                      </a:rPr>
                                      <m:t> </m:t>
                                    </m:r>
                                  </m:num>
                                  <m:den>
                                    <m:r>
                                      <a:rPr lang="en-US" b="1" i="1">
                                        <a:solidFill>
                                          <a:srgbClr val="C00000"/>
                                        </a:solidFill>
                                        <a:latin typeface="Cambria Math" panose="02040503050406030204" pitchFamily="18" charset="0"/>
                                      </a:rPr>
                                      <m:t>𝟓𝟐𝟓</m:t>
                                    </m:r>
                                  </m:den>
                                </m:f>
                              </m:oMath>
                            </m:oMathPara>
                          </a14:m>
                          <a:endParaRPr lang="en-US" dirty="0"/>
                        </a:p>
                      </a:txBody>
                      <a:tcPr anchor="ctr">
                        <a:solidFill>
                          <a:schemeClr val="accent6">
                            <a:lumMod val="20000"/>
                            <a:lumOff val="80000"/>
                          </a:schemeClr>
                        </a:solidFill>
                      </a:tcPr>
                    </a:tc>
                    <a:extLst>
                      <a:ext uri="{0D108BD9-81ED-4DB2-BD59-A6C34878D82A}">
                        <a16:rowId xmlns:a16="http://schemas.microsoft.com/office/drawing/2014/main" val="1996286936"/>
                      </a:ext>
                    </a:extLst>
                  </a:tr>
                </a:tbl>
              </a:graphicData>
            </a:graphic>
          </p:graphicFrame>
        </mc:Choice>
        <mc:Fallback xmlns="">
          <p:graphicFrame>
            <p:nvGraphicFramePr>
              <p:cNvPr id="6" name="Table 5">
                <a:extLst>
                  <a:ext uri="{FF2B5EF4-FFF2-40B4-BE49-F238E27FC236}">
                    <a16:creationId xmlns:a16="http://schemas.microsoft.com/office/drawing/2014/main" id="{C0E9CC3B-A4EE-427C-9CB5-39FD5BC00624}"/>
                  </a:ext>
                </a:extLst>
              </p:cNvPr>
              <p:cNvGraphicFramePr>
                <a:graphicFrameLocks noGrp="1"/>
              </p:cNvGraphicFramePr>
              <p:nvPr>
                <p:extLst>
                  <p:ext uri="{D42A27DB-BD31-4B8C-83A1-F6EECF244321}">
                    <p14:modId xmlns:p14="http://schemas.microsoft.com/office/powerpoint/2010/main" val="4055675257"/>
                  </p:ext>
                </p:extLst>
              </p:nvPr>
            </p:nvGraphicFramePr>
            <p:xfrm>
              <a:off x="1958847" y="4279393"/>
              <a:ext cx="8853089" cy="1292308"/>
            </p:xfrm>
            <a:graphic>
              <a:graphicData uri="http://schemas.openxmlformats.org/drawingml/2006/table">
                <a:tbl>
                  <a:tblPr firstRow="1" bandRow="1">
                    <a:tableStyleId>{5C22544A-7EE6-4342-B048-85BDC9FD1C3A}</a:tableStyleId>
                  </a:tblPr>
                  <a:tblGrid>
                    <a:gridCol w="8853089">
                      <a:extLst>
                        <a:ext uri="{9D8B030D-6E8A-4147-A177-3AD203B41FA5}">
                          <a16:colId xmlns:a16="http://schemas.microsoft.com/office/drawing/2014/main" val="3998852883"/>
                        </a:ext>
                      </a:extLst>
                    </a:gridCol>
                  </a:tblGrid>
                  <a:tr h="1292308">
                    <a:tc>
                      <a:txBody>
                        <a:bodyPr/>
                        <a:lstStyle/>
                        <a:p>
                          <a:endParaRPr lang="en-US"/>
                        </a:p>
                      </a:txBody>
                      <a:tcPr anchor="ctr">
                        <a:blipFill>
                          <a:blip r:embed="rId4"/>
                          <a:stretch>
                            <a:fillRect l="-69" t="-943" r="-275" b="-2358"/>
                          </a:stretch>
                        </a:blipFill>
                      </a:tcPr>
                    </a:tc>
                    <a:extLst>
                      <a:ext uri="{0D108BD9-81ED-4DB2-BD59-A6C34878D82A}">
                        <a16:rowId xmlns:a16="http://schemas.microsoft.com/office/drawing/2014/main" val="1996286936"/>
                      </a:ext>
                    </a:extLst>
                  </a:tr>
                </a:tbl>
              </a:graphicData>
            </a:graphic>
          </p:graphicFrame>
        </mc:Fallback>
      </mc:AlternateContent>
    </p:spTree>
    <p:extLst>
      <p:ext uri="{BB962C8B-B14F-4D97-AF65-F5344CB8AC3E}">
        <p14:creationId xmlns:p14="http://schemas.microsoft.com/office/powerpoint/2010/main" val="1721610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2D8F1A-69A8-9242-9469-8400121D240A}" type="slidenum">
              <a:rPr lang="en-US" smtClean="0"/>
              <a:t>7</a:t>
            </a:fld>
            <a:endParaRPr lang="en-US" dirty="0"/>
          </a:p>
        </p:txBody>
      </p:sp>
      <p:sp>
        <p:nvSpPr>
          <p:cNvPr id="5" name="Rectangle 4">
            <a:extLst>
              <a:ext uri="{FF2B5EF4-FFF2-40B4-BE49-F238E27FC236}">
                <a16:creationId xmlns:a16="http://schemas.microsoft.com/office/drawing/2014/main" id="{F32A8CB2-E155-4A44-8FD7-056ED3C79204}"/>
              </a:ext>
            </a:extLst>
          </p:cNvPr>
          <p:cNvSpPr/>
          <p:nvPr/>
        </p:nvSpPr>
        <p:spPr>
          <a:xfrm>
            <a:off x="2272591" y="3582154"/>
            <a:ext cx="7037222" cy="3139321"/>
          </a:xfrm>
          <a:prstGeom prst="rect">
            <a:avLst/>
          </a:prstGeom>
        </p:spPr>
        <p:txBody>
          <a:bodyPr wrap="square">
            <a:spAutoFit/>
          </a:bodyPr>
          <a:lstStyle/>
          <a:p>
            <a:pPr marL="131445" indent="0">
              <a:buNone/>
            </a:pPr>
            <a:r>
              <a:rPr lang="en-US" sz="1800" dirty="0">
                <a:solidFill>
                  <a:schemeClr val="accent5">
                    <a:lumMod val="50000"/>
                  </a:schemeClr>
                </a:solidFill>
              </a:rPr>
              <a:t> </a:t>
            </a:r>
          </a:p>
          <a:p>
            <a:pPr marL="588645" indent="-457200">
              <a:buAutoNum type="arabicPeriod"/>
            </a:pPr>
            <a:r>
              <a:rPr lang="en-US" sz="2000" dirty="0">
                <a:solidFill>
                  <a:schemeClr val="accent5">
                    <a:lumMod val="50000"/>
                  </a:schemeClr>
                </a:solidFill>
              </a:rPr>
              <a:t>Calculate Average Census: number of students at census one (20%) and add to census two (60%) and divide by two. This is your Average Census. </a:t>
            </a:r>
          </a:p>
          <a:p>
            <a:pPr marL="588645" indent="-457200">
              <a:buAutoNum type="arabicPeriod"/>
            </a:pPr>
            <a:r>
              <a:rPr lang="en-US" sz="2000" dirty="0">
                <a:solidFill>
                  <a:schemeClr val="accent5">
                    <a:lumMod val="50000"/>
                  </a:schemeClr>
                </a:solidFill>
              </a:rPr>
              <a:t>Calculate WSCH: (total hours of instruction + instructor contact + out of class hours), divide by 54. This is your WSCH. </a:t>
            </a:r>
          </a:p>
          <a:p>
            <a:pPr marL="588645" indent="-457200">
              <a:buAutoNum type="arabicPeriod"/>
            </a:pPr>
            <a:r>
              <a:rPr lang="en-US" sz="2000" dirty="0">
                <a:solidFill>
                  <a:schemeClr val="accent5">
                    <a:lumMod val="50000"/>
                  </a:schemeClr>
                </a:solidFill>
              </a:rPr>
              <a:t>Calculate FTES: Multiply Average Census with WSCH and term length multiplier (17.5 for semesters, 11.67 for quarters), and divide that by 525</a:t>
            </a:r>
          </a:p>
        </p:txBody>
      </p:sp>
      <p:sp>
        <p:nvSpPr>
          <p:cNvPr id="2" name="Rectangle 1">
            <a:extLst>
              <a:ext uri="{FF2B5EF4-FFF2-40B4-BE49-F238E27FC236}">
                <a16:creationId xmlns:a16="http://schemas.microsoft.com/office/drawing/2014/main" id="{183F2163-D193-403C-A1B6-9BC8A22B4702}"/>
              </a:ext>
            </a:extLst>
          </p:cNvPr>
          <p:cNvSpPr/>
          <p:nvPr/>
        </p:nvSpPr>
        <p:spPr>
          <a:xfrm>
            <a:off x="1210461" y="793742"/>
            <a:ext cx="9161482" cy="646331"/>
          </a:xfrm>
          <a:prstGeom prst="rect">
            <a:avLst/>
          </a:prstGeom>
          <a:ln>
            <a:solidFill>
              <a:srgbClr val="FFDE62"/>
            </a:solidFill>
            <a:prstDash val="sysDash"/>
          </a:ln>
        </p:spPr>
        <p:txBody>
          <a:bodyPr wrap="square">
            <a:spAutoFit/>
          </a:bodyPr>
          <a:lstStyle/>
          <a:p>
            <a:pPr algn="ctr"/>
            <a:r>
              <a:rPr lang="en-US" sz="3600" dirty="0">
                <a:solidFill>
                  <a:schemeClr val="bg1"/>
                </a:solidFill>
              </a:rPr>
              <a:t>Calculating FTES for Noncredit DE Courses</a:t>
            </a:r>
          </a:p>
        </p:txBody>
      </p:sp>
      <p:sp>
        <p:nvSpPr>
          <p:cNvPr id="3" name="Rectangle 2">
            <a:extLst>
              <a:ext uri="{FF2B5EF4-FFF2-40B4-BE49-F238E27FC236}">
                <a16:creationId xmlns:a16="http://schemas.microsoft.com/office/drawing/2014/main" id="{FAE3454E-2107-495F-B0C9-051A7B0910CD}"/>
              </a:ext>
            </a:extLst>
          </p:cNvPr>
          <p:cNvSpPr/>
          <p:nvPr/>
        </p:nvSpPr>
        <p:spPr>
          <a:xfrm>
            <a:off x="2362810" y="2685745"/>
            <a:ext cx="7132320" cy="707886"/>
          </a:xfrm>
          <a:prstGeom prst="rect">
            <a:avLst/>
          </a:prstGeom>
        </p:spPr>
        <p:txBody>
          <a:bodyPr wrap="square">
            <a:spAutoFit/>
          </a:bodyPr>
          <a:lstStyle/>
          <a:p>
            <a:pPr marL="131445" indent="0">
              <a:buNone/>
            </a:pPr>
            <a:r>
              <a:rPr lang="en-US" sz="2000" b="1" dirty="0">
                <a:solidFill>
                  <a:schemeClr val="accent1">
                    <a:lumMod val="75000"/>
                  </a:schemeClr>
                </a:solidFill>
              </a:rPr>
              <a:t>Example: if 20 students, and will be in contact with </a:t>
            </a:r>
            <a:r>
              <a:rPr lang="en-US" sz="2000" b="1">
                <a:solidFill>
                  <a:schemeClr val="accent1">
                    <a:lumMod val="75000"/>
                  </a:schemeClr>
                </a:solidFill>
              </a:rPr>
              <a:t>them for </a:t>
            </a:r>
            <a:r>
              <a:rPr lang="en-US" sz="2000" b="1" dirty="0">
                <a:solidFill>
                  <a:schemeClr val="accent1">
                    <a:lumMod val="75000"/>
                  </a:schemeClr>
                </a:solidFill>
              </a:rPr>
              <a:t>20 hours, and then assign 20 out-of-class hours</a:t>
            </a:r>
          </a:p>
        </p:txBody>
      </p:sp>
    </p:spTree>
    <p:extLst>
      <p:ext uri="{BB962C8B-B14F-4D97-AF65-F5344CB8AC3E}">
        <p14:creationId xmlns:p14="http://schemas.microsoft.com/office/powerpoint/2010/main" val="109324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92D8F1A-69A8-9242-9469-8400121D240A}" type="slidenum">
              <a:rPr lang="en-US" smtClean="0"/>
              <a:t>8</a:t>
            </a:fld>
            <a:endParaRPr lang="en-US" dirty="0"/>
          </a:p>
        </p:txBody>
      </p:sp>
      <p:pic>
        <p:nvPicPr>
          <p:cNvPr id="5" name="Picture 2" descr="An equation. The average census, multiplied by the weekly student contact hours, multiplied by the term length multiplier, divided by five hundred twenty five, equals the full time equivalent students " title="Noncredit Full Time Equivalent Students Equation ">
            <a:extLst>
              <a:ext uri="{FF2B5EF4-FFF2-40B4-BE49-F238E27FC236}">
                <a16:creationId xmlns:a16="http://schemas.microsoft.com/office/drawing/2014/main" id="{0487754E-0583-4419-A9FA-DB9A88B53B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09" b="11605"/>
          <a:stretch/>
        </p:blipFill>
        <p:spPr bwMode="auto">
          <a:xfrm>
            <a:off x="828044" y="3489350"/>
            <a:ext cx="10140890" cy="2355495"/>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a:extLst>
              <a:ext uri="{FF2B5EF4-FFF2-40B4-BE49-F238E27FC236}">
                <a16:creationId xmlns:a16="http://schemas.microsoft.com/office/drawing/2014/main" id="{F581AC8A-AA7A-4199-B179-BB834815FE4B}"/>
              </a:ext>
            </a:extLst>
          </p:cNvPr>
          <p:cNvSpPr/>
          <p:nvPr/>
        </p:nvSpPr>
        <p:spPr>
          <a:xfrm>
            <a:off x="1210461" y="793742"/>
            <a:ext cx="9161482" cy="646331"/>
          </a:xfrm>
          <a:prstGeom prst="rect">
            <a:avLst/>
          </a:prstGeom>
          <a:ln>
            <a:solidFill>
              <a:srgbClr val="FFDE62"/>
            </a:solidFill>
            <a:prstDash val="sysDash"/>
          </a:ln>
        </p:spPr>
        <p:txBody>
          <a:bodyPr wrap="square">
            <a:spAutoFit/>
          </a:bodyPr>
          <a:lstStyle/>
          <a:p>
            <a:pPr algn="ctr"/>
            <a:r>
              <a:rPr lang="en-US" sz="3600" dirty="0">
                <a:solidFill>
                  <a:schemeClr val="bg1"/>
                </a:solidFill>
              </a:rPr>
              <a:t>Calculating FTES for Noncredit DE Courses</a:t>
            </a:r>
          </a:p>
        </p:txBody>
      </p:sp>
    </p:spTree>
    <p:extLst>
      <p:ext uri="{BB962C8B-B14F-4D97-AF65-F5344CB8AC3E}">
        <p14:creationId xmlns:p14="http://schemas.microsoft.com/office/powerpoint/2010/main" val="806035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3F1279-B5A6-4D25-8619-F71A7DB833D5}"/>
              </a:ext>
            </a:extLst>
          </p:cNvPr>
          <p:cNvSpPr txBox="1"/>
          <p:nvPr/>
        </p:nvSpPr>
        <p:spPr>
          <a:xfrm>
            <a:off x="480570" y="-27913"/>
            <a:ext cx="853182" cy="6913826"/>
          </a:xfrm>
          <a:prstGeom prst="rect">
            <a:avLst/>
          </a:prstGeom>
          <a:solidFill>
            <a:schemeClr val="accent6">
              <a:lumMod val="60000"/>
              <a:lumOff val="40000"/>
            </a:schemeClr>
          </a:solidFill>
        </p:spPr>
        <p:txBody>
          <a:bodyPr vert="wordArtVert" wrap="square" rtlCol="0" anchor="ctr" anchorCtr="0">
            <a:spAutoFit/>
          </a:bodyPr>
          <a:lstStyle/>
          <a:p>
            <a:r>
              <a:rPr lang="en-US" sz="4000" dirty="0">
                <a:solidFill>
                  <a:schemeClr val="bg1"/>
                </a:solidFill>
              </a:rPr>
              <a:t> EXAMPLES</a:t>
            </a:r>
          </a:p>
        </p:txBody>
      </p:sp>
      <p:pic>
        <p:nvPicPr>
          <p:cNvPr id="7" name="Picture 2" descr="The sample equation shows the formula on the previous slide, with an example average number of students from both census dates at 24. " title="Sample FTES Equation ">
            <a:extLst>
              <a:ext uri="{FF2B5EF4-FFF2-40B4-BE49-F238E27FC236}">
                <a16:creationId xmlns:a16="http://schemas.microsoft.com/office/drawing/2014/main" id="{AFC3E445-3C45-4ADE-9C39-1F4456AA46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02" b="5518"/>
          <a:stretch/>
        </p:blipFill>
        <p:spPr bwMode="auto">
          <a:xfrm>
            <a:off x="2264698" y="2938881"/>
            <a:ext cx="8283615" cy="2218335"/>
          </a:xfrm>
          <a:prstGeom prst="rect">
            <a:avLst/>
          </a:prstGeom>
          <a:noFill/>
          <a:ln w="38100">
            <a:solidFill>
              <a:srgbClr val="EA831C"/>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a:extLst>
              <a:ext uri="{FF2B5EF4-FFF2-40B4-BE49-F238E27FC236}">
                <a16:creationId xmlns:a16="http://schemas.microsoft.com/office/drawing/2014/main" id="{D4499374-F1B0-4251-BD85-77C0984F94C9}"/>
              </a:ext>
            </a:extLst>
          </p:cNvPr>
          <p:cNvSpPr/>
          <p:nvPr/>
        </p:nvSpPr>
        <p:spPr>
          <a:xfrm>
            <a:off x="2612514" y="345038"/>
            <a:ext cx="6966972" cy="707886"/>
          </a:xfrm>
          <a:prstGeom prst="rect">
            <a:avLst/>
          </a:prstGeom>
        </p:spPr>
        <p:txBody>
          <a:bodyPr wrap="none">
            <a:spAutoFit/>
          </a:bodyPr>
          <a:lstStyle/>
          <a:p>
            <a:r>
              <a:rPr lang="en-US" sz="4000" dirty="0">
                <a:solidFill>
                  <a:schemeClr val="accent5">
                    <a:lumMod val="75000"/>
                  </a:schemeClr>
                </a:solidFill>
              </a:rPr>
              <a:t>Noncredit DE FTES Example </a:t>
            </a:r>
          </a:p>
        </p:txBody>
      </p:sp>
      <p:sp>
        <p:nvSpPr>
          <p:cNvPr id="8" name="Rectangle 7">
            <a:extLst>
              <a:ext uri="{FF2B5EF4-FFF2-40B4-BE49-F238E27FC236}">
                <a16:creationId xmlns:a16="http://schemas.microsoft.com/office/drawing/2014/main" id="{3DFF532F-4682-4944-827E-580C212A6486}"/>
              </a:ext>
            </a:extLst>
          </p:cNvPr>
          <p:cNvSpPr/>
          <p:nvPr/>
        </p:nvSpPr>
        <p:spPr>
          <a:xfrm>
            <a:off x="2331110" y="1422648"/>
            <a:ext cx="8283615" cy="5139869"/>
          </a:xfrm>
          <a:prstGeom prst="rect">
            <a:avLst/>
          </a:prstGeom>
        </p:spPr>
        <p:txBody>
          <a:bodyPr wrap="square">
            <a:spAutoFit/>
          </a:bodyPr>
          <a:lstStyle/>
          <a:p>
            <a:pPr marL="131445" indent="0">
              <a:buNone/>
            </a:pPr>
            <a:r>
              <a:rPr lang="en-US" sz="2000" dirty="0">
                <a:solidFill>
                  <a:schemeClr val="accent5">
                    <a:lumMod val="75000"/>
                  </a:schemeClr>
                </a:solidFill>
              </a:rPr>
              <a:t>In a class with 30 hours of instruction of 25 students where two students withdraw, the average census is: </a:t>
            </a:r>
          </a:p>
          <a:p>
            <a:pPr marL="131445" indent="0">
              <a:buNone/>
            </a:pPr>
            <a:r>
              <a:rPr lang="en-US" sz="2000" dirty="0">
                <a:solidFill>
                  <a:schemeClr val="accent5">
                    <a:lumMod val="75000"/>
                  </a:schemeClr>
                </a:solidFill>
              </a:rPr>
              <a:t>Calculate Average Census = Number of students actively enrolled at 1/5 and 3/5 census dates = (25 + 23)/2 = 24</a:t>
            </a:r>
          </a:p>
          <a:p>
            <a:pPr marL="131445" indent="0">
              <a:buNone/>
            </a:pPr>
            <a:endParaRPr lang="en-US" sz="2000" dirty="0">
              <a:solidFill>
                <a:schemeClr val="accent5">
                  <a:lumMod val="75000"/>
                </a:schemeClr>
              </a:solidFill>
            </a:endParaRPr>
          </a:p>
          <a:p>
            <a:pPr marL="131445" indent="0">
              <a:buNone/>
            </a:pPr>
            <a:endParaRPr lang="en-US" sz="2000" dirty="0">
              <a:solidFill>
                <a:schemeClr val="accent5">
                  <a:lumMod val="75000"/>
                </a:schemeClr>
              </a:solidFill>
            </a:endParaRPr>
          </a:p>
          <a:p>
            <a:pPr marL="131445" indent="0">
              <a:buNone/>
            </a:pPr>
            <a:endParaRPr lang="en-US" sz="2000" dirty="0">
              <a:solidFill>
                <a:schemeClr val="accent5">
                  <a:lumMod val="75000"/>
                </a:schemeClr>
              </a:solidFill>
            </a:endParaRPr>
          </a:p>
          <a:p>
            <a:pPr marL="131445" indent="0">
              <a:buNone/>
            </a:pPr>
            <a:endParaRPr lang="en-US" sz="2000" dirty="0">
              <a:solidFill>
                <a:schemeClr val="accent5">
                  <a:lumMod val="75000"/>
                </a:schemeClr>
              </a:solidFill>
            </a:endParaRPr>
          </a:p>
          <a:p>
            <a:pPr marL="131445" indent="0">
              <a:buNone/>
            </a:pPr>
            <a:endParaRPr lang="en-US" sz="2000" dirty="0">
              <a:solidFill>
                <a:schemeClr val="accent5">
                  <a:lumMod val="75000"/>
                </a:schemeClr>
              </a:solidFill>
            </a:endParaRPr>
          </a:p>
          <a:p>
            <a:pPr marL="131445" indent="0">
              <a:buNone/>
            </a:pPr>
            <a:endParaRPr lang="en-US" sz="2000" dirty="0">
              <a:solidFill>
                <a:schemeClr val="accent5">
                  <a:lumMod val="75000"/>
                </a:schemeClr>
              </a:solidFill>
            </a:endParaRPr>
          </a:p>
          <a:p>
            <a:pPr marL="131445" indent="0">
              <a:buNone/>
            </a:pPr>
            <a:endParaRPr lang="en-US" sz="2000" dirty="0">
              <a:solidFill>
                <a:schemeClr val="accent5">
                  <a:lumMod val="75000"/>
                </a:schemeClr>
              </a:solidFill>
            </a:endParaRPr>
          </a:p>
          <a:p>
            <a:pPr marL="131445" indent="0">
              <a:buNone/>
            </a:pPr>
            <a:endParaRPr lang="en-US" dirty="0">
              <a:solidFill>
                <a:schemeClr val="accent5">
                  <a:lumMod val="75000"/>
                </a:schemeClr>
              </a:solidFill>
            </a:endParaRPr>
          </a:p>
          <a:p>
            <a:pPr marL="131445" indent="0">
              <a:buNone/>
            </a:pPr>
            <a:endParaRPr lang="en-US" dirty="0">
              <a:solidFill>
                <a:schemeClr val="accent5">
                  <a:lumMod val="75000"/>
                </a:schemeClr>
              </a:solidFill>
            </a:endParaRPr>
          </a:p>
          <a:p>
            <a:pPr marL="131445" indent="0">
              <a:buNone/>
            </a:pPr>
            <a:r>
              <a:rPr lang="en-US" dirty="0">
                <a:solidFill>
                  <a:schemeClr val="accent5">
                    <a:lumMod val="75000"/>
                  </a:schemeClr>
                </a:solidFill>
              </a:rPr>
              <a:t>Calculate Weekly Student Contact Hours = (Total number of hours of instruction to be received by students in the class + Instructor contact hours + Number of hours expected for any outside-of-class work as noted in the approved class online)/54 = (30 + 15 + 60)/54 = 1.94 </a:t>
            </a:r>
          </a:p>
        </p:txBody>
      </p:sp>
    </p:spTree>
    <p:extLst>
      <p:ext uri="{BB962C8B-B14F-4D97-AF65-F5344CB8AC3E}">
        <p14:creationId xmlns:p14="http://schemas.microsoft.com/office/powerpoint/2010/main" val="777257955"/>
      </p:ext>
    </p:extLst>
  </p:cSld>
  <p:clrMapOvr>
    <a:masterClrMapping/>
  </p:clrMapOvr>
</p:sld>
</file>

<file path=ppt/theme/theme1.xml><?xml version="1.0" encoding="utf-8"?>
<a:theme xmlns:a="http://schemas.openxmlformats.org/drawingml/2006/main" name="ASCCC Curriculum Inst. 2020 Theme">
  <a:themeElements>
    <a:clrScheme name="Custom 1">
      <a:dk1>
        <a:srgbClr val="E0661C"/>
      </a:dk1>
      <a:lt1>
        <a:srgbClr val="FFFFFF"/>
      </a:lt1>
      <a:dk2>
        <a:srgbClr val="000000"/>
      </a:dk2>
      <a:lt2>
        <a:srgbClr val="F4E2C5"/>
      </a:lt2>
      <a:accent1>
        <a:srgbClr val="E0661C"/>
      </a:accent1>
      <a:accent2>
        <a:srgbClr val="3F240D"/>
      </a:accent2>
      <a:accent3>
        <a:srgbClr val="E0AD50"/>
      </a:accent3>
      <a:accent4>
        <a:srgbClr val="A65E23"/>
      </a:accent4>
      <a:accent5>
        <a:srgbClr val="008796"/>
      </a:accent5>
      <a:accent6>
        <a:srgbClr val="5BBBD0"/>
      </a:accent6>
      <a:hlink>
        <a:srgbClr val="007082"/>
      </a:hlink>
      <a:folHlink>
        <a:srgbClr val="5C36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0 ppt template B" id="{ADB035F5-19F7-DD42-87C9-F7A4ECB6E2B4}" vid="{FBD1928C-F872-7740-8581-4985D3E455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2020 ppt template B (1)</Template>
  <TotalTime>191</TotalTime>
  <Words>1451</Words>
  <Application>Microsoft Office PowerPoint</Application>
  <PresentationFormat>Widescreen</PresentationFormat>
  <Paragraphs>300</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Cambria Math</vt:lpstr>
      <vt:lpstr>Palatino</vt:lpstr>
      <vt:lpstr>Wingdings</vt:lpstr>
      <vt:lpstr>ASCCC Curriculum Inst. 2020 Theme</vt:lpstr>
      <vt:lpstr>PowerPoint Presentation</vt:lpstr>
      <vt:lpstr>The Realities of a  Noncredit Distance Education Program </vt:lpstr>
      <vt:lpstr>PowerPoint Presentation</vt:lpstr>
      <vt:lpstr>Title 5</vt:lpstr>
      <vt:lpstr>PowerPoint Presentation</vt:lpstr>
      <vt:lpstr>      Title 5: § 58003.1.  Full-time Equivalent Student; Computation.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of a New Noncredit Distance Education Program: Santiago Canyon College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April Lonero</cp:lastModifiedBy>
  <cp:revision>43</cp:revision>
  <dcterms:created xsi:type="dcterms:W3CDTF">2020-07-03T22:46:21Z</dcterms:created>
  <dcterms:modified xsi:type="dcterms:W3CDTF">2020-07-10T14:54:29Z</dcterms:modified>
</cp:coreProperties>
</file>