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3" r:id="rId7"/>
    <p:sldId id="318" r:id="rId8"/>
    <p:sldId id="275" r:id="rId9"/>
    <p:sldId id="317" r:id="rId10"/>
    <p:sldId id="311" r:id="rId11"/>
    <p:sldId id="312" r:id="rId12"/>
    <p:sldId id="313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/>
    <p:restoredTop sz="75696" autoAdjust="0"/>
  </p:normalViewPr>
  <p:slideViewPr>
    <p:cSldViewPr snapToGrid="0" snapToObjects="1">
      <p:cViewPr>
        <p:scale>
          <a:sx n="62" d="100"/>
          <a:sy n="62" d="100"/>
        </p:scale>
        <p:origin x="1296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8DD50-FDF8-448E-B509-4784639F50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054BAF-BA73-409E-9F60-5E4FF28087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use a form cover letter. Try to add something that customizes the letter to the application. This is particularly important in a multi-college district.</a:t>
          </a:r>
        </a:p>
      </dgm:t>
    </dgm:pt>
    <dgm:pt modelId="{E04ABFE4-7273-4FC8-AF62-85F241EE1E62}" type="parTrans" cxnId="{0B644A54-38FC-4B0B-B51F-10EEF31278E1}">
      <dgm:prSet/>
      <dgm:spPr/>
      <dgm:t>
        <a:bodyPr/>
        <a:lstStyle/>
        <a:p>
          <a:endParaRPr lang="en-US"/>
        </a:p>
      </dgm:t>
    </dgm:pt>
    <dgm:pt modelId="{1DE520AC-7403-49F0-9B7C-BA7EA8165A39}" type="sibTrans" cxnId="{0B644A54-38FC-4B0B-B51F-10EEF31278E1}">
      <dgm:prSet/>
      <dgm:spPr/>
      <dgm:t>
        <a:bodyPr/>
        <a:lstStyle/>
        <a:p>
          <a:endParaRPr lang="en-US"/>
        </a:p>
      </dgm:t>
    </dgm:pt>
    <dgm:pt modelId="{B50EAAB6-7F87-4E3A-9757-10CEFEDDA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include the name of the wrong college in any of your materials.</a:t>
          </a:r>
        </a:p>
      </dgm:t>
    </dgm:pt>
    <dgm:pt modelId="{A45DE82C-0BA8-4D1C-9EEC-5F6980AB4479}" type="parTrans" cxnId="{CD7BD8FE-00B4-4694-B177-C795FAA67D39}">
      <dgm:prSet/>
      <dgm:spPr/>
      <dgm:t>
        <a:bodyPr/>
        <a:lstStyle/>
        <a:p>
          <a:endParaRPr lang="en-US"/>
        </a:p>
      </dgm:t>
    </dgm:pt>
    <dgm:pt modelId="{519D1C13-363A-44A9-A9C9-F3108ED37994}" type="sibTrans" cxnId="{CD7BD8FE-00B4-4694-B177-C795FAA67D39}">
      <dgm:prSet/>
      <dgm:spPr/>
      <dgm:t>
        <a:bodyPr/>
        <a:lstStyle/>
        <a:p>
          <a:endParaRPr lang="en-US"/>
        </a:p>
      </dgm:t>
    </dgm:pt>
    <dgm:pt modelId="{53CB9FEA-26CA-4170-8920-8FA60318E1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discuss your research philosophy because it could make the committee concerned that you view the position as “temporary” and are just looking to leave.</a:t>
          </a:r>
        </a:p>
      </dgm:t>
    </dgm:pt>
    <dgm:pt modelId="{752FAB2C-EC11-4B29-9260-F42F8B7895E8}" type="parTrans" cxnId="{FC7D366B-63C5-4E2D-ABBF-78777F99DE59}">
      <dgm:prSet/>
      <dgm:spPr/>
      <dgm:t>
        <a:bodyPr/>
        <a:lstStyle/>
        <a:p>
          <a:endParaRPr lang="en-US"/>
        </a:p>
      </dgm:t>
    </dgm:pt>
    <dgm:pt modelId="{4240AA2A-412D-4E24-A83E-86384B0138F9}" type="sibTrans" cxnId="{FC7D366B-63C5-4E2D-ABBF-78777F99DE59}">
      <dgm:prSet/>
      <dgm:spPr/>
      <dgm:t>
        <a:bodyPr/>
        <a:lstStyle/>
        <a:p>
          <a:endParaRPr lang="en-US"/>
        </a:p>
      </dgm:t>
    </dgm:pt>
    <dgm:pt modelId="{F09CEEFE-9E80-42EA-B6DB-745210EF4D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just restate your work history in the cover letter. The letter should tell your story, not just list your experience.</a:t>
          </a:r>
        </a:p>
      </dgm:t>
    </dgm:pt>
    <dgm:pt modelId="{58270D9D-5BA8-41DC-898A-E745DAC62AC2}" type="parTrans" cxnId="{13DB091B-BE61-43EF-9ECA-81A1C08C12BD}">
      <dgm:prSet/>
      <dgm:spPr/>
      <dgm:t>
        <a:bodyPr/>
        <a:lstStyle/>
        <a:p>
          <a:endParaRPr lang="en-US"/>
        </a:p>
      </dgm:t>
    </dgm:pt>
    <dgm:pt modelId="{B6D3D9A3-4076-45FD-98BA-3233A49942B3}" type="sibTrans" cxnId="{13DB091B-BE61-43EF-9ECA-81A1C08C12BD}">
      <dgm:prSet/>
      <dgm:spPr/>
      <dgm:t>
        <a:bodyPr/>
        <a:lstStyle/>
        <a:p>
          <a:endParaRPr lang="en-US"/>
        </a:p>
      </dgm:t>
    </dgm:pt>
    <dgm:pt modelId="{B39896E8-3A00-4984-8199-3FB61424F5EC}" type="pres">
      <dgm:prSet presAssocID="{D078DD50-FDF8-448E-B509-4784639F50DD}" presName="root" presStyleCnt="0">
        <dgm:presLayoutVars>
          <dgm:dir/>
          <dgm:resizeHandles val="exact"/>
        </dgm:presLayoutVars>
      </dgm:prSet>
      <dgm:spPr/>
    </dgm:pt>
    <dgm:pt modelId="{645389D8-45CC-4FBC-A732-8DED20B7C43E}" type="pres">
      <dgm:prSet presAssocID="{D7054BAF-BA73-409E-9F60-5E4FF280877C}" presName="compNode" presStyleCnt="0"/>
      <dgm:spPr/>
    </dgm:pt>
    <dgm:pt modelId="{E3956BA8-4AB1-4E13-8686-CBB8FB91AA32}" type="pres">
      <dgm:prSet presAssocID="{D7054BAF-BA73-409E-9F60-5E4FF280877C}" presName="bgRect" presStyleLbl="bgShp" presStyleIdx="0" presStyleCnt="4"/>
      <dgm:spPr/>
    </dgm:pt>
    <dgm:pt modelId="{DC4081BF-5E3D-42FF-814E-0193894CBFEC}" type="pres">
      <dgm:prSet presAssocID="{D7054BAF-BA73-409E-9F60-5E4FF28087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BDACF3A-0113-4133-AA85-B8BF522D48B4}" type="pres">
      <dgm:prSet presAssocID="{D7054BAF-BA73-409E-9F60-5E4FF280877C}" presName="spaceRect" presStyleCnt="0"/>
      <dgm:spPr/>
    </dgm:pt>
    <dgm:pt modelId="{C3E14AF7-B94B-4705-BF8D-D069852861B8}" type="pres">
      <dgm:prSet presAssocID="{D7054BAF-BA73-409E-9F60-5E4FF280877C}" presName="parTx" presStyleLbl="revTx" presStyleIdx="0" presStyleCnt="4">
        <dgm:presLayoutVars>
          <dgm:chMax val="0"/>
          <dgm:chPref val="0"/>
        </dgm:presLayoutVars>
      </dgm:prSet>
      <dgm:spPr/>
    </dgm:pt>
    <dgm:pt modelId="{8FD17E48-9614-4279-B2AC-CE7DE43EDF36}" type="pres">
      <dgm:prSet presAssocID="{1DE520AC-7403-49F0-9B7C-BA7EA8165A39}" presName="sibTrans" presStyleCnt="0"/>
      <dgm:spPr/>
    </dgm:pt>
    <dgm:pt modelId="{63B1C385-02AC-4932-8DC0-BF2C662645D7}" type="pres">
      <dgm:prSet presAssocID="{B50EAAB6-7F87-4E3A-9757-10CEFEDDADB2}" presName="compNode" presStyleCnt="0"/>
      <dgm:spPr/>
    </dgm:pt>
    <dgm:pt modelId="{341DA735-5339-4845-8995-C5872F70B3C1}" type="pres">
      <dgm:prSet presAssocID="{B50EAAB6-7F87-4E3A-9757-10CEFEDDADB2}" presName="bgRect" presStyleLbl="bgShp" presStyleIdx="1" presStyleCnt="4"/>
      <dgm:spPr/>
    </dgm:pt>
    <dgm:pt modelId="{AFC21A0E-BA76-4D79-91BD-C222CF8BB4C1}" type="pres">
      <dgm:prSet presAssocID="{B50EAAB6-7F87-4E3A-9757-10CEFEDDAD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5692958-6596-4945-AEF7-508AFB19BE89}" type="pres">
      <dgm:prSet presAssocID="{B50EAAB6-7F87-4E3A-9757-10CEFEDDADB2}" presName="spaceRect" presStyleCnt="0"/>
      <dgm:spPr/>
    </dgm:pt>
    <dgm:pt modelId="{4CB95233-953E-44EF-AAAA-807D54CF372A}" type="pres">
      <dgm:prSet presAssocID="{B50EAAB6-7F87-4E3A-9757-10CEFEDDADB2}" presName="parTx" presStyleLbl="revTx" presStyleIdx="1" presStyleCnt="4">
        <dgm:presLayoutVars>
          <dgm:chMax val="0"/>
          <dgm:chPref val="0"/>
        </dgm:presLayoutVars>
      </dgm:prSet>
      <dgm:spPr/>
    </dgm:pt>
    <dgm:pt modelId="{191883B8-CEB9-4F3D-9F0F-344F59F18904}" type="pres">
      <dgm:prSet presAssocID="{519D1C13-363A-44A9-A9C9-F3108ED37994}" presName="sibTrans" presStyleCnt="0"/>
      <dgm:spPr/>
    </dgm:pt>
    <dgm:pt modelId="{4B564E57-2F0C-49AD-A9F9-59F5FF8953A9}" type="pres">
      <dgm:prSet presAssocID="{53CB9FEA-26CA-4170-8920-8FA60318E110}" presName="compNode" presStyleCnt="0"/>
      <dgm:spPr/>
    </dgm:pt>
    <dgm:pt modelId="{3BA40617-FA2E-457B-872F-4797E77E622D}" type="pres">
      <dgm:prSet presAssocID="{53CB9FEA-26CA-4170-8920-8FA60318E110}" presName="bgRect" presStyleLbl="bgShp" presStyleIdx="2" presStyleCnt="4"/>
      <dgm:spPr/>
    </dgm:pt>
    <dgm:pt modelId="{DD3A9460-1C8A-4658-A6F8-9261CB15E15D}" type="pres">
      <dgm:prSet presAssocID="{53CB9FEA-26CA-4170-8920-8FA60318E1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DD63A25-141A-4B0C-927B-0C5777A256C9}" type="pres">
      <dgm:prSet presAssocID="{53CB9FEA-26CA-4170-8920-8FA60318E110}" presName="spaceRect" presStyleCnt="0"/>
      <dgm:spPr/>
    </dgm:pt>
    <dgm:pt modelId="{0C073907-CF5D-4306-AA79-532CCFC129DE}" type="pres">
      <dgm:prSet presAssocID="{53CB9FEA-26CA-4170-8920-8FA60318E110}" presName="parTx" presStyleLbl="revTx" presStyleIdx="2" presStyleCnt="4">
        <dgm:presLayoutVars>
          <dgm:chMax val="0"/>
          <dgm:chPref val="0"/>
        </dgm:presLayoutVars>
      </dgm:prSet>
      <dgm:spPr/>
    </dgm:pt>
    <dgm:pt modelId="{248451B3-D524-45E2-8BB0-EBE4DE59F4A3}" type="pres">
      <dgm:prSet presAssocID="{4240AA2A-412D-4E24-A83E-86384B0138F9}" presName="sibTrans" presStyleCnt="0"/>
      <dgm:spPr/>
    </dgm:pt>
    <dgm:pt modelId="{D537D30B-043B-464D-9FA1-0D28FB0417BB}" type="pres">
      <dgm:prSet presAssocID="{F09CEEFE-9E80-42EA-B6DB-745210EF4D72}" presName="compNode" presStyleCnt="0"/>
      <dgm:spPr/>
    </dgm:pt>
    <dgm:pt modelId="{3A4F7C64-575E-496E-B971-EDCC310CB507}" type="pres">
      <dgm:prSet presAssocID="{F09CEEFE-9E80-42EA-B6DB-745210EF4D72}" presName="bgRect" presStyleLbl="bgShp" presStyleIdx="3" presStyleCnt="4"/>
      <dgm:spPr/>
    </dgm:pt>
    <dgm:pt modelId="{3BD16D7E-77E6-4C4D-954E-675269536A8B}" type="pres">
      <dgm:prSet presAssocID="{F09CEEFE-9E80-42EA-B6DB-745210EF4D7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6F3172-5A13-4F74-9EDA-9BCE04C94489}" type="pres">
      <dgm:prSet presAssocID="{F09CEEFE-9E80-42EA-B6DB-745210EF4D72}" presName="spaceRect" presStyleCnt="0"/>
      <dgm:spPr/>
    </dgm:pt>
    <dgm:pt modelId="{055D0A06-09CF-4EBC-810A-0A0B31074041}" type="pres">
      <dgm:prSet presAssocID="{F09CEEFE-9E80-42EA-B6DB-745210EF4D7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DB091B-BE61-43EF-9ECA-81A1C08C12BD}" srcId="{D078DD50-FDF8-448E-B509-4784639F50DD}" destId="{F09CEEFE-9E80-42EA-B6DB-745210EF4D72}" srcOrd="3" destOrd="0" parTransId="{58270D9D-5BA8-41DC-898A-E745DAC62AC2}" sibTransId="{B6D3D9A3-4076-45FD-98BA-3233A49942B3}"/>
    <dgm:cxn modelId="{7C436B5C-A4DE-424B-B0ED-B2BECD449611}" type="presOf" srcId="{D078DD50-FDF8-448E-B509-4784639F50DD}" destId="{B39896E8-3A00-4984-8199-3FB61424F5EC}" srcOrd="0" destOrd="0" presId="urn:microsoft.com/office/officeart/2018/2/layout/IconVerticalSolidList"/>
    <dgm:cxn modelId="{0E29FF64-A405-45ED-8A06-DD976F16C8C8}" type="presOf" srcId="{F09CEEFE-9E80-42EA-B6DB-745210EF4D72}" destId="{055D0A06-09CF-4EBC-810A-0A0B31074041}" srcOrd="0" destOrd="0" presId="urn:microsoft.com/office/officeart/2018/2/layout/IconVerticalSolidList"/>
    <dgm:cxn modelId="{191C5246-13FF-46EB-BC06-8BCEC0811B4A}" type="presOf" srcId="{53CB9FEA-26CA-4170-8920-8FA60318E110}" destId="{0C073907-CF5D-4306-AA79-532CCFC129DE}" srcOrd="0" destOrd="0" presId="urn:microsoft.com/office/officeart/2018/2/layout/IconVerticalSolidList"/>
    <dgm:cxn modelId="{FC7D366B-63C5-4E2D-ABBF-78777F99DE59}" srcId="{D078DD50-FDF8-448E-B509-4784639F50DD}" destId="{53CB9FEA-26CA-4170-8920-8FA60318E110}" srcOrd="2" destOrd="0" parTransId="{752FAB2C-EC11-4B29-9260-F42F8B7895E8}" sibTransId="{4240AA2A-412D-4E24-A83E-86384B0138F9}"/>
    <dgm:cxn modelId="{0B644A54-38FC-4B0B-B51F-10EEF31278E1}" srcId="{D078DD50-FDF8-448E-B509-4784639F50DD}" destId="{D7054BAF-BA73-409E-9F60-5E4FF280877C}" srcOrd="0" destOrd="0" parTransId="{E04ABFE4-7273-4FC8-AF62-85F241EE1E62}" sibTransId="{1DE520AC-7403-49F0-9B7C-BA7EA8165A39}"/>
    <dgm:cxn modelId="{F3163C90-347D-4B4F-9A4F-9AB8B0670A32}" type="presOf" srcId="{B50EAAB6-7F87-4E3A-9757-10CEFEDDADB2}" destId="{4CB95233-953E-44EF-AAAA-807D54CF372A}" srcOrd="0" destOrd="0" presId="urn:microsoft.com/office/officeart/2018/2/layout/IconVerticalSolidList"/>
    <dgm:cxn modelId="{64A211B0-6478-4274-9414-D7F26AF61678}" type="presOf" srcId="{D7054BAF-BA73-409E-9F60-5E4FF280877C}" destId="{C3E14AF7-B94B-4705-BF8D-D069852861B8}" srcOrd="0" destOrd="0" presId="urn:microsoft.com/office/officeart/2018/2/layout/IconVerticalSolidList"/>
    <dgm:cxn modelId="{CD7BD8FE-00B4-4694-B177-C795FAA67D39}" srcId="{D078DD50-FDF8-448E-B509-4784639F50DD}" destId="{B50EAAB6-7F87-4E3A-9757-10CEFEDDADB2}" srcOrd="1" destOrd="0" parTransId="{A45DE82C-0BA8-4D1C-9EEC-5F6980AB4479}" sibTransId="{519D1C13-363A-44A9-A9C9-F3108ED37994}"/>
    <dgm:cxn modelId="{CCB049FC-2B2F-49EB-B5CA-54AC8653A915}" type="presParOf" srcId="{B39896E8-3A00-4984-8199-3FB61424F5EC}" destId="{645389D8-45CC-4FBC-A732-8DED20B7C43E}" srcOrd="0" destOrd="0" presId="urn:microsoft.com/office/officeart/2018/2/layout/IconVerticalSolidList"/>
    <dgm:cxn modelId="{8193F6E0-899D-479E-AD73-F2D46E82F2F1}" type="presParOf" srcId="{645389D8-45CC-4FBC-A732-8DED20B7C43E}" destId="{E3956BA8-4AB1-4E13-8686-CBB8FB91AA32}" srcOrd="0" destOrd="0" presId="urn:microsoft.com/office/officeart/2018/2/layout/IconVerticalSolidList"/>
    <dgm:cxn modelId="{6863CE9D-6ACD-42BA-BAED-5BF90C832360}" type="presParOf" srcId="{645389D8-45CC-4FBC-A732-8DED20B7C43E}" destId="{DC4081BF-5E3D-42FF-814E-0193894CBFEC}" srcOrd="1" destOrd="0" presId="urn:microsoft.com/office/officeart/2018/2/layout/IconVerticalSolidList"/>
    <dgm:cxn modelId="{FD15A682-21E9-4E92-943F-847DE3E71658}" type="presParOf" srcId="{645389D8-45CC-4FBC-A732-8DED20B7C43E}" destId="{0BDACF3A-0113-4133-AA85-B8BF522D48B4}" srcOrd="2" destOrd="0" presId="urn:microsoft.com/office/officeart/2018/2/layout/IconVerticalSolidList"/>
    <dgm:cxn modelId="{F67830B2-7015-4FC7-9DE0-A15F9D125D97}" type="presParOf" srcId="{645389D8-45CC-4FBC-A732-8DED20B7C43E}" destId="{C3E14AF7-B94B-4705-BF8D-D069852861B8}" srcOrd="3" destOrd="0" presId="urn:microsoft.com/office/officeart/2018/2/layout/IconVerticalSolidList"/>
    <dgm:cxn modelId="{3EB31C2F-6F5C-4A5C-9073-99AA5C630A5D}" type="presParOf" srcId="{B39896E8-3A00-4984-8199-3FB61424F5EC}" destId="{8FD17E48-9614-4279-B2AC-CE7DE43EDF36}" srcOrd="1" destOrd="0" presId="urn:microsoft.com/office/officeart/2018/2/layout/IconVerticalSolidList"/>
    <dgm:cxn modelId="{E1AC0B5D-665F-4E6C-A151-8E58F5602295}" type="presParOf" srcId="{B39896E8-3A00-4984-8199-3FB61424F5EC}" destId="{63B1C385-02AC-4932-8DC0-BF2C662645D7}" srcOrd="2" destOrd="0" presId="urn:microsoft.com/office/officeart/2018/2/layout/IconVerticalSolidList"/>
    <dgm:cxn modelId="{57E946FD-5F6A-4E38-805B-B66A27A15057}" type="presParOf" srcId="{63B1C385-02AC-4932-8DC0-BF2C662645D7}" destId="{341DA735-5339-4845-8995-C5872F70B3C1}" srcOrd="0" destOrd="0" presId="urn:microsoft.com/office/officeart/2018/2/layout/IconVerticalSolidList"/>
    <dgm:cxn modelId="{C51264F3-C509-4727-A399-B6EA1C8AB921}" type="presParOf" srcId="{63B1C385-02AC-4932-8DC0-BF2C662645D7}" destId="{AFC21A0E-BA76-4D79-91BD-C222CF8BB4C1}" srcOrd="1" destOrd="0" presId="urn:microsoft.com/office/officeart/2018/2/layout/IconVerticalSolidList"/>
    <dgm:cxn modelId="{C0F4D150-1A42-4671-9C55-320F871F0C39}" type="presParOf" srcId="{63B1C385-02AC-4932-8DC0-BF2C662645D7}" destId="{E5692958-6596-4945-AEF7-508AFB19BE89}" srcOrd="2" destOrd="0" presId="urn:microsoft.com/office/officeart/2018/2/layout/IconVerticalSolidList"/>
    <dgm:cxn modelId="{86F08BE5-212E-4A1C-8122-4AFE6F52BEAD}" type="presParOf" srcId="{63B1C385-02AC-4932-8DC0-BF2C662645D7}" destId="{4CB95233-953E-44EF-AAAA-807D54CF372A}" srcOrd="3" destOrd="0" presId="urn:microsoft.com/office/officeart/2018/2/layout/IconVerticalSolidList"/>
    <dgm:cxn modelId="{93498583-26CD-4588-A388-94F27C053AF1}" type="presParOf" srcId="{B39896E8-3A00-4984-8199-3FB61424F5EC}" destId="{191883B8-CEB9-4F3D-9F0F-344F59F18904}" srcOrd="3" destOrd="0" presId="urn:microsoft.com/office/officeart/2018/2/layout/IconVerticalSolidList"/>
    <dgm:cxn modelId="{4E837312-4815-4D9F-84C4-B5584C873C48}" type="presParOf" srcId="{B39896E8-3A00-4984-8199-3FB61424F5EC}" destId="{4B564E57-2F0C-49AD-A9F9-59F5FF8953A9}" srcOrd="4" destOrd="0" presId="urn:microsoft.com/office/officeart/2018/2/layout/IconVerticalSolidList"/>
    <dgm:cxn modelId="{970480BC-5FD0-45DA-8F87-F27509753E38}" type="presParOf" srcId="{4B564E57-2F0C-49AD-A9F9-59F5FF8953A9}" destId="{3BA40617-FA2E-457B-872F-4797E77E622D}" srcOrd="0" destOrd="0" presId="urn:microsoft.com/office/officeart/2018/2/layout/IconVerticalSolidList"/>
    <dgm:cxn modelId="{B4D7FD7D-2EFC-4B93-B705-76EFEFD01466}" type="presParOf" srcId="{4B564E57-2F0C-49AD-A9F9-59F5FF8953A9}" destId="{DD3A9460-1C8A-4658-A6F8-9261CB15E15D}" srcOrd="1" destOrd="0" presId="urn:microsoft.com/office/officeart/2018/2/layout/IconVerticalSolidList"/>
    <dgm:cxn modelId="{327E0A44-BB39-4198-9612-C77A6F5433D5}" type="presParOf" srcId="{4B564E57-2F0C-49AD-A9F9-59F5FF8953A9}" destId="{2DD63A25-141A-4B0C-927B-0C5777A256C9}" srcOrd="2" destOrd="0" presId="urn:microsoft.com/office/officeart/2018/2/layout/IconVerticalSolidList"/>
    <dgm:cxn modelId="{FF388A77-6734-4AC2-8EA8-EB8078B09AF7}" type="presParOf" srcId="{4B564E57-2F0C-49AD-A9F9-59F5FF8953A9}" destId="{0C073907-CF5D-4306-AA79-532CCFC129DE}" srcOrd="3" destOrd="0" presId="urn:microsoft.com/office/officeart/2018/2/layout/IconVerticalSolidList"/>
    <dgm:cxn modelId="{A0CDEC3F-9F0E-427D-8133-03CA05F58532}" type="presParOf" srcId="{B39896E8-3A00-4984-8199-3FB61424F5EC}" destId="{248451B3-D524-45E2-8BB0-EBE4DE59F4A3}" srcOrd="5" destOrd="0" presId="urn:microsoft.com/office/officeart/2018/2/layout/IconVerticalSolidList"/>
    <dgm:cxn modelId="{E2C4B089-79A2-44FF-B442-67CD81F51881}" type="presParOf" srcId="{B39896E8-3A00-4984-8199-3FB61424F5EC}" destId="{D537D30B-043B-464D-9FA1-0D28FB0417BB}" srcOrd="6" destOrd="0" presId="urn:microsoft.com/office/officeart/2018/2/layout/IconVerticalSolidList"/>
    <dgm:cxn modelId="{2ECE4006-B1D0-416E-8548-F53C78782832}" type="presParOf" srcId="{D537D30B-043B-464D-9FA1-0D28FB0417BB}" destId="{3A4F7C64-575E-496E-B971-EDCC310CB507}" srcOrd="0" destOrd="0" presId="urn:microsoft.com/office/officeart/2018/2/layout/IconVerticalSolidList"/>
    <dgm:cxn modelId="{187DC409-8A92-405C-B30D-88D80F60625D}" type="presParOf" srcId="{D537D30B-043B-464D-9FA1-0D28FB0417BB}" destId="{3BD16D7E-77E6-4C4D-954E-675269536A8B}" srcOrd="1" destOrd="0" presId="urn:microsoft.com/office/officeart/2018/2/layout/IconVerticalSolidList"/>
    <dgm:cxn modelId="{ACF9F28B-183B-47B5-8B6C-E66A7B8878D9}" type="presParOf" srcId="{D537D30B-043B-464D-9FA1-0D28FB0417BB}" destId="{7B6F3172-5A13-4F74-9EDA-9BCE04C94489}" srcOrd="2" destOrd="0" presId="urn:microsoft.com/office/officeart/2018/2/layout/IconVerticalSolidList"/>
    <dgm:cxn modelId="{D4EA9B50-41DB-44FC-96B0-19AFAC6BA3B0}" type="presParOf" srcId="{D537D30B-043B-464D-9FA1-0D28FB0417BB}" destId="{055D0A06-09CF-4EBC-810A-0A0B310740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56BA8-4AB1-4E13-8686-CBB8FB91AA32}">
      <dsp:nvSpPr>
        <dsp:cNvPr id="0" name=""/>
        <dsp:cNvSpPr/>
      </dsp:nvSpPr>
      <dsp:spPr>
        <a:xfrm>
          <a:off x="0" y="1834"/>
          <a:ext cx="10058399" cy="9296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081BF-5E3D-42FF-814E-0193894CBFEC}">
      <dsp:nvSpPr>
        <dsp:cNvPr id="0" name=""/>
        <dsp:cNvSpPr/>
      </dsp:nvSpPr>
      <dsp:spPr>
        <a:xfrm>
          <a:off x="281225" y="211010"/>
          <a:ext cx="511318" cy="511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14AF7-B94B-4705-BF8D-D069852861B8}">
      <dsp:nvSpPr>
        <dsp:cNvPr id="0" name=""/>
        <dsp:cNvSpPr/>
      </dsp:nvSpPr>
      <dsp:spPr>
        <a:xfrm>
          <a:off x="1073768" y="1834"/>
          <a:ext cx="8984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use a form cover letter. Try to add something that customizes the letter to the application. This is particularly important in a multi-college district.</a:t>
          </a:r>
        </a:p>
      </dsp:txBody>
      <dsp:txXfrm>
        <a:off x="1073768" y="1834"/>
        <a:ext cx="8984631" cy="929669"/>
      </dsp:txXfrm>
    </dsp:sp>
    <dsp:sp modelId="{341DA735-5339-4845-8995-C5872F70B3C1}">
      <dsp:nvSpPr>
        <dsp:cNvPr id="0" name=""/>
        <dsp:cNvSpPr/>
      </dsp:nvSpPr>
      <dsp:spPr>
        <a:xfrm>
          <a:off x="0" y="1163921"/>
          <a:ext cx="10058399" cy="9296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21A0E-BA76-4D79-91BD-C222CF8BB4C1}">
      <dsp:nvSpPr>
        <dsp:cNvPr id="0" name=""/>
        <dsp:cNvSpPr/>
      </dsp:nvSpPr>
      <dsp:spPr>
        <a:xfrm>
          <a:off x="281225" y="1373097"/>
          <a:ext cx="511318" cy="511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95233-953E-44EF-AAAA-807D54CF372A}">
      <dsp:nvSpPr>
        <dsp:cNvPr id="0" name=""/>
        <dsp:cNvSpPr/>
      </dsp:nvSpPr>
      <dsp:spPr>
        <a:xfrm>
          <a:off x="1073768" y="1163921"/>
          <a:ext cx="8984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include the name of the wrong college in any of your materials.</a:t>
          </a:r>
        </a:p>
      </dsp:txBody>
      <dsp:txXfrm>
        <a:off x="1073768" y="1163921"/>
        <a:ext cx="8984631" cy="929669"/>
      </dsp:txXfrm>
    </dsp:sp>
    <dsp:sp modelId="{3BA40617-FA2E-457B-872F-4797E77E622D}">
      <dsp:nvSpPr>
        <dsp:cNvPr id="0" name=""/>
        <dsp:cNvSpPr/>
      </dsp:nvSpPr>
      <dsp:spPr>
        <a:xfrm>
          <a:off x="0" y="2326008"/>
          <a:ext cx="10058399" cy="9296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A9460-1C8A-4658-A6F8-9261CB15E15D}">
      <dsp:nvSpPr>
        <dsp:cNvPr id="0" name=""/>
        <dsp:cNvSpPr/>
      </dsp:nvSpPr>
      <dsp:spPr>
        <a:xfrm>
          <a:off x="281225" y="2535184"/>
          <a:ext cx="511318" cy="511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73907-CF5D-4306-AA79-532CCFC129DE}">
      <dsp:nvSpPr>
        <dsp:cNvPr id="0" name=""/>
        <dsp:cNvSpPr/>
      </dsp:nvSpPr>
      <dsp:spPr>
        <a:xfrm>
          <a:off x="1073768" y="2326008"/>
          <a:ext cx="8984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discuss your research philosophy because it could make the committee concerned that you view the position as “temporary” and are just looking to leave.</a:t>
          </a:r>
        </a:p>
      </dsp:txBody>
      <dsp:txXfrm>
        <a:off x="1073768" y="2326008"/>
        <a:ext cx="8984631" cy="929669"/>
      </dsp:txXfrm>
    </dsp:sp>
    <dsp:sp modelId="{3A4F7C64-575E-496E-B971-EDCC310CB507}">
      <dsp:nvSpPr>
        <dsp:cNvPr id="0" name=""/>
        <dsp:cNvSpPr/>
      </dsp:nvSpPr>
      <dsp:spPr>
        <a:xfrm>
          <a:off x="0" y="3488095"/>
          <a:ext cx="10058399" cy="9296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16D7E-77E6-4C4D-954E-675269536A8B}">
      <dsp:nvSpPr>
        <dsp:cNvPr id="0" name=""/>
        <dsp:cNvSpPr/>
      </dsp:nvSpPr>
      <dsp:spPr>
        <a:xfrm>
          <a:off x="281225" y="3697271"/>
          <a:ext cx="511318" cy="5113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D0A06-09CF-4EBC-810A-0A0B31074041}">
      <dsp:nvSpPr>
        <dsp:cNvPr id="0" name=""/>
        <dsp:cNvSpPr/>
      </dsp:nvSpPr>
      <dsp:spPr>
        <a:xfrm>
          <a:off x="1073768" y="3488095"/>
          <a:ext cx="8984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just restate your work history in the cover letter. The letter should tell your story, not just list your experience.</a:t>
          </a:r>
        </a:p>
      </dsp:txBody>
      <dsp:txXfrm>
        <a:off x="1073768" y="3488095"/>
        <a:ext cx="8984631" cy="92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6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y@yosemite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ZanartL@scc.losrio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4876798"/>
            <a:ext cx="11493500" cy="2095501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Navigating Adjunct Gigs: Practical Tips I Wish Someone Told Me Sooner </a:t>
            </a:r>
            <a:br>
              <a:rPr lang="en-US" sz="3600" dirty="0">
                <a:effectLst/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Palatino"/>
                <a:ea typeface="Calibri" panose="020F0502020204030204" pitchFamily="34" charset="0"/>
                <a:cs typeface="Candara" panose="020E0502030303020204" pitchFamily="34" charset="0"/>
              </a:rPr>
              <a:t>Thursday February 19</a:t>
            </a:r>
            <a:br>
              <a:rPr lang="en-US" sz="3600" dirty="0">
                <a:effectLst/>
                <a:latin typeface="Palatino"/>
                <a:ea typeface="Calibri" panose="020F0502020204030204" pitchFamily="34" charset="0"/>
                <a:cs typeface="Candara" panose="020E0502030303020204" pitchFamily="34" charset="0"/>
              </a:rPr>
            </a:br>
            <a:r>
              <a:rPr lang="en-US" sz="3600" dirty="0">
                <a:effectLst/>
                <a:latin typeface="Palatino"/>
                <a:ea typeface="Calibri" panose="020F0502020204030204" pitchFamily="34" charset="0"/>
                <a:cs typeface="Candara" panose="020E0502030303020204" pitchFamily="34" charset="0"/>
              </a:rPr>
              <a:t> 4:30--5:30 p.m. Breakout Session 1 </a:t>
            </a:r>
            <a:br>
              <a:rPr lang="en-US" sz="3600" dirty="0">
                <a:solidFill>
                  <a:srgbClr val="000000"/>
                </a:solidFill>
                <a:effectLst/>
                <a:latin typeface="Palatino"/>
                <a:ea typeface="Calibri" panose="020F0502020204030204" pitchFamily="34" charset="0"/>
                <a:cs typeface="Candara" panose="020E0502030303020204" pitchFamily="34" charset="0"/>
              </a:rPr>
            </a:br>
            <a:endParaRPr lang="en-US" altLang="en-US" sz="3600" dirty="0">
              <a:latin typeface="Palati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E68FC-FD28-4796-B3B0-B729C4E71691}"/>
              </a:ext>
            </a:extLst>
          </p:cNvPr>
          <p:cNvSpPr txBox="1"/>
          <p:nvPr/>
        </p:nvSpPr>
        <p:spPr>
          <a:xfrm>
            <a:off x="6515100" y="2952427"/>
            <a:ext cx="5327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Beth Au, Director, California Community Colleges Registry</a:t>
            </a:r>
          </a:p>
          <a:p>
            <a:r>
              <a:rPr lang="en-US" sz="1800" dirty="0">
                <a:solidFill>
                  <a:schemeClr val="bg1"/>
                </a:solidFill>
              </a:rPr>
              <a:t>Luis Zanartu,  MA, MPA</a:t>
            </a:r>
          </a:p>
          <a:p>
            <a:r>
              <a:rPr lang="en-US" sz="1800" dirty="0">
                <a:solidFill>
                  <a:schemeClr val="bg1"/>
                </a:solidFill>
              </a:rPr>
              <a:t>Sacramento City College, Los Rios Community College District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5DCA-5115-4BA6-9E73-C5EB765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Tips for the Initial Interview (Full-time positions)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6E509-E0E1-4BCD-8DEE-F70AAA747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Don’t expect the committee members to respond to you. They are trained to be as emotionless as possible.</a:t>
            </a:r>
          </a:p>
          <a:p>
            <a:r>
              <a:rPr lang="en-US" dirty="0"/>
              <a:t>Be prepared for the committee to be large. Committees of 10 or more individuals are not unusual.</a:t>
            </a:r>
          </a:p>
          <a:p>
            <a:r>
              <a:rPr lang="en-US" dirty="0"/>
              <a:t>If given the questions ahead of time, make notes about your potential answers.</a:t>
            </a:r>
          </a:p>
          <a:p>
            <a:r>
              <a:rPr lang="en-US" dirty="0"/>
              <a:t>Pay attention to time, especially for your teaching demonstration – practice ahead of time.</a:t>
            </a:r>
          </a:p>
          <a:p>
            <a:r>
              <a:rPr lang="en-US" dirty="0"/>
              <a:t>Be prepared to talk about why you want to work at that college. Make sure that you know something about that is specific to the college where you are interviewing.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ABBC8-A41D-475C-AF94-7EEC7D057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D19C-58E4-0C4B-866F-351E2232D6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1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D71B-F2D0-4B65-8919-E45EB619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Be Prepared for Additional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F059-0FE6-4C3F-A911-F7FE12A966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Reference checks are typically performed. </a:t>
            </a:r>
          </a:p>
          <a:p>
            <a:r>
              <a:rPr lang="en-US" sz="2400" dirty="0"/>
              <a:t>Background checks may be performed.</a:t>
            </a:r>
          </a:p>
          <a:p>
            <a:r>
              <a:rPr lang="en-US" sz="2400"/>
              <a:t>Successful candidate is offered a position.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C1D37-D2B9-438E-82DF-C055C00EE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D19C-58E4-0C4B-866F-351E2232D6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7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3FCF-3BD0-4842-A24D-E2E7DA46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1D55-DAE6-48F1-9EB4-A8907AF6F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690688"/>
            <a:ext cx="10058400" cy="4419600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THANK YOU</a:t>
            </a:r>
          </a:p>
          <a:p>
            <a:r>
              <a:rPr lang="en-US" dirty="0"/>
              <a:t>Beth Au (</a:t>
            </a:r>
            <a:r>
              <a:rPr lang="en-US" u="sng" dirty="0">
                <a:hlinkClick r:id="rId3"/>
              </a:rPr>
              <a:t>registry@yosemite.edu</a:t>
            </a:r>
            <a:r>
              <a:rPr lang="en-US" dirty="0"/>
              <a:t>)</a:t>
            </a:r>
          </a:p>
          <a:p>
            <a:r>
              <a:rPr lang="en-US" dirty="0"/>
              <a:t>Luis Zanartu (</a:t>
            </a:r>
            <a:r>
              <a:rPr lang="en-US" dirty="0">
                <a:hlinkClick r:id="rId4"/>
              </a:rPr>
              <a:t>ZanartL@scc.losrios.edu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EE9AD-3C6F-4C3F-A61E-9F3B23F27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D19C-58E4-0C4B-866F-351E2232D6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E7E-D9A0-4ED2-A370-D60E13A8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Session Description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D5F4-3937-4CA1-9592-276B75D5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535748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ndara" panose="020E0502030303020204" pitchFamily="34" charset="0"/>
              </a:rPr>
              <a:t>Adjunct faculty make a significant and vital percentage of the faculty employed in the California community college system.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  <a:cs typeface="Candara" panose="020E0502030303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ndara" panose="020E0502030303020204" pitchFamily="34" charset="0"/>
              </a:rPr>
              <a:t>This session will focus on the procedures, processes, and requirements to obtain an adjunct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ndara" panose="020E0502030303020204" pitchFamily="34" charset="0"/>
              </a:rPr>
              <a:t>position and remain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ndara" panose="020E0502030303020204" pitchFamily="34" charset="0"/>
              </a:rPr>
              <a:t>viable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ndara" panose="020E0502030303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processes and procedures to be retained as an Adjunct Faculty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Moving from the Faculty Pool-List to a class offering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Informal tactics that prospective Adjuncts should consider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How to remain active as an Adjunct once hired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Processes to be aware of in order to become Full time faculty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CCC Registry and its role in your part/full time job search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Candara" panose="020E0502030303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33B6-73FD-42E6-81D6-28595931B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4643-29E3-4F20-B5F4-26232DBB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272988"/>
          </a:xfrm>
        </p:spPr>
        <p:txBody>
          <a:bodyPr/>
          <a:lstStyle/>
          <a:p>
            <a:r>
              <a:rPr lang="en-US" dirty="0"/>
              <a:t>What Should I do to become Adjunct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09D6-7370-4461-B57B-875E2BBA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958999"/>
            <a:ext cx="9296400" cy="12729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27EF9-990F-4A95-9C91-60AEF50D9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5C738-3CC4-4F72-8CAC-2422712F3484}"/>
              </a:ext>
            </a:extLst>
          </p:cNvPr>
          <p:cNvSpPr txBox="1"/>
          <p:nvPr/>
        </p:nvSpPr>
        <p:spPr>
          <a:xfrm>
            <a:off x="2057400" y="2686050"/>
            <a:ext cx="9658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Today we will discuss informal and formal processes and procedures.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I will be discussing and describing the processes of a large  medium size districts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There may be some variance among smaller districts.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My co-presenter will be discussing resources and processes available through the California Community Colleges (CCC) Registry and the full time application process.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It is very rare that Adjunct position will be advertised in the employment ads but they are posted on the CCC Registry.</a:t>
            </a:r>
          </a:p>
        </p:txBody>
      </p:sp>
    </p:spTree>
    <p:extLst>
      <p:ext uri="{BB962C8B-B14F-4D97-AF65-F5344CB8AC3E}">
        <p14:creationId xmlns:p14="http://schemas.microsoft.com/office/powerpoint/2010/main" val="244294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CCA1-AB8C-4A04-866D-84F6A15B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7815-271C-4C46-A3B7-35483EA2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department’s Dean works with the respective discipline chair. For example, I work with the discipline chair.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chair is always planning which faculty will be filing the course offerings for the semester.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must also register in the faculty list or pool. That is where the administration looks to fill the available classes.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be afraid to contact the dean with your concerns and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40860-95DA-4A61-AED3-F214E0CEF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74AE-57CD-4F0A-A03C-438E2DCE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1" y="403412"/>
            <a:ext cx="9029698" cy="1044388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Informal Processes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Informal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A63D-7265-4D97-A0F9-C08CEC7E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355742"/>
            <a:ext cx="10523806" cy="4365734"/>
          </a:xfrm>
        </p:spPr>
        <p:txBody>
          <a:bodyPr/>
          <a:lstStyle/>
          <a:p>
            <a:r>
              <a:rPr lang="en-US" dirty="0"/>
              <a:t>Informal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very important to stay in touch with the chair and administration 	whether you have a class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hired it is important to attend the meetings that are open to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Try to join working committees so that you know what goes on in the college and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 questions, it shows you are interested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become familiar with the bargaining contract  governs your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Stay in touch with your human resources contact at the district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3D57E-0738-4751-9DFE-4780A2584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0D1EC-6421-45E9-82F9-F3087A0F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949138"/>
          </a:xfrm>
        </p:spPr>
        <p:txBody>
          <a:bodyPr/>
          <a:lstStyle/>
          <a:p>
            <a:r>
              <a:rPr lang="en-US" dirty="0"/>
              <a:t>Informal Process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AC9E2-2D96-4F38-A621-972A983E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Try to attend the regular department meetings.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Attend the beginning of semester orientations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the Flex Learning Activities every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advantage of further education </a:t>
            </a:r>
            <a:r>
              <a:rPr lang="en-US"/>
              <a:t>and advancement.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E7963-2D26-4E3A-97B5-7955B1779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87DB33-B61F-4355-93F8-610EC496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CCC Registry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70FC6-ED3D-4B91-9D69-9DFBE6308D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It is important to know where to look when searching for part/full time positions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The CCC Registry is an excellent source for community college positions – What is the CCC Registry?</a:t>
            </a:r>
          </a:p>
          <a:p>
            <a:pPr marL="73152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The State Chancellor’s job website for faculty, administrator and staff openings. </a:t>
            </a:r>
          </a:p>
          <a:p>
            <a:pPr marL="73152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The CCC Registry hosts job fairs annually in Los Angeles and Bay Area in January/February. In 2021, a virtual career event was held for 4 weeks.</a:t>
            </a:r>
          </a:p>
          <a:p>
            <a:pPr marL="73152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It is a recruitment resource for the proactive job seeker. Registration on the site includes the option to sign up for e-alerts for jobs in your field.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Applying for one position does not establish on-going applicant status at a college/district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81FC5-FB6F-440D-9E3A-0627EE18A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B703-B7C7-4494-8D9C-60F007E1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b="1"/>
              <a:t>Things to Avoid When Applying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43FAC8-51D2-4474-BA4B-4A7254FF85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3042546"/>
              </p:ext>
            </p:extLst>
          </p:nvPr>
        </p:nvGraphicFramePr>
        <p:xfrm>
          <a:off x="1277938" y="1798638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97462-13AD-4173-B01E-D77DDB3C1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86D19C-58E4-0C4B-866F-351E2232D695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22DE-D0F4-409C-B526-B98DDD0E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Initial Applicant Screening is Performed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6FFB-3FB6-498A-8E3B-8B03F6226E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Applications are typically screened to determine if</a:t>
            </a:r>
          </a:p>
          <a:p>
            <a:pPr lvl="1"/>
            <a:r>
              <a:rPr lang="en-US" dirty="0"/>
              <a:t>the application is complete</a:t>
            </a:r>
          </a:p>
          <a:p>
            <a:pPr lvl="1"/>
            <a:r>
              <a:rPr lang="en-US" dirty="0"/>
              <a:t>the applicant met the minimum qualifications</a:t>
            </a:r>
          </a:p>
          <a:p>
            <a:pPr lvl="1"/>
            <a:r>
              <a:rPr lang="en-US" dirty="0"/>
              <a:t>the applicant has qualifications equivalent to the minimum qualifications*</a:t>
            </a:r>
          </a:p>
          <a:p>
            <a:pPr lvl="2"/>
            <a:r>
              <a:rPr lang="en-US" dirty="0"/>
              <a:t>*this depends on the structure of the college/district equivalency procedures and may be done either by the committee, the committee chair, or classified professional staff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Applications are then screened based on the initial screening criteria typically determined by the screening committee.  Committees generally cannot consider anything that is not included in the application</a:t>
            </a:r>
          </a:p>
          <a:p>
            <a:r>
              <a:rPr lang="en-US" dirty="0"/>
              <a:t>Tips to be successful at this stage:</a:t>
            </a:r>
          </a:p>
          <a:p>
            <a:pPr lvl="1"/>
            <a:r>
              <a:rPr lang="en-US" dirty="0"/>
              <a:t>Don’t assume that because you are working at the college that the committee will know everything that you have been doing</a:t>
            </a:r>
          </a:p>
          <a:p>
            <a:pPr lvl="1"/>
            <a:r>
              <a:rPr lang="en-US" dirty="0"/>
              <a:t>Have someone read over your application for spelling, grammar, and content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26A40-B4E5-40A8-BDE4-B86BD47BB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D19C-58E4-0C4B-866F-351E2232D6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7130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3992671CA844F900041FBDFEC8547" ma:contentTypeVersion="13" ma:contentTypeDescription="Create a new document." ma:contentTypeScope="" ma:versionID="9d28362e2145b4b28eb70ae54ccf3d8a">
  <xsd:schema xmlns:xsd="http://www.w3.org/2001/XMLSchema" xmlns:xs="http://www.w3.org/2001/XMLSchema" xmlns:p="http://schemas.microsoft.com/office/2006/metadata/properties" xmlns:ns3="241938ce-9bec-4369-aeb1-3039676c57a2" xmlns:ns4="e81849bd-19d9-43b2-85aa-f3a79525c1f1" targetNamespace="http://schemas.microsoft.com/office/2006/metadata/properties" ma:root="true" ma:fieldsID="019bf6e6c29e7ea188370dbeb59dd9bb" ns3:_="" ns4:_="">
    <xsd:import namespace="241938ce-9bec-4369-aeb1-3039676c57a2"/>
    <xsd:import namespace="e81849bd-19d9-43b2-85aa-f3a79525c1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938ce-9bec-4369-aeb1-3039676c5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849bd-19d9-43b2-85aa-f3a79525c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A0A16-D398-4F52-81BF-0F9C001C53AE}">
  <ds:schemaRefs>
    <ds:schemaRef ds:uri="http://schemas.openxmlformats.org/package/2006/metadata/core-properties"/>
    <ds:schemaRef ds:uri="http://schemas.microsoft.com/office/2006/documentManagement/types"/>
    <ds:schemaRef ds:uri="241938ce-9bec-4369-aeb1-3039676c57a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81849bd-19d9-43b2-85aa-f3a79525c1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531DBB-575C-4CE7-A204-5BB97B189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0B9756-95D0-4B67-9DA3-09EBEEDA0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938ce-9bec-4369-aeb1-3039676c57a2"/>
    <ds:schemaRef ds:uri="e81849bd-19d9-43b2-85aa-f3a79525c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1021</Words>
  <Application>Microsoft Office PowerPoint</Application>
  <PresentationFormat>Widescreen</PresentationFormat>
  <Paragraphs>107</Paragraphs>
  <Slides>12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</vt:lpstr>
      <vt:lpstr>Wingdings</vt:lpstr>
      <vt:lpstr>ASCCC Curriculum Inst. 2020 Theme</vt:lpstr>
      <vt:lpstr>Navigating Adjunct Gigs: Practical Tips I Wish Someone Told Me Sooner  Thursday February 19  4:30--5:30 p.m. Breakout Session 1  </vt:lpstr>
      <vt:lpstr>Session Description  </vt:lpstr>
      <vt:lpstr>What Should I do to become Adjunct Faculty</vt:lpstr>
      <vt:lpstr>Formal Process</vt:lpstr>
      <vt:lpstr>Informal Processes   Informal Process</vt:lpstr>
      <vt:lpstr>Informal Process continued</vt:lpstr>
      <vt:lpstr>CCC Registry</vt:lpstr>
      <vt:lpstr>Things to Avoid When Applying</vt:lpstr>
      <vt:lpstr>Initial Applicant Screening is Performed</vt:lpstr>
      <vt:lpstr>Tips for the Initial Interview (Full-time positions)</vt:lpstr>
      <vt:lpstr>Be Prepared for Additional Screening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Adjunct Gigs: Practical Tips I Wish Someone Told Me Sooner  Thursday February 19  4:30--5:30 p.m. Breakout Session 1</dc:title>
  <dc:creator>Luis Zanartu</dc:creator>
  <cp:lastModifiedBy>Luis Zanartu</cp:lastModifiedBy>
  <cp:revision>16</cp:revision>
  <dcterms:created xsi:type="dcterms:W3CDTF">2021-01-31T21:57:03Z</dcterms:created>
  <dcterms:modified xsi:type="dcterms:W3CDTF">2021-02-16T21:30:14Z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0x010100B733992671CA844F900041FBDFEC8547</vt:lpwstr>
  </property>
</Properties>
</file>