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750" r:id="rId5"/>
  </p:sldMasterIdLst>
  <p:notesMasterIdLst>
    <p:notesMasterId r:id="rId17"/>
  </p:notesMasterIdLst>
  <p:handoutMasterIdLst>
    <p:handoutMasterId r:id="rId18"/>
  </p:handoutMasterIdLst>
  <p:sldIdLst>
    <p:sldId id="257" r:id="rId6"/>
    <p:sldId id="269" r:id="rId7"/>
    <p:sldId id="259" r:id="rId8"/>
    <p:sldId id="260" r:id="rId9"/>
    <p:sldId id="261" r:id="rId10"/>
    <p:sldId id="262" r:id="rId11"/>
    <p:sldId id="263" r:id="rId12"/>
    <p:sldId id="264" r:id="rId13"/>
    <p:sldId id="267" r:id="rId14"/>
    <p:sldId id="270" r:id="rId15"/>
    <p:sldId id="266" r:id="rId1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62AC2B-04C0-9024-E005-A8EEE6FD2A0F}" v="108" dt="2021-06-29T17:20:33.091"/>
    <p1510:client id="{52989C43-5266-D3C5-5B92-A3D55D91573B}" v="2" dt="2021-07-01T20:02:08.035"/>
    <p1510:client id="{36E69FB0-4DEC-644C-D752-A108D1F27B66}" v="101" dt="2021-06-29T20:00:27.686"/>
    <p1510:client id="{9AD16348-05D1-0AC4-F1EC-B95B887D3662}" v="80" dt="2021-06-29T18:31:48.650"/>
    <p1510:client id="{DCE8ADB0-5F54-B3B2-F990-6FB7D49E7A06}" v="46" dt="2021-06-30T22:20:51.6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77" autoAdjust="0"/>
    <p:restoredTop sz="96098"/>
  </p:normalViewPr>
  <p:slideViewPr>
    <p:cSldViewPr snapToGrid="0" snapToObjects="1">
      <p:cViewPr varScale="1">
        <p:scale>
          <a:sx n="72" d="100"/>
          <a:sy n="72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5" d="100"/>
          <a:sy n="95" d="100"/>
        </p:scale>
        <p:origin x="251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11F9473-CDB2-A242-B14F-9B74DB3987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73C0BC-CB8F-984F-846F-A9BFB0ADF8D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59122EF-3A06-9141-8FEE-89B53DB2C451}" type="datetimeFigureOut">
              <a:rPr lang="en-US"/>
              <a:pPr>
                <a:defRPr/>
              </a:pPr>
              <a:t>7/1/2021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4C780E-FCFC-0141-9107-16337722A80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D053D9-0119-8440-8A5E-55A2CACF6BD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477A772-FF1E-B348-814E-109FA8C010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2A4E4A6-F142-744B-8B61-759DF28F47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9602AF-F550-DD4B-90E2-930F822CC26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6C15E05-1770-FD4B-92C5-036841A749F4}" type="datetimeFigureOut">
              <a:rPr lang="en-US"/>
              <a:pPr>
                <a:defRPr/>
              </a:pPr>
              <a:t>7/1/2021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9372417-185E-6849-9319-E913BE84C40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D6AF744-7027-8646-AA79-D075524BC9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64A6B5-0739-EA42-8944-B71C0FB8FE8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437BAA-9B46-EC40-BEF1-43370B6072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70DC487-BDB2-6D45-9816-97856CFFE5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59005" y="4683512"/>
            <a:ext cx="10432249" cy="1736660"/>
          </a:xfrm>
        </p:spPr>
        <p:txBody>
          <a:bodyPr anchor="t"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488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5204A244-599B-4F47-8FD0-2D9BB7F2CB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6376988"/>
            <a:ext cx="344488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E6F10426-30D0-0E46-9769-40E10D8FB0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298113" y="6356350"/>
            <a:ext cx="10556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EC533-BF5D-7D44-990C-8DCFA6D2FD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9596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44C84B4-E136-D14D-BFCD-761AFC51B5DF}"/>
              </a:ext>
            </a:extLst>
          </p:cNvPr>
          <p:cNvSpPr/>
          <p:nvPr userDrawn="1"/>
        </p:nvSpPr>
        <p:spPr>
          <a:xfrm>
            <a:off x="0" y="0"/>
            <a:ext cx="12192000" cy="235585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228600" dist="63500" dir="5400000" algn="t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99C98BE8-0B2B-D24C-81B5-9A02A470B6A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 rot="5400000">
            <a:off x="-12700" y="0"/>
            <a:ext cx="2354263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9CCE6120-A3E7-B74A-80E4-CEE89411E7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6376988"/>
            <a:ext cx="344487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19" y="403412"/>
            <a:ext cx="8793479" cy="1685768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994" y="2662568"/>
            <a:ext cx="10523806" cy="356941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12">
            <a:extLst>
              <a:ext uri="{FF2B5EF4-FFF2-40B4-BE49-F238E27FC236}">
                <a16:creationId xmlns:a16="http://schemas.microsoft.com/office/drawing/2014/main" id="{6A5332E9-7068-6643-982F-DACEF72F70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EA7D2-791D-1446-935B-01E5691725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034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28AB4D-DA98-7649-B789-EC85DB00435A}"/>
              </a:ext>
            </a:extLst>
          </p:cNvPr>
          <p:cNvSpPr/>
          <p:nvPr userDrawn="1"/>
        </p:nvSpPr>
        <p:spPr>
          <a:xfrm>
            <a:off x="0" y="0"/>
            <a:ext cx="9271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38100" sx="101000" sy="101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3114CFDB-7B1C-3F48-8AF7-573266356B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6376988"/>
            <a:ext cx="344487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7650" y="1798320"/>
            <a:ext cx="4922537" cy="43913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8259" y="1798320"/>
            <a:ext cx="4948881" cy="43913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C1EF1C64-37B0-294D-9662-A1C96B0D65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309FC-E684-5941-A7D8-0617C9E0A3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5442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75EC23-81C3-3D4D-87BE-03A97D42A170}"/>
              </a:ext>
            </a:extLst>
          </p:cNvPr>
          <p:cNvSpPr/>
          <p:nvPr userDrawn="1"/>
        </p:nvSpPr>
        <p:spPr>
          <a:xfrm>
            <a:off x="0" y="0"/>
            <a:ext cx="9271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38100" sx="101000" sy="101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98B0BE87-2F8B-EE4C-9328-41229F20D0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75" y="6376988"/>
            <a:ext cx="344488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277650" y="1798320"/>
            <a:ext cx="10058400" cy="4419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BF2DB33E-45E1-3441-A125-F0E1D95DFC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ADA36-3A7E-9B49-A772-18572EEB45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3118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457757B5-4737-5F4E-8377-CA27BE17862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6376988"/>
            <a:ext cx="344488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23234471-3ECA-6C4E-A7C9-5CB6CB33D0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298113" y="6356350"/>
            <a:ext cx="10556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6066F-DB51-BE42-A60B-06DAE2942E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954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530353" y="502920"/>
            <a:ext cx="4267199" cy="5852160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041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ection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D1CA61-1970-C842-A88C-1816B7ED85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0638" y="1588"/>
            <a:ext cx="4008437" cy="6923087"/>
          </a:xfrm>
          <a:prstGeom prst="rect">
            <a:avLst/>
          </a:prstGeom>
          <a:effectLst>
            <a:outerShdw blurRad="1905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E0144D8-A5C6-F24B-B49E-E299897CA5E8}"/>
              </a:ext>
            </a:extLst>
          </p:cNvPr>
          <p:cNvSpPr/>
          <p:nvPr userDrawn="1"/>
        </p:nvSpPr>
        <p:spPr>
          <a:xfrm>
            <a:off x="-22225" y="1130300"/>
            <a:ext cx="4071938" cy="461962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93700" dir="11400000" sx="1000" sy="1000" algn="ctr" rotWithShape="0">
              <a:schemeClr val="tx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BF1D6F-4949-5449-86F4-05E4D18FDAFA}"/>
              </a:ext>
            </a:extLst>
          </p:cNvPr>
          <p:cNvSpPr/>
          <p:nvPr userDrawn="1"/>
        </p:nvSpPr>
        <p:spPr>
          <a:xfrm>
            <a:off x="11510963" y="-36513"/>
            <a:ext cx="681037" cy="689451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38100" dir="10800000" sx="101000" sy="101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BA4CD202-1A16-264C-A4F4-74B69A38B4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763" y="6376988"/>
            <a:ext cx="344487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135" y="1335091"/>
            <a:ext cx="3583461" cy="1611995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0759" y="1112108"/>
            <a:ext cx="6672648" cy="509174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7135" y="2947086"/>
            <a:ext cx="3583461" cy="2575824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accent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49B89725-CAA0-E944-A6F8-B328440C85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890125" y="6356350"/>
            <a:ext cx="1143000" cy="368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15428-05F8-DC41-B5EF-349301B1AA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7059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C2B0F1-78ED-E049-A368-5EE2016CC6E5}"/>
              </a:ext>
            </a:extLst>
          </p:cNvPr>
          <p:cNvSpPr/>
          <p:nvPr userDrawn="1"/>
        </p:nvSpPr>
        <p:spPr>
          <a:xfrm>
            <a:off x="0" y="0"/>
            <a:ext cx="9271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38100" sx="101000" sy="101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960F9CF9-716C-8B46-B5C9-FC58399C5B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6376988"/>
            <a:ext cx="344487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7650" y="1798320"/>
            <a:ext cx="4922537" cy="43913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8259" y="1798320"/>
            <a:ext cx="4948881" cy="43913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AEEDC3F7-62D3-F145-BD7B-1DDA10ACE3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883E1-6DB3-424C-AEDE-CC6629DEB6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7480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EC3D267-5890-5643-9B37-8ED973301CC4}"/>
              </a:ext>
            </a:extLst>
          </p:cNvPr>
          <p:cNvSpPr/>
          <p:nvPr userDrawn="1"/>
        </p:nvSpPr>
        <p:spPr>
          <a:xfrm>
            <a:off x="0" y="0"/>
            <a:ext cx="9271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38100" sx="101000" sy="101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854653BF-5ED3-2D4A-96C7-A48937781A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75" y="6376988"/>
            <a:ext cx="344488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277650" y="1798320"/>
            <a:ext cx="10058400" cy="4419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C7080773-8B17-2C44-8297-3D4B3795AA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DD817-AB0B-A34C-9FCE-295985F01E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2392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219A38D-6D75-2B4F-98B4-57364A92C0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7938" y="365125"/>
            <a:ext cx="10075862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F6BD75E-9AF0-904A-A3D6-F506897C15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89050" y="1825625"/>
            <a:ext cx="1006475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– Remember to ad alt text to all imported graphics and images.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9EA61E8-B75B-B74B-87CB-4B8D9381DB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7813" y="6356350"/>
            <a:ext cx="915987" cy="365125"/>
          </a:xfrm>
          <a:prstGeom prst="rect">
            <a:avLst/>
          </a:prstGeom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9ED82E19-CF53-804B-BF6B-B4883B61AD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accent4"/>
          </a:solidFill>
          <a:latin typeface="Palatino" pitchFamily="2" charset="77"/>
          <a:ea typeface="Palatino" pitchFamily="2" charset="77"/>
          <a:cs typeface="Palatino" pitchFamily="2" charset="77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Palatino" pitchFamily="2" charset="77"/>
          <a:ea typeface="Palatino" pitchFamily="2" charset="77"/>
          <a:cs typeface="Palatino" pitchFamily="2" charset="77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Palatino" pitchFamily="2" charset="77"/>
          <a:ea typeface="Palatino" pitchFamily="2" charset="77"/>
          <a:cs typeface="Palatino" pitchFamily="2" charset="77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Palatino" pitchFamily="2" charset="77"/>
          <a:ea typeface="Palatino" pitchFamily="2" charset="77"/>
          <a:cs typeface="Palatino" pitchFamily="2" charset="77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Palatino" pitchFamily="2" charset="77"/>
          <a:ea typeface="Palatino" pitchFamily="2" charset="77"/>
          <a:cs typeface="Palatino" pitchFamily="2" charset="77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9E81E73-2704-314D-B362-279F521533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7938" y="365125"/>
            <a:ext cx="10075862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71E7D62-09AA-3B47-8AF1-FAF7373BC8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89050" y="1825625"/>
            <a:ext cx="1006475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– Remember to ad alt text to all imported graphics and images.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541FFCCE-4E25-CF4A-A377-CF6B33B57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7813" y="6356350"/>
            <a:ext cx="915987" cy="365125"/>
          </a:xfrm>
          <a:prstGeom prst="rect">
            <a:avLst/>
          </a:prstGeom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9B05CE67-980C-AD49-8BA5-8779F96AB8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552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008C77"/>
          </a:solidFill>
          <a:latin typeface="Palatino" pitchFamily="2" charset="77"/>
          <a:ea typeface="Palatino" pitchFamily="2" charset="77"/>
          <a:cs typeface="Palatino" pitchFamily="2" charset="77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8C77"/>
          </a:solidFill>
          <a:latin typeface="Palatino" pitchFamily="2" charset="77"/>
          <a:ea typeface="Palatino" pitchFamily="2" charset="77"/>
          <a:cs typeface="Palatino" pitchFamily="2" charset="77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8C77"/>
          </a:solidFill>
          <a:latin typeface="Palatino" pitchFamily="2" charset="77"/>
          <a:ea typeface="Palatino" pitchFamily="2" charset="77"/>
          <a:cs typeface="Palatino" pitchFamily="2" charset="77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8C77"/>
          </a:solidFill>
          <a:latin typeface="Palatino" pitchFamily="2" charset="77"/>
          <a:ea typeface="Palatino" pitchFamily="2" charset="77"/>
          <a:cs typeface="Palatino" pitchFamily="2" charset="77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8C77"/>
          </a:solidFill>
          <a:latin typeface="Palatino" pitchFamily="2" charset="77"/>
          <a:ea typeface="Palatino" pitchFamily="2" charset="77"/>
          <a:cs typeface="Palatino" pitchFamily="2" charset="77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MLuminarias@fullcoll.edu" TargetMode="External"/><Relationship Id="rId2" Type="http://schemas.openxmlformats.org/officeDocument/2006/relationships/hyperlink" Target="mailto:Lagostino@dvc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Nkirschn@yccd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>
            <a:extLst>
              <a:ext uri="{FF2B5EF4-FFF2-40B4-BE49-F238E27FC236}">
                <a16:creationId xmlns:a16="http://schemas.microsoft.com/office/drawing/2014/main" id="{8FEF5590-87FD-C344-BCEF-789F88CD63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8850" y="4683125"/>
            <a:ext cx="10433050" cy="1736725"/>
          </a:xfrm>
        </p:spPr>
        <p:txBody>
          <a:bodyPr/>
          <a:lstStyle/>
          <a:p>
            <a:r>
              <a:rPr lang="en-US" b="1" dirty="0"/>
              <a:t>Navigating Curriculum Technology and Management Systems </a:t>
            </a:r>
            <a:r>
              <a:rPr lang="en-US" dirty="0"/>
              <a:t>​</a:t>
            </a:r>
            <a:endParaRPr lang="en-US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A2ECD-F59A-4D21-87DA-765E9A13A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latino"/>
              </a:rPr>
              <a:t>Stages of Tech Transition Grief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153838-E780-4368-9176-9811E43150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3ADA36-3A7E-9B49-A772-18572EEB4566}" type="slidenum">
              <a:rPr lang="en-US" altLang="en-US"/>
              <a:pPr>
                <a:defRPr/>
              </a:pPr>
              <a:t>10</a:t>
            </a:fld>
            <a:endParaRPr lang="en-US" altLang="en-US"/>
          </a:p>
        </p:txBody>
      </p:sp>
      <p:pic>
        <p:nvPicPr>
          <p:cNvPr id="6" name="Picture 6" descr="Everything is going to be okay, even if it doesn&amp;#39;t feel like it now">
            <a:extLst>
              <a:ext uri="{FF2B5EF4-FFF2-40B4-BE49-F238E27FC236}">
                <a16:creationId xmlns:a16="http://schemas.microsoft.com/office/drawing/2014/main" id="{7F4EC4A8-E094-4BC7-9B1C-FB4C4E293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3427" y="3413882"/>
            <a:ext cx="3775910" cy="3108316"/>
          </a:xfrm>
          <a:prstGeom prst="rect">
            <a:avLst/>
          </a:prstGeom>
        </p:spPr>
      </p:pic>
      <p:pic>
        <p:nvPicPr>
          <p:cNvPr id="9" name="Picture 9" descr="Stages of grief: denial, anger, bargaining, depression, acceptance">
            <a:extLst>
              <a:ext uri="{FF2B5EF4-FFF2-40B4-BE49-F238E27FC236}">
                <a16:creationId xmlns:a16="http://schemas.microsoft.com/office/drawing/2014/main" id="{F824040A-C7F6-4E50-A51A-0048FBB56B4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00198" y="1981883"/>
            <a:ext cx="10809961" cy="1067104"/>
          </a:xfrm>
        </p:spPr>
      </p:pic>
    </p:spTree>
    <p:extLst>
      <p:ext uri="{BB962C8B-B14F-4D97-AF65-F5344CB8AC3E}">
        <p14:creationId xmlns:p14="http://schemas.microsoft.com/office/powerpoint/2010/main" val="1897905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3BD58-B2C1-47EE-95C5-10CBE3B09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51C7C-B146-4A2B-B1A4-A21DF7C05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Lesley Agostino, Curriculum Specialist, Diablo Valley College​</a:t>
            </a:r>
          </a:p>
          <a:p>
            <a:pPr fontAlgn="base"/>
            <a:r>
              <a:rPr lang="en-US" u="sng" dirty="0">
                <a:hlinkClick r:id="rId2"/>
              </a:rPr>
              <a:t>lagostino@dvc.edu</a:t>
            </a:r>
            <a:r>
              <a:rPr lang="en-US" dirty="0"/>
              <a:t>​</a:t>
            </a:r>
          </a:p>
          <a:p>
            <a:pPr fontAlgn="base"/>
            <a:endParaRPr lang="en-US" dirty="0"/>
          </a:p>
          <a:p>
            <a:pPr fontAlgn="base"/>
            <a:r>
              <a:rPr lang="en-US" dirty="0" err="1"/>
              <a:t>Marwin</a:t>
            </a:r>
            <a:r>
              <a:rPr lang="en-US" dirty="0"/>
              <a:t> Luminarias, Curriculum Specialist, Fullerton College​</a:t>
            </a:r>
          </a:p>
          <a:p>
            <a:pPr fontAlgn="base"/>
            <a:r>
              <a:rPr lang="en-US" u="sng" dirty="0">
                <a:hlinkClick r:id="rId3"/>
              </a:rPr>
              <a:t>MLuminarias@fullcoll.edu</a:t>
            </a:r>
            <a:r>
              <a:rPr lang="en-US" dirty="0"/>
              <a:t> ​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Nili Kirschner, Curriculum Chair, Woodland Community College​</a:t>
            </a:r>
          </a:p>
          <a:p>
            <a:pPr fontAlgn="base"/>
            <a:r>
              <a:rPr lang="en-US" u="sng" dirty="0">
                <a:hlinkClick r:id="rId4"/>
              </a:rPr>
              <a:t>nkirschn@yccd.edu</a:t>
            </a:r>
            <a:r>
              <a:rPr lang="en-US" dirty="0"/>
              <a:t> ​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D63621-6A63-4905-9C6F-61EB0293D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6EA7D2-791D-1446-935B-01E56917253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770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919BC-289B-40E0-AA9F-3331E0B19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50A11-F7D6-4890-B0F1-128566902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994" y="2880282"/>
            <a:ext cx="10523806" cy="2988848"/>
          </a:xfrm>
        </p:spPr>
        <p:txBody>
          <a:bodyPr/>
          <a:lstStyle/>
          <a:p>
            <a:r>
              <a:rPr lang="en-US" b="1" dirty="0">
                <a:latin typeface="Palatino Linotype"/>
                <a:ea typeface="+mj-lt"/>
                <a:cs typeface="+mj-lt"/>
              </a:rPr>
              <a:t>Lesley Agostino</a:t>
            </a:r>
            <a:br>
              <a:rPr lang="en-US" b="1" dirty="0">
                <a:latin typeface="Palatino Linotype"/>
                <a:ea typeface="+mj-lt"/>
                <a:cs typeface="+mj-lt"/>
              </a:rPr>
            </a:br>
            <a:r>
              <a:rPr lang="en-US" dirty="0">
                <a:latin typeface="Palatino Linotype"/>
                <a:ea typeface="+mj-lt"/>
                <a:cs typeface="+mj-lt"/>
              </a:rPr>
              <a:t>5C/4CS - Diablo Valley College</a:t>
            </a:r>
            <a:r>
              <a:rPr lang="en-US" b="1" dirty="0">
                <a:latin typeface="Palatino Linotype"/>
                <a:ea typeface="+mj-lt"/>
                <a:cs typeface="+mj-lt"/>
              </a:rPr>
              <a:t> </a:t>
            </a:r>
            <a:br>
              <a:rPr lang="en-US" b="1" dirty="0">
                <a:latin typeface="Palatino Linotype"/>
                <a:ea typeface="+mj-lt"/>
                <a:cs typeface="+mj-lt"/>
              </a:rPr>
            </a:br>
            <a:br>
              <a:rPr lang="en-US" b="1" dirty="0">
                <a:latin typeface="Palatino Linotype"/>
                <a:ea typeface="+mj-lt"/>
                <a:cs typeface="+mj-lt"/>
              </a:rPr>
            </a:br>
            <a:r>
              <a:rPr lang="en-US" b="1" dirty="0">
                <a:latin typeface="Palatino Linotype"/>
                <a:ea typeface="+mj-lt"/>
                <a:cs typeface="+mj-lt"/>
              </a:rPr>
              <a:t>Nili Kirschner</a:t>
            </a:r>
            <a:br>
              <a:rPr lang="en-US" b="1" dirty="0">
                <a:latin typeface="Palatino Linotype"/>
                <a:ea typeface="+mj-lt"/>
                <a:cs typeface="+mj-lt"/>
              </a:rPr>
            </a:br>
            <a:r>
              <a:rPr lang="en-US" dirty="0">
                <a:latin typeface="Palatino Linotype"/>
                <a:ea typeface="+mj-lt"/>
                <a:cs typeface="+mj-lt"/>
              </a:rPr>
              <a:t>Woodland Community College </a:t>
            </a:r>
            <a:br>
              <a:rPr lang="en-US" b="1" dirty="0">
                <a:latin typeface="Palatino Linotype"/>
                <a:ea typeface="+mj-lt"/>
                <a:cs typeface="+mj-lt"/>
              </a:rPr>
            </a:br>
            <a:br>
              <a:rPr lang="en-US" b="1" dirty="0">
                <a:latin typeface="Palatino Linotype"/>
                <a:ea typeface="+mj-lt"/>
                <a:cs typeface="+mj-lt"/>
              </a:rPr>
            </a:br>
            <a:r>
              <a:rPr lang="en-US" b="1" dirty="0">
                <a:latin typeface="Palatino Linotype"/>
                <a:ea typeface="+mj-lt"/>
                <a:cs typeface="+mj-lt"/>
              </a:rPr>
              <a:t>Marwin Luminarias</a:t>
            </a:r>
            <a:br>
              <a:rPr lang="en-US" b="1" dirty="0">
                <a:latin typeface="Palatino Linotype"/>
                <a:ea typeface="+mj-lt"/>
                <a:cs typeface="+mj-lt"/>
              </a:rPr>
            </a:br>
            <a:r>
              <a:rPr lang="en-US" dirty="0">
                <a:latin typeface="Palatino Linotype"/>
                <a:ea typeface="+mj-lt"/>
                <a:cs typeface="+mj-lt"/>
              </a:rPr>
              <a:t>4CS – Fullerton College </a:t>
            </a:r>
            <a:endParaRPr lang="en-US" dirty="0">
              <a:latin typeface="Palatino Linotype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1D52C3-F319-4D05-A02A-534CD8A9FD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6EA7D2-791D-1446-935B-01E569172531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828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4185A-A70D-495C-AAFC-4E5393F4F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695EC-923B-4963-B66E-FBD01F0F4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994" y="3025425"/>
            <a:ext cx="10523806" cy="2904181"/>
          </a:xfrm>
        </p:spPr>
        <p:txBody>
          <a:bodyPr/>
          <a:lstStyle/>
          <a:p>
            <a:pPr marL="342900" indent="-342900" fontAlgn="base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Share experiences with purchase, transition, and implementation​</a:t>
            </a:r>
          </a:p>
          <a:p>
            <a:pPr marL="342900" indent="-342900" fontAlgn="base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Discuss importance of local and state processes in curriculum management​</a:t>
            </a:r>
          </a:p>
          <a:p>
            <a:pPr marL="342900" indent="-342900" fontAlgn="base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Share tips and tricks for developing productive relationships while navigating curriculum technology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E8C992-8424-4E1C-90EA-02F46895C9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6EA7D2-791D-1446-935B-01E56917253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191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821CE-00E4-4C5E-B6E5-8558A31C8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Fullerton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5B3C7-51FE-4117-94D1-6FCFF4745FD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CurricUNET</a:t>
            </a:r>
            <a:r>
              <a:rPr lang="en-US" dirty="0"/>
              <a:t> ​</a:t>
            </a:r>
          </a:p>
          <a:p>
            <a:pPr marL="0" indent="0">
              <a:buNone/>
            </a:pPr>
            <a:endParaRPr lang="en-US" dirty="0">
              <a:cs typeface="Gill Sans"/>
            </a:endParaRPr>
          </a:p>
          <a:p>
            <a:endParaRPr lang="en-US" dirty="0">
              <a:cs typeface="Gill Sans"/>
            </a:endParaRPr>
          </a:p>
          <a:p>
            <a:r>
              <a:rPr lang="en-US" dirty="0">
                <a:cs typeface="Gill Sans"/>
              </a:rPr>
              <a:t>Multi-college district​</a:t>
            </a:r>
          </a:p>
          <a:p>
            <a:pPr lvl="1"/>
            <a:r>
              <a:rPr lang="en-US" dirty="0">
                <a:cs typeface="Gill Sans"/>
              </a:rPr>
              <a:t>2 credit, 1 non-credit </a:t>
            </a:r>
          </a:p>
          <a:p>
            <a:endParaRPr lang="en-US" dirty="0">
              <a:cs typeface="Gill Sans"/>
            </a:endParaRPr>
          </a:p>
          <a:p>
            <a:r>
              <a:rPr lang="en-US" dirty="0" err="1">
                <a:cs typeface="Gill Sans"/>
              </a:rPr>
              <a:t>CourseLeaf</a:t>
            </a:r>
            <a:r>
              <a:rPr lang="en-US" dirty="0">
                <a:cs typeface="Gill Sans"/>
              </a:rPr>
              <a:t> vs. </a:t>
            </a:r>
            <a:r>
              <a:rPr lang="en-US" dirty="0" err="1">
                <a:cs typeface="Gill Sans"/>
              </a:rPr>
              <a:t>eLumen</a:t>
            </a:r>
            <a:r>
              <a:rPr lang="en-US" dirty="0">
                <a:cs typeface="Gill Sans"/>
              </a:rPr>
              <a:t>​</a:t>
            </a:r>
          </a:p>
          <a:p>
            <a:pPr lvl="1"/>
            <a:r>
              <a:rPr lang="en-US" dirty="0">
                <a:cs typeface="Gill Sans"/>
              </a:rPr>
              <a:t>Waiting for Chancellor's office to choose vendor?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1A9F1D-1E43-47B3-AFA5-D5011896EF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3ADA36-3A7E-9B49-A772-18572EEB4566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8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F47758F0-E57E-40A9-ADD6-0DB915741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2236236"/>
            <a:ext cx="8486774" cy="65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872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40F87-E6A6-4913-B1DB-D8CA58DC1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793373"/>
          </a:xfrm>
        </p:spPr>
        <p:txBody>
          <a:bodyPr/>
          <a:lstStyle/>
          <a:p>
            <a:r>
              <a:rPr lang="en-US" dirty="0"/>
              <a:t>Diablo Valley College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91769-915E-4D6A-B5F7-B9F10EC6FF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7650" y="1275678"/>
            <a:ext cx="10046305" cy="4943514"/>
          </a:xfrm>
        </p:spPr>
        <p:txBody>
          <a:bodyPr/>
          <a:lstStyle/>
          <a:p>
            <a:r>
              <a:rPr lang="en-US" dirty="0">
                <a:cs typeface="Gill Sans"/>
              </a:rPr>
              <a:t>Background​</a:t>
            </a:r>
          </a:p>
          <a:p>
            <a:pPr lvl="1"/>
            <a:r>
              <a:rPr lang="en-US" dirty="0">
                <a:cs typeface="Gill Sans"/>
              </a:rPr>
              <a:t>Multi-college district, all on different systems</a:t>
            </a:r>
          </a:p>
          <a:p>
            <a:pPr lvl="1"/>
            <a:r>
              <a:rPr lang="en-US" dirty="0">
                <a:cs typeface="Gill Sans"/>
              </a:rPr>
              <a:t>DVC Curriculum, SLOs, and program review on three separate systems</a:t>
            </a:r>
          </a:p>
          <a:p>
            <a:pPr lvl="2"/>
            <a:r>
              <a:rPr lang="en-US" dirty="0">
                <a:cs typeface="Gill Sans"/>
              </a:rPr>
              <a:t>Web Curriculum System (WCS)</a:t>
            </a:r>
          </a:p>
          <a:p>
            <a:pPr lvl="2"/>
            <a:r>
              <a:rPr lang="en-US" dirty="0">
                <a:cs typeface="Gill Sans"/>
              </a:rPr>
              <a:t>Student Learning Outcomes (</a:t>
            </a:r>
            <a:r>
              <a:rPr lang="en-US" dirty="0" err="1">
                <a:cs typeface="Gill Sans"/>
              </a:rPr>
              <a:t>WebSLOs</a:t>
            </a:r>
            <a:r>
              <a:rPr lang="en-US" dirty="0">
                <a:cs typeface="Gill Sans"/>
              </a:rPr>
              <a:t>)</a:t>
            </a:r>
          </a:p>
          <a:p>
            <a:pPr lvl="2"/>
            <a:r>
              <a:rPr lang="en-US" dirty="0">
                <a:cs typeface="Gill Sans"/>
              </a:rPr>
              <a:t>Program Review (WEPR)</a:t>
            </a:r>
          </a:p>
          <a:p>
            <a:r>
              <a:rPr lang="en-US" dirty="0">
                <a:cs typeface="Gill Sans"/>
              </a:rPr>
              <a:t>District Wide Selection​</a:t>
            </a:r>
          </a:p>
          <a:p>
            <a:pPr lvl="1"/>
            <a:r>
              <a:rPr lang="en-US" dirty="0">
                <a:cs typeface="Gill Sans"/>
              </a:rPr>
              <a:t>Only one?!</a:t>
            </a:r>
          </a:p>
          <a:p>
            <a:r>
              <a:rPr lang="en-US" dirty="0"/>
              <a:t>Design/migration phase​</a:t>
            </a:r>
          </a:p>
          <a:p>
            <a:pPr lvl="1"/>
            <a:r>
              <a:rPr lang="en-US" dirty="0">
                <a:cs typeface="Gill Sans"/>
              </a:rPr>
              <a:t>Training from </a:t>
            </a:r>
            <a:r>
              <a:rPr lang="en-US" dirty="0" err="1">
                <a:cs typeface="Gill Sans"/>
              </a:rPr>
              <a:t>eLumen</a:t>
            </a:r>
            <a:endParaRPr lang="en-US">
              <a:cs typeface="Gill Sans"/>
            </a:endParaRPr>
          </a:p>
          <a:p>
            <a:pPr lvl="1"/>
            <a:r>
              <a:rPr lang="en-US" dirty="0">
                <a:cs typeface="Gill Sans"/>
              </a:rPr>
              <a:t>Moving from WCS to </a:t>
            </a:r>
            <a:r>
              <a:rPr lang="en-US">
                <a:cs typeface="Gill Sans"/>
              </a:rPr>
              <a:t>eLumen</a:t>
            </a:r>
          </a:p>
          <a:p>
            <a:r>
              <a:rPr lang="en-US" dirty="0"/>
              <a:t>Implementation phase​</a:t>
            </a:r>
          </a:p>
          <a:p>
            <a:pPr lvl="1"/>
            <a:r>
              <a:rPr lang="en-US" dirty="0">
                <a:cs typeface="Gill Sans"/>
              </a:rPr>
              <a:t>Use test environment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B38B53-F34D-4DC3-A87E-9EDC6C7761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3ADA36-3A7E-9B49-A772-18572EEB4566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6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4779D5A-FF30-4064-894B-37177D22B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6295" y="5371834"/>
            <a:ext cx="2743200" cy="898954"/>
          </a:xfrm>
          <a:prstGeom prst="rect">
            <a:avLst/>
          </a:prstGeom>
        </p:spPr>
      </p:pic>
      <p:pic>
        <p:nvPicPr>
          <p:cNvPr id="7" name="Picture 7" descr="Text&#10;&#10;Description automatically generated">
            <a:extLst>
              <a:ext uri="{FF2B5EF4-FFF2-40B4-BE49-F238E27FC236}">
                <a16:creationId xmlns:a16="http://schemas.microsoft.com/office/drawing/2014/main" id="{01BB2145-7201-4A0E-8837-0D5A9EA6D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6295" y="6268071"/>
            <a:ext cx="2743200" cy="45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942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0ACD5-2B7F-4879-873F-A0BABE1E9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Yuba Community College District (pt. 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6E011-0D64-4898-A3BE-7B9E472BA66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Background:</a:t>
            </a:r>
            <a:r>
              <a:rPr lang="en-US" dirty="0"/>
              <a:t> Multi-college district transitions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Paper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Curricunet</a:t>
            </a:r>
            <a:r>
              <a:rPr lang="en-US" dirty="0">
                <a:sym typeface="Wingdings" panose="05000000000000000000" pitchFamily="2" charset="2"/>
              </a:rPr>
              <a:t>  </a:t>
            </a:r>
            <a:r>
              <a:rPr lang="en-US" dirty="0" err="1">
                <a:sym typeface="Wingdings" panose="05000000000000000000" pitchFamily="2" charset="2"/>
              </a:rPr>
              <a:t>CurrIQunet</a:t>
            </a:r>
            <a:r>
              <a:rPr lang="en-US" dirty="0">
                <a:sym typeface="Wingdings" panose="05000000000000000000" pitchFamily="2" charset="2"/>
              </a:rPr>
              <a:t> Meta  </a:t>
            </a:r>
            <a:r>
              <a:rPr lang="en-US" dirty="0" err="1">
                <a:sym typeface="Wingdings" panose="05000000000000000000" pitchFamily="2" charset="2"/>
              </a:rPr>
              <a:t>eLumen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Things to consider in the selection phase:</a:t>
            </a:r>
            <a:r>
              <a:rPr lang="en-US" dirty="0"/>
              <a:t>​</a:t>
            </a:r>
          </a:p>
          <a:p>
            <a:pPr marL="0" indent="0">
              <a:buNone/>
            </a:pPr>
            <a:r>
              <a:rPr lang="en-US" dirty="0"/>
              <a:t>Start process of getting buy-in early, and keep it up.  </a:t>
            </a:r>
          </a:p>
          <a:p>
            <a:pPr lvl="1"/>
            <a:r>
              <a:rPr lang="en-US" dirty="0"/>
              <a:t>Involve both behind-the-scenes stakeholders and faculty users. ​</a:t>
            </a:r>
          </a:p>
          <a:p>
            <a:pPr marL="0" indent="0">
              <a:buNone/>
            </a:pPr>
            <a:r>
              <a:rPr lang="en-US" dirty="0"/>
              <a:t>Do the standard user roles/permissions and reports work for your institution? Can you customize?​</a:t>
            </a:r>
          </a:p>
          <a:p>
            <a:pPr lvl="1"/>
            <a:r>
              <a:rPr lang="en-US" dirty="0"/>
              <a:t>Find out in advance if there are service charges for additional reports or customizations​</a:t>
            </a:r>
          </a:p>
          <a:p>
            <a:pPr marL="0" indent="0">
              <a:buNone/>
            </a:pPr>
            <a:r>
              <a:rPr lang="en-US" dirty="0"/>
              <a:t>In a multi-college  district, what must be the same and what can differ?</a:t>
            </a:r>
          </a:p>
          <a:p>
            <a:pPr lvl="1"/>
            <a:r>
              <a:rPr lang="en-US" dirty="0"/>
              <a:t>Who needs to be involved in next stage?​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919F19-7BB4-4ED4-B314-BFC4C0750A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3ADA36-3A7E-9B49-A772-18572EEB4566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702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059B6-1D2A-48C2-8404-A7B895E1A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Yuba Community College District (pt.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0BA7E-3691-4998-9229-0535930A5D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7650" y="1813719"/>
            <a:ext cx="10058400" cy="4419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Things to consider in the design/migration phase:</a:t>
            </a:r>
            <a:r>
              <a:rPr lang="en-US" dirty="0"/>
              <a:t>​</a:t>
            </a:r>
          </a:p>
          <a:p>
            <a:r>
              <a:rPr lang="en-US" dirty="0"/>
              <a:t>Avoid unnecessary customizations, but don't be shy to ask for changes  to meet regulatory needs​</a:t>
            </a:r>
          </a:p>
          <a:p>
            <a:r>
              <a:rPr lang="en-US" dirty="0"/>
              <a:t>Cross functional teams to ensure data integrity during migration​</a:t>
            </a:r>
          </a:p>
          <a:p>
            <a:r>
              <a:rPr lang="en-US" dirty="0"/>
              <a:t>Be as flexible as possible on data continuity</a:t>
            </a:r>
          </a:p>
          <a:p>
            <a:pPr marL="0" indent="0">
              <a:buNone/>
            </a:pPr>
            <a:endParaRPr lang="en-US" sz="1200" b="1" dirty="0">
              <a:cs typeface="Gill Sans"/>
            </a:endParaRPr>
          </a:p>
          <a:p>
            <a:pPr marL="0" indent="0">
              <a:buNone/>
            </a:pPr>
            <a:r>
              <a:rPr lang="en-US" b="1" dirty="0">
                <a:cs typeface="Gill Sans"/>
              </a:rPr>
              <a:t>Things to consider in the implementation phase:</a:t>
            </a:r>
            <a:r>
              <a:rPr lang="en-US" dirty="0">
                <a:cs typeface="Gill Sans"/>
              </a:rPr>
              <a:t>​</a:t>
            </a:r>
            <a:endParaRPr lang="en-US">
              <a:cs typeface="Gill Sans"/>
            </a:endParaRPr>
          </a:p>
          <a:p>
            <a:r>
              <a:rPr lang="en-US" dirty="0"/>
              <a:t>Scaffolded implementation – "baby steps" to ensure buy-in ​</a:t>
            </a:r>
          </a:p>
          <a:p>
            <a:r>
              <a:rPr lang="en-US" dirty="0">
                <a:cs typeface="Gill Sans"/>
              </a:rPr>
              <a:t>Don't rely on vendor to provide training; tailor it to your needs​</a:t>
            </a:r>
          </a:p>
          <a:p>
            <a:r>
              <a:rPr lang="en-US" dirty="0"/>
              <a:t>Expect more changes in the first year and beyond!​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B4B1ED-838B-4D27-B2D4-8A0B838733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3ADA36-3A7E-9B49-A772-18572EEB4566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5181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2C6B8-BDCF-4390-9891-1C48E3987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drives curriculum processes?​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BF7B4-DB1B-47FE-89BD-1E695EC76A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77650" y="1978793"/>
            <a:ext cx="5554195" cy="4210870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>
                <a:cs typeface="Gill Sans"/>
              </a:rPr>
              <a:t>Curriculum processes need to follow state regulations and guidelines as well as local policies and procedures. </a:t>
            </a:r>
            <a:endParaRPr lang="en-US" dirty="0">
              <a:cs typeface="Gill Sans"/>
            </a:endParaRPr>
          </a:p>
          <a:p>
            <a:pPr marL="0" indent="0">
              <a:buNone/>
            </a:pPr>
            <a:r>
              <a:rPr lang="en-US" sz="1800" b="1" dirty="0">
                <a:cs typeface="Gill Sans"/>
              </a:rPr>
              <a:t>What happens when technology affects your processes?</a:t>
            </a:r>
            <a:endParaRPr lang="en-US">
              <a:cs typeface="Gill Sans"/>
            </a:endParaRPr>
          </a:p>
          <a:p>
            <a:r>
              <a:rPr lang="en-US" sz="1800" dirty="0"/>
              <a:t>Standard reports may not work for CCC reporting needs​</a:t>
            </a:r>
          </a:p>
          <a:p>
            <a:r>
              <a:rPr lang="en-US" sz="1800" dirty="0"/>
              <a:t>Standard roles/permissions may not work well with your org structure or local processes​</a:t>
            </a:r>
          </a:p>
          <a:p>
            <a:r>
              <a:rPr lang="en-US" sz="1800" dirty="0"/>
              <a:t>Systems may not "talk" or may store info differently​</a:t>
            </a:r>
          </a:p>
          <a:p>
            <a:r>
              <a:rPr lang="en-US" sz="1800" dirty="0"/>
              <a:t>Approval/publishing/deactivation workflows in system may not align with local approval timelines</a:t>
            </a:r>
            <a:r>
              <a:rPr lang="en-US" sz="1600" dirty="0"/>
              <a:t>​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78A4E1-B02B-4236-9A05-F9DA824CF4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200390" y="1978794"/>
            <a:ext cx="4116698" cy="4210869"/>
          </a:xfrm>
          <a:solidFill>
            <a:schemeClr val="accent5"/>
          </a:solidFill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endParaRPr lang="en-US" sz="1800" b="1" dirty="0">
              <a:solidFill>
                <a:schemeClr val="bg1"/>
              </a:solidFill>
              <a:ea typeface="+mj-lt"/>
              <a:cs typeface="Gill Sans"/>
            </a:endParaRP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b="1" dirty="0">
                <a:solidFill>
                  <a:schemeClr val="bg1"/>
                </a:solidFill>
                <a:ea typeface="+mj-lt"/>
                <a:cs typeface="Gill Sans"/>
              </a:rPr>
              <a:t>Suggestions for a Smooth(er) Transition</a:t>
            </a:r>
            <a:endParaRPr lang="en-US">
              <a:solidFill>
                <a:schemeClr val="bg1"/>
              </a:solidFill>
              <a:ea typeface="+mj-lt"/>
              <a:cs typeface="Gill Sans"/>
            </a:endParaRPr>
          </a:p>
          <a:p>
            <a:pPr>
              <a:spcAft>
                <a:spcPts val="1000"/>
              </a:spcAft>
            </a:pPr>
            <a:r>
              <a:rPr lang="en-US" sz="1800" dirty="0">
                <a:solidFill>
                  <a:schemeClr val="bg1"/>
                </a:solidFill>
                <a:ea typeface="+mj-lt"/>
                <a:cs typeface="Gill Sans"/>
              </a:rPr>
              <a:t>Try to identify pain points in advance and choose the system with the fewest​</a:t>
            </a:r>
            <a:endParaRPr lang="en-US" dirty="0">
              <a:solidFill>
                <a:schemeClr val="bg1"/>
              </a:solidFill>
            </a:endParaRPr>
          </a:p>
          <a:p>
            <a:pPr>
              <a:spcAft>
                <a:spcPts val="1000"/>
              </a:spcAft>
            </a:pPr>
            <a:r>
              <a:rPr lang="en-US" sz="1800" dirty="0">
                <a:solidFill>
                  <a:schemeClr val="bg1"/>
                </a:solidFill>
                <a:ea typeface="+mj-lt"/>
                <a:cs typeface="Gill Sans"/>
              </a:rPr>
              <a:t>Work proactively with vendor during implementation to find solutions​</a:t>
            </a:r>
            <a:endParaRPr lang="en-US"/>
          </a:p>
          <a:p>
            <a:pPr>
              <a:spcAft>
                <a:spcPts val="1000"/>
              </a:spcAft>
            </a:pPr>
            <a:r>
              <a:rPr lang="en-US" sz="1800" dirty="0">
                <a:solidFill>
                  <a:schemeClr val="bg1"/>
                </a:solidFill>
                <a:ea typeface="+mj-lt"/>
                <a:cs typeface="Gill Sans"/>
              </a:rPr>
              <a:t>Communicate differences between old and new systems clearly to stakeholders and users​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spcAft>
                <a:spcPts val="1000"/>
              </a:spcAft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2AE076-415D-4885-AFB0-FF6A4893FE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3ADA36-3A7E-9B49-A772-18572EEB4566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3383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2E05-8212-4E3E-B574-F8506EC90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Relationships During Transition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14C19-A0D7-423C-983E-13B7962D77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7650" y="2451463"/>
            <a:ext cx="10046305" cy="3149600"/>
          </a:xfrm>
        </p:spPr>
        <p:txBody>
          <a:bodyPr/>
          <a:lstStyle/>
          <a:p>
            <a:r>
              <a:rPr lang="en-US" dirty="0"/>
              <a:t>Who does what?​</a:t>
            </a:r>
          </a:p>
          <a:p>
            <a:r>
              <a:rPr lang="en-US" dirty="0"/>
              <a:t>Roles/permissions in the software that do not match your process​</a:t>
            </a:r>
          </a:p>
          <a:p>
            <a:r>
              <a:rPr lang="en-US" dirty="0"/>
              <a:t>When technology dictates job descriptions​</a:t>
            </a:r>
          </a:p>
          <a:p>
            <a:r>
              <a:rPr lang="en-US" dirty="0"/>
              <a:t>Don't forget to keep your bargaining units informed</a:t>
            </a:r>
          </a:p>
          <a:p>
            <a:r>
              <a:rPr lang="en-US" dirty="0"/>
              <a:t>Special challenges in multi-college districts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EA1535-FF80-4D4E-8E66-20F2002325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3ADA36-3A7E-9B49-A772-18572EEB4566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0230384"/>
      </p:ext>
    </p:extLst>
  </p:cSld>
  <p:clrMapOvr>
    <a:masterClrMapping/>
  </p:clrMapOvr>
</p:sld>
</file>

<file path=ppt/theme/theme1.xml><?xml version="1.0" encoding="utf-8"?>
<a:theme xmlns:a="http://schemas.openxmlformats.org/drawingml/2006/main" name="ASCCC Curriculum Inst. 2020 Theme">
  <a:themeElements>
    <a:clrScheme name="ASCCC CI 2021">
      <a:dk1>
        <a:srgbClr val="005B96"/>
      </a:dk1>
      <a:lt1>
        <a:srgbClr val="FFFFFF"/>
      </a:lt1>
      <a:dk2>
        <a:srgbClr val="4186C3"/>
      </a:dk2>
      <a:lt2>
        <a:srgbClr val="F0ECE8"/>
      </a:lt2>
      <a:accent1>
        <a:srgbClr val="9277B9"/>
      </a:accent1>
      <a:accent2>
        <a:srgbClr val="26BB9A"/>
      </a:accent2>
      <a:accent3>
        <a:srgbClr val="54514F"/>
      </a:accent3>
      <a:accent4>
        <a:srgbClr val="008C77"/>
      </a:accent4>
      <a:accent5>
        <a:srgbClr val="005B95"/>
      </a:accent5>
      <a:accent6>
        <a:srgbClr val="4186C3"/>
      </a:accent6>
      <a:hlink>
        <a:srgbClr val="005B95"/>
      </a:hlink>
      <a:folHlink>
        <a:srgbClr val="9277B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CCC CI 2021 ppt template 1  -  Compatibility Mode" id="{9413167A-AA26-4465-9432-6DCE8C96353E}" vid="{4FC4DC6A-0277-4EA8-B2B2-F9FC161C45F6}"/>
    </a:ext>
  </a:extLst>
</a:theme>
</file>

<file path=ppt/theme/theme2.xml><?xml version="1.0" encoding="utf-8"?>
<a:theme xmlns:a="http://schemas.openxmlformats.org/drawingml/2006/main" name="1_ASCCC Curriculum Inst. 2020 Theme">
  <a:themeElements>
    <a:clrScheme name="ASCCC CI 2021">
      <a:dk1>
        <a:srgbClr val="005B96"/>
      </a:dk1>
      <a:lt1>
        <a:srgbClr val="FFFFFF"/>
      </a:lt1>
      <a:dk2>
        <a:srgbClr val="4186C3"/>
      </a:dk2>
      <a:lt2>
        <a:srgbClr val="F0ECE8"/>
      </a:lt2>
      <a:accent1>
        <a:srgbClr val="9277B9"/>
      </a:accent1>
      <a:accent2>
        <a:srgbClr val="26BB9A"/>
      </a:accent2>
      <a:accent3>
        <a:srgbClr val="54514F"/>
      </a:accent3>
      <a:accent4>
        <a:srgbClr val="008C77"/>
      </a:accent4>
      <a:accent5>
        <a:srgbClr val="005B95"/>
      </a:accent5>
      <a:accent6>
        <a:srgbClr val="4186C3"/>
      </a:accent6>
      <a:hlink>
        <a:srgbClr val="005B95"/>
      </a:hlink>
      <a:folHlink>
        <a:srgbClr val="9277B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CCC CI 2021 ppt template 1  -  Compatibility Mode" id="{9413167A-AA26-4465-9432-6DCE8C96353E}" vid="{0E7780D6-E2F5-4F09-A7C7-F9E1CEC684A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E2B1D2122A2648B19024A6986D8E0F" ma:contentTypeVersion="12" ma:contentTypeDescription="Create a new document." ma:contentTypeScope="" ma:versionID="ab13514135d7b0413bd5ccb018b8c3ef">
  <xsd:schema xmlns:xsd="http://www.w3.org/2001/XMLSchema" xmlns:xs="http://www.w3.org/2001/XMLSchema" xmlns:p="http://schemas.microsoft.com/office/2006/metadata/properties" xmlns:ns3="5a5f073e-1a5a-4ce7-ab9a-750922bd071b" xmlns:ns4="31ca2456-7af9-453b-bfbd-8677c5082fe7" targetNamespace="http://schemas.microsoft.com/office/2006/metadata/properties" ma:root="true" ma:fieldsID="f7e5a5d08b46223388f835e0fdca1aca" ns3:_="" ns4:_="">
    <xsd:import namespace="5a5f073e-1a5a-4ce7-ab9a-750922bd071b"/>
    <xsd:import namespace="31ca2456-7af9-453b-bfbd-8677c5082fe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5f073e-1a5a-4ce7-ab9a-750922bd071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ca2456-7af9-453b-bfbd-8677c5082f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FDA9A79-7244-4F1D-82C3-C62E8A09646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2F9C71-CE0C-4F6D-B9DC-BE5C57619A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5f073e-1a5a-4ce7-ab9a-750922bd071b"/>
    <ds:schemaRef ds:uri="31ca2456-7af9-453b-bfbd-8677c5082f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DB39524-6AE0-4E57-ACDC-D032976C192E}">
  <ds:schemaRefs>
    <ds:schemaRef ds:uri="31ca2456-7af9-453b-bfbd-8677c5082fe7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infopath/2007/PartnerControls"/>
    <ds:schemaRef ds:uri="5a5f073e-1a5a-4ce7-ab9a-750922bd071b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Navigating Curriculum Technology CI 2021</Template>
  <TotalTime>0</TotalTime>
  <Words>636</Words>
  <Application>Microsoft Office PowerPoint</Application>
  <PresentationFormat>Widescreen</PresentationFormat>
  <Paragraphs>88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Gill Sans</vt:lpstr>
      <vt:lpstr>Palatino</vt:lpstr>
      <vt:lpstr>Palatino Linotype</vt:lpstr>
      <vt:lpstr>Wingdings</vt:lpstr>
      <vt:lpstr>ASCCC Curriculum Inst. 2020 Theme</vt:lpstr>
      <vt:lpstr>1_ASCCC Curriculum Inst. 2020 Theme</vt:lpstr>
      <vt:lpstr>Navigating Curriculum Technology and Management Systems ​</vt:lpstr>
      <vt:lpstr>Presenters</vt:lpstr>
      <vt:lpstr>Session Goals</vt:lpstr>
      <vt:lpstr>Fullerton Experience</vt:lpstr>
      <vt:lpstr>Diablo Valley College Experience</vt:lpstr>
      <vt:lpstr>Yuba Community College District (pt. 1)</vt:lpstr>
      <vt:lpstr>Yuba Community College District (pt. 2)</vt:lpstr>
      <vt:lpstr>What drives curriculum processes?​</vt:lpstr>
      <vt:lpstr>Working Relationships During Transition</vt:lpstr>
      <vt:lpstr>Stages of Tech Transition Grief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Navigating Curriculum  Technology and Management  Systems   Lesley Agostino 5C/4CS - Diablo Valley College​  Nili Kirschner Woodland Community College​  Marwin Luminarias 4CS – Fullerton College</dc:title>
  <dc:creator>Agostino, Lesley</dc:creator>
  <cp:lastModifiedBy>Agostino, Lesley</cp:lastModifiedBy>
  <cp:revision>151</cp:revision>
  <cp:lastPrinted>2020-11-24T19:39:26Z</cp:lastPrinted>
  <dcterms:created xsi:type="dcterms:W3CDTF">2021-06-18T04:26:38Z</dcterms:created>
  <dcterms:modified xsi:type="dcterms:W3CDTF">2021-07-01T20:06:57Z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0x01010032E2B1D2122A2648B19024A6986D8E0F</vt:lpwstr>
  </property>
</Properties>
</file>