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261" r:id="rId5"/>
    <p:sldId id="264" r:id="rId6"/>
    <p:sldId id="265" r:id="rId7"/>
    <p:sldId id="319" r:id="rId8"/>
    <p:sldId id="316" r:id="rId9"/>
    <p:sldId id="317" r:id="rId10"/>
    <p:sldId id="318"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664" autoAdjust="0"/>
  </p:normalViewPr>
  <p:slideViewPr>
    <p:cSldViewPr snapToGrid="0">
      <p:cViewPr varScale="1">
        <p:scale>
          <a:sx n="65" d="100"/>
          <a:sy n="65" d="100"/>
        </p:scale>
        <p:origin x="13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0DECA-92C9-4F9C-8304-05A89A4A8335}"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5E7CE-3354-44F0-8D88-4F724201A13A}" type="slidenum">
              <a:rPr lang="en-US" smtClean="0"/>
              <a:t>‹#›</a:t>
            </a:fld>
            <a:endParaRPr lang="en-US"/>
          </a:p>
        </p:txBody>
      </p:sp>
    </p:spTree>
    <p:extLst>
      <p:ext uri="{BB962C8B-B14F-4D97-AF65-F5344CB8AC3E}">
        <p14:creationId xmlns:p14="http://schemas.microsoft.com/office/powerpoint/2010/main" val="142567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 change in power: There are designated positions—people with formal authority—responsible for the new activity (not just committed or skillful individuals who happen to care about it). ● A change in money: Routine funding is earmarked for the new activity in a new way—or, failing that, there is a pattern of recurring special funding on which most actors in the system can rely. ● A change in habits: Participants in a system interact with each other to carry out the new activity as part of their normal routine—not just in response to a special initiative, demonstration, or project. If top-level authorities have to “command” such interactions to take place, then the system has not absorbed them, and thus has not yet changed. ● A change in technology or skills: There is a growing cadre of skilled practitioners at most or all levels in the delivery chain, practicing methods that were not previously common or considered desirable. These practitioners are now expert in the skills that the new system demands and have set a standard for effective delivery of the new system’s intended results. ● A change in ideas or values: There is a new definition of performance or success, and often a new understanding of the people to be served and the problem to be solved. The new definition and understanding are common</a:t>
            </a:r>
            <a:endParaRPr lang="en-US" dirty="0"/>
          </a:p>
        </p:txBody>
      </p:sp>
      <p:sp>
        <p:nvSpPr>
          <p:cNvPr id="4" name="Slide Number Placeholder 3"/>
          <p:cNvSpPr>
            <a:spLocks noGrp="1"/>
          </p:cNvSpPr>
          <p:nvPr>
            <p:ph type="sldNum" sz="quarter" idx="10"/>
          </p:nvPr>
        </p:nvSpPr>
        <p:spPr/>
        <p:txBody>
          <a:bodyPr/>
          <a:lstStyle/>
          <a:p>
            <a:fld id="{C835E7CE-3354-44F0-8D88-4F724201A13A}" type="slidenum">
              <a:rPr lang="en-US" smtClean="0"/>
              <a:t>4</a:t>
            </a:fld>
            <a:endParaRPr lang="en-US"/>
          </a:p>
        </p:txBody>
      </p:sp>
    </p:spTree>
    <p:extLst>
      <p:ext uri="{BB962C8B-B14F-4D97-AF65-F5344CB8AC3E}">
        <p14:creationId xmlns:p14="http://schemas.microsoft.com/office/powerpoint/2010/main" val="1830721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3393bdc55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3393bdc55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8779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3393bdc55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3393bd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8560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3393bdc55_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3393bdc55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89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73393bdc55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73393bdc55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998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3393bdc55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3393bdc5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1338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3393bdc5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3393bdc5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4870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0" indent="0" algn="l" rtl="0">
              <a:lnSpc>
                <a:spcPct val="115000"/>
              </a:lnSpc>
              <a:spcBef>
                <a:spcPts val="0"/>
              </a:spcBef>
              <a:spcAft>
                <a:spcPts val="0"/>
              </a:spcAft>
              <a:buClr>
                <a:schemeClr val="dk1"/>
              </a:buClr>
              <a:buSzPts val="1100"/>
              <a:buFont typeface="Arial"/>
              <a:buNone/>
            </a:pPr>
            <a:r>
              <a:rPr lang="en">
                <a:solidFill>
                  <a:srgbClr val="1F497D"/>
                </a:solidFill>
                <a:latin typeface="Courier New"/>
                <a:ea typeface="Courier New"/>
                <a:cs typeface="Courier New"/>
                <a:sym typeface="Courier New"/>
              </a:rPr>
              <a:t>o</a:t>
            </a:r>
            <a:r>
              <a:rPr lang="en" sz="700">
                <a:solidFill>
                  <a:srgbClr val="1F497D"/>
                </a:solidFill>
                <a:latin typeface="Times New Roman"/>
                <a:ea typeface="Times New Roman"/>
                <a:cs typeface="Times New Roman"/>
                <a:sym typeface="Times New Roman"/>
              </a:rPr>
              <a:t>   </a:t>
            </a:r>
            <a:r>
              <a:rPr lang="en">
                <a:solidFill>
                  <a:srgbClr val="1F497D"/>
                </a:solidFill>
                <a:latin typeface="Calibri"/>
                <a:ea typeface="Calibri"/>
                <a:cs typeface="Calibri"/>
                <a:sym typeface="Calibri"/>
              </a:rPr>
              <a:t>Joanna &amp; Lisa to walk through the resources available via the committees and the work on distance education to date</a:t>
            </a:r>
            <a:endParaRPr/>
          </a:p>
        </p:txBody>
      </p:sp>
    </p:spTree>
    <p:extLst>
      <p:ext uri="{BB962C8B-B14F-4D97-AF65-F5344CB8AC3E}">
        <p14:creationId xmlns:p14="http://schemas.microsoft.com/office/powerpoint/2010/main" val="135639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3393bdc55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3393bdc55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173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3393bdc55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3393bdc5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749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3393bdc5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3393bdc5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174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3393bd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73393bd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0" indent="0" algn="l" rtl="0">
              <a:lnSpc>
                <a:spcPct val="115000"/>
              </a:lnSpc>
              <a:spcBef>
                <a:spcPts val="0"/>
              </a:spcBef>
              <a:spcAft>
                <a:spcPts val="0"/>
              </a:spcAft>
              <a:buClr>
                <a:schemeClr val="dk1"/>
              </a:buClr>
              <a:buSzPts val="1100"/>
              <a:buFont typeface="Arial"/>
              <a:buNone/>
            </a:pPr>
            <a:endParaRPr>
              <a:solidFill>
                <a:srgbClr val="1F497D"/>
              </a:solidFill>
              <a:latin typeface="Calibri"/>
              <a:ea typeface="Calibri"/>
              <a:cs typeface="Calibri"/>
              <a:sym typeface="Calibri"/>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38734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3393bdc55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3393bdc55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0770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3393bdc55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3393bdc5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3561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3393bdc55_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3393bdc55_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2583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B0BE-86DF-4F6D-9695-42F8739220CE}"/>
              </a:ext>
            </a:extLst>
          </p:cNvPr>
          <p:cNvSpPr>
            <a:spLocks noGrp="1"/>
          </p:cNvSpPr>
          <p:nvPr>
            <p:ph type="ctrTitle"/>
          </p:nvPr>
        </p:nvSpPr>
        <p:spPr>
          <a:xfrm>
            <a:off x="1524000" y="2764465"/>
            <a:ext cx="9144000" cy="786809"/>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236EB438-DCC4-4947-A9DA-38DDD07A07A6}"/>
              </a:ext>
            </a:extLst>
          </p:cNvPr>
          <p:cNvSpPr>
            <a:spLocks noGrp="1"/>
          </p:cNvSpPr>
          <p:nvPr>
            <p:ph type="subTitle" idx="1"/>
          </p:nvPr>
        </p:nvSpPr>
        <p:spPr>
          <a:xfrm>
            <a:off x="1524000" y="2235754"/>
            <a:ext cx="9144000" cy="48086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Slide Number Placeholder 3">
            <a:extLst>
              <a:ext uri="{FF2B5EF4-FFF2-40B4-BE49-F238E27FC236}">
                <a16:creationId xmlns:a16="http://schemas.microsoft.com/office/drawing/2014/main" id="{69EF952D-624F-419B-B843-811A9B9E0EF1}"/>
              </a:ext>
            </a:extLst>
          </p:cNvPr>
          <p:cNvSpPr>
            <a:spLocks noGrp="1"/>
          </p:cNvSpPr>
          <p:nvPr>
            <p:ph type="sldNum" sz="quarter" idx="10"/>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399475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06E9A-B34F-4B71-A6B8-D8968C12E8E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CF4C9AC-4235-4209-A24C-8BA29A66FCA3}"/>
              </a:ext>
            </a:extLst>
          </p:cNvPr>
          <p:cNvSpPr>
            <a:spLocks noGrp="1"/>
          </p:cNvSpPr>
          <p:nvPr>
            <p:ph idx="1"/>
          </p:nvPr>
        </p:nvSpPr>
        <p:spPr>
          <a:xfrm>
            <a:off x="838200" y="1825625"/>
            <a:ext cx="10515600" cy="36545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8FC7671-28B7-4084-B2EE-71698325CD1C}"/>
              </a:ext>
            </a:extLst>
          </p:cNvPr>
          <p:cNvSpPr>
            <a:spLocks noGrp="1"/>
          </p:cNvSpPr>
          <p:nvPr>
            <p:ph type="sldNum" sz="quarter" idx="10"/>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88001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A91A-8332-4C79-8136-7F08F76C44D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3D75CB0-1620-4CBC-ADDE-31A28A930E41}"/>
              </a:ext>
            </a:extLst>
          </p:cNvPr>
          <p:cNvSpPr>
            <a:spLocks noGrp="1"/>
          </p:cNvSpPr>
          <p:nvPr>
            <p:ph sz="half" idx="1"/>
          </p:nvPr>
        </p:nvSpPr>
        <p:spPr>
          <a:xfrm>
            <a:off x="838200" y="1825625"/>
            <a:ext cx="5038596" cy="35066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22AF324E-1F35-4923-847A-B73AFBC314E5}"/>
              </a:ext>
            </a:extLst>
          </p:cNvPr>
          <p:cNvSpPr>
            <a:spLocks noGrp="1"/>
          </p:cNvSpPr>
          <p:nvPr>
            <p:ph sz="half" idx="10"/>
          </p:nvPr>
        </p:nvSpPr>
        <p:spPr>
          <a:xfrm>
            <a:off x="6315205" y="1825625"/>
            <a:ext cx="5038596" cy="35066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5FA2D49-EDF3-45E1-AF22-9C956F3347EE}"/>
              </a:ext>
            </a:extLst>
          </p:cNvPr>
          <p:cNvSpPr>
            <a:spLocks noGrp="1"/>
          </p:cNvSpPr>
          <p:nvPr>
            <p:ph type="sldNum" sz="quarter" idx="11"/>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99481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2B592-1A17-417A-8CFF-BB522123F028}"/>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7EED4226-5D1B-4021-88D2-27DD3BCF68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2ED2C9C-F314-4CCB-AAB0-F0B7CEDB96DB}"/>
              </a:ext>
            </a:extLst>
          </p:cNvPr>
          <p:cNvSpPr>
            <a:spLocks noGrp="1"/>
          </p:cNvSpPr>
          <p:nvPr>
            <p:ph sz="half" idx="2"/>
          </p:nvPr>
        </p:nvSpPr>
        <p:spPr>
          <a:xfrm>
            <a:off x="839788" y="2505075"/>
            <a:ext cx="5157787" cy="30439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CF2BD4-3099-4413-AE67-38243C7DB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9DC5FBB6-FB89-486F-9BF8-8F14C4D1ECC9}"/>
              </a:ext>
            </a:extLst>
          </p:cNvPr>
          <p:cNvSpPr>
            <a:spLocks noGrp="1"/>
          </p:cNvSpPr>
          <p:nvPr>
            <p:ph sz="quarter" idx="4"/>
          </p:nvPr>
        </p:nvSpPr>
        <p:spPr>
          <a:xfrm>
            <a:off x="6172200" y="2505075"/>
            <a:ext cx="5183188" cy="30439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C316F23-07ED-43F0-9BD5-8F6398670BFD}"/>
              </a:ext>
            </a:extLst>
          </p:cNvPr>
          <p:cNvSpPr>
            <a:spLocks noGrp="1"/>
          </p:cNvSpPr>
          <p:nvPr>
            <p:ph type="sldNum" sz="quarter" idx="10"/>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259389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6D77-332E-4483-AAB5-DD9F9EF0C479}"/>
              </a:ext>
            </a:extLst>
          </p:cNvPr>
          <p:cNvSpPr>
            <a:spLocks noGrp="1"/>
          </p:cNvSpPr>
          <p:nvPr>
            <p:ph type="title"/>
          </p:nvPr>
        </p:nvSpPr>
        <p:spPr/>
        <p:txBody>
          <a:bodyPr/>
          <a:lstStyle/>
          <a:p>
            <a:r>
              <a:rPr lang="en-US" dirty="0"/>
              <a:t>Click to edit Master title style</a:t>
            </a:r>
          </a:p>
        </p:txBody>
      </p:sp>
      <p:sp>
        <p:nvSpPr>
          <p:cNvPr id="7" name="Picture Placeholder 6">
            <a:extLst>
              <a:ext uri="{FF2B5EF4-FFF2-40B4-BE49-F238E27FC236}">
                <a16:creationId xmlns:a16="http://schemas.microsoft.com/office/drawing/2014/main" id="{10D8B378-6192-43BF-B31B-4835045A6C29}"/>
              </a:ext>
            </a:extLst>
          </p:cNvPr>
          <p:cNvSpPr>
            <a:spLocks noGrp="1"/>
          </p:cNvSpPr>
          <p:nvPr>
            <p:ph type="pic" sz="quarter" idx="10"/>
          </p:nvPr>
        </p:nvSpPr>
        <p:spPr>
          <a:xfrm>
            <a:off x="5608638" y="1849438"/>
            <a:ext cx="6583362" cy="3302000"/>
          </a:xfrm>
        </p:spPr>
        <p:txBody>
          <a:bodyPr/>
          <a:lstStyle/>
          <a:p>
            <a:endParaRPr lang="en-US" dirty="0"/>
          </a:p>
        </p:txBody>
      </p:sp>
      <p:sp>
        <p:nvSpPr>
          <p:cNvPr id="9" name="Text Placeholder 8">
            <a:extLst>
              <a:ext uri="{FF2B5EF4-FFF2-40B4-BE49-F238E27FC236}">
                <a16:creationId xmlns:a16="http://schemas.microsoft.com/office/drawing/2014/main" id="{048DB3A6-CCA2-4870-A323-033306F8F3D2}"/>
              </a:ext>
            </a:extLst>
          </p:cNvPr>
          <p:cNvSpPr>
            <a:spLocks noGrp="1"/>
          </p:cNvSpPr>
          <p:nvPr>
            <p:ph type="body" sz="quarter" idx="11"/>
          </p:nvPr>
        </p:nvSpPr>
        <p:spPr>
          <a:xfrm>
            <a:off x="838200" y="1849438"/>
            <a:ext cx="4578350" cy="3302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0C9FC73-1847-4979-9B5D-D9E59F62D110}"/>
              </a:ext>
            </a:extLst>
          </p:cNvPr>
          <p:cNvSpPr>
            <a:spLocks noGrp="1"/>
          </p:cNvSpPr>
          <p:nvPr>
            <p:ph type="sldNum" sz="quarter" idx="12"/>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190338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AE7F-6533-4069-8AAA-35DFBF4C3E0B}"/>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7E76ADA4-64EA-49CF-8707-2F0B6D4F17CB}"/>
              </a:ext>
            </a:extLst>
          </p:cNvPr>
          <p:cNvSpPr>
            <a:spLocks noGrp="1"/>
          </p:cNvSpPr>
          <p:nvPr>
            <p:ph idx="1"/>
          </p:nvPr>
        </p:nvSpPr>
        <p:spPr>
          <a:xfrm>
            <a:off x="5183188" y="987426"/>
            <a:ext cx="6172200" cy="44320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B1ED617E-D9DE-4CE8-B65E-87959D358FEA}"/>
              </a:ext>
            </a:extLst>
          </p:cNvPr>
          <p:cNvSpPr>
            <a:spLocks noGrp="1"/>
          </p:cNvSpPr>
          <p:nvPr>
            <p:ph type="body" sz="half" idx="2"/>
          </p:nvPr>
        </p:nvSpPr>
        <p:spPr>
          <a:xfrm>
            <a:off x="839788" y="2057400"/>
            <a:ext cx="3932237" cy="34662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Slide Number Placeholder 4">
            <a:extLst>
              <a:ext uri="{FF2B5EF4-FFF2-40B4-BE49-F238E27FC236}">
                <a16:creationId xmlns:a16="http://schemas.microsoft.com/office/drawing/2014/main" id="{5787E0CC-1A1C-4861-BDAF-EF4CC28760A5}"/>
              </a:ext>
            </a:extLst>
          </p:cNvPr>
          <p:cNvSpPr>
            <a:spLocks noGrp="1"/>
          </p:cNvSpPr>
          <p:nvPr>
            <p:ph type="sldNum" sz="quarter" idx="10"/>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3651057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B795-4551-4892-BDA9-BB5EF646C6C4}"/>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A1A80E8-B6F0-436C-8626-D07C6FB452AD}"/>
              </a:ext>
            </a:extLst>
          </p:cNvPr>
          <p:cNvSpPr>
            <a:spLocks noGrp="1"/>
          </p:cNvSpPr>
          <p:nvPr>
            <p:ph type="pic" idx="1"/>
          </p:nvPr>
        </p:nvSpPr>
        <p:spPr>
          <a:xfrm>
            <a:off x="5183188" y="987425"/>
            <a:ext cx="7008812" cy="47116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C31CB76-B78C-4A20-84A9-69D867BB6E95}"/>
              </a:ext>
            </a:extLst>
          </p:cNvPr>
          <p:cNvSpPr>
            <a:spLocks noGrp="1"/>
          </p:cNvSpPr>
          <p:nvPr>
            <p:ph type="body" sz="half" idx="2"/>
          </p:nvPr>
        </p:nvSpPr>
        <p:spPr>
          <a:xfrm>
            <a:off x="839788" y="2057400"/>
            <a:ext cx="3932237" cy="33652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Slide Number Placeholder 4">
            <a:extLst>
              <a:ext uri="{FF2B5EF4-FFF2-40B4-BE49-F238E27FC236}">
                <a16:creationId xmlns:a16="http://schemas.microsoft.com/office/drawing/2014/main" id="{19E8ED20-8062-40E1-950F-CBE381994057}"/>
              </a:ext>
            </a:extLst>
          </p:cNvPr>
          <p:cNvSpPr>
            <a:spLocks noGrp="1"/>
          </p:cNvSpPr>
          <p:nvPr>
            <p:ph type="sldNum" sz="quarter" idx="10"/>
          </p:nvPr>
        </p:nvSpPr>
        <p:spPr/>
        <p:txBody>
          <a:body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73076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9852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889376D1-4608-4787-BE58-B2E914F26CB6}"/>
              </a:ext>
            </a:extLst>
          </p:cNvPr>
          <p:cNvPicPr>
            <a:picLocks noChangeAspect="1"/>
          </p:cNvPicPr>
          <p:nvPr userDrawn="1"/>
        </p:nvPicPr>
        <p:blipFill rotWithShape="1">
          <a:blip r:embed="rId10">
            <a:extLst>
              <a:ext uri="{96DAC541-7B7A-43D3-8B79-37D633B846F1}">
                <asvg:svgBlip xmlns:asvg="http://schemas.microsoft.com/office/drawing/2016/SVG/main" xmlns="" r:embed="rId11"/>
              </a:ext>
            </a:extLst>
          </a:blip>
          <a:srcRect r="12879" b="7360"/>
          <a:stretch/>
        </p:blipFill>
        <p:spPr>
          <a:xfrm>
            <a:off x="7810500" y="1041748"/>
            <a:ext cx="4381500" cy="4659045"/>
          </a:xfrm>
          <a:prstGeom prst="rect">
            <a:avLst/>
          </a:prstGeom>
        </p:spPr>
      </p:pic>
      <p:sp>
        <p:nvSpPr>
          <p:cNvPr id="2" name="Title Placeholder 1">
            <a:extLst>
              <a:ext uri="{FF2B5EF4-FFF2-40B4-BE49-F238E27FC236}">
                <a16:creationId xmlns:a16="http://schemas.microsoft.com/office/drawing/2014/main" id="{522E5279-6BB5-4200-B623-E50AF74A5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C705A94-6AAA-4E19-916C-A4F16D9F3F7C}"/>
              </a:ext>
            </a:extLst>
          </p:cNvPr>
          <p:cNvSpPr>
            <a:spLocks noGrp="1"/>
          </p:cNvSpPr>
          <p:nvPr>
            <p:ph type="body" idx="1"/>
          </p:nvPr>
        </p:nvSpPr>
        <p:spPr>
          <a:xfrm>
            <a:off x="838200" y="1825625"/>
            <a:ext cx="10515600" cy="37046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alifornia Community Colleges logo">
            <a:extLst>
              <a:ext uri="{FF2B5EF4-FFF2-40B4-BE49-F238E27FC236}">
                <a16:creationId xmlns:a16="http://schemas.microsoft.com/office/drawing/2014/main" id="{F4BB0571-4F9D-46DF-8EFE-445155A934C1}"/>
              </a:ext>
            </a:extLst>
          </p:cNvPr>
          <p:cNvPicPr>
            <a:picLocks noChangeAspect="1"/>
          </p:cNvPicPr>
          <p:nvPr userDrawn="1"/>
        </p:nvPicPr>
        <p:blipFill>
          <a:blip r:embed="rId12"/>
          <a:stretch>
            <a:fillRect/>
          </a:stretch>
        </p:blipFill>
        <p:spPr>
          <a:xfrm>
            <a:off x="320140" y="6001350"/>
            <a:ext cx="1579813" cy="596918"/>
          </a:xfrm>
          <a:prstGeom prst="rect">
            <a:avLst/>
          </a:prstGeom>
        </p:spPr>
      </p:pic>
      <p:cxnSp>
        <p:nvCxnSpPr>
          <p:cNvPr id="9" name="Straight Connector 8">
            <a:extLst>
              <a:ext uri="{FF2B5EF4-FFF2-40B4-BE49-F238E27FC236}">
                <a16:creationId xmlns:a16="http://schemas.microsoft.com/office/drawing/2014/main" id="{E170D472-E2B6-4FB4-807D-3388763161BF}"/>
              </a:ext>
            </a:extLst>
          </p:cNvPr>
          <p:cNvCxnSpPr/>
          <p:nvPr userDrawn="1"/>
        </p:nvCxnSpPr>
        <p:spPr>
          <a:xfrm>
            <a:off x="0" y="5699720"/>
            <a:ext cx="12192000" cy="0"/>
          </a:xfrm>
          <a:prstGeom prst="line">
            <a:avLst/>
          </a:prstGeom>
          <a:ln w="12700">
            <a:solidFill>
              <a:srgbClr val="E3E5E5"/>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5E797C6-3A1E-4029-A027-67C28BED6CFE}"/>
              </a:ext>
            </a:extLst>
          </p:cNvPr>
          <p:cNvSpPr>
            <a:spLocks noGrp="1"/>
          </p:cNvSpPr>
          <p:nvPr>
            <p:ph type="sldNum" sz="quarter" idx="4"/>
          </p:nvPr>
        </p:nvSpPr>
        <p:spPr>
          <a:xfrm>
            <a:off x="8610600" y="6117246"/>
            <a:ext cx="2743200" cy="365125"/>
          </a:xfrm>
          <a:prstGeom prst="rect">
            <a:avLst/>
          </a:prstGeom>
        </p:spPr>
        <p:txBody>
          <a:bodyPr vert="horz" lIns="91440" tIns="45720" rIns="91440" bIns="45720" rtlCol="0" anchor="ctr"/>
          <a:lstStyle>
            <a:lvl1pPr algn="r">
              <a:defRPr sz="1200">
                <a:solidFill>
                  <a:srgbClr val="53575A"/>
                </a:solidFill>
              </a:defRPr>
            </a:lvl1pPr>
          </a:lstStyle>
          <a:p>
            <a:fld id="{7934E7AA-586C-4B13-A389-1429762DA247}" type="slidenum">
              <a:rPr lang="en-US" smtClean="0"/>
              <a:pPr/>
              <a:t>‹#›</a:t>
            </a:fld>
            <a:endParaRPr lang="en-US" dirty="0"/>
          </a:p>
        </p:txBody>
      </p:sp>
    </p:spTree>
    <p:extLst>
      <p:ext uri="{BB962C8B-B14F-4D97-AF65-F5344CB8AC3E}">
        <p14:creationId xmlns:p14="http://schemas.microsoft.com/office/powerpoint/2010/main" val="3557433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lnSpc>
          <a:spcPct val="90000"/>
        </a:lnSpc>
        <a:spcBef>
          <a:spcPct val="0"/>
        </a:spcBef>
        <a:buNone/>
        <a:defRPr sz="4400" kern="1200">
          <a:solidFill>
            <a:srgbClr val="002F6D"/>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3575A"/>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3575A"/>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3575A"/>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3575A"/>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3575A"/>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sccc.org/resolutions/support-new-distance-education-defini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ccpln.csod.com/phnx/driver.aspx?routename=Social/Topic/TopicDetails&amp;Topic=973&amp;Root=14"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s://drive.google.com/file/d/1MW13gDbPTrUoOsRRmtTtlV1sWYy4qnPB/view?usp=sharing"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hyperlink" Target="https://drive.google.com/open?id=1Zx2LdH2yHbK1a9WP3tK3bUL79qr3R8Dd" TargetMode="External"/><Relationship Id="rId5" Type="http://schemas.openxmlformats.org/officeDocument/2006/relationships/hyperlink" Target="https://drive.google.com/drive/folders/1dZRrL3sPsk7zDmq32qcbc0uOLxduaauq?usp=sharing" TargetMode="External"/><Relationship Id="rId4" Type="http://schemas.openxmlformats.org/officeDocument/2006/relationships/hyperlink" Target="https://www.mjc.edu/governance/curriculum/documents/de_addendum_proposed_4-1-19_.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ocuments.coastline.edu/faculty-staff/Online%20Instruction%20Guidelines%20APPROVED%20VERSION%203.1.2016.pdf"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hyperlink" Target="https://laney.edu/distance_education/faculty-resources/regular-and-effective-contact/" TargetMode="External"/><Relationship Id="rId4" Type="http://schemas.openxmlformats.org/officeDocument/2006/relationships/hyperlink" Target="https://www.dvc.edu/online-education/pdfs/DVC_Procedure_4003.02.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cccco.edu/-/media/CCCCO-Website/Files/Communications/COVID-19/es-20-12-temporary-distance-education-blanket-addendum-summer-and-fall-2020.pdf?la=en&amp;hash=6ADEEEAF8FCA199431F954611437D55CB7906E5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sccc.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C624-5F65-47E7-B8D6-DFEF9DEF1534}"/>
              </a:ext>
            </a:extLst>
          </p:cNvPr>
          <p:cNvSpPr>
            <a:spLocks noGrp="1"/>
          </p:cNvSpPr>
          <p:nvPr>
            <p:ph type="ctrTitle"/>
          </p:nvPr>
        </p:nvSpPr>
        <p:spPr>
          <a:xfrm>
            <a:off x="1524000" y="2462886"/>
            <a:ext cx="9144000" cy="1231338"/>
          </a:xfrm>
        </p:spPr>
        <p:txBody>
          <a:bodyPr>
            <a:noAutofit/>
          </a:bodyPr>
          <a:lstStyle/>
          <a:p>
            <a:r>
              <a:rPr lang="en-US" sz="4900" dirty="0" smtClean="0"/>
              <a:t/>
            </a:r>
            <a:br>
              <a:rPr lang="en-US" sz="4900" dirty="0" smtClean="0"/>
            </a:br>
            <a:r>
              <a:rPr lang="en-US" sz="4900" dirty="0" smtClean="0"/>
              <a:t>Navigating Distance Education</a:t>
            </a:r>
            <a:endParaRPr lang="en-US" sz="4900" dirty="0"/>
          </a:p>
        </p:txBody>
      </p:sp>
      <p:sp>
        <p:nvSpPr>
          <p:cNvPr id="4" name="Slide Number Placeholder 3">
            <a:extLst>
              <a:ext uri="{FF2B5EF4-FFF2-40B4-BE49-F238E27FC236}">
                <a16:creationId xmlns:a16="http://schemas.microsoft.com/office/drawing/2014/main" id="{8E83B5FA-FE1F-4A31-9F72-818D05EC9C5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smtClean="0">
                <a:latin typeface="Source Sans Pro"/>
              </a:rPr>
              <a:t>April 13</a:t>
            </a:r>
            <a:r>
              <a:rPr lang="en-US" sz="2000" dirty="0" smtClean="0">
                <a:latin typeface="Source Sans Pro"/>
              </a:rPr>
              <a:t>, </a:t>
            </a:r>
            <a:r>
              <a:rPr lang="en-US" sz="2000" dirty="0" smtClean="0">
                <a:latin typeface="Source Sans Pro"/>
              </a:rPr>
              <a:t>2020</a:t>
            </a:r>
            <a:endParaRPr kumimoji="0" lang="en-US" sz="2000" b="0" i="0" u="none" strike="noStrike" kern="1200" cap="none" spc="0" normalizeH="0" baseline="0" noProof="0" dirty="0">
              <a:ln>
                <a:noFill/>
              </a:ln>
              <a:solidFill>
                <a:srgbClr val="53575A"/>
              </a:solidFill>
              <a:effectLst/>
              <a:uLnTx/>
              <a:uFillTx/>
              <a:latin typeface="Source Sans Pro"/>
            </a:endParaRPr>
          </a:p>
        </p:txBody>
      </p:sp>
      <p:sp>
        <p:nvSpPr>
          <p:cNvPr id="5" name="Subtitle 2">
            <a:extLst>
              <a:ext uri="{FF2B5EF4-FFF2-40B4-BE49-F238E27FC236}">
                <a16:creationId xmlns:a16="http://schemas.microsoft.com/office/drawing/2014/main" id="{1F03500E-72D3-4C34-BC90-78F01CA39558}"/>
              </a:ext>
            </a:extLst>
          </p:cNvPr>
          <p:cNvSpPr txBox="1">
            <a:spLocks/>
          </p:cNvSpPr>
          <p:nvPr/>
        </p:nvSpPr>
        <p:spPr>
          <a:xfrm>
            <a:off x="1524000" y="4353396"/>
            <a:ext cx="9144000" cy="92919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3575A"/>
                </a:solidFill>
                <a:latin typeface="Source Sans Pro" panose="020B0503030403020204" pitchFamily="34" charset="0"/>
                <a:ea typeface="Source Sans Pro" panose="020B0503030403020204" pitchFamily="34"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53575A"/>
                </a:solidFill>
                <a:latin typeface="Source Sans Pro" panose="020B0503030403020204" pitchFamily="34" charset="0"/>
                <a:ea typeface="Source Sans Pro" panose="020B0503030403020204" pitchFamily="34"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53575A"/>
                </a:solidFill>
                <a:latin typeface="Source Sans Pro" panose="020B0503030403020204" pitchFamily="34" charset="0"/>
                <a:ea typeface="Source Sans Pro" panose="020B0503030403020204" pitchFamily="34"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53575A"/>
                </a:solidFill>
                <a:latin typeface="Source Sans Pro" panose="020B0503030403020204" pitchFamily="34" charset="0"/>
                <a:ea typeface="Source Sans Pro" panose="020B0503030403020204" pitchFamily="34"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53575A"/>
                </a:solidFill>
                <a:latin typeface="Source Sans Pro" panose="020B0503030403020204" pitchFamily="34" charset="0"/>
                <a:ea typeface="Source Sans Pro" panose="020B0503030403020204" pitchFamily="34"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53575A"/>
              </a:solidFill>
              <a:effectLst/>
              <a:uLnTx/>
              <a:uFillTx/>
              <a:latin typeface="Source Sans Pro" panose="020B0503030403020204" pitchFamily="34" charset="0"/>
              <a:ea typeface="Source Sans Pro" panose="020B0503030403020204" pitchFamily="34" charset="0"/>
              <a:cs typeface="+mn-cs"/>
            </a:endParaRPr>
          </a:p>
        </p:txBody>
      </p:sp>
      <p:sp>
        <p:nvSpPr>
          <p:cNvPr id="6" name="Subtitle 2">
            <a:extLst>
              <a:ext uri="{FF2B5EF4-FFF2-40B4-BE49-F238E27FC236}">
                <a16:creationId xmlns:a16="http://schemas.microsoft.com/office/drawing/2014/main" id="{1F03500E-72D3-4C34-BC90-78F01CA39558}"/>
              </a:ext>
            </a:extLst>
          </p:cNvPr>
          <p:cNvSpPr txBox="1">
            <a:spLocks/>
          </p:cNvSpPr>
          <p:nvPr/>
        </p:nvSpPr>
        <p:spPr>
          <a:xfrm>
            <a:off x="1524000" y="1820905"/>
            <a:ext cx="9144000" cy="48086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3575A"/>
                </a:solidFill>
                <a:latin typeface="Source Sans Pro" panose="020B0503030403020204" pitchFamily="34" charset="0"/>
                <a:ea typeface="Source Sans Pro" panose="020B0503030403020204" pitchFamily="34"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53575A"/>
                </a:solidFill>
                <a:latin typeface="Source Sans Pro" panose="020B0503030403020204" pitchFamily="34" charset="0"/>
                <a:ea typeface="Source Sans Pro" panose="020B0503030403020204" pitchFamily="34"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53575A"/>
                </a:solidFill>
                <a:latin typeface="Source Sans Pro" panose="020B0503030403020204" pitchFamily="34" charset="0"/>
                <a:ea typeface="Source Sans Pro" panose="020B0503030403020204" pitchFamily="34"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53575A"/>
                </a:solidFill>
                <a:latin typeface="Source Sans Pro" panose="020B0503030403020204" pitchFamily="34" charset="0"/>
                <a:ea typeface="Source Sans Pro" panose="020B0503030403020204" pitchFamily="34"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53575A"/>
                </a:solidFill>
                <a:latin typeface="Source Sans Pro" panose="020B0503030403020204" pitchFamily="34" charset="0"/>
                <a:ea typeface="Source Sans Pro" panose="020B0503030403020204" pitchFamily="34"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California Community Colleges Chancellor’s Office</a:t>
            </a:r>
            <a:endParaRPr lang="en-US" dirty="0"/>
          </a:p>
        </p:txBody>
      </p:sp>
    </p:spTree>
    <p:extLst>
      <p:ext uri="{BB962C8B-B14F-4D97-AF65-F5344CB8AC3E}">
        <p14:creationId xmlns:p14="http://schemas.microsoft.com/office/powerpoint/2010/main" val="904530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8906"/>
          </a:xfrm>
        </p:spPr>
        <p:txBody>
          <a:bodyPr/>
          <a:lstStyle/>
          <a:p>
            <a:r>
              <a:rPr lang="en-US" dirty="0" smtClean="0"/>
              <a:t>COVID-19 Crisis as Impetus for Improvement</a:t>
            </a:r>
            <a:endParaRPr lang="en-US" dirty="0"/>
          </a:p>
        </p:txBody>
      </p:sp>
      <p:sp>
        <p:nvSpPr>
          <p:cNvPr id="3" name="Content Placeholder 2"/>
          <p:cNvSpPr>
            <a:spLocks noGrp="1"/>
          </p:cNvSpPr>
          <p:nvPr>
            <p:ph idx="1"/>
          </p:nvPr>
        </p:nvSpPr>
        <p:spPr>
          <a:xfrm>
            <a:off x="838200" y="1066800"/>
            <a:ext cx="10515599" cy="4618892"/>
          </a:xfrm>
        </p:spPr>
        <p:txBody>
          <a:bodyPr>
            <a:normAutofit fontScale="92500" lnSpcReduction="10000"/>
          </a:bodyPr>
          <a:lstStyle/>
          <a:p>
            <a:r>
              <a:rPr lang="en-US" dirty="0" smtClean="0"/>
              <a:t>Spring 2020 – “</a:t>
            </a:r>
            <a:r>
              <a:rPr lang="en-US" dirty="0" err="1" smtClean="0"/>
              <a:t>Git</a:t>
            </a:r>
            <a:r>
              <a:rPr lang="en-US" dirty="0" smtClean="0"/>
              <a:t> ‘</a:t>
            </a:r>
            <a:r>
              <a:rPr lang="en-US" dirty="0" err="1" smtClean="0"/>
              <a:t>er</a:t>
            </a:r>
            <a:r>
              <a:rPr lang="en-US" dirty="0" smtClean="0"/>
              <a:t> dun” approach</a:t>
            </a:r>
          </a:p>
          <a:p>
            <a:pPr lvl="1"/>
            <a:r>
              <a:rPr lang="en-US" dirty="0" smtClean="0"/>
              <a:t>TRUST in faculty to achieve course learning goals</a:t>
            </a:r>
          </a:p>
          <a:p>
            <a:pPr lvl="1"/>
            <a:r>
              <a:rPr lang="en-US" dirty="0" smtClean="0"/>
              <a:t>GROWTH MINDSET that students &amp; faculty have capacity to succeed</a:t>
            </a:r>
          </a:p>
          <a:p>
            <a:pPr lvl="1"/>
            <a:r>
              <a:rPr lang="en-US" dirty="0" smtClean="0"/>
              <a:t>Compared to OEI rubric – </a:t>
            </a:r>
            <a:r>
              <a:rPr lang="en-US" i="1" dirty="0" smtClean="0"/>
              <a:t>low level</a:t>
            </a:r>
            <a:endParaRPr lang="en-US" dirty="0" smtClean="0"/>
          </a:p>
          <a:p>
            <a:r>
              <a:rPr lang="en-US" dirty="0" smtClean="0"/>
              <a:t>Summer 2020 &amp; Possibly Fall 2020 – VPI</a:t>
            </a:r>
            <a:r>
              <a:rPr lang="en-US" dirty="0" smtClean="0">
                <a:sym typeface="Wingdings" panose="05000000000000000000" pitchFamily="2" charset="2"/>
              </a:rPr>
              <a:t> to the </a:t>
            </a:r>
            <a:r>
              <a:rPr lang="en-US" dirty="0" smtClean="0"/>
              <a:t>Faculty…</a:t>
            </a:r>
            <a:endParaRPr lang="en-US" dirty="0"/>
          </a:p>
          <a:p>
            <a:pPr lvl="1"/>
            <a:r>
              <a:rPr lang="en-US" dirty="0" smtClean="0"/>
              <a:t>“Let’s take it up to </a:t>
            </a:r>
            <a:r>
              <a:rPr lang="en-US" i="1" dirty="0" smtClean="0"/>
              <a:t>medium</a:t>
            </a:r>
            <a:r>
              <a:rPr lang="en-US" dirty="0" smtClean="0"/>
              <a:t> level for summer.”</a:t>
            </a:r>
          </a:p>
          <a:p>
            <a:pPr lvl="1"/>
            <a:r>
              <a:rPr lang="en-US" dirty="0" smtClean="0"/>
              <a:t>What does </a:t>
            </a:r>
            <a:r>
              <a:rPr lang="en-US" i="1" dirty="0" smtClean="0"/>
              <a:t>medium</a:t>
            </a:r>
            <a:r>
              <a:rPr lang="en-US" dirty="0" smtClean="0"/>
              <a:t> mean?</a:t>
            </a:r>
          </a:p>
          <a:p>
            <a:pPr lvl="1"/>
            <a:r>
              <a:rPr lang="en-US" dirty="0" smtClean="0"/>
              <a:t>CCCCO and ACCJC now collaborating to ensure high quality and effectiveness</a:t>
            </a:r>
          </a:p>
          <a:p>
            <a:pPr lvl="1"/>
            <a:r>
              <a:rPr lang="en-US" dirty="0" smtClean="0"/>
              <a:t>Use </a:t>
            </a:r>
            <a:r>
              <a:rPr lang="en-US" i="1" dirty="0" err="1" smtClean="0"/>
              <a:t>corequisite</a:t>
            </a:r>
            <a:r>
              <a:rPr lang="en-US" i="1" dirty="0" smtClean="0"/>
              <a:t> remediation</a:t>
            </a:r>
            <a:r>
              <a:rPr lang="en-US" dirty="0" smtClean="0"/>
              <a:t> for ongoing faculty training to take it up another notch in fall if restrictions continue.</a:t>
            </a:r>
          </a:p>
          <a:p>
            <a:r>
              <a:rPr lang="en-US" dirty="0" smtClean="0"/>
              <a:t>Reminders</a:t>
            </a:r>
          </a:p>
          <a:p>
            <a:pPr lvl="1"/>
            <a:r>
              <a:rPr lang="en-US" dirty="0" smtClean="0"/>
              <a:t>We are GOOD at online instruction!  </a:t>
            </a:r>
          </a:p>
          <a:p>
            <a:pPr lvl="1"/>
            <a:r>
              <a:rPr lang="en-US" dirty="0" smtClean="0"/>
              <a:t>We’ve been doing this a LONG time!</a:t>
            </a:r>
          </a:p>
        </p:txBody>
      </p:sp>
    </p:spTree>
    <p:extLst>
      <p:ext uri="{BB962C8B-B14F-4D97-AF65-F5344CB8AC3E}">
        <p14:creationId xmlns:p14="http://schemas.microsoft.com/office/powerpoint/2010/main" val="14506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College DE Challenge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3200" dirty="0" smtClean="0"/>
              <a:t>Academic &amp; Professional Matters</a:t>
            </a:r>
            <a:r>
              <a:rPr lang="en-US" dirty="0" smtClean="0"/>
              <a:t> </a:t>
            </a:r>
          </a:p>
          <a:p>
            <a:pPr marL="0" indent="0">
              <a:buNone/>
            </a:pPr>
            <a:endParaRPr lang="en-US" dirty="0" smtClean="0"/>
          </a:p>
          <a:p>
            <a:pPr marL="514350" indent="-514350">
              <a:buFont typeface="+mj-lt"/>
              <a:buAutoNum type="arabicPeriod"/>
            </a:pPr>
            <a:r>
              <a:rPr lang="en-US" dirty="0" smtClean="0"/>
              <a:t>Establish what “medium” looks like for summer.  </a:t>
            </a:r>
          </a:p>
          <a:p>
            <a:pPr marL="514350" indent="-514350">
              <a:buFont typeface="+mj-lt"/>
              <a:buAutoNum type="arabicPeriod"/>
            </a:pPr>
            <a:r>
              <a:rPr lang="en-US" dirty="0" smtClean="0"/>
              <a:t>Establish a </a:t>
            </a:r>
            <a:r>
              <a:rPr lang="en-US" i="1" dirty="0" smtClean="0"/>
              <a:t>plan</a:t>
            </a:r>
            <a:r>
              <a:rPr lang="en-US" dirty="0" smtClean="0"/>
              <a:t> for intensive DE Approval over summer.</a:t>
            </a:r>
          </a:p>
          <a:p>
            <a:pPr marL="514350" indent="-514350">
              <a:buFont typeface="+mj-lt"/>
              <a:buAutoNum type="arabicPeriod"/>
            </a:pPr>
            <a:r>
              <a:rPr lang="en-US" dirty="0" smtClean="0"/>
              <a:t>Fund Curriculum Chair and DE Coordinator for prep work</a:t>
            </a:r>
          </a:p>
          <a:p>
            <a:pPr marL="514350" indent="-514350">
              <a:buFont typeface="+mj-lt"/>
              <a:buAutoNum type="arabicPeriod"/>
            </a:pPr>
            <a:r>
              <a:rPr lang="en-US" dirty="0" smtClean="0"/>
              <a:t>Provide faculty stipends for a “DE Work Party” for 1-2 days</a:t>
            </a:r>
          </a:p>
          <a:p>
            <a:pPr marL="971550" lvl="1" indent="-514350">
              <a:buFont typeface="+mj-lt"/>
              <a:buAutoNum type="arabicPeriod"/>
            </a:pPr>
            <a:r>
              <a:rPr lang="en-US" dirty="0" smtClean="0"/>
              <a:t>Double-check data on all courses</a:t>
            </a:r>
          </a:p>
          <a:p>
            <a:pPr marL="971550" lvl="1" indent="-514350">
              <a:buFont typeface="+mj-lt"/>
              <a:buAutoNum type="arabicPeriod"/>
            </a:pPr>
            <a:r>
              <a:rPr lang="en-US" dirty="0" smtClean="0"/>
              <a:t>Approve all applicable DE modalities for all courses possible</a:t>
            </a:r>
          </a:p>
          <a:p>
            <a:pPr marL="514350" indent="-514350">
              <a:buFont typeface="+mj-lt"/>
              <a:buAutoNum type="arabicPeriod"/>
            </a:pPr>
            <a:r>
              <a:rPr lang="en-US" dirty="0" smtClean="0"/>
              <a:t>Finalize “the tough ones” in the early fall</a:t>
            </a:r>
          </a:p>
          <a:p>
            <a:pPr marL="514350" indent="-514350">
              <a:buFont typeface="+mj-lt"/>
              <a:buAutoNum type="arabicPeriod"/>
            </a:pPr>
            <a:r>
              <a:rPr lang="en-US" dirty="0" smtClean="0"/>
              <a:t>By end of September, 90%+ of courses fully approved for DE</a:t>
            </a:r>
            <a:endParaRPr lang="en-US" dirty="0"/>
          </a:p>
        </p:txBody>
      </p:sp>
    </p:spTree>
    <p:extLst>
      <p:ext uri="{BB962C8B-B14F-4D97-AF65-F5344CB8AC3E}">
        <p14:creationId xmlns:p14="http://schemas.microsoft.com/office/powerpoint/2010/main" val="2801214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Senate – Taking up the Challenge</a:t>
            </a:r>
            <a:endParaRPr lang="en-US" dirty="0"/>
          </a:p>
        </p:txBody>
      </p:sp>
      <p:sp>
        <p:nvSpPr>
          <p:cNvPr id="3" name="Content Placeholder 2"/>
          <p:cNvSpPr>
            <a:spLocks noGrp="1"/>
          </p:cNvSpPr>
          <p:nvPr>
            <p:ph idx="1"/>
          </p:nvPr>
        </p:nvSpPr>
        <p:spPr>
          <a:xfrm>
            <a:off x="838200" y="1590261"/>
            <a:ext cx="10515600" cy="4586702"/>
          </a:xfrm>
        </p:spPr>
        <p:txBody>
          <a:bodyPr>
            <a:normAutofit fontScale="85000" lnSpcReduction="20000"/>
          </a:bodyPr>
          <a:lstStyle/>
          <a:p>
            <a:r>
              <a:rPr lang="en-US" b="1" dirty="0" smtClean="0"/>
              <a:t>Important note:  </a:t>
            </a:r>
            <a:r>
              <a:rPr lang="en-US" dirty="0" smtClean="0"/>
              <a:t>The Academic Senate is still </a:t>
            </a:r>
            <a:r>
              <a:rPr lang="en-US" i="1" dirty="0" smtClean="0"/>
              <a:t>discussing</a:t>
            </a:r>
            <a:r>
              <a:rPr lang="en-US" dirty="0" smtClean="0"/>
              <a:t> these processes.</a:t>
            </a:r>
          </a:p>
          <a:p>
            <a:endParaRPr lang="en-US" dirty="0" smtClean="0"/>
          </a:p>
          <a:p>
            <a:r>
              <a:rPr lang="en-US" dirty="0" smtClean="0"/>
              <a:t>What does “medium” mean?</a:t>
            </a:r>
            <a:br>
              <a:rPr lang="en-US" dirty="0" smtClean="0"/>
            </a:br>
            <a:endParaRPr lang="en-US" dirty="0" smtClean="0"/>
          </a:p>
          <a:p>
            <a:r>
              <a:rPr lang="en-US" dirty="0" smtClean="0"/>
              <a:t>Convened DE Committee</a:t>
            </a:r>
          </a:p>
          <a:p>
            <a:pPr lvl="1"/>
            <a:r>
              <a:rPr lang="en-US" i="1" dirty="0" smtClean="0"/>
              <a:t>Establish</a:t>
            </a:r>
            <a:r>
              <a:rPr lang="en-US" dirty="0" smtClean="0"/>
              <a:t> </a:t>
            </a:r>
            <a:r>
              <a:rPr lang="en-US" i="1" dirty="0" smtClean="0"/>
              <a:t>consistency for students</a:t>
            </a:r>
          </a:p>
          <a:p>
            <a:pPr lvl="1"/>
            <a:r>
              <a:rPr lang="en-US" dirty="0" smtClean="0"/>
              <a:t>Use Canvas as at least a launching point </a:t>
            </a:r>
          </a:p>
          <a:p>
            <a:pPr lvl="1"/>
            <a:r>
              <a:rPr lang="en-US" dirty="0" smtClean="0"/>
              <a:t>Use Canvas to capture regular effective contact</a:t>
            </a:r>
          </a:p>
          <a:p>
            <a:pPr lvl="1"/>
            <a:r>
              <a:rPr lang="en-US" dirty="0" smtClean="0"/>
              <a:t>Continue improving accessibility</a:t>
            </a:r>
          </a:p>
          <a:p>
            <a:pPr lvl="1"/>
            <a:r>
              <a:rPr lang="en-US" dirty="0" smtClean="0"/>
              <a:t>Allow/support significant variability in how </a:t>
            </a:r>
            <a:r>
              <a:rPr lang="en-US" i="1" dirty="0" smtClean="0"/>
              <a:t>content</a:t>
            </a:r>
            <a:r>
              <a:rPr lang="en-US" dirty="0" smtClean="0"/>
              <a:t> is conveyed to students</a:t>
            </a:r>
          </a:p>
          <a:p>
            <a:pPr lvl="2"/>
            <a:r>
              <a:rPr lang="en-US" dirty="0" smtClean="0"/>
              <a:t>OEI-aligned modules</a:t>
            </a:r>
          </a:p>
          <a:p>
            <a:pPr lvl="2"/>
            <a:r>
              <a:rPr lang="en-US" dirty="0" smtClean="0"/>
              <a:t>Zoom lectures</a:t>
            </a:r>
          </a:p>
          <a:p>
            <a:pPr lvl="2"/>
            <a:r>
              <a:rPr lang="en-US" dirty="0" smtClean="0"/>
              <a:t>Annotated PowerPoint presentations</a:t>
            </a:r>
          </a:p>
          <a:p>
            <a:pPr lvl="2"/>
            <a:r>
              <a:rPr lang="en-US" dirty="0" smtClean="0"/>
              <a:t>Publisher content</a:t>
            </a:r>
          </a:p>
          <a:p>
            <a:pPr lvl="2"/>
            <a:r>
              <a:rPr lang="en-US" dirty="0" smtClean="0"/>
              <a:t>And more</a:t>
            </a:r>
          </a:p>
        </p:txBody>
      </p:sp>
    </p:spTree>
    <p:extLst>
      <p:ext uri="{BB962C8B-B14F-4D97-AF65-F5344CB8AC3E}">
        <p14:creationId xmlns:p14="http://schemas.microsoft.com/office/powerpoint/2010/main" val="3500110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Modernizing DE Approvals</a:t>
            </a:r>
            <a:endParaRPr lang="en-US" dirty="0"/>
          </a:p>
        </p:txBody>
      </p:sp>
      <p:sp>
        <p:nvSpPr>
          <p:cNvPr id="3" name="Content Placeholder 2"/>
          <p:cNvSpPr>
            <a:spLocks noGrp="1"/>
          </p:cNvSpPr>
          <p:nvPr>
            <p:ph idx="1"/>
          </p:nvPr>
        </p:nvSpPr>
        <p:spPr>
          <a:xfrm>
            <a:off x="838200" y="1825625"/>
            <a:ext cx="10655852" cy="4351338"/>
          </a:xfrm>
        </p:spPr>
        <p:txBody>
          <a:bodyPr>
            <a:normAutofit/>
          </a:bodyPr>
          <a:lstStyle/>
          <a:p>
            <a:r>
              <a:rPr lang="en-US" b="1" dirty="0" smtClean="0"/>
              <a:t>Past</a:t>
            </a:r>
            <a:r>
              <a:rPr lang="en-US" dirty="0" smtClean="0"/>
              <a:t>: Prior system’s DE Addendum evolved over time</a:t>
            </a:r>
          </a:p>
          <a:p>
            <a:r>
              <a:rPr lang="en-US" b="1" dirty="0" smtClean="0"/>
              <a:t>Future</a:t>
            </a:r>
            <a:r>
              <a:rPr lang="en-US" dirty="0" smtClean="0"/>
              <a:t>: Implement ASCCC Resolution 09.06 – New DE Definitions </a:t>
            </a:r>
            <a:r>
              <a:rPr lang="en-US" sz="1800" dirty="0" smtClean="0">
                <a:hlinkClick r:id="rId2"/>
              </a:rPr>
              <a:t>https://www.asccc.org/resolutions/support-new-distance-education-definitions</a:t>
            </a:r>
            <a:endParaRPr lang="en-US" sz="1800" dirty="0" smtClean="0"/>
          </a:p>
          <a:p>
            <a:r>
              <a:rPr lang="en-US" dirty="0" smtClean="0"/>
              <a:t>Less elaborate DE Addendum process</a:t>
            </a:r>
          </a:p>
          <a:p>
            <a:r>
              <a:rPr lang="en-US" dirty="0" smtClean="0"/>
              <a:t>Use new ASCCC Definitions</a:t>
            </a:r>
          </a:p>
          <a:p>
            <a:pPr lvl="1"/>
            <a:r>
              <a:rPr lang="en-US" dirty="0" smtClean="0"/>
              <a:t>FO – Fully Online</a:t>
            </a:r>
          </a:p>
          <a:p>
            <a:pPr lvl="1"/>
            <a:r>
              <a:rPr lang="en-US" dirty="0" smtClean="0"/>
              <a:t>PO – Partially Online</a:t>
            </a:r>
          </a:p>
          <a:p>
            <a:pPr lvl="1"/>
            <a:r>
              <a:rPr lang="en-US" dirty="0" smtClean="0"/>
              <a:t>OPA – Online with in-person Proctored Assessments</a:t>
            </a:r>
          </a:p>
          <a:p>
            <a:pPr lvl="1"/>
            <a:r>
              <a:rPr lang="en-US" i="1" dirty="0" smtClean="0"/>
              <a:t>Added</a:t>
            </a:r>
            <a:r>
              <a:rPr lang="en-US" dirty="0" smtClean="0"/>
              <a:t> – FOMA – Fully Online with Mutual Agreement (e.g. science major labs)</a:t>
            </a:r>
          </a:p>
          <a:p>
            <a:pPr lvl="1"/>
            <a:r>
              <a:rPr lang="en-US" i="1" dirty="0" smtClean="0"/>
              <a:t>Added</a:t>
            </a:r>
            <a:r>
              <a:rPr lang="en-US" dirty="0" smtClean="0"/>
              <a:t> – CE – Correspondence Education (for student inmates)</a:t>
            </a:r>
            <a:endParaRPr lang="en-US" dirty="0"/>
          </a:p>
        </p:txBody>
      </p:sp>
    </p:spTree>
    <p:extLst>
      <p:ext uri="{BB962C8B-B14F-4D97-AF65-F5344CB8AC3E}">
        <p14:creationId xmlns:p14="http://schemas.microsoft.com/office/powerpoint/2010/main" val="2344674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Summer Process</a:t>
            </a:r>
            <a:endParaRPr lang="en-US" dirty="0"/>
          </a:p>
        </p:txBody>
      </p:sp>
      <p:sp>
        <p:nvSpPr>
          <p:cNvPr id="3" name="Content Placeholder 2"/>
          <p:cNvSpPr>
            <a:spLocks noGrp="1"/>
          </p:cNvSpPr>
          <p:nvPr>
            <p:ph idx="1"/>
          </p:nvPr>
        </p:nvSpPr>
        <p:spPr>
          <a:xfrm>
            <a:off x="724453" y="1493078"/>
            <a:ext cx="10999304" cy="4837044"/>
          </a:xfrm>
        </p:spPr>
        <p:txBody>
          <a:bodyPr>
            <a:normAutofit fontScale="92500"/>
          </a:bodyPr>
          <a:lstStyle/>
          <a:p>
            <a:r>
              <a:rPr lang="en-US" dirty="0" smtClean="0"/>
              <a:t>Build fillable </a:t>
            </a:r>
            <a:r>
              <a:rPr lang="en-US" b="1" dirty="0" smtClean="0"/>
              <a:t>Easy DE Form </a:t>
            </a:r>
            <a:r>
              <a:rPr lang="en-US" dirty="0" smtClean="0"/>
              <a:t>for each course </a:t>
            </a:r>
            <a:r>
              <a:rPr lang="en-US" sz="2000" dirty="0" smtClean="0"/>
              <a:t>(vs. training all faculty on new system)</a:t>
            </a:r>
          </a:p>
          <a:p>
            <a:r>
              <a:rPr lang="en-US" dirty="0" smtClean="0"/>
              <a:t>Division office staff assist to populate new forms with existing DE approvals</a:t>
            </a:r>
          </a:p>
          <a:p>
            <a:r>
              <a:rPr lang="en-US" dirty="0" smtClean="0"/>
              <a:t>Support faculty to complete the Easy DE Form for each course &amp; </a:t>
            </a:r>
            <a:br>
              <a:rPr lang="en-US" dirty="0" smtClean="0"/>
            </a:br>
            <a:r>
              <a:rPr lang="en-US" dirty="0" smtClean="0"/>
              <a:t>add all modalities that might be utilized</a:t>
            </a:r>
          </a:p>
          <a:p>
            <a:r>
              <a:rPr lang="en-US" dirty="0" smtClean="0"/>
              <a:t>Collect &amp; sort Easy DE Forms</a:t>
            </a:r>
          </a:p>
          <a:p>
            <a:r>
              <a:rPr lang="en-US" dirty="0" smtClean="0"/>
              <a:t>Determine date(s) for summer </a:t>
            </a:r>
            <a:r>
              <a:rPr lang="en-US" b="1" dirty="0" smtClean="0"/>
              <a:t>Curriculum Committee DE Work Party</a:t>
            </a:r>
          </a:p>
          <a:p>
            <a:r>
              <a:rPr lang="en-US" dirty="0" smtClean="0"/>
              <a:t>Use DE Work Party as intensive training for Curriculum Committee</a:t>
            </a:r>
          </a:p>
          <a:p>
            <a:pPr lvl="1"/>
            <a:r>
              <a:rPr lang="en-US" dirty="0" smtClean="0"/>
              <a:t>Members review each course’s data</a:t>
            </a:r>
          </a:p>
          <a:p>
            <a:pPr lvl="1"/>
            <a:r>
              <a:rPr lang="en-US" dirty="0" smtClean="0"/>
              <a:t>Members upload DE types and details</a:t>
            </a:r>
          </a:p>
          <a:p>
            <a:pPr lvl="1"/>
            <a:r>
              <a:rPr lang="en-US" dirty="0" smtClean="0"/>
              <a:t>Committee approves uploaded DE types and details</a:t>
            </a:r>
          </a:p>
          <a:p>
            <a:pPr lvl="1"/>
            <a:r>
              <a:rPr lang="en-US" dirty="0" smtClean="0"/>
              <a:t>“Tough ones” delayed until fall for broader discussion as needed</a:t>
            </a:r>
          </a:p>
          <a:p>
            <a:pPr lvl="1"/>
            <a:endParaRPr lang="en-US" dirty="0"/>
          </a:p>
        </p:txBody>
      </p:sp>
    </p:spTree>
    <p:extLst>
      <p:ext uri="{BB962C8B-B14F-4D97-AF65-F5344CB8AC3E}">
        <p14:creationId xmlns:p14="http://schemas.microsoft.com/office/powerpoint/2010/main" val="272852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prstGeom prst="rect">
            <a:avLst/>
          </a:prstGeom>
        </p:spPr>
        <p:txBody>
          <a:bodyPr spcFirstLastPara="1" vert="horz" wrap="square" lIns="121900" tIns="121900" rIns="121900" bIns="121900" rtlCol="0" anchor="b" anchorCtr="0">
            <a:noAutofit/>
          </a:bodyPr>
          <a:lstStyle/>
          <a:p>
            <a:pPr algn="ctr">
              <a:spcBef>
                <a:spcPts val="0"/>
              </a:spcBef>
            </a:pPr>
            <a:r>
              <a:rPr lang="en"/>
              <a:t>Distance Education Collaboration and Resources in Statewide Committees </a:t>
            </a:r>
            <a:endParaRP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31717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15600" y="307633"/>
            <a:ext cx="11360800" cy="1229200"/>
          </a:xfrm>
          <a:prstGeom prst="rect">
            <a:avLst/>
          </a:prstGeom>
        </p:spPr>
        <p:txBody>
          <a:bodyPr spcFirstLastPara="1" vert="horz" wrap="square" lIns="121900" tIns="121900" rIns="121900" bIns="121900" rtlCol="0" anchor="t" anchorCtr="0">
            <a:noAutofit/>
          </a:bodyPr>
          <a:lstStyle/>
          <a:p>
            <a:r>
              <a:rPr lang="en" sz="3600" dirty="0"/>
              <a:t>Distance Education and Educational Technology Committee Purpose and Composition</a:t>
            </a:r>
            <a:endParaRPr sz="3600" dirty="0"/>
          </a:p>
        </p:txBody>
      </p:sp>
      <p:sp>
        <p:nvSpPr>
          <p:cNvPr id="61" name="Google Shape;61;p14"/>
          <p:cNvSpPr txBox="1">
            <a:spLocks noGrp="1"/>
          </p:cNvSpPr>
          <p:nvPr>
            <p:ph type="body" idx="1"/>
          </p:nvPr>
        </p:nvSpPr>
        <p:spPr>
          <a:xfrm>
            <a:off x="415600" y="1346127"/>
            <a:ext cx="11360800" cy="5118000"/>
          </a:xfrm>
          <a:prstGeom prst="rect">
            <a:avLst/>
          </a:prstGeom>
        </p:spPr>
        <p:txBody>
          <a:bodyPr spcFirstLastPara="1" vert="horz" wrap="square" lIns="121900" tIns="121900" rIns="121900" bIns="121900" rtlCol="0" anchor="t" anchorCtr="0">
            <a:noAutofit/>
          </a:bodyPr>
          <a:lstStyle/>
          <a:p>
            <a:pPr>
              <a:buAutoNum type="arabicPeriod"/>
            </a:pPr>
            <a:r>
              <a:rPr lang="en" dirty="0"/>
              <a:t>DEETAC Charter: Advise and recommend to the CCC Chancellor’s Office on matters of Distance Education and Educational Technology </a:t>
            </a:r>
            <a:endParaRPr dirty="0"/>
          </a:p>
          <a:p>
            <a:pPr>
              <a:buAutoNum type="arabicPeriod"/>
            </a:pPr>
            <a:r>
              <a:rPr lang="en" dirty="0"/>
              <a:t>DEETAC Membership - Representative appointed by statewide organizations: </a:t>
            </a:r>
            <a:endParaRPr dirty="0"/>
          </a:p>
          <a:p>
            <a:pPr marL="457189" indent="-220128">
              <a:spcBef>
                <a:spcPts val="2133"/>
              </a:spcBef>
              <a:buNone/>
            </a:pPr>
            <a:endParaRPr sz="1133" dirty="0">
              <a:solidFill>
                <a:srgbClr val="535557"/>
              </a:solidFill>
            </a:endParaRPr>
          </a:p>
          <a:p>
            <a:pPr marL="0" indent="0">
              <a:spcAft>
                <a:spcPts val="2133"/>
              </a:spcAft>
              <a:buNone/>
            </a:pPr>
            <a:endParaRPr sz="1133" dirty="0">
              <a:solidFill>
                <a:srgbClr val="535557"/>
              </a:solidFill>
            </a:endParaRPr>
          </a:p>
        </p:txBody>
      </p:sp>
      <p:sp>
        <p:nvSpPr>
          <p:cNvPr id="62" name="Google Shape;62;p14"/>
          <p:cNvSpPr txBox="1"/>
          <p:nvPr/>
        </p:nvSpPr>
        <p:spPr>
          <a:xfrm>
            <a:off x="1127533" y="3429000"/>
            <a:ext cx="9729200" cy="2844400"/>
          </a:xfrm>
          <a:prstGeom prst="rect">
            <a:avLst/>
          </a:prstGeom>
          <a:noFill/>
          <a:ln>
            <a:noFill/>
          </a:ln>
        </p:spPr>
        <p:txBody>
          <a:bodyPr spcFirstLastPara="1" wrap="square" lIns="121900" tIns="121900" rIns="121900" bIns="121900" anchor="t" anchorCtr="0">
            <a:noAutofit/>
          </a:bodyPr>
          <a:lstStyle/>
          <a:p>
            <a:pPr marL="237061" indent="-220128">
              <a:lnSpc>
                <a:spcPct val="115000"/>
              </a:lnSpc>
              <a:spcBef>
                <a:spcPts val="267"/>
              </a:spcBef>
              <a:buClr>
                <a:schemeClr val="dk1"/>
              </a:buClr>
              <a:buSzPts val="1100"/>
            </a:pPr>
            <a:endParaRPr sz="1133">
              <a:solidFill>
                <a:srgbClr val="535557"/>
              </a:solidFill>
            </a:endParaRPr>
          </a:p>
          <a:p>
            <a:pPr marL="457189" indent="-220128">
              <a:lnSpc>
                <a:spcPct val="115000"/>
              </a:lnSpc>
              <a:spcBef>
                <a:spcPts val="267"/>
              </a:spcBef>
              <a:buClr>
                <a:schemeClr val="dk1"/>
              </a:buClr>
              <a:buSzPts val="1100"/>
            </a:pPr>
            <a:endParaRPr sz="1133">
              <a:solidFill>
                <a:srgbClr val="535557"/>
              </a:solidFill>
            </a:endParaRPr>
          </a:p>
        </p:txBody>
      </p:sp>
      <p:graphicFrame>
        <p:nvGraphicFramePr>
          <p:cNvPr id="63" name="Google Shape;63;p14"/>
          <p:cNvGraphicFramePr/>
          <p:nvPr>
            <p:extLst>
              <p:ext uri="{D42A27DB-BD31-4B8C-83A1-F6EECF244321}">
                <p14:modId xmlns:p14="http://schemas.microsoft.com/office/powerpoint/2010/main" val="2750788363"/>
              </p:ext>
            </p:extLst>
          </p:nvPr>
        </p:nvGraphicFramePr>
        <p:xfrm>
          <a:off x="1309767" y="3145234"/>
          <a:ext cx="9652000" cy="3318893"/>
        </p:xfrm>
        <a:graphic>
          <a:graphicData uri="http://schemas.openxmlformats.org/drawingml/2006/table">
            <a:tbl>
              <a:tblPr>
                <a:noFill/>
              </a:tblPr>
              <a:tblGrid>
                <a:gridCol w="4826000">
                  <a:extLst>
                    <a:ext uri="{9D8B030D-6E8A-4147-A177-3AD203B41FA5}">
                      <a16:colId xmlns:a16="http://schemas.microsoft.com/office/drawing/2014/main" val="20000"/>
                    </a:ext>
                  </a:extLst>
                </a:gridCol>
                <a:gridCol w="4826000">
                  <a:extLst>
                    <a:ext uri="{9D8B030D-6E8A-4147-A177-3AD203B41FA5}">
                      <a16:colId xmlns:a16="http://schemas.microsoft.com/office/drawing/2014/main" val="20001"/>
                    </a:ext>
                  </a:extLst>
                </a:gridCol>
              </a:tblGrid>
              <a:tr h="3318893">
                <a:tc>
                  <a:txBody>
                    <a:bodyPr/>
                    <a:lstStyle/>
                    <a:p>
                      <a:pPr marL="12700" lvl="0" indent="0" algn="l" rtl="0">
                        <a:lnSpc>
                          <a:spcPct val="115000"/>
                        </a:lnSpc>
                        <a:spcBef>
                          <a:spcPts val="200"/>
                        </a:spcBef>
                        <a:spcAft>
                          <a:spcPts val="0"/>
                        </a:spcAft>
                        <a:buClr>
                          <a:schemeClr val="dk1"/>
                        </a:buClr>
                        <a:buSzPts val="1100"/>
                        <a:buFont typeface="Arial"/>
                        <a:buNone/>
                      </a:pPr>
                      <a:r>
                        <a:rPr lang="en" sz="1600" dirty="0" smtClean="0">
                          <a:solidFill>
                            <a:srgbClr val="535557"/>
                          </a:solidFill>
                        </a:rPr>
                        <a:t> </a:t>
                      </a:r>
                      <a:r>
                        <a:rPr lang="en" sz="1600" dirty="0">
                          <a:solidFill>
                            <a:srgbClr val="535557"/>
                          </a:solidFill>
                        </a:rPr>
                        <a:t>ASCCC (Kathy O’Connor, Geoffrey Dyer, Deborah Nolan)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CAPED (Thad Selmants)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CCC Tech Connect (Heather Schmidt)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CCL (Susan Hines)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CCLC BOT (Laura Casas) </a:t>
                      </a:r>
                      <a:endParaRPr sz="1600" dirty="0">
                        <a:solidFill>
                          <a:srgbClr val="535557"/>
                        </a:solidFill>
                      </a:endParaRPr>
                    </a:p>
                    <a:p>
                      <a:pPr marL="177800" lvl="0" indent="-165100" algn="l" rtl="0">
                        <a:lnSpc>
                          <a:spcPct val="115000"/>
                        </a:lnSpc>
                        <a:spcBef>
                          <a:spcPts val="200"/>
                        </a:spcBef>
                        <a:spcAft>
                          <a:spcPts val="0"/>
                        </a:spcAft>
                        <a:buNone/>
                      </a:pPr>
                      <a:r>
                        <a:rPr lang="en" sz="1600" dirty="0">
                          <a:solidFill>
                            <a:srgbClr val="535557"/>
                          </a:solidFill>
                        </a:rPr>
                        <a:t> CEOs (Tammeil Gilkerson) </a:t>
                      </a:r>
                      <a:endParaRPr sz="1600" dirty="0">
                        <a:solidFill>
                          <a:srgbClr val="535557"/>
                        </a:solidFill>
                      </a:endParaRPr>
                    </a:p>
                    <a:p>
                      <a:pPr marL="177800" lvl="0" indent="-165100" algn="l" rtl="0">
                        <a:lnSpc>
                          <a:spcPct val="115000"/>
                        </a:lnSpc>
                        <a:spcBef>
                          <a:spcPts val="200"/>
                        </a:spcBef>
                        <a:spcAft>
                          <a:spcPts val="0"/>
                        </a:spcAft>
                        <a:buNone/>
                      </a:pPr>
                      <a:r>
                        <a:rPr lang="en" sz="1600" dirty="0">
                          <a:solidFill>
                            <a:srgbClr val="535557"/>
                          </a:solidFill>
                        </a:rPr>
                        <a:t> CIOs (vacant)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CISOA (Joe Moreau) </a:t>
                      </a:r>
                      <a:endParaRPr sz="1600" dirty="0">
                        <a:solidFill>
                          <a:srgbClr val="535557"/>
                        </a:solidFill>
                      </a:endParaRPr>
                    </a:p>
                  </a:txBody>
                  <a:tcPr marL="121900" marR="121900" marT="121900" marB="121900"/>
                </a:tc>
                <a:tc>
                  <a:txBody>
                    <a:bodyPr/>
                    <a:lstStyle/>
                    <a:p>
                      <a:pPr marL="0" lvl="0" indent="0" algn="l" rtl="0">
                        <a:lnSpc>
                          <a:spcPct val="115000"/>
                        </a:lnSpc>
                        <a:spcBef>
                          <a:spcPts val="200"/>
                        </a:spcBef>
                        <a:spcAft>
                          <a:spcPts val="0"/>
                        </a:spcAft>
                        <a:buClr>
                          <a:schemeClr val="dk1"/>
                        </a:buClr>
                        <a:buSzPts val="1100"/>
                        <a:buFont typeface="Arial"/>
                        <a:buNone/>
                      </a:pPr>
                      <a:r>
                        <a:rPr lang="en" sz="1600" dirty="0" smtClean="0">
                          <a:solidFill>
                            <a:srgbClr val="535557"/>
                          </a:solidFill>
                        </a:rPr>
                        <a:t>CSSO </a:t>
                      </a:r>
                      <a:r>
                        <a:rPr lang="en" sz="1600" dirty="0">
                          <a:solidFill>
                            <a:srgbClr val="535557"/>
                          </a:solidFill>
                        </a:rPr>
                        <a:t>(vacant)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CVC-OEI (Jodie Steeley)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DECO (Lisa Beach / Joanna Miller)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RP Group (vacant)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Student Senate (vacant) </a:t>
                      </a:r>
                      <a:endParaRPr sz="1600" dirty="0">
                        <a:solidFill>
                          <a:srgbClr val="535557"/>
                        </a:solidFill>
                      </a:endParaRPr>
                    </a:p>
                    <a:p>
                      <a:pPr marL="177800" lvl="0" indent="-165100" algn="l" rtl="0">
                        <a:lnSpc>
                          <a:spcPct val="115000"/>
                        </a:lnSpc>
                        <a:spcBef>
                          <a:spcPts val="200"/>
                        </a:spcBef>
                        <a:spcAft>
                          <a:spcPts val="0"/>
                        </a:spcAft>
                        <a:buClr>
                          <a:schemeClr val="dk1"/>
                        </a:buClr>
                        <a:buSzPts val="1100"/>
                        <a:buFont typeface="Arial"/>
                        <a:buNone/>
                      </a:pPr>
                      <a:r>
                        <a:rPr lang="en" sz="1600" dirty="0">
                          <a:solidFill>
                            <a:srgbClr val="535557"/>
                          </a:solidFill>
                        </a:rPr>
                        <a:t> CCCCO </a:t>
                      </a:r>
                      <a:r>
                        <a:rPr lang="en" sz="1600" dirty="0">
                          <a:solidFill>
                            <a:srgbClr val="535557"/>
                          </a:solidFill>
                          <a:latin typeface="Courier New"/>
                          <a:ea typeface="Courier New"/>
                          <a:cs typeface="Courier New"/>
                          <a:sym typeface="Courier New"/>
                        </a:rPr>
                        <a:t>o </a:t>
                      </a:r>
                      <a:r>
                        <a:rPr lang="en" sz="1600" dirty="0">
                          <a:solidFill>
                            <a:srgbClr val="535557"/>
                          </a:solidFill>
                        </a:rPr>
                        <a:t>Educational Services (Erin Larson) </a:t>
                      </a:r>
                      <a:endParaRPr sz="1600" dirty="0">
                        <a:solidFill>
                          <a:srgbClr val="535557"/>
                        </a:solidFill>
                      </a:endParaRPr>
                    </a:p>
                    <a:p>
                      <a:pPr marL="342900" lvl="0" indent="-165100" algn="l" rtl="0">
                        <a:lnSpc>
                          <a:spcPct val="115000"/>
                        </a:lnSpc>
                        <a:spcBef>
                          <a:spcPts val="200"/>
                        </a:spcBef>
                        <a:spcAft>
                          <a:spcPts val="0"/>
                        </a:spcAft>
                        <a:buClr>
                          <a:schemeClr val="dk1"/>
                        </a:buClr>
                        <a:buSzPts val="1100"/>
                        <a:buFont typeface="Arial"/>
                        <a:buNone/>
                      </a:pPr>
                      <a:r>
                        <a:rPr lang="en" sz="1600" dirty="0">
                          <a:solidFill>
                            <a:srgbClr val="535557"/>
                          </a:solidFill>
                          <a:latin typeface="Courier New"/>
                          <a:ea typeface="Courier New"/>
                          <a:cs typeface="Courier New"/>
                          <a:sym typeface="Courier New"/>
                        </a:rPr>
                        <a:t>o </a:t>
                      </a:r>
                      <a:r>
                        <a:rPr lang="en" sz="1600" dirty="0">
                          <a:solidFill>
                            <a:srgbClr val="535557"/>
                          </a:solidFill>
                        </a:rPr>
                        <a:t>DSPS (Linda Vann) </a:t>
                      </a:r>
                      <a:endParaRPr sz="1600" dirty="0">
                        <a:solidFill>
                          <a:srgbClr val="535557"/>
                        </a:solidFill>
                      </a:endParaRPr>
                    </a:p>
                    <a:p>
                      <a:pPr marL="342900" lvl="0" indent="-165100" algn="l" rtl="0">
                        <a:lnSpc>
                          <a:spcPct val="115000"/>
                        </a:lnSpc>
                        <a:spcBef>
                          <a:spcPts val="200"/>
                        </a:spcBef>
                        <a:spcAft>
                          <a:spcPts val="0"/>
                        </a:spcAft>
                        <a:buClr>
                          <a:schemeClr val="dk1"/>
                        </a:buClr>
                        <a:buSzPts val="1100"/>
                        <a:buFont typeface="Arial"/>
                        <a:buNone/>
                      </a:pPr>
                      <a:r>
                        <a:rPr lang="en" sz="1600" dirty="0">
                          <a:solidFill>
                            <a:srgbClr val="535557"/>
                          </a:solidFill>
                          <a:latin typeface="Courier New"/>
                          <a:ea typeface="Courier New"/>
                          <a:cs typeface="Courier New"/>
                          <a:sym typeface="Courier New"/>
                        </a:rPr>
                        <a:t>o </a:t>
                      </a:r>
                      <a:r>
                        <a:rPr lang="en" sz="1600" dirty="0">
                          <a:solidFill>
                            <a:srgbClr val="535557"/>
                          </a:solidFill>
                        </a:rPr>
                        <a:t>DII (Russell Grant) </a:t>
                      </a:r>
                      <a:endParaRPr sz="1600" dirty="0"/>
                    </a:p>
                  </a:txBody>
                  <a:tcPr marL="121900" marR="121900" marT="121900" marB="12190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9841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225700" y="593367"/>
            <a:ext cx="11724000" cy="763600"/>
          </a:xfrm>
          <a:prstGeom prst="rect">
            <a:avLst/>
          </a:prstGeom>
        </p:spPr>
        <p:txBody>
          <a:bodyPr spcFirstLastPara="1" vert="horz" wrap="square" lIns="121900" tIns="121900" rIns="121900" bIns="121900" rtlCol="0" anchor="t" anchorCtr="0">
            <a:noAutofit/>
          </a:bodyPr>
          <a:lstStyle/>
          <a:p>
            <a:r>
              <a:rPr lang="en" sz="3467"/>
              <a:t>DEETAC Role in Title 5 Revisions Section 55200 - 55208</a:t>
            </a:r>
            <a:endParaRPr sz="3467"/>
          </a:p>
          <a:p>
            <a:endParaRPr/>
          </a:p>
        </p:txBody>
      </p:sp>
      <p:sp>
        <p:nvSpPr>
          <p:cNvPr id="69" name="Google Shape;69;p1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Committee drafted revisions with guidance from Constituency Groups and CO</a:t>
            </a:r>
            <a:endParaRPr/>
          </a:p>
          <a:p>
            <a:pPr marL="0" indent="0">
              <a:spcBef>
                <a:spcPts val="2133"/>
              </a:spcBef>
              <a:buNone/>
            </a:pPr>
            <a:r>
              <a:rPr lang="en"/>
              <a:t>	Status: Title 5 revisions approved Feb. 15, 2019</a:t>
            </a:r>
            <a:endParaRPr/>
          </a:p>
          <a:p>
            <a:pPr marL="0" indent="0">
              <a:spcBef>
                <a:spcPts val="2133"/>
              </a:spcBef>
              <a:buNone/>
            </a:pPr>
            <a:r>
              <a:rPr lang="en"/>
              <a:t>Committee drafted Distance Education Guidelines with guidance from Constituency Groups and CO≈ </a:t>
            </a:r>
            <a:endParaRPr/>
          </a:p>
          <a:p>
            <a:pPr marL="0" indent="609585">
              <a:spcBef>
                <a:spcPts val="2133"/>
              </a:spcBef>
              <a:spcAft>
                <a:spcPts val="2133"/>
              </a:spcAft>
              <a:buNone/>
            </a:pPr>
            <a:r>
              <a:rPr lang="en"/>
              <a:t>Status: Awaiting CO vetting and release later this year </a:t>
            </a:r>
            <a:endParaRPr/>
          </a:p>
        </p:txBody>
      </p:sp>
    </p:spTree>
    <p:extLst>
      <p:ext uri="{BB962C8B-B14F-4D97-AF65-F5344CB8AC3E}">
        <p14:creationId xmlns:p14="http://schemas.microsoft.com/office/powerpoint/2010/main" val="1971362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Title 5, Section 55204, Instructor Contact</a:t>
            </a:r>
            <a:endParaRPr/>
          </a:p>
        </p:txBody>
      </p:sp>
      <p:sp>
        <p:nvSpPr>
          <p:cNvPr id="75" name="Google Shape;75;p16"/>
          <p:cNvSpPr txBox="1">
            <a:spLocks noGrp="1"/>
          </p:cNvSpPr>
          <p:nvPr>
            <p:ph type="body" idx="1"/>
          </p:nvPr>
        </p:nvSpPr>
        <p:spPr>
          <a:xfrm>
            <a:off x="415600" y="1356967"/>
            <a:ext cx="11776400" cy="51068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400" dirty="0">
                <a:solidFill>
                  <a:srgbClr val="4D4D4F"/>
                </a:solidFill>
              </a:rPr>
              <a:t>In addition to requirements of section 55002 and any locally established requirements</a:t>
            </a:r>
            <a:endParaRPr sz="2400" dirty="0">
              <a:solidFill>
                <a:srgbClr val="4D4D4F"/>
              </a:solidFill>
            </a:endParaRPr>
          </a:p>
          <a:p>
            <a:pPr marL="0" indent="0">
              <a:buClr>
                <a:schemeClr val="dk1"/>
              </a:buClr>
              <a:buSzPts val="1100"/>
              <a:buNone/>
            </a:pPr>
            <a:r>
              <a:rPr lang="en" sz="2400" dirty="0">
                <a:solidFill>
                  <a:srgbClr val="4D4D4F"/>
                </a:solidFill>
              </a:rPr>
              <a:t>applicable to all courses, district governing boards shall ensure that:</a:t>
            </a:r>
            <a:endParaRPr sz="2400" dirty="0">
              <a:solidFill>
                <a:srgbClr val="4D4D4F"/>
              </a:solidFill>
            </a:endParaRPr>
          </a:p>
          <a:p>
            <a:pPr marL="0" indent="609585">
              <a:buClr>
                <a:schemeClr val="dk1"/>
              </a:buClr>
              <a:buSzPts val="1100"/>
              <a:buNone/>
            </a:pPr>
            <a:r>
              <a:rPr lang="en" sz="2400" dirty="0">
                <a:solidFill>
                  <a:srgbClr val="4D4D4F"/>
                </a:solidFill>
              </a:rPr>
              <a:t>a) Any portion of a course conducted through distance education includes </a:t>
            </a:r>
            <a:r>
              <a:rPr lang="en" sz="2400" dirty="0">
                <a:solidFill>
                  <a:srgbClr val="4D4D4F"/>
                </a:solidFill>
                <a:highlight>
                  <a:srgbClr val="FFFF00"/>
                </a:highlight>
              </a:rPr>
              <a:t>regular effective contact between instructor and students, and among students,</a:t>
            </a:r>
            <a:r>
              <a:rPr lang="en" sz="2400" dirty="0">
                <a:solidFill>
                  <a:srgbClr val="4D4D4F"/>
                </a:solidFill>
              </a:rPr>
              <a:t> either</a:t>
            </a:r>
            <a:endParaRPr sz="2400" dirty="0">
              <a:solidFill>
                <a:srgbClr val="4D4D4F"/>
              </a:solidFill>
            </a:endParaRPr>
          </a:p>
          <a:p>
            <a:pPr marL="0" indent="0">
              <a:buClr>
                <a:schemeClr val="dk1"/>
              </a:buClr>
              <a:buSzPts val="1100"/>
              <a:buNone/>
            </a:pPr>
            <a:r>
              <a:rPr lang="en" sz="2400" dirty="0">
                <a:solidFill>
                  <a:srgbClr val="4D4D4F"/>
                </a:solidFill>
              </a:rPr>
              <a:t>synchronously or asynchronously, through group or individual meetings,</a:t>
            </a:r>
            <a:endParaRPr sz="2400" dirty="0">
              <a:solidFill>
                <a:srgbClr val="4D4D4F"/>
              </a:solidFill>
            </a:endParaRPr>
          </a:p>
          <a:p>
            <a:pPr marL="0" indent="0">
              <a:buClr>
                <a:schemeClr val="dk1"/>
              </a:buClr>
              <a:buSzPts val="1100"/>
              <a:buNone/>
            </a:pPr>
            <a:r>
              <a:rPr lang="en" sz="2400" dirty="0">
                <a:solidFill>
                  <a:srgbClr val="4D4D4F"/>
                </a:solidFill>
              </a:rPr>
              <a:t>orientation and review sessions, supplemental seminar or study sessions, field</a:t>
            </a:r>
            <a:endParaRPr sz="2400" dirty="0">
              <a:solidFill>
                <a:srgbClr val="4D4D4F"/>
              </a:solidFill>
            </a:endParaRPr>
          </a:p>
          <a:p>
            <a:pPr marL="0" indent="0">
              <a:buClr>
                <a:schemeClr val="dk1"/>
              </a:buClr>
              <a:buSzPts val="1100"/>
              <a:buNone/>
            </a:pPr>
            <a:r>
              <a:rPr lang="en" sz="2400" dirty="0">
                <a:solidFill>
                  <a:srgbClr val="4D4D4F"/>
                </a:solidFill>
              </a:rPr>
              <a:t>trips, library workshops, telephone contact, voice mail, e-mail, or other activities.</a:t>
            </a:r>
            <a:endParaRPr sz="2400" dirty="0">
              <a:solidFill>
                <a:srgbClr val="4D4D4F"/>
              </a:solidFill>
            </a:endParaRPr>
          </a:p>
          <a:p>
            <a:pPr marL="0" indent="0">
              <a:buClr>
                <a:schemeClr val="dk1"/>
              </a:buClr>
              <a:buSzPts val="1100"/>
              <a:buNone/>
            </a:pPr>
            <a:r>
              <a:rPr lang="en" sz="2400" dirty="0">
                <a:solidFill>
                  <a:srgbClr val="4D4D4F"/>
                </a:solidFill>
              </a:rPr>
              <a:t>Regular effective contact is an academic and professional matter pursuant to</a:t>
            </a:r>
            <a:endParaRPr sz="2400" dirty="0">
              <a:solidFill>
                <a:srgbClr val="4D4D4F"/>
              </a:solidFill>
            </a:endParaRPr>
          </a:p>
          <a:p>
            <a:pPr marL="0" indent="0">
              <a:buClr>
                <a:schemeClr val="dk1"/>
              </a:buClr>
              <a:buSzPts val="1100"/>
              <a:buNone/>
            </a:pPr>
            <a:r>
              <a:rPr lang="en" sz="2400" dirty="0">
                <a:solidFill>
                  <a:srgbClr val="4D4D4F"/>
                </a:solidFill>
              </a:rPr>
              <a:t>sections 53200 et seq.</a:t>
            </a:r>
            <a:endParaRPr sz="2400" dirty="0">
              <a:solidFill>
                <a:srgbClr val="4D4D4F"/>
              </a:solidFill>
            </a:endParaRPr>
          </a:p>
          <a:p>
            <a:pPr marL="0" indent="609585">
              <a:buClr>
                <a:schemeClr val="dk1"/>
              </a:buClr>
              <a:buSzPts val="1100"/>
              <a:buNone/>
            </a:pPr>
            <a:r>
              <a:rPr lang="en" sz="2400" dirty="0">
                <a:solidFill>
                  <a:srgbClr val="4D4D4F"/>
                </a:solidFill>
              </a:rPr>
              <a:t>b) Any portion of a course provided through distance education is conducted</a:t>
            </a:r>
            <a:endParaRPr sz="2400" dirty="0">
              <a:solidFill>
                <a:srgbClr val="4D4D4F"/>
              </a:solidFill>
            </a:endParaRPr>
          </a:p>
          <a:p>
            <a:pPr marL="0" indent="0">
              <a:buClr>
                <a:schemeClr val="dk1"/>
              </a:buClr>
              <a:buSzPts val="1100"/>
              <a:buNone/>
            </a:pPr>
            <a:r>
              <a:rPr lang="en" sz="2400" dirty="0">
                <a:solidFill>
                  <a:srgbClr val="4D4D4F"/>
                </a:solidFill>
              </a:rPr>
              <a:t>c</a:t>
            </a:r>
            <a:r>
              <a:rPr lang="en" sz="2400" dirty="0">
                <a:solidFill>
                  <a:srgbClr val="4D4D4F"/>
                </a:solidFill>
                <a:highlight>
                  <a:srgbClr val="FFFF00"/>
                </a:highlight>
              </a:rPr>
              <a:t>onsistent with guidelines issued by the Chancellor pursuant to section 409 of the</a:t>
            </a:r>
            <a:endParaRPr sz="2400" dirty="0">
              <a:solidFill>
                <a:srgbClr val="4D4D4F"/>
              </a:solidFill>
              <a:highlight>
                <a:srgbClr val="FFFF00"/>
              </a:highlight>
            </a:endParaRPr>
          </a:p>
          <a:p>
            <a:pPr marL="0" indent="0">
              <a:buClr>
                <a:schemeClr val="dk1"/>
              </a:buClr>
              <a:buSzPts val="1100"/>
              <a:buNone/>
            </a:pPr>
            <a:r>
              <a:rPr lang="en" sz="2400" dirty="0">
                <a:solidFill>
                  <a:srgbClr val="4D4D4F"/>
                </a:solidFill>
                <a:highlight>
                  <a:srgbClr val="FFFF00"/>
                </a:highlight>
              </a:rPr>
              <a:t>Procedures and Standing Orders of the Board of Governors.</a:t>
            </a:r>
            <a:endParaRPr sz="2400" dirty="0">
              <a:solidFill>
                <a:srgbClr val="4D4D4F"/>
              </a:solidFill>
              <a:highlight>
                <a:srgbClr val="FFFF00"/>
              </a:highlight>
            </a:endParaRPr>
          </a:p>
          <a:p>
            <a:pPr marL="0" indent="0">
              <a:spcAft>
                <a:spcPts val="2133"/>
              </a:spcAft>
              <a:buNone/>
            </a:pPr>
            <a:endParaRPr sz="2400" dirty="0"/>
          </a:p>
        </p:txBody>
      </p:sp>
    </p:spTree>
    <p:extLst>
      <p:ext uri="{BB962C8B-B14F-4D97-AF65-F5344CB8AC3E}">
        <p14:creationId xmlns:p14="http://schemas.microsoft.com/office/powerpoint/2010/main" val="245157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415600" y="300133"/>
            <a:ext cx="11360800" cy="763600"/>
          </a:xfrm>
          <a:prstGeom prst="rect">
            <a:avLst/>
          </a:prstGeom>
        </p:spPr>
        <p:txBody>
          <a:bodyPr spcFirstLastPara="1" vert="horz" wrap="square" lIns="121900" tIns="121900" rIns="121900" bIns="121900" rtlCol="0" anchor="t" anchorCtr="0">
            <a:noAutofit/>
          </a:bodyPr>
          <a:lstStyle/>
          <a:p>
            <a:r>
              <a:rPr lang="en" sz="3600" dirty="0"/>
              <a:t>Title 5, Section 55206, Separate Course Approval</a:t>
            </a:r>
            <a:endParaRPr sz="3600" dirty="0"/>
          </a:p>
        </p:txBody>
      </p:sp>
      <p:sp>
        <p:nvSpPr>
          <p:cNvPr id="81" name="Google Shape;81;p17"/>
          <p:cNvSpPr txBox="1">
            <a:spLocks noGrp="1"/>
          </p:cNvSpPr>
          <p:nvPr>
            <p:ph type="body" idx="1"/>
          </p:nvPr>
        </p:nvSpPr>
        <p:spPr>
          <a:xfrm>
            <a:off x="199400" y="929658"/>
            <a:ext cx="11793200" cy="54804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sz="2400" dirty="0" smtClean="0">
                <a:solidFill>
                  <a:srgbClr val="4D4D4F"/>
                </a:solidFill>
              </a:rPr>
              <a:t>If </a:t>
            </a:r>
            <a:r>
              <a:rPr lang="en" sz="2400" dirty="0">
                <a:solidFill>
                  <a:srgbClr val="4D4D4F"/>
                </a:solidFill>
              </a:rPr>
              <a:t>any portion of instruction in a new or existing course is provided via distance education, an addendum to the official course outline of record shall be required.</a:t>
            </a:r>
            <a:endParaRPr sz="2400" dirty="0">
              <a:solidFill>
                <a:srgbClr val="4D4D4F"/>
              </a:solidFill>
            </a:endParaRPr>
          </a:p>
          <a:p>
            <a:pPr marL="0" indent="0">
              <a:lnSpc>
                <a:spcPct val="100000"/>
              </a:lnSpc>
              <a:buNone/>
            </a:pPr>
            <a:endParaRPr sz="2400" dirty="0">
              <a:solidFill>
                <a:srgbClr val="4D4D4F"/>
              </a:solidFill>
            </a:endParaRPr>
          </a:p>
          <a:p>
            <a:pPr marL="0" indent="0">
              <a:lnSpc>
                <a:spcPct val="100000"/>
              </a:lnSpc>
              <a:buNone/>
            </a:pPr>
            <a:r>
              <a:rPr lang="en" sz="2400" dirty="0">
                <a:solidFill>
                  <a:srgbClr val="4D4D4F"/>
                </a:solidFill>
              </a:rPr>
              <a:t>In </a:t>
            </a:r>
            <a:r>
              <a:rPr lang="en" sz="2400" dirty="0">
                <a:solidFill>
                  <a:srgbClr val="4D4D4F"/>
                </a:solidFill>
                <a:highlight>
                  <a:srgbClr val="FFFF00"/>
                </a:highlight>
              </a:rPr>
              <a:t>addition to addressing how course outcomes will be achieved in a distance education mode, </a:t>
            </a:r>
            <a:r>
              <a:rPr lang="en" sz="2400" dirty="0">
                <a:solidFill>
                  <a:srgbClr val="4D4D4F"/>
                </a:solidFill>
              </a:rPr>
              <a:t>the addendum shall at a minimum specify how the portion of instruction delivered via distance education meets:</a:t>
            </a:r>
            <a:endParaRPr sz="2400" dirty="0">
              <a:solidFill>
                <a:srgbClr val="4D4D4F"/>
              </a:solidFill>
            </a:endParaRPr>
          </a:p>
          <a:p>
            <a:pPr indent="0">
              <a:lnSpc>
                <a:spcPct val="100000"/>
              </a:lnSpc>
              <a:buNone/>
            </a:pPr>
            <a:r>
              <a:rPr lang="en" sz="2400" dirty="0">
                <a:solidFill>
                  <a:srgbClr val="4D4D4F"/>
                </a:solidFill>
              </a:rPr>
              <a:t>a) Regular and effective c</a:t>
            </a:r>
            <a:r>
              <a:rPr lang="en" sz="2400" dirty="0">
                <a:solidFill>
                  <a:srgbClr val="4D4D4F"/>
                </a:solidFill>
                <a:highlight>
                  <a:srgbClr val="FFFF00"/>
                </a:highlight>
              </a:rPr>
              <a:t>ontact between instructors and students and among students </a:t>
            </a:r>
            <a:r>
              <a:rPr lang="en" sz="2400" dirty="0">
                <a:solidFill>
                  <a:srgbClr val="4D4D4F"/>
                </a:solidFill>
              </a:rPr>
              <a:t>as referenced in title 5, section 55204(a), and</a:t>
            </a:r>
            <a:endParaRPr sz="2400" dirty="0">
              <a:solidFill>
                <a:srgbClr val="4D4D4F"/>
              </a:solidFill>
            </a:endParaRPr>
          </a:p>
          <a:p>
            <a:pPr indent="0">
              <a:lnSpc>
                <a:spcPct val="100000"/>
              </a:lnSpc>
              <a:buNone/>
            </a:pPr>
            <a:r>
              <a:rPr lang="en" sz="2400" dirty="0">
                <a:solidFill>
                  <a:srgbClr val="4D4D4F"/>
                </a:solidFill>
              </a:rPr>
              <a:t>b) Requirements of the Americans with Disabilities Act (42 U.S.C Section 12100 et seq.) and section 508 of the Rehabilitation Act of 1973, as amended, </a:t>
            </a:r>
            <a:endParaRPr sz="2400" dirty="0">
              <a:solidFill>
                <a:srgbClr val="4D4D4F"/>
              </a:solidFill>
            </a:endParaRPr>
          </a:p>
          <a:p>
            <a:pPr marL="0" indent="0">
              <a:lnSpc>
                <a:spcPct val="100000"/>
              </a:lnSpc>
              <a:buNone/>
            </a:pPr>
            <a:r>
              <a:rPr lang="en" sz="2400" dirty="0">
                <a:solidFill>
                  <a:srgbClr val="4D4D4F"/>
                </a:solidFill>
              </a:rPr>
              <a:t>The addendum shall be separately approved according to the district's adopted</a:t>
            </a:r>
            <a:endParaRPr sz="2400" dirty="0">
              <a:solidFill>
                <a:srgbClr val="4D4D4F"/>
              </a:solidFill>
            </a:endParaRPr>
          </a:p>
          <a:p>
            <a:pPr marL="0" indent="0">
              <a:lnSpc>
                <a:spcPct val="100000"/>
              </a:lnSpc>
              <a:buNone/>
            </a:pPr>
            <a:r>
              <a:rPr lang="en" sz="2400" dirty="0">
                <a:solidFill>
                  <a:srgbClr val="4D4D4F"/>
                </a:solidFill>
              </a:rPr>
              <a:t>curriculum approval procedures.</a:t>
            </a:r>
            <a:endParaRPr sz="2400" dirty="0">
              <a:solidFill>
                <a:srgbClr val="4D4D4F"/>
              </a:solidFill>
            </a:endParaRPr>
          </a:p>
          <a:p>
            <a:pPr marL="0" indent="0">
              <a:spcAft>
                <a:spcPts val="2133"/>
              </a:spcAft>
              <a:buNone/>
            </a:pPr>
            <a:endParaRPr sz="2400" dirty="0"/>
          </a:p>
        </p:txBody>
      </p:sp>
    </p:spTree>
    <p:extLst>
      <p:ext uri="{BB962C8B-B14F-4D97-AF65-F5344CB8AC3E}">
        <p14:creationId xmlns:p14="http://schemas.microsoft.com/office/powerpoint/2010/main" val="189108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Agenda</a:t>
            </a:r>
            <a:endParaRPr lang="en-US" dirty="0"/>
          </a:p>
        </p:txBody>
      </p:sp>
      <p:sp>
        <p:nvSpPr>
          <p:cNvPr id="3" name="Content Placeholder 2"/>
          <p:cNvSpPr>
            <a:spLocks noGrp="1"/>
          </p:cNvSpPr>
          <p:nvPr>
            <p:ph idx="1"/>
          </p:nvPr>
        </p:nvSpPr>
        <p:spPr/>
        <p:txBody>
          <a:bodyPr>
            <a:normAutofit fontScale="77500" lnSpcReduction="20000"/>
          </a:bodyPr>
          <a:lstStyle/>
          <a:p>
            <a:pPr marL="0" indent="0">
              <a:spcAft>
                <a:spcPts val="1200"/>
              </a:spcAft>
              <a:buNone/>
            </a:pPr>
            <a:r>
              <a:rPr lang="en-US" sz="4000" dirty="0" smtClean="0"/>
              <a:t>Introductions &amp; Webinar Overview </a:t>
            </a:r>
            <a:endParaRPr lang="en-US" sz="4000" dirty="0" smtClean="0"/>
          </a:p>
          <a:p>
            <a:pPr marL="0" indent="0">
              <a:spcAft>
                <a:spcPts val="1200"/>
              </a:spcAft>
              <a:buNone/>
            </a:pPr>
            <a:r>
              <a:rPr lang="en-US" sz="4000" dirty="0" smtClean="0"/>
              <a:t>Preparing for Distance Education</a:t>
            </a:r>
            <a:endParaRPr lang="en-US" sz="4000" dirty="0" smtClean="0"/>
          </a:p>
          <a:p>
            <a:pPr marL="0" indent="0">
              <a:spcAft>
                <a:spcPts val="1200"/>
              </a:spcAft>
              <a:buNone/>
            </a:pPr>
            <a:r>
              <a:rPr lang="en-US" sz="4000" dirty="0" smtClean="0"/>
              <a:t>Distance Education Addendums </a:t>
            </a:r>
            <a:endParaRPr lang="en-US" sz="4000" dirty="0" smtClean="0"/>
          </a:p>
          <a:p>
            <a:pPr marL="0" indent="0">
              <a:spcAft>
                <a:spcPts val="1200"/>
              </a:spcAft>
              <a:buNone/>
            </a:pPr>
            <a:r>
              <a:rPr lang="en-US" sz="4000" dirty="0" smtClean="0"/>
              <a:t>Examples from Columbia College</a:t>
            </a:r>
            <a:endParaRPr lang="en-US" sz="4000" dirty="0" smtClean="0"/>
          </a:p>
          <a:p>
            <a:pPr marL="0" indent="0">
              <a:spcAft>
                <a:spcPts val="1200"/>
              </a:spcAft>
              <a:buNone/>
            </a:pPr>
            <a:r>
              <a:rPr lang="en-US" sz="4000" dirty="0" smtClean="0"/>
              <a:t>Resources &amp; Support</a:t>
            </a:r>
            <a:endParaRPr lang="en-US" sz="4000" dirty="0" smtClean="0"/>
          </a:p>
          <a:p>
            <a:pPr marL="0" indent="0">
              <a:spcAft>
                <a:spcPts val="1200"/>
              </a:spcAft>
              <a:buNone/>
            </a:pPr>
            <a:r>
              <a:rPr lang="en-US" sz="4000" dirty="0" smtClean="0"/>
              <a:t>Questions</a:t>
            </a:r>
            <a:endParaRPr lang="en-US" sz="4000" dirty="0"/>
          </a:p>
        </p:txBody>
      </p:sp>
      <p:sp>
        <p:nvSpPr>
          <p:cNvPr id="4" name="Slide Number Placeholder 3"/>
          <p:cNvSpPr>
            <a:spLocks noGrp="1"/>
          </p:cNvSpPr>
          <p:nvPr>
            <p:ph type="sldNum" sz="quarter" idx="10"/>
          </p:nvPr>
        </p:nvSpPr>
        <p:spPr/>
        <p:txBody>
          <a:bodyPr/>
          <a:lstStyle/>
          <a:p>
            <a:fld id="{7934E7AA-586C-4B13-A389-1429762DA247}" type="slidenum">
              <a:rPr lang="en-US" smtClean="0"/>
              <a:pPr/>
              <a:t>2</a:t>
            </a:fld>
            <a:endParaRPr lang="en-US" dirty="0"/>
          </a:p>
        </p:txBody>
      </p:sp>
    </p:spTree>
    <p:extLst>
      <p:ext uri="{BB962C8B-B14F-4D97-AF65-F5344CB8AC3E}">
        <p14:creationId xmlns:p14="http://schemas.microsoft.com/office/powerpoint/2010/main" val="1366424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DRAFT Distance Education Guidelines </a:t>
            </a:r>
            <a:endParaRPr/>
          </a:p>
        </p:txBody>
      </p:sp>
      <p:sp>
        <p:nvSpPr>
          <p:cNvPr id="87" name="Google Shape;87;p1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Draft 2020 DE Guidelines, pending approval from the CCCO, are posted on the </a:t>
            </a:r>
            <a:r>
              <a:rPr lang="en" u="sng">
                <a:solidFill>
                  <a:schemeClr val="hlink"/>
                </a:solidFill>
                <a:hlinkClick r:id="rId3"/>
              </a:rPr>
              <a:t>CCC DECO Vision Resource Center site.</a:t>
            </a:r>
            <a:endParaRPr/>
          </a:p>
          <a:p>
            <a:pPr marL="0" indent="0">
              <a:spcBef>
                <a:spcPts val="2133"/>
              </a:spcBef>
              <a:buNone/>
            </a:pPr>
            <a:r>
              <a:rPr lang="en"/>
              <a:t>The site requires that you set up an account, but provides a location for saved conversations and resources. </a:t>
            </a:r>
            <a:endParaRPr/>
          </a:p>
          <a:p>
            <a:pPr marL="0" indent="0">
              <a:spcBef>
                <a:spcPts val="2133"/>
              </a:spcBef>
              <a:spcAft>
                <a:spcPts val="2133"/>
              </a:spcAft>
              <a:buNone/>
            </a:pPr>
            <a:r>
              <a:rPr lang="en"/>
              <a:t>Log into the Vision Resource Center, and go to ‘Connect’ and find Distance Education Coordinators </a:t>
            </a:r>
            <a:endParaRPr/>
          </a:p>
        </p:txBody>
      </p:sp>
    </p:spTree>
    <p:extLst>
      <p:ext uri="{BB962C8B-B14F-4D97-AF65-F5344CB8AC3E}">
        <p14:creationId xmlns:p14="http://schemas.microsoft.com/office/powerpoint/2010/main" val="1263952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415600" y="415946"/>
            <a:ext cx="11360800" cy="1150400"/>
          </a:xfrm>
          <a:prstGeom prst="rect">
            <a:avLst/>
          </a:prstGeom>
        </p:spPr>
        <p:txBody>
          <a:bodyPr spcFirstLastPara="1" vert="horz" wrap="square" lIns="121900" tIns="121900" rIns="121900" bIns="121900" rtlCol="0" anchor="t" anchorCtr="0">
            <a:noAutofit/>
          </a:bodyPr>
          <a:lstStyle/>
          <a:p>
            <a:r>
              <a:rPr lang="en" sz="3600" dirty="0"/>
              <a:t>Local DE Addenda Approvals  </a:t>
            </a:r>
            <a:endParaRPr sz="3600" dirty="0"/>
          </a:p>
        </p:txBody>
      </p:sp>
      <p:sp>
        <p:nvSpPr>
          <p:cNvPr id="93" name="Google Shape;93;p19"/>
          <p:cNvSpPr txBox="1">
            <a:spLocks noGrp="1"/>
          </p:cNvSpPr>
          <p:nvPr>
            <p:ph type="body" idx="1"/>
          </p:nvPr>
        </p:nvSpPr>
        <p:spPr>
          <a:xfrm>
            <a:off x="415600" y="991146"/>
            <a:ext cx="11360800" cy="4921600"/>
          </a:xfrm>
          <a:prstGeom prst="rect">
            <a:avLst/>
          </a:prstGeom>
        </p:spPr>
        <p:txBody>
          <a:bodyPr spcFirstLastPara="1" vert="horz" wrap="square" lIns="121900" tIns="121900" rIns="121900" bIns="121900" rtlCol="0" anchor="t" anchorCtr="0">
            <a:noAutofit/>
          </a:bodyPr>
          <a:lstStyle/>
          <a:p>
            <a:pPr>
              <a:lnSpc>
                <a:spcPct val="100000"/>
              </a:lnSpc>
              <a:buClr>
                <a:srgbClr val="4D4D4F"/>
              </a:buClr>
            </a:pPr>
            <a:r>
              <a:rPr lang="en" dirty="0">
                <a:solidFill>
                  <a:srgbClr val="4D4D4F"/>
                </a:solidFill>
              </a:rPr>
              <a:t>Examine your current DE Addendum form for requirements. Three requirements needed to satisfy 55206 are:</a:t>
            </a:r>
            <a:endParaRPr dirty="0">
              <a:solidFill>
                <a:srgbClr val="4D4D4F"/>
              </a:solidFill>
            </a:endParaRPr>
          </a:p>
          <a:p>
            <a:pPr marL="1219170">
              <a:lnSpc>
                <a:spcPct val="100000"/>
              </a:lnSpc>
              <a:buClr>
                <a:srgbClr val="4D4D4F"/>
              </a:buClr>
              <a:buAutoNum type="arabicPeriod"/>
            </a:pPr>
            <a:r>
              <a:rPr lang="en" dirty="0">
                <a:solidFill>
                  <a:srgbClr val="4D4D4F"/>
                </a:solidFill>
              </a:rPr>
              <a:t>Specify how course outcomes will be achieved in a distance education mode</a:t>
            </a:r>
            <a:endParaRPr dirty="0">
              <a:solidFill>
                <a:srgbClr val="4D4D4F"/>
              </a:solidFill>
            </a:endParaRPr>
          </a:p>
          <a:p>
            <a:pPr marL="1219170">
              <a:lnSpc>
                <a:spcPct val="100000"/>
              </a:lnSpc>
              <a:buClr>
                <a:srgbClr val="4D4D4F"/>
              </a:buClr>
              <a:buAutoNum type="arabicPeriod"/>
            </a:pPr>
            <a:r>
              <a:rPr lang="en" dirty="0">
                <a:solidFill>
                  <a:srgbClr val="4D4D4F"/>
                </a:solidFill>
              </a:rPr>
              <a:t>Specify how the portion of instruction delivered via distance education meets requirements for regular and effective contact between instructors and students and among students as referenced in title 5, section 55204(a), and</a:t>
            </a:r>
            <a:endParaRPr dirty="0">
              <a:solidFill>
                <a:srgbClr val="4D4D4F"/>
              </a:solidFill>
            </a:endParaRPr>
          </a:p>
          <a:p>
            <a:pPr marL="1219170">
              <a:lnSpc>
                <a:spcPct val="100000"/>
              </a:lnSpc>
              <a:buClr>
                <a:srgbClr val="4D4D4F"/>
              </a:buClr>
              <a:buAutoNum type="arabicPeriod"/>
            </a:pPr>
            <a:r>
              <a:rPr lang="en" dirty="0">
                <a:solidFill>
                  <a:srgbClr val="4D4D4F"/>
                </a:solidFill>
              </a:rPr>
              <a:t>Specify how requirements of the Americans with Disabilities Act (42 U.S.C Section 12100 et seq.) and section 508 of the Rehabilitation Act of 1973, as amended</a:t>
            </a:r>
            <a:endParaRPr dirty="0"/>
          </a:p>
        </p:txBody>
      </p:sp>
    </p:spTree>
    <p:extLst>
      <p:ext uri="{BB962C8B-B14F-4D97-AF65-F5344CB8AC3E}">
        <p14:creationId xmlns:p14="http://schemas.microsoft.com/office/powerpoint/2010/main" val="3103602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600" dirty="0"/>
              <a:t>Moving from Emergency Blanket to Local Approval </a:t>
            </a:r>
            <a:endParaRPr sz="3600" dirty="0"/>
          </a:p>
        </p:txBody>
      </p:sp>
      <p:sp>
        <p:nvSpPr>
          <p:cNvPr id="99" name="Google Shape;99;p2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en"/>
              <a:t>Is approval for emergency circumstances only?</a:t>
            </a:r>
            <a:endParaRPr/>
          </a:p>
          <a:p>
            <a:pPr lvl="1" indent="-457189">
              <a:spcBef>
                <a:spcPts val="0"/>
              </a:spcBef>
              <a:buSzPts val="1800"/>
            </a:pPr>
            <a:r>
              <a:rPr lang="en"/>
              <a:t>If so, does your campus need a new DE Addendum form, or will a checkbox on the current form work?</a:t>
            </a:r>
            <a:endParaRPr/>
          </a:p>
          <a:p>
            <a:pPr lvl="1" indent="-457189">
              <a:spcBef>
                <a:spcPts val="0"/>
              </a:spcBef>
              <a:buSzPts val="1800"/>
            </a:pPr>
            <a:r>
              <a:rPr lang="en"/>
              <a:t>How will you define emergency circumstances?</a:t>
            </a:r>
            <a:endParaRPr/>
          </a:p>
          <a:p>
            <a:r>
              <a:rPr lang="en"/>
              <a:t>If new approvals are not restricted to emergency circumstances, how will you expedite approval through your local process by the Dec. 30 deadline?</a:t>
            </a:r>
            <a:endParaRPr/>
          </a:p>
        </p:txBody>
      </p:sp>
    </p:spTree>
    <p:extLst>
      <p:ext uri="{BB962C8B-B14F-4D97-AF65-F5344CB8AC3E}">
        <p14:creationId xmlns:p14="http://schemas.microsoft.com/office/powerpoint/2010/main" val="4030192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15600" y="593367"/>
            <a:ext cx="11655200" cy="763600"/>
          </a:xfrm>
          <a:prstGeom prst="rect">
            <a:avLst/>
          </a:prstGeom>
        </p:spPr>
        <p:txBody>
          <a:bodyPr spcFirstLastPara="1" vert="horz" wrap="square" lIns="121900" tIns="121900" rIns="121900" bIns="121900" rtlCol="0" anchor="t" anchorCtr="0">
            <a:noAutofit/>
          </a:bodyPr>
          <a:lstStyle/>
          <a:p>
            <a:r>
              <a:rPr lang="en" sz="3600" dirty="0"/>
              <a:t>Suggestions for working with Curriculum Committees</a:t>
            </a:r>
            <a:endParaRPr sz="3600" dirty="0"/>
          </a:p>
        </p:txBody>
      </p:sp>
      <p:sp>
        <p:nvSpPr>
          <p:cNvPr id="105" name="Google Shape;105;p2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Discuss with Curriculum Committee Chairs:</a:t>
            </a:r>
            <a:endParaRPr/>
          </a:p>
          <a:p>
            <a:pPr>
              <a:spcBef>
                <a:spcPts val="2133"/>
              </a:spcBef>
            </a:pPr>
            <a:r>
              <a:rPr lang="en"/>
              <a:t>Does your local committee have a plan for moving courses approved under the Blanket Emergency Addendum to local course approval?</a:t>
            </a:r>
            <a:endParaRPr/>
          </a:p>
          <a:p>
            <a:r>
              <a:rPr lang="en"/>
              <a:t>Would your local committee consider batches of DE Addenda divided by departments, disciplines, or other criteria?</a:t>
            </a:r>
            <a:endParaRPr/>
          </a:p>
          <a:p>
            <a:r>
              <a:rPr lang="en"/>
              <a:t>Does your local committee need a primer or presentation on Separate Course Approval?</a:t>
            </a:r>
            <a:endParaRPr/>
          </a:p>
        </p:txBody>
      </p:sp>
    </p:spTree>
    <p:extLst>
      <p:ext uri="{BB962C8B-B14F-4D97-AF65-F5344CB8AC3E}">
        <p14:creationId xmlns:p14="http://schemas.microsoft.com/office/powerpoint/2010/main" val="2720756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DE Addendum Samples</a:t>
            </a:r>
            <a:endParaRPr/>
          </a:p>
        </p:txBody>
      </p:sp>
      <p:sp>
        <p:nvSpPr>
          <p:cNvPr id="111" name="Google Shape;111;p2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dirty="0"/>
              <a:t>Santa Barbara </a:t>
            </a:r>
            <a:r>
              <a:rPr lang="en" u="sng" dirty="0">
                <a:solidFill>
                  <a:schemeClr val="hlink"/>
                </a:solidFill>
                <a:hlinkClick r:id="rId3"/>
              </a:rPr>
              <a:t>https://drive.google.com/file/d/1MW13gDbPTrUoOsRRmtTtlV1sWYy4qnPB/view?usp=sharing</a:t>
            </a:r>
            <a:r>
              <a:rPr lang="en" dirty="0"/>
              <a:t>City College DE Addendum</a:t>
            </a:r>
            <a:endParaRPr dirty="0"/>
          </a:p>
          <a:p>
            <a:pPr marL="0" indent="0">
              <a:spcBef>
                <a:spcPts val="2133"/>
              </a:spcBef>
              <a:buNone/>
            </a:pPr>
            <a:r>
              <a:rPr lang="en" u="sng" dirty="0">
                <a:solidFill>
                  <a:schemeClr val="hlink"/>
                </a:solidFill>
                <a:hlinkClick r:id="rId4"/>
              </a:rPr>
              <a:t>Link to Modesto Junior College DE Addendum</a:t>
            </a:r>
            <a:endParaRPr dirty="0"/>
          </a:p>
          <a:p>
            <a:pPr marL="0" indent="0">
              <a:spcBef>
                <a:spcPts val="2133"/>
              </a:spcBef>
              <a:buNone/>
            </a:pPr>
            <a:r>
              <a:rPr lang="en" u="sng" dirty="0">
                <a:solidFill>
                  <a:schemeClr val="hlink"/>
                </a:solidFill>
                <a:hlinkClick r:id="rId5"/>
              </a:rPr>
              <a:t>Taft Community College DE Addendum</a:t>
            </a:r>
            <a:endParaRPr dirty="0"/>
          </a:p>
          <a:p>
            <a:pPr marL="0" indent="0">
              <a:spcBef>
                <a:spcPts val="2133"/>
              </a:spcBef>
              <a:buNone/>
            </a:pPr>
            <a:r>
              <a:rPr lang="en" u="sng" dirty="0">
                <a:solidFill>
                  <a:schemeClr val="hlink"/>
                </a:solidFill>
                <a:hlinkClick r:id="rId6"/>
              </a:rPr>
              <a:t>Link to Southwestern College DE Addendum</a:t>
            </a: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708948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415600" y="593367"/>
            <a:ext cx="11603200" cy="763600"/>
          </a:xfrm>
          <a:prstGeom prst="rect">
            <a:avLst/>
          </a:prstGeom>
        </p:spPr>
        <p:txBody>
          <a:bodyPr spcFirstLastPara="1" vert="horz" wrap="square" lIns="121900" tIns="121900" rIns="121900" bIns="121900" rtlCol="0" anchor="t" anchorCtr="0">
            <a:noAutofit/>
          </a:bodyPr>
          <a:lstStyle/>
          <a:p>
            <a:r>
              <a:rPr lang="en" sz="3200"/>
              <a:t>Sample Campus Policies/Guides for Regular Effective Contact</a:t>
            </a:r>
            <a:endParaRPr sz="3200"/>
          </a:p>
        </p:txBody>
      </p:sp>
      <p:sp>
        <p:nvSpPr>
          <p:cNvPr id="117" name="Google Shape;117;p2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u="sng">
                <a:solidFill>
                  <a:schemeClr val="hlink"/>
                </a:solidFill>
                <a:hlinkClick r:id="rId3"/>
              </a:rPr>
              <a:t>Coastline Community College Online Instruction Guidelines </a:t>
            </a:r>
            <a:endParaRPr/>
          </a:p>
          <a:p>
            <a:pPr marL="0" indent="0">
              <a:spcBef>
                <a:spcPts val="2133"/>
              </a:spcBef>
              <a:buNone/>
            </a:pPr>
            <a:r>
              <a:rPr lang="en" u="sng">
                <a:solidFill>
                  <a:schemeClr val="hlink"/>
                </a:solidFill>
                <a:hlinkClick r:id="rId4"/>
              </a:rPr>
              <a:t>Diablo Valley College Policy on Regular &amp; Effective Contact</a:t>
            </a:r>
            <a:endParaRPr/>
          </a:p>
          <a:p>
            <a:pPr marL="0" indent="0">
              <a:spcBef>
                <a:spcPts val="2133"/>
              </a:spcBef>
              <a:buNone/>
            </a:pPr>
            <a:r>
              <a:rPr lang="en" u="sng">
                <a:solidFill>
                  <a:schemeClr val="hlink"/>
                </a:solidFill>
                <a:hlinkClick r:id="rId5"/>
              </a:rPr>
              <a:t>Laney College Information on Regular and Effective Contact with Examples</a:t>
            </a:r>
            <a:endParaRPr/>
          </a:p>
          <a:p>
            <a:pPr marL="0" indent="0">
              <a:spcBef>
                <a:spcPts val="2133"/>
              </a:spcBef>
              <a:spcAft>
                <a:spcPts val="2133"/>
              </a:spcAft>
              <a:buNone/>
            </a:pPr>
            <a:endParaRPr/>
          </a:p>
        </p:txBody>
      </p:sp>
    </p:spTree>
    <p:extLst>
      <p:ext uri="{BB962C8B-B14F-4D97-AF65-F5344CB8AC3E}">
        <p14:creationId xmlns:p14="http://schemas.microsoft.com/office/powerpoint/2010/main" val="1156381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600" dirty="0"/>
              <a:t>CCC Distance Education Coordinators Organization</a:t>
            </a:r>
            <a:endParaRPr sz="3600" dirty="0"/>
          </a:p>
        </p:txBody>
      </p:sp>
      <p:sp>
        <p:nvSpPr>
          <p:cNvPr id="123" name="Google Shape;123;p24"/>
          <p:cNvSpPr txBox="1">
            <a:spLocks noGrp="1"/>
          </p:cNvSpPr>
          <p:nvPr>
            <p:ph type="body" idx="1"/>
          </p:nvPr>
        </p:nvSpPr>
        <p:spPr>
          <a:xfrm>
            <a:off x="415600" y="1233567"/>
            <a:ext cx="11360800" cy="4569600"/>
          </a:xfrm>
          <a:prstGeom prst="rect">
            <a:avLst/>
          </a:prstGeom>
        </p:spPr>
        <p:txBody>
          <a:bodyPr spcFirstLastPara="1" vert="horz" wrap="square" lIns="121900" tIns="121900" rIns="121900" bIns="121900" rtlCol="0" anchor="t" anchorCtr="0">
            <a:noAutofit/>
          </a:bodyPr>
          <a:lstStyle/>
          <a:p>
            <a:pPr marL="0" indent="0">
              <a:buNone/>
            </a:pPr>
            <a:r>
              <a:rPr lang="en" dirty="0">
                <a:solidFill>
                  <a:srgbClr val="11198D"/>
                </a:solidFill>
              </a:rPr>
              <a:t>Executive Board:</a:t>
            </a:r>
            <a:endParaRPr dirty="0">
              <a:solidFill>
                <a:srgbClr val="11198D"/>
              </a:solidFill>
            </a:endParaRPr>
          </a:p>
          <a:p>
            <a:pPr marL="0" indent="609585">
              <a:lnSpc>
                <a:spcPct val="100000"/>
              </a:lnSpc>
              <a:spcBef>
                <a:spcPts val="2133"/>
              </a:spcBef>
              <a:buNone/>
            </a:pPr>
            <a:r>
              <a:rPr lang="en" dirty="0">
                <a:solidFill>
                  <a:srgbClr val="11198D"/>
                </a:solidFill>
              </a:rPr>
              <a:t>Lisa Beach, President</a:t>
            </a:r>
            <a:endParaRPr dirty="0">
              <a:solidFill>
                <a:srgbClr val="11198D"/>
              </a:solidFill>
            </a:endParaRPr>
          </a:p>
          <a:p>
            <a:pPr marL="0" indent="609585">
              <a:lnSpc>
                <a:spcPct val="100000"/>
              </a:lnSpc>
              <a:spcBef>
                <a:spcPts val="400"/>
              </a:spcBef>
              <a:buNone/>
            </a:pPr>
            <a:r>
              <a:rPr lang="en" dirty="0">
                <a:solidFill>
                  <a:srgbClr val="11198D"/>
                </a:solidFill>
              </a:rPr>
              <a:t>Rebecca Pang, Treasurer</a:t>
            </a:r>
            <a:endParaRPr dirty="0">
              <a:solidFill>
                <a:srgbClr val="11198D"/>
              </a:solidFill>
            </a:endParaRPr>
          </a:p>
          <a:p>
            <a:pPr indent="0">
              <a:lnSpc>
                <a:spcPct val="100000"/>
              </a:lnSpc>
              <a:spcBef>
                <a:spcPts val="400"/>
              </a:spcBef>
              <a:buClr>
                <a:schemeClr val="dk1"/>
              </a:buClr>
              <a:buSzPts val="1100"/>
              <a:buNone/>
            </a:pPr>
            <a:r>
              <a:rPr lang="en" dirty="0">
                <a:solidFill>
                  <a:srgbClr val="11198D"/>
                </a:solidFill>
              </a:rPr>
              <a:t>Rhiannon Lares, Web Designer</a:t>
            </a:r>
            <a:endParaRPr dirty="0">
              <a:solidFill>
                <a:srgbClr val="11198D"/>
              </a:solidFill>
            </a:endParaRPr>
          </a:p>
          <a:p>
            <a:pPr indent="0">
              <a:lnSpc>
                <a:spcPct val="100000"/>
              </a:lnSpc>
              <a:spcBef>
                <a:spcPts val="400"/>
              </a:spcBef>
              <a:buClr>
                <a:schemeClr val="dk1"/>
              </a:buClr>
              <a:buSzPts val="1100"/>
              <a:buNone/>
            </a:pPr>
            <a:r>
              <a:rPr lang="en" dirty="0">
                <a:solidFill>
                  <a:srgbClr val="11198D"/>
                </a:solidFill>
              </a:rPr>
              <a:t>Kandace Knudson, Secretary</a:t>
            </a:r>
            <a:endParaRPr dirty="0">
              <a:solidFill>
                <a:srgbClr val="11198D"/>
              </a:solidFill>
            </a:endParaRPr>
          </a:p>
          <a:p>
            <a:pPr indent="0">
              <a:lnSpc>
                <a:spcPct val="100000"/>
              </a:lnSpc>
              <a:spcBef>
                <a:spcPts val="400"/>
              </a:spcBef>
              <a:buNone/>
            </a:pPr>
            <a:r>
              <a:rPr lang="en" dirty="0">
                <a:solidFill>
                  <a:srgbClr val="11198D"/>
                </a:solidFill>
              </a:rPr>
              <a:t>Christina Davis, PIO</a:t>
            </a:r>
            <a:endParaRPr dirty="0">
              <a:solidFill>
                <a:srgbClr val="11198D"/>
              </a:solidFill>
            </a:endParaRPr>
          </a:p>
          <a:p>
            <a:pPr indent="0">
              <a:lnSpc>
                <a:spcPct val="100000"/>
              </a:lnSpc>
              <a:spcBef>
                <a:spcPts val="400"/>
              </a:spcBef>
              <a:buNone/>
            </a:pPr>
            <a:r>
              <a:rPr lang="en" dirty="0">
                <a:solidFill>
                  <a:srgbClr val="11198D"/>
                </a:solidFill>
              </a:rPr>
              <a:t>Joanna Miller, Vice President</a:t>
            </a:r>
            <a:endParaRPr dirty="0">
              <a:solidFill>
                <a:srgbClr val="11198D"/>
              </a:solidFill>
            </a:endParaRPr>
          </a:p>
          <a:p>
            <a:pPr indent="0">
              <a:spcBef>
                <a:spcPts val="400"/>
              </a:spcBef>
              <a:buNone/>
            </a:pPr>
            <a:endParaRPr sz="1667" dirty="0">
              <a:solidFill>
                <a:srgbClr val="11198D"/>
              </a:solidFill>
            </a:endParaRPr>
          </a:p>
          <a:p>
            <a:pPr marL="0" indent="0">
              <a:buNone/>
            </a:pPr>
            <a:r>
              <a:rPr lang="en" dirty="0"/>
              <a:t>General Membership: </a:t>
            </a:r>
            <a:endParaRPr dirty="0"/>
          </a:p>
          <a:p>
            <a:pPr marL="0" indent="609585">
              <a:spcAft>
                <a:spcPts val="2133"/>
              </a:spcAft>
              <a:buNone/>
            </a:pPr>
            <a:r>
              <a:rPr lang="en" dirty="0"/>
              <a:t>197 DE Coordinators and DE Staff from California Community Colleges</a:t>
            </a:r>
            <a:endParaRPr dirty="0"/>
          </a:p>
        </p:txBody>
      </p:sp>
    </p:spTree>
    <p:extLst>
      <p:ext uri="{BB962C8B-B14F-4D97-AF65-F5344CB8AC3E}">
        <p14:creationId xmlns:p14="http://schemas.microsoft.com/office/powerpoint/2010/main" val="358465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CCC DECO</a:t>
            </a:r>
            <a:endParaRPr/>
          </a:p>
        </p:txBody>
      </p:sp>
      <p:sp>
        <p:nvSpPr>
          <p:cNvPr id="129" name="Google Shape;129;p2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en"/>
              <a:t>Focused on CCC Distance Education Issues</a:t>
            </a:r>
            <a:endParaRPr/>
          </a:p>
          <a:p>
            <a:r>
              <a:rPr lang="en"/>
              <a:t>197 members</a:t>
            </a:r>
            <a:endParaRPr/>
          </a:p>
          <a:p>
            <a:r>
              <a:rPr lang="en"/>
              <a:t>Monthly online meetings with relevant speakers and lively chat discussions</a:t>
            </a:r>
            <a:endParaRPr/>
          </a:p>
          <a:p>
            <a:r>
              <a:rPr lang="en"/>
              <a:t>Surveys and results from across the system</a:t>
            </a:r>
            <a:endParaRPr/>
          </a:p>
          <a:p>
            <a:r>
              <a:rPr lang="en"/>
              <a:t>Website with timely resources and membership information (cccdeco.org)</a:t>
            </a:r>
            <a:endParaRPr/>
          </a:p>
          <a:p>
            <a:r>
              <a:rPr lang="en"/>
              <a:t>DE-ALL listserv discussions (ask your IT department to add you)</a:t>
            </a:r>
            <a:endParaRPr/>
          </a:p>
          <a:p>
            <a:r>
              <a:rPr lang="en"/>
              <a:t>Annual Retreat during the Online Teaching Conference</a:t>
            </a:r>
            <a:endParaRPr/>
          </a:p>
        </p:txBody>
      </p:sp>
    </p:spTree>
    <p:extLst>
      <p:ext uri="{BB962C8B-B14F-4D97-AF65-F5344CB8AC3E}">
        <p14:creationId xmlns:p14="http://schemas.microsoft.com/office/powerpoint/2010/main" val="3061458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ctrTitle"/>
          </p:nvPr>
        </p:nvSpPr>
        <p:spPr>
          <a:prstGeom prst="rect">
            <a:avLst/>
          </a:prstGeom>
        </p:spPr>
        <p:txBody>
          <a:bodyPr spcFirstLastPara="1" vert="horz" wrap="square" lIns="121900" tIns="121900" rIns="121900" bIns="121900" rtlCol="0" anchor="t" anchorCtr="0">
            <a:noAutofit/>
          </a:bodyPr>
          <a:lstStyle/>
          <a:p>
            <a:r>
              <a:rPr lang="en" dirty="0" smtClean="0"/>
              <a:t>Thank you!</a:t>
            </a:r>
            <a:endParaRPr dirty="0"/>
          </a:p>
        </p:txBody>
      </p:sp>
    </p:spTree>
    <p:extLst>
      <p:ext uri="{BB962C8B-B14F-4D97-AF65-F5344CB8AC3E}">
        <p14:creationId xmlns:p14="http://schemas.microsoft.com/office/powerpoint/2010/main" val="3438204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&amp; Introductions</a:t>
            </a:r>
            <a:endParaRPr lang="en-US" dirty="0"/>
          </a:p>
        </p:txBody>
      </p:sp>
      <p:sp>
        <p:nvSpPr>
          <p:cNvPr id="3" name="Content Placeholder 2"/>
          <p:cNvSpPr>
            <a:spLocks noGrp="1"/>
          </p:cNvSpPr>
          <p:nvPr>
            <p:ph idx="1"/>
          </p:nvPr>
        </p:nvSpPr>
        <p:spPr>
          <a:xfrm>
            <a:off x="838200" y="1537252"/>
            <a:ext cx="10515600" cy="3942885"/>
          </a:xfrm>
        </p:spPr>
        <p:txBody>
          <a:bodyPr>
            <a:normAutofit fontScale="85000" lnSpcReduction="20000"/>
          </a:bodyPr>
          <a:lstStyle/>
          <a:p>
            <a:pPr marL="0" indent="0">
              <a:spcAft>
                <a:spcPts val="1200"/>
              </a:spcAft>
              <a:buNone/>
            </a:pPr>
            <a:r>
              <a:rPr lang="en-US" dirty="0" smtClean="0"/>
              <a:t>Marty </a:t>
            </a:r>
            <a:r>
              <a:rPr lang="en-US" dirty="0"/>
              <a:t>J. Alvarado, Executive Vice Chancellor of Educational Services &amp; </a:t>
            </a:r>
            <a:r>
              <a:rPr lang="en-US" dirty="0" smtClean="0"/>
              <a:t>Support</a:t>
            </a:r>
          </a:p>
          <a:p>
            <a:pPr marL="0" indent="0">
              <a:spcAft>
                <a:spcPts val="1200"/>
              </a:spcAft>
              <a:buNone/>
            </a:pPr>
            <a:r>
              <a:rPr lang="en-US" dirty="0" smtClean="0"/>
              <a:t>Cheryl Aschenbach, ASCCC Curriculum Committee Chair</a:t>
            </a:r>
          </a:p>
          <a:p>
            <a:pPr marL="0" indent="0">
              <a:spcAft>
                <a:spcPts val="1200"/>
              </a:spcAft>
              <a:buNone/>
            </a:pPr>
            <a:r>
              <a:rPr lang="en-US" dirty="0" smtClean="0"/>
              <a:t>Lisa Beach, Director of Distance Education &amp; DECO President</a:t>
            </a:r>
          </a:p>
          <a:p>
            <a:pPr marL="0" indent="0">
              <a:spcAft>
                <a:spcPts val="1200"/>
              </a:spcAft>
              <a:buNone/>
            </a:pPr>
            <a:r>
              <a:rPr lang="en-US" dirty="0" smtClean="0"/>
              <a:t>Pam Guerra-Schmidt, Academic Senate President</a:t>
            </a:r>
          </a:p>
          <a:p>
            <a:pPr marL="0" indent="0">
              <a:spcAft>
                <a:spcPts val="1200"/>
              </a:spcAft>
              <a:buNone/>
            </a:pPr>
            <a:r>
              <a:rPr lang="en-US" dirty="0" smtClean="0"/>
              <a:t>Aisha Lowe, Vice Chancellor Educational Services &amp; Support</a:t>
            </a:r>
          </a:p>
          <a:p>
            <a:pPr marL="0" indent="0">
              <a:spcAft>
                <a:spcPts val="1200"/>
              </a:spcAft>
              <a:buNone/>
            </a:pPr>
            <a:r>
              <a:rPr lang="en-US" dirty="0" smtClean="0"/>
              <a:t>Joanna Miller, Dean of Distance Education </a:t>
            </a:r>
            <a:endParaRPr lang="en-US" dirty="0" smtClean="0"/>
          </a:p>
          <a:p>
            <a:pPr marL="0" indent="0">
              <a:spcAft>
                <a:spcPts val="1200"/>
              </a:spcAft>
              <a:buNone/>
            </a:pPr>
            <a:r>
              <a:rPr lang="en-US" dirty="0" smtClean="0"/>
              <a:t>Brian Sanders, Vice President of Instruction &amp; DEETAC Chair</a:t>
            </a:r>
          </a:p>
          <a:p>
            <a:pPr marL="0" indent="0">
              <a:spcAft>
                <a:spcPts val="1200"/>
              </a:spcAft>
              <a:buNone/>
            </a:pPr>
            <a:endParaRPr lang="en-US" dirty="0"/>
          </a:p>
          <a:p>
            <a:pPr marL="0" indent="0">
              <a:spcAft>
                <a:spcPts val="1200"/>
              </a:spcAft>
              <a:buNone/>
            </a:pPr>
            <a:endParaRPr lang="en-US" dirty="0"/>
          </a:p>
        </p:txBody>
      </p:sp>
      <p:sp>
        <p:nvSpPr>
          <p:cNvPr id="4" name="Slide Number Placeholder 3"/>
          <p:cNvSpPr>
            <a:spLocks noGrp="1"/>
          </p:cNvSpPr>
          <p:nvPr>
            <p:ph type="sldNum" sz="quarter" idx="10"/>
          </p:nvPr>
        </p:nvSpPr>
        <p:spPr/>
        <p:txBody>
          <a:bodyPr/>
          <a:lstStyle/>
          <a:p>
            <a:fld id="{7934E7AA-586C-4B13-A389-1429762DA247}" type="slidenum">
              <a:rPr lang="en-US" smtClean="0"/>
              <a:pPr/>
              <a:t>3</a:t>
            </a:fld>
            <a:endParaRPr lang="en-US" dirty="0"/>
          </a:p>
        </p:txBody>
      </p:sp>
    </p:spTree>
    <p:extLst>
      <p:ext uri="{BB962C8B-B14F-4D97-AF65-F5344CB8AC3E}">
        <p14:creationId xmlns:p14="http://schemas.microsoft.com/office/powerpoint/2010/main" val="18738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359877"/>
          </a:xfrm>
        </p:spPr>
        <p:txBody>
          <a:bodyPr/>
          <a:lstStyle/>
          <a:p>
            <a:r>
              <a:rPr lang="en-US" dirty="0" smtClean="0"/>
              <a:t>Preparing for Distance Education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23293" y="987425"/>
            <a:ext cx="5291990" cy="4432300"/>
          </a:xfrm>
        </p:spPr>
      </p:pic>
      <p:sp>
        <p:nvSpPr>
          <p:cNvPr id="6" name="Text Placeholder 5"/>
          <p:cNvSpPr>
            <a:spLocks noGrp="1"/>
          </p:cNvSpPr>
          <p:nvPr>
            <p:ph type="body" sz="half" idx="2"/>
          </p:nvPr>
        </p:nvSpPr>
        <p:spPr>
          <a:xfrm>
            <a:off x="839788" y="1817077"/>
            <a:ext cx="3932237" cy="3706537"/>
          </a:xfrm>
        </p:spPr>
        <p:txBody>
          <a:bodyPr>
            <a:normAutofit/>
          </a:bodyPr>
          <a:lstStyle/>
          <a:p>
            <a:r>
              <a:rPr lang="en-US" sz="1800" dirty="0" smtClean="0"/>
              <a:t>Review local policies and adapt as needed</a:t>
            </a:r>
          </a:p>
          <a:p>
            <a:r>
              <a:rPr lang="en-US" sz="1800" dirty="0" smtClean="0"/>
              <a:t>Review resource allocations for DE supports and infrastructure</a:t>
            </a:r>
          </a:p>
          <a:p>
            <a:r>
              <a:rPr lang="en-US" sz="1800" dirty="0" smtClean="0"/>
              <a:t>Identify new interactions or roles that have helped in the transition for continuity</a:t>
            </a:r>
          </a:p>
          <a:p>
            <a:r>
              <a:rPr lang="en-US" sz="1800" dirty="0" smtClean="0"/>
              <a:t>Name the impact or change desired as a result of professional development support</a:t>
            </a:r>
          </a:p>
          <a:p>
            <a:r>
              <a:rPr lang="en-US" sz="1800" dirty="0" smtClean="0"/>
              <a:t>Name and make explicit the values that are central to your campus efforts </a:t>
            </a:r>
          </a:p>
          <a:p>
            <a:endParaRPr lang="en-US" sz="1800" dirty="0" smtClean="0"/>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7934E7AA-586C-4B13-A389-1429762DA247}" type="slidenum">
              <a:rPr lang="en-US" smtClean="0"/>
              <a:pPr/>
              <a:t>4</a:t>
            </a:fld>
            <a:endParaRPr lang="en-US" dirty="0"/>
          </a:p>
        </p:txBody>
      </p:sp>
    </p:spTree>
    <p:extLst>
      <p:ext uri="{BB962C8B-B14F-4D97-AF65-F5344CB8AC3E}">
        <p14:creationId xmlns:p14="http://schemas.microsoft.com/office/powerpoint/2010/main" val="49500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Addendum</a:t>
            </a:r>
            <a:endParaRPr lang="en-US" dirty="0"/>
          </a:p>
        </p:txBody>
      </p:sp>
      <p:sp>
        <p:nvSpPr>
          <p:cNvPr id="3" name="Content Placeholder 2"/>
          <p:cNvSpPr>
            <a:spLocks noGrp="1"/>
          </p:cNvSpPr>
          <p:nvPr>
            <p:ph idx="1"/>
          </p:nvPr>
        </p:nvSpPr>
        <p:spPr>
          <a:xfrm>
            <a:off x="838200" y="1825625"/>
            <a:ext cx="10515600" cy="4839870"/>
          </a:xfrm>
        </p:spPr>
        <p:txBody>
          <a:bodyPr>
            <a:normAutofit fontScale="77500" lnSpcReduction="20000"/>
          </a:bodyPr>
          <a:lstStyle/>
          <a:p>
            <a:pPr marL="0" indent="0">
              <a:spcBef>
                <a:spcPts val="0"/>
              </a:spcBef>
              <a:spcAft>
                <a:spcPts val="900"/>
              </a:spcAft>
              <a:buNone/>
            </a:pPr>
            <a:r>
              <a:rPr lang="en-US" dirty="0" smtClean="0">
                <a:hlinkClick r:id="rId2"/>
              </a:rPr>
              <a:t>Memorandum ES 20-12 Emergency Temporary Distance Education Blanket Addendum for Summer 2020 or Fall 2020</a:t>
            </a:r>
            <a:endParaRPr lang="en-US" dirty="0" smtClean="0"/>
          </a:p>
          <a:p>
            <a:pPr marL="0" indent="0">
              <a:spcBef>
                <a:spcPts val="0"/>
              </a:spcBef>
              <a:spcAft>
                <a:spcPts val="900"/>
              </a:spcAft>
              <a:buNone/>
            </a:pPr>
            <a:endParaRPr lang="en-US" dirty="0" smtClean="0"/>
          </a:p>
          <a:p>
            <a:pPr marL="0" indent="0">
              <a:spcBef>
                <a:spcPts val="0"/>
              </a:spcBef>
              <a:spcAft>
                <a:spcPts val="900"/>
              </a:spcAft>
              <a:buNone/>
            </a:pPr>
            <a:r>
              <a:rPr lang="en-US" dirty="0" smtClean="0"/>
              <a:t>Submit separate requests for DE Blanket Addendum for Summer 2020 and Fall 2020. </a:t>
            </a:r>
          </a:p>
          <a:p>
            <a:pPr marL="0" indent="0">
              <a:spcBef>
                <a:spcPts val="0"/>
              </a:spcBef>
              <a:spcAft>
                <a:spcPts val="900"/>
              </a:spcAft>
              <a:buNone/>
            </a:pPr>
            <a:r>
              <a:rPr lang="en-US" dirty="0" smtClean="0"/>
              <a:t>Submission requires contact information and reason for the request.</a:t>
            </a:r>
          </a:p>
          <a:p>
            <a:pPr marL="0" indent="0">
              <a:spcBef>
                <a:spcPts val="0"/>
              </a:spcBef>
              <a:spcAft>
                <a:spcPts val="900"/>
              </a:spcAft>
              <a:buNone/>
            </a:pPr>
            <a:r>
              <a:rPr lang="en-US" dirty="0" smtClean="0"/>
              <a:t>Submission also requires four file uploads:</a:t>
            </a:r>
          </a:p>
          <a:p>
            <a:pPr marL="514350" indent="-514350">
              <a:spcBef>
                <a:spcPts val="0"/>
              </a:spcBef>
              <a:spcAft>
                <a:spcPts val="900"/>
              </a:spcAft>
              <a:buAutoNum type="arabicPeriod"/>
            </a:pPr>
            <a:r>
              <a:rPr lang="en-US" dirty="0" smtClean="0"/>
              <a:t>List of all courses covered by the addendum + all courses remaining F2F *</a:t>
            </a:r>
          </a:p>
          <a:p>
            <a:pPr marL="514350" indent="-514350">
              <a:spcBef>
                <a:spcPts val="0"/>
              </a:spcBef>
              <a:spcAft>
                <a:spcPts val="900"/>
              </a:spcAft>
              <a:buAutoNum type="arabicPeriod"/>
            </a:pPr>
            <a:r>
              <a:rPr lang="en-US" dirty="0" smtClean="0"/>
              <a:t>Plan for obtaining local approval of all courses in the addendum by December 30, 2020.</a:t>
            </a:r>
          </a:p>
          <a:p>
            <a:pPr marL="514350" indent="-514350">
              <a:spcBef>
                <a:spcPts val="0"/>
              </a:spcBef>
              <a:spcAft>
                <a:spcPts val="900"/>
              </a:spcAft>
              <a:buAutoNum type="arabicPeriod"/>
            </a:pPr>
            <a:r>
              <a:rPr lang="en-US" dirty="0" smtClean="0"/>
              <a:t>List of all programs that transition to more than 50% online. *</a:t>
            </a:r>
          </a:p>
          <a:p>
            <a:pPr marL="514350" indent="-514350">
              <a:spcBef>
                <a:spcPts val="0"/>
              </a:spcBef>
              <a:spcAft>
                <a:spcPts val="900"/>
              </a:spcAft>
              <a:buAutoNum type="arabicPeriod"/>
            </a:pPr>
            <a:r>
              <a:rPr lang="en-US" dirty="0" smtClean="0"/>
              <a:t>Plan for ongoing professional development</a:t>
            </a:r>
          </a:p>
          <a:p>
            <a:pPr marL="0" indent="0">
              <a:spcBef>
                <a:spcPts val="0"/>
              </a:spcBef>
              <a:spcAft>
                <a:spcPts val="900"/>
              </a:spcAft>
              <a:buNone/>
            </a:pPr>
            <a:endParaRPr lang="en-US" dirty="0" smtClean="0"/>
          </a:p>
          <a:p>
            <a:pPr marL="0" indent="0">
              <a:spcBef>
                <a:spcPts val="0"/>
              </a:spcBef>
              <a:spcAft>
                <a:spcPts val="900"/>
              </a:spcAft>
              <a:buNone/>
            </a:pPr>
            <a:endParaRPr lang="en-US" dirty="0"/>
          </a:p>
          <a:p>
            <a:pPr marL="0" indent="0">
              <a:spcBef>
                <a:spcPts val="0"/>
              </a:spcBef>
              <a:spcAft>
                <a:spcPts val="900"/>
              </a:spcAft>
              <a:buNone/>
            </a:pPr>
            <a:r>
              <a:rPr lang="en-US" dirty="0" smtClean="0"/>
              <a:t>* Memo contains links to Excel forms with required course or program information fields </a:t>
            </a:r>
          </a:p>
        </p:txBody>
      </p:sp>
    </p:spTree>
    <p:extLst>
      <p:ext uri="{BB962C8B-B14F-4D97-AF65-F5344CB8AC3E}">
        <p14:creationId xmlns:p14="http://schemas.microsoft.com/office/powerpoint/2010/main" val="1744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 Addendum</a:t>
            </a:r>
            <a:endParaRPr lang="en-US"/>
          </a:p>
        </p:txBody>
      </p:sp>
      <p:sp>
        <p:nvSpPr>
          <p:cNvPr id="3" name="Content Placeholder 2"/>
          <p:cNvSpPr>
            <a:spLocks noGrp="1"/>
          </p:cNvSpPr>
          <p:nvPr>
            <p:ph idx="1"/>
          </p:nvPr>
        </p:nvSpPr>
        <p:spPr/>
        <p:txBody>
          <a:bodyPr/>
          <a:lstStyle/>
          <a:p>
            <a:pPr>
              <a:spcBef>
                <a:spcPts val="0"/>
              </a:spcBef>
              <a:spcAft>
                <a:spcPts val="900"/>
              </a:spcAft>
            </a:pPr>
            <a:r>
              <a:rPr lang="en-US" dirty="0" smtClean="0"/>
              <a:t>Honor local processes and faculty input while contingency planning</a:t>
            </a:r>
          </a:p>
          <a:p>
            <a:pPr marL="0" indent="0">
              <a:spcBef>
                <a:spcPts val="0"/>
              </a:spcBef>
              <a:spcAft>
                <a:spcPts val="900"/>
              </a:spcAft>
              <a:buNone/>
            </a:pPr>
            <a:r>
              <a:rPr lang="en-US" dirty="0"/>
              <a:t>	</a:t>
            </a:r>
            <a:r>
              <a:rPr lang="en-US" dirty="0" smtClean="0"/>
              <a:t>If not COVID-19, it could be fire, snow, wind, power outages</a:t>
            </a:r>
            <a:r>
              <a:rPr lang="is-IS" dirty="0" smtClean="0"/>
              <a:t>…</a:t>
            </a:r>
          </a:p>
          <a:p>
            <a:pPr marL="0" indent="0">
              <a:spcBef>
                <a:spcPts val="0"/>
              </a:spcBef>
              <a:spcAft>
                <a:spcPts val="900"/>
              </a:spcAft>
              <a:buNone/>
            </a:pPr>
            <a:endParaRPr lang="is-IS" dirty="0" smtClean="0"/>
          </a:p>
          <a:p>
            <a:pPr>
              <a:spcBef>
                <a:spcPts val="0"/>
              </a:spcBef>
              <a:spcAft>
                <a:spcPts val="900"/>
              </a:spcAft>
            </a:pPr>
            <a:r>
              <a:rPr lang="is-IS" dirty="0" smtClean="0"/>
              <a:t>It’s okay to have DE Addendum for courses that are noted as applicable only in emergency situations (as temporary remote instruction), not regular offering via distance education. </a:t>
            </a:r>
            <a:endParaRPr lang="en-US" dirty="0"/>
          </a:p>
        </p:txBody>
      </p:sp>
    </p:spTree>
    <p:extLst>
      <p:ext uri="{BB962C8B-B14F-4D97-AF65-F5344CB8AC3E}">
        <p14:creationId xmlns:p14="http://schemas.microsoft.com/office/powerpoint/2010/main" val="169885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ASCCC Resources</a:t>
            </a:r>
            <a:endParaRPr lang="en-US" dirty="0"/>
          </a:p>
        </p:txBody>
      </p:sp>
      <p:sp>
        <p:nvSpPr>
          <p:cNvPr id="3" name="Content Placeholder 2"/>
          <p:cNvSpPr>
            <a:spLocks noGrp="1"/>
          </p:cNvSpPr>
          <p:nvPr>
            <p:ph idx="1"/>
          </p:nvPr>
        </p:nvSpPr>
        <p:spPr>
          <a:xfrm>
            <a:off x="838200" y="1825625"/>
            <a:ext cx="10515600" cy="4671428"/>
          </a:xfrm>
        </p:spPr>
        <p:txBody>
          <a:bodyPr/>
          <a:lstStyle/>
          <a:p>
            <a:pPr marL="0" indent="0">
              <a:buNone/>
            </a:pPr>
            <a:r>
              <a:rPr lang="en-US" dirty="0" smtClean="0"/>
              <a:t>ASCCC currently is offering a variety of webinars, including small-group discipline-specific discussions and larger webinars on governance, remote teaching, and discipline-specific information</a:t>
            </a:r>
          </a:p>
          <a:p>
            <a:r>
              <a:rPr lang="en-US" dirty="0" smtClean="0"/>
              <a:t>Visit </a:t>
            </a:r>
            <a:r>
              <a:rPr lang="en-US" dirty="0" smtClean="0">
                <a:hlinkClick r:id="rId2"/>
              </a:rPr>
              <a:t>www.asccc.org</a:t>
            </a:r>
            <a:r>
              <a:rPr lang="en-US" dirty="0" smtClean="0"/>
              <a:t> for a full list of webinars</a:t>
            </a:r>
          </a:p>
          <a:p>
            <a:r>
              <a:rPr lang="en-US" dirty="0" smtClean="0"/>
              <a:t>Professional Development Series 3 &amp; 4 is effective April 13-April 24</a:t>
            </a:r>
          </a:p>
          <a:p>
            <a:r>
              <a:rPr lang="en-US" dirty="0" smtClean="0"/>
              <a:t>Additional webinars are being planned for April 24 and beyond</a:t>
            </a:r>
          </a:p>
          <a:p>
            <a:r>
              <a:rPr lang="en-US" dirty="0" smtClean="0"/>
              <a:t>Visit the event page for recorded webinars and </a:t>
            </a:r>
            <a:r>
              <a:rPr lang="en-US" dirty="0" err="1" smtClean="0"/>
              <a:t>Powerpoints</a:t>
            </a:r>
            <a:endParaRPr lang="en-US" dirty="0"/>
          </a:p>
        </p:txBody>
      </p:sp>
    </p:spTree>
    <p:extLst>
      <p:ext uri="{BB962C8B-B14F-4D97-AF65-F5344CB8AC3E}">
        <p14:creationId xmlns:p14="http://schemas.microsoft.com/office/powerpoint/2010/main" val="204495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the Field</a:t>
            </a:r>
            <a:endParaRPr lang="en-US" dirty="0"/>
          </a:p>
        </p:txBody>
      </p:sp>
      <p:sp>
        <p:nvSpPr>
          <p:cNvPr id="3" name="Subtitle 2"/>
          <p:cNvSpPr>
            <a:spLocks noGrp="1"/>
          </p:cNvSpPr>
          <p:nvPr>
            <p:ph idx="1"/>
          </p:nvPr>
        </p:nvSpPr>
        <p:spPr/>
        <p:txBody>
          <a:bodyPr/>
          <a:lstStyle/>
          <a:p>
            <a:pPr marL="0" indent="0">
              <a:buNone/>
            </a:pPr>
            <a:r>
              <a:rPr lang="en-US" dirty="0" smtClean="0"/>
              <a:t>How the Blanket DE Addendum is playing out at Columbia College</a:t>
            </a:r>
            <a:endParaRPr lang="en-US" dirty="0"/>
          </a:p>
        </p:txBody>
      </p:sp>
    </p:spTree>
    <p:extLst>
      <p:ext uri="{BB962C8B-B14F-4D97-AF65-F5344CB8AC3E}">
        <p14:creationId xmlns:p14="http://schemas.microsoft.com/office/powerpoint/2010/main" val="325581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Leveraging Opportunities at Columbia College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ym typeface="Wingdings" panose="05000000000000000000" pitchFamily="2" charset="2"/>
              </a:rPr>
              <a:t>OEI Consortium Member – Early adopters. OL increased significantly.</a:t>
            </a:r>
          </a:p>
          <a:p>
            <a:r>
              <a:rPr lang="en-US" dirty="0" smtClean="0"/>
              <a:t>Guided Pathways Preparation – Simplified menu of courses and programs</a:t>
            </a:r>
          </a:p>
          <a:p>
            <a:pPr lvl="1"/>
            <a:r>
              <a:rPr lang="en-US" dirty="0" smtClean="0"/>
              <a:t>15% reduction in course count (670 </a:t>
            </a:r>
            <a:r>
              <a:rPr lang="en-US" dirty="0" smtClean="0">
                <a:sym typeface="Wingdings" panose="05000000000000000000" pitchFamily="2" charset="2"/>
              </a:rPr>
              <a:t></a:t>
            </a:r>
            <a:r>
              <a:rPr lang="en-US" dirty="0" smtClean="0"/>
              <a:t> 566)</a:t>
            </a:r>
          </a:p>
          <a:p>
            <a:pPr lvl="1"/>
            <a:r>
              <a:rPr lang="en-US" dirty="0" smtClean="0"/>
              <a:t>19% reduction in programs (134 </a:t>
            </a:r>
            <a:r>
              <a:rPr lang="en-US" dirty="0" smtClean="0">
                <a:sym typeface="Wingdings" panose="05000000000000000000" pitchFamily="2" charset="2"/>
              </a:rPr>
              <a:t> 108)</a:t>
            </a:r>
          </a:p>
          <a:p>
            <a:r>
              <a:rPr lang="en-US" dirty="0" smtClean="0"/>
              <a:t>Installing new curriculum system this year, finalizing this summer</a:t>
            </a:r>
          </a:p>
          <a:p>
            <a:pPr lvl="1"/>
            <a:r>
              <a:rPr lang="en-US" dirty="0" smtClean="0"/>
              <a:t>Uploading all course information</a:t>
            </a:r>
          </a:p>
          <a:p>
            <a:pPr lvl="1"/>
            <a:r>
              <a:rPr lang="en-US" dirty="0" smtClean="0"/>
              <a:t>Validating data course by course</a:t>
            </a:r>
          </a:p>
          <a:p>
            <a:r>
              <a:rPr lang="en-US" dirty="0" smtClean="0"/>
              <a:t>Fall Curriculum Committee discussion</a:t>
            </a:r>
          </a:p>
          <a:p>
            <a:pPr lvl="1"/>
            <a:r>
              <a:rPr lang="en-US" dirty="0" smtClean="0"/>
              <a:t>Frustration with adding DE approvals at last minute – always a rush</a:t>
            </a:r>
          </a:p>
          <a:p>
            <a:pPr lvl="1"/>
            <a:r>
              <a:rPr lang="en-US" dirty="0" smtClean="0"/>
              <a:t>World of online instruction changed – DE now seems possible for </a:t>
            </a:r>
            <a:r>
              <a:rPr lang="en-US" i="1" dirty="0" smtClean="0"/>
              <a:t>most</a:t>
            </a:r>
            <a:r>
              <a:rPr lang="en-US" dirty="0" smtClean="0"/>
              <a:t> classes.</a:t>
            </a:r>
          </a:p>
          <a:p>
            <a:pPr lvl="1"/>
            <a:r>
              <a:rPr lang="en-US" dirty="0" smtClean="0"/>
              <a:t>“Let’s get </a:t>
            </a:r>
            <a:r>
              <a:rPr lang="en-US" i="1" dirty="0" smtClean="0"/>
              <a:t>ahead</a:t>
            </a:r>
            <a:r>
              <a:rPr lang="en-US" dirty="0"/>
              <a:t> </a:t>
            </a:r>
            <a:r>
              <a:rPr lang="en-US" dirty="0" smtClean="0"/>
              <a:t>and consider DE approvals for </a:t>
            </a:r>
            <a:r>
              <a:rPr lang="en-US" i="1" dirty="0" smtClean="0"/>
              <a:t>every</a:t>
            </a:r>
            <a:r>
              <a:rPr lang="en-US" dirty="0" smtClean="0"/>
              <a:t> course at 5-yr cyclical review.”</a:t>
            </a:r>
          </a:p>
          <a:p>
            <a:endParaRPr lang="en-US" dirty="0" smtClean="0">
              <a:sym typeface="Wingdings" panose="05000000000000000000" pitchFamily="2" charset="2"/>
            </a:endParaRPr>
          </a:p>
          <a:p>
            <a:endParaRPr lang="en-US" dirty="0" smtClean="0"/>
          </a:p>
          <a:p>
            <a:pPr lvl="1"/>
            <a:endParaRPr lang="en-US" dirty="0"/>
          </a:p>
        </p:txBody>
      </p:sp>
    </p:spTree>
    <p:extLst>
      <p:ext uri="{BB962C8B-B14F-4D97-AF65-F5344CB8AC3E}">
        <p14:creationId xmlns:p14="http://schemas.microsoft.com/office/powerpoint/2010/main" val="44716149"/>
      </p:ext>
    </p:extLst>
  </p:cSld>
  <p:clrMapOvr>
    <a:masterClrMapping/>
  </p:clrMapOvr>
</p:sld>
</file>

<file path=ppt/theme/theme1.xml><?xml version="1.0" encoding="utf-8"?>
<a:theme xmlns:a="http://schemas.openxmlformats.org/drawingml/2006/main" name="California Community Colleges - Primary (White)">
  <a:themeElements>
    <a:clrScheme name="CCC 2018">
      <a:dk1>
        <a:srgbClr val="002F6D"/>
      </a:dk1>
      <a:lt1>
        <a:srgbClr val="FFFFFF"/>
      </a:lt1>
      <a:dk2>
        <a:srgbClr val="555759"/>
      </a:dk2>
      <a:lt2>
        <a:srgbClr val="0066BA"/>
      </a:lt2>
      <a:accent1>
        <a:srgbClr val="002F6D"/>
      </a:accent1>
      <a:accent2>
        <a:srgbClr val="FFB600"/>
      </a:accent2>
      <a:accent3>
        <a:srgbClr val="717271"/>
      </a:accent3>
      <a:accent4>
        <a:srgbClr val="002755"/>
      </a:accent4>
      <a:accent5>
        <a:srgbClr val="0066BA"/>
      </a:accent5>
      <a:accent6>
        <a:srgbClr val="40B4E5"/>
      </a:accent6>
      <a:hlink>
        <a:srgbClr val="0066BA"/>
      </a:hlink>
      <a:folHlink>
        <a:srgbClr val="002F6D"/>
      </a:folHlink>
    </a:clrScheme>
    <a:fontScheme name="CCCCO Refresh">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B2C11591A8E44D8471170789B9CC6D" ma:contentTypeVersion="12" ma:contentTypeDescription="Create a new document." ma:contentTypeScope="" ma:versionID="64ccb9fa30c5c8076448028764a411b3">
  <xsd:schema xmlns:xsd="http://www.w3.org/2001/XMLSchema" xmlns:xs="http://www.w3.org/2001/XMLSchema" xmlns:p="http://schemas.microsoft.com/office/2006/metadata/properties" xmlns:ns3="0d39b83d-4a55-4c45-9f88-e2126c4ded1f" xmlns:ns4="47b8c31f-fb27-42dc-9c56-a1f47a43654e" targetNamespace="http://schemas.microsoft.com/office/2006/metadata/properties" ma:root="true" ma:fieldsID="386671c599fd42e77e82a9434f04a48e" ns3:_="" ns4:_="">
    <xsd:import namespace="0d39b83d-4a55-4c45-9f88-e2126c4ded1f"/>
    <xsd:import namespace="47b8c31f-fb27-42dc-9c56-a1f47a4365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39b83d-4a55-4c45-9f88-e2126c4ded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b8c31f-fb27-42dc-9c56-a1f47a43654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7718A9-E117-4918-9176-6999630EB8D4}">
  <ds:schemaRefs>
    <ds:schemaRef ds:uri="http://schemas.openxmlformats.org/package/2006/metadata/core-properties"/>
    <ds:schemaRef ds:uri="0d39b83d-4a55-4c45-9f88-e2126c4ded1f"/>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47b8c31f-fb27-42dc-9c56-a1f47a43654e"/>
    <ds:schemaRef ds:uri="http://purl.org/dc/dcmitype/"/>
    <ds:schemaRef ds:uri="http://purl.org/dc/terms/"/>
  </ds:schemaRefs>
</ds:datastoreItem>
</file>

<file path=customXml/itemProps2.xml><?xml version="1.0" encoding="utf-8"?>
<ds:datastoreItem xmlns:ds="http://schemas.openxmlformats.org/officeDocument/2006/customXml" ds:itemID="{5AD525E8-BF42-4D45-83D5-DE1AA7255721}">
  <ds:schemaRefs>
    <ds:schemaRef ds:uri="http://schemas.microsoft.com/sharepoint/v3/contenttype/forms"/>
  </ds:schemaRefs>
</ds:datastoreItem>
</file>

<file path=customXml/itemProps3.xml><?xml version="1.0" encoding="utf-8"?>
<ds:datastoreItem xmlns:ds="http://schemas.openxmlformats.org/officeDocument/2006/customXml" ds:itemID="{AE3E631E-A82D-4115-8E78-E92E52DE6D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39b83d-4a55-4c45-9f88-e2126c4ded1f"/>
    <ds:schemaRef ds:uri="47b8c31f-fb27-42dc-9c56-a1f47a436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654</TotalTime>
  <Words>2211</Words>
  <Application>Microsoft Office PowerPoint</Application>
  <PresentationFormat>Widescreen</PresentationFormat>
  <Paragraphs>223</Paragraphs>
  <Slides>28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 New</vt:lpstr>
      <vt:lpstr>Source Sans Pro</vt:lpstr>
      <vt:lpstr>Times New Roman</vt:lpstr>
      <vt:lpstr>Wingdings</vt:lpstr>
      <vt:lpstr>California Community Colleges - Primary (White)</vt:lpstr>
      <vt:lpstr> Navigating Distance Education</vt:lpstr>
      <vt:lpstr>Webinar Agenda</vt:lpstr>
      <vt:lpstr>Welcome &amp; Introductions</vt:lpstr>
      <vt:lpstr>Preparing for Distance Education</vt:lpstr>
      <vt:lpstr>DE Addendum</vt:lpstr>
      <vt:lpstr>DE Addendum</vt:lpstr>
      <vt:lpstr>ASCCC Resources</vt:lpstr>
      <vt:lpstr>Examples from the Field</vt:lpstr>
      <vt:lpstr>Leveraging Opportunities at Columbia College</vt:lpstr>
      <vt:lpstr>COVID-19 Crisis as Impetus for Improvement</vt:lpstr>
      <vt:lpstr>Columbia College DE Challenge</vt:lpstr>
      <vt:lpstr>Academic Senate – Taking up the Challenge</vt:lpstr>
      <vt:lpstr>Modernizing DE Approvals</vt:lpstr>
      <vt:lpstr>Developing Summer Process</vt:lpstr>
      <vt:lpstr>Distance Education Collaboration and Resources in Statewide Committees </vt:lpstr>
      <vt:lpstr>Distance Education and Educational Technology Committee Purpose and Composition</vt:lpstr>
      <vt:lpstr>DEETAC Role in Title 5 Revisions Section 55200 - 55208 </vt:lpstr>
      <vt:lpstr>Title 5, Section 55204, Instructor Contact</vt:lpstr>
      <vt:lpstr>Title 5, Section 55206, Separate Course Approval</vt:lpstr>
      <vt:lpstr>DRAFT Distance Education Guidelines </vt:lpstr>
      <vt:lpstr>Local DE Addenda Approvals  </vt:lpstr>
      <vt:lpstr>Moving from Emergency Blanket to Local Approval </vt:lpstr>
      <vt:lpstr>Suggestions for working with Curriculum Committees</vt:lpstr>
      <vt:lpstr>DE Addendum Samples</vt:lpstr>
      <vt:lpstr>Sample Campus Policies/Guides for Regular Effective Contact</vt:lpstr>
      <vt:lpstr>CCC Distance Education Coordinators Organization</vt:lpstr>
      <vt:lpstr>CCC DECO</vt:lpstr>
      <vt:lpstr>Thank you!</vt:lpstr>
    </vt:vector>
  </TitlesOfParts>
  <Company>CCCCO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Programmatic Support</dc:title>
  <dc:creator>Keeley, Mia</dc:creator>
  <cp:lastModifiedBy>Alvarado, Marty</cp:lastModifiedBy>
  <cp:revision>42</cp:revision>
  <dcterms:created xsi:type="dcterms:W3CDTF">2019-08-22T18:52:04Z</dcterms:created>
  <dcterms:modified xsi:type="dcterms:W3CDTF">2020-04-13T18:22:32Z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0x01010042B2C11591A8E44D8471170789B9CC6D</vt:lpwstr>
  </property>
</Properties>
</file>