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6"/>
  </p:notesMasterIdLst>
  <p:handoutMasterIdLst>
    <p:handoutMasterId r:id="rId17"/>
  </p:handoutMasterIdLst>
  <p:sldIdLst>
    <p:sldId id="256" r:id="rId2"/>
    <p:sldId id="267" r:id="rId3"/>
    <p:sldId id="257" r:id="rId4"/>
    <p:sldId id="268" r:id="rId5"/>
    <p:sldId id="269" r:id="rId6"/>
    <p:sldId id="270" r:id="rId7"/>
    <p:sldId id="265" r:id="rId8"/>
    <p:sldId id="271" r:id="rId9"/>
    <p:sldId id="272" r:id="rId10"/>
    <p:sldId id="273" r:id="rId11"/>
    <p:sldId id="274" r:id="rId12"/>
    <p:sldId id="275" r:id="rId13"/>
    <p:sldId id="276" r:id="rId14"/>
    <p:sldId id="27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5411" autoAdjust="0"/>
  </p:normalViewPr>
  <p:slideViewPr>
    <p:cSldViewPr snapToGrid="0" snapToObjects="1">
      <p:cViewPr varScale="1">
        <p:scale>
          <a:sx n="44" d="100"/>
          <a:sy n="44" d="100"/>
        </p:scale>
        <p:origin x="1450"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2/21/2019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2/21/2019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dbe2208e4_3_19: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g3dbe2208e4_3_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33" name="Google Shape;133;g3dbe2208e4_3_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40843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dbe2208e4_3_19: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g3dbe2208e4_3_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33" name="Google Shape;133;g3dbe2208e4_3_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32545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dbe2208e4_3_19: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g3dbe2208e4_3_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33" name="Google Shape;133;g3dbe2208e4_3_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1698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faculty who is in the room.  Maybe</a:t>
            </a:r>
            <a:r>
              <a:rPr lang="en-US" baseline="0" dirty="0"/>
              <a:t> have each one say where they are from, what discipline, how long they have taught and DO they want a full time position or are they happy with Part Time.  What else do they do besides teach?</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2</a:t>
            </a:fld>
            <a:endParaRPr lang="en-US"/>
          </a:p>
        </p:txBody>
      </p:sp>
    </p:spTree>
    <p:extLst>
      <p:ext uri="{BB962C8B-B14F-4D97-AF65-F5344CB8AC3E}">
        <p14:creationId xmlns:p14="http://schemas.microsoft.com/office/powerpoint/2010/main" val="758397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faculty who is in the room.  Maybe</a:t>
            </a:r>
            <a:r>
              <a:rPr lang="en-US" baseline="0" dirty="0"/>
              <a:t> have each one say where they are from, what discipline, how long they have taught and DO they want a full time position or are they happy with Part Time.  What else do they do besides teach?</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3</a:t>
            </a:fld>
            <a:endParaRPr lang="en-US"/>
          </a:p>
        </p:txBody>
      </p:sp>
    </p:spTree>
    <p:extLst>
      <p:ext uri="{BB962C8B-B14F-4D97-AF65-F5344CB8AC3E}">
        <p14:creationId xmlns:p14="http://schemas.microsoft.com/office/powerpoint/2010/main" val="2200524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have</a:t>
            </a:r>
            <a:r>
              <a:rPr lang="en-US" baseline="0" dirty="0"/>
              <a:t> 10+1 cards to give out at the breakout.</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4</a:t>
            </a:fld>
            <a:endParaRPr lang="en-US"/>
          </a:p>
        </p:txBody>
      </p:sp>
    </p:spTree>
    <p:extLst>
      <p:ext uri="{BB962C8B-B14F-4D97-AF65-F5344CB8AC3E}">
        <p14:creationId xmlns:p14="http://schemas.microsoft.com/office/powerpoint/2010/main" val="429202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have</a:t>
            </a:r>
            <a:r>
              <a:rPr lang="en-US" baseline="0" dirty="0"/>
              <a:t> 10+1 cards to give out at the breakout.</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5</a:t>
            </a:fld>
            <a:endParaRPr lang="en-US"/>
          </a:p>
        </p:txBody>
      </p:sp>
    </p:spTree>
    <p:extLst>
      <p:ext uri="{BB962C8B-B14F-4D97-AF65-F5344CB8AC3E}">
        <p14:creationId xmlns:p14="http://schemas.microsoft.com/office/powerpoint/2010/main" val="2849774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dbe2208e4_0_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g3dbe2208e4_0_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7" name="Google Shape;117;g3dbe2208e4_0_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64620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have</a:t>
            </a:r>
            <a:r>
              <a:rPr lang="en-US" baseline="0" dirty="0"/>
              <a:t> 10+1 cards to give out at the breakout.</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7</a:t>
            </a:fld>
            <a:endParaRPr lang="en-US"/>
          </a:p>
        </p:txBody>
      </p:sp>
    </p:spTree>
    <p:extLst>
      <p:ext uri="{BB962C8B-B14F-4D97-AF65-F5344CB8AC3E}">
        <p14:creationId xmlns:p14="http://schemas.microsoft.com/office/powerpoint/2010/main" val="2409193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dbe2208e4_0_10: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g3dbe2208e4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125" name="Google Shape;125;g3dbe2208e4_0_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51776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dbe2208e4_3_19: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g3dbe2208e4_3_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33" name="Google Shape;133;g3dbe2208e4_3_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05957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February 21,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Thursday, February 21,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February 21,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Thursday, February 21,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February 21,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February 21,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February 21,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Thursday, February 21,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February 21,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February 21,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February 21,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February 21,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11.jpe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notesSlide" Target="../notesSlides/notesSlide11.xml"/><Relationship Id="rId7" Type="http://schemas.openxmlformats.org/officeDocument/2006/relationships/image" Target="../media/image13.jpe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2.wmf"/><Relationship Id="rId5" Type="http://schemas.openxmlformats.org/officeDocument/2006/relationships/oleObject" Target="../embeddings/oleObject1.bin"/><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apps.nationalcollege.org.uk/resources/modules/curriculum/Leadership/Entries/2013/1/1_Why_Curriculum_Innovation_Matters.html" TargetMode="External"/><Relationship Id="rId1" Type="http://schemas.openxmlformats.org/officeDocument/2006/relationships/slideLayout" Target="../slideLayouts/slideLayout8.xml"/><Relationship Id="rId5" Type="http://schemas.openxmlformats.org/officeDocument/2006/relationships/image" Target="../media/image17.jpeg"/><Relationship Id="rId4" Type="http://schemas.openxmlformats.org/officeDocument/2006/relationships/image" Target="../media/image16.jpg"/></Relationships>
</file>

<file path=ppt/slides/_rels/slide13.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notesSlide" Target="../notesSlides/notesSlide12.xml"/><Relationship Id="rId7" Type="http://schemas.openxmlformats.org/officeDocument/2006/relationships/image" Target="../media/image18.jpg"/><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12.wmf"/><Relationship Id="rId5" Type="http://schemas.openxmlformats.org/officeDocument/2006/relationships/oleObject" Target="../embeddings/oleObject2.bin"/><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399"/>
            <a:ext cx="7848600" cy="815009"/>
          </a:xfrm>
        </p:spPr>
        <p:txBody>
          <a:bodyPr/>
          <a:lstStyle/>
          <a:p>
            <a:pPr algn="ctr"/>
            <a:r>
              <a:rPr lang="en-US" sz="3200" b="1" dirty="0">
                <a:latin typeface="Constantia" panose="02030602050306030303" pitchFamily="18" charset="0"/>
                <a:ea typeface="Tahoma" panose="020B0604030504040204" pitchFamily="34" charset="0"/>
                <a:cs typeface="Tahoma" panose="020B0604030504040204" pitchFamily="34" charset="0"/>
              </a:rPr>
              <a:t>Navigating the College Culture</a:t>
            </a:r>
            <a:endParaRPr lang="en-US" sz="3200" b="1" cap="none" dirty="0">
              <a:latin typeface="Constantia" panose="02030602050306030303" pitchFamily="18" charset="0"/>
              <a:ea typeface="Tahoma" panose="020B0604030504040204" pitchFamily="34" charset="0"/>
              <a:cs typeface="Tahoma" panose="020B0604030504040204" pitchFamily="34" charset="0"/>
            </a:endParaRPr>
          </a:p>
        </p:txBody>
      </p:sp>
      <p:sp>
        <p:nvSpPr>
          <p:cNvPr id="3" name="Subtitle 2"/>
          <p:cNvSpPr>
            <a:spLocks noGrp="1"/>
          </p:cNvSpPr>
          <p:nvPr>
            <p:ph type="subTitle" idx="1"/>
          </p:nvPr>
        </p:nvSpPr>
        <p:spPr>
          <a:xfrm>
            <a:off x="129209" y="3995530"/>
            <a:ext cx="8935278" cy="2773018"/>
          </a:xfrm>
        </p:spPr>
        <p:txBody>
          <a:bodyPr>
            <a:normAutofit fontScale="25000" lnSpcReduction="20000"/>
          </a:bodyPr>
          <a:lstStyle/>
          <a:p>
            <a:r>
              <a:rPr lang="en-US" sz="9600" i="1" dirty="0">
                <a:latin typeface="Times New Roman" panose="02020603050405020304" pitchFamily="18" charset="0"/>
                <a:cs typeface="Times New Roman" panose="02020603050405020304" pitchFamily="18" charset="0"/>
              </a:rPr>
              <a:t>Silvester Henderson, ASCCC At-Large Representative</a:t>
            </a:r>
            <a:br>
              <a:rPr lang="en-US" sz="9600" i="1" dirty="0">
                <a:latin typeface="Times New Roman" panose="02020603050405020304" pitchFamily="18" charset="0"/>
                <a:cs typeface="Times New Roman" panose="02020603050405020304" pitchFamily="18" charset="0"/>
              </a:rPr>
            </a:br>
            <a:r>
              <a:rPr lang="en-US" sz="9600" i="1" dirty="0">
                <a:latin typeface="Times New Roman" panose="02020603050405020304" pitchFamily="18" charset="0"/>
                <a:cs typeface="Times New Roman" panose="02020603050405020304" pitchFamily="18" charset="0"/>
              </a:rPr>
              <a:t>Don Hopkins, ASCCC Part-Time Committee, Folsom Lake College</a:t>
            </a:r>
          </a:p>
          <a:p>
            <a:endParaRPr lang="en-US" sz="9600" i="1" dirty="0">
              <a:latin typeface="Times New Roman" panose="02020603050405020304" pitchFamily="18" charset="0"/>
              <a:cs typeface="Times New Roman" panose="02020603050405020304" pitchFamily="18" charset="0"/>
            </a:endParaRPr>
          </a:p>
          <a:p>
            <a:pPr algn="ctr"/>
            <a:r>
              <a:rPr lang="en-US" sz="9600" b="1" dirty="0">
                <a:solidFill>
                  <a:schemeClr val="accent1"/>
                </a:solidFill>
                <a:latin typeface="Times New Roman" panose="02020603050405020304" pitchFamily="18" charset="0"/>
                <a:cs typeface="Times New Roman" panose="02020603050405020304" pitchFamily="18" charset="0"/>
              </a:rPr>
              <a:t>Newport Beach Marriot Hotel</a:t>
            </a:r>
          </a:p>
          <a:p>
            <a:pPr algn="ctr"/>
            <a:r>
              <a:rPr lang="en-US" sz="9600" b="1" dirty="0">
                <a:solidFill>
                  <a:schemeClr val="accent1"/>
                </a:solidFill>
                <a:latin typeface="Times New Roman" panose="02020603050405020304" pitchFamily="18" charset="0"/>
                <a:cs typeface="Times New Roman" panose="02020603050405020304" pitchFamily="18" charset="0"/>
              </a:rPr>
              <a:t>900 Newport Center Drive</a:t>
            </a:r>
            <a:br>
              <a:rPr lang="en-US" sz="9600" b="1" dirty="0">
                <a:solidFill>
                  <a:schemeClr val="accent1"/>
                </a:solidFill>
                <a:latin typeface="Times New Roman" panose="02020603050405020304" pitchFamily="18" charset="0"/>
                <a:cs typeface="Times New Roman" panose="02020603050405020304" pitchFamily="18" charset="0"/>
              </a:rPr>
            </a:br>
            <a:r>
              <a:rPr lang="en-US" sz="9600" b="1" dirty="0">
                <a:solidFill>
                  <a:schemeClr val="accent1"/>
                </a:solidFill>
                <a:latin typeface="Times New Roman" panose="02020603050405020304" pitchFamily="18" charset="0"/>
                <a:cs typeface="Times New Roman" panose="02020603050405020304" pitchFamily="18" charset="0"/>
              </a:rPr>
              <a:t>Newport Beach, Ca 92660</a:t>
            </a:r>
          </a:p>
          <a:p>
            <a:pPr algn="ctr"/>
            <a:r>
              <a:rPr lang="en-US" sz="9600" b="1" dirty="0">
                <a:solidFill>
                  <a:schemeClr val="accent1"/>
                </a:solidFill>
                <a:latin typeface="Times New Roman" panose="02020603050405020304" pitchFamily="18" charset="0"/>
                <a:cs typeface="Times New Roman" panose="02020603050405020304" pitchFamily="18" charset="0"/>
              </a:rPr>
              <a:t>February 21-23, 2019</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437322"/>
            <a:ext cx="9144000" cy="1133061"/>
          </a:xfrm>
          <a:prstGeom prst="rect">
            <a:avLst/>
          </a:prstGeom>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8"/>
          <p:cNvSpPr txBox="1">
            <a:spLocks noGrp="1"/>
          </p:cNvSpPr>
          <p:nvPr>
            <p:ph type="title"/>
          </p:nvPr>
        </p:nvSpPr>
        <p:spPr>
          <a:xfrm>
            <a:off x="682487" y="1728216"/>
            <a:ext cx="8229600" cy="811752"/>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sz="2800" dirty="0"/>
              <a:t>Academic Acumen – </a:t>
            </a:r>
            <a:r>
              <a:rPr lang="en-US" sz="2800" b="1" i="1" dirty="0">
                <a:latin typeface="Constantia" panose="02030602050306030303" pitchFamily="18" charset="0"/>
              </a:rPr>
              <a:t>High Level Communication Skills- Diplomacy</a:t>
            </a:r>
            <a:endParaRPr sz="2800" b="1" i="1" u="none" strike="noStrike" cap="none" dirty="0">
              <a:solidFill>
                <a:schemeClr val="dk2"/>
              </a:solidFill>
              <a:latin typeface="Constantia" panose="02030602050306030303" pitchFamily="18" charset="0"/>
              <a:ea typeface="Arial"/>
              <a:cs typeface="Arial"/>
              <a:sym typeface="Arial"/>
            </a:endParaRPr>
          </a:p>
        </p:txBody>
      </p:sp>
      <p:pic>
        <p:nvPicPr>
          <p:cNvPr id="2" name="Picture 1"/>
          <p:cNvPicPr>
            <a:picLocks noChangeAspect="1"/>
          </p:cNvPicPr>
          <p:nvPr/>
        </p:nvPicPr>
        <p:blipFill>
          <a:blip r:embed="rId3"/>
          <a:stretch>
            <a:fillRect/>
          </a:stretch>
        </p:blipFill>
        <p:spPr>
          <a:xfrm>
            <a:off x="100584" y="374904"/>
            <a:ext cx="9043416" cy="1146348"/>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904" y="2916936"/>
            <a:ext cx="3712463" cy="3771060"/>
          </a:xfrm>
          <a:prstGeom prst="rect">
            <a:avLst/>
          </a:prstGeom>
        </p:spPr>
      </p:pic>
      <p:pic>
        <p:nvPicPr>
          <p:cNvPr id="6" name="Picture 5"/>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415398" y="2746932"/>
            <a:ext cx="4728602" cy="3941064"/>
          </a:xfrm>
          <a:prstGeom prst="rect">
            <a:avLst/>
          </a:prstGeom>
        </p:spPr>
      </p:pic>
    </p:spTree>
    <p:extLst>
      <p:ext uri="{BB962C8B-B14F-4D97-AF65-F5344CB8AC3E}">
        <p14:creationId xmlns:p14="http://schemas.microsoft.com/office/powerpoint/2010/main" val="2975779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8"/>
          <p:cNvSpPr txBox="1">
            <a:spLocks noGrp="1"/>
          </p:cNvSpPr>
          <p:nvPr>
            <p:ph type="title"/>
          </p:nvPr>
        </p:nvSpPr>
        <p:spPr>
          <a:xfrm>
            <a:off x="682487" y="1728216"/>
            <a:ext cx="8229600" cy="811752"/>
          </a:xfrm>
          <a:prstGeom prst="rect">
            <a:avLst/>
          </a:prstGeom>
          <a:solidFill>
            <a:srgbClr val="EDE9E1"/>
          </a:solidFill>
          <a:ln>
            <a:noFill/>
          </a:ln>
        </p:spPr>
        <p:txBody>
          <a:bodyPr spcFirstLastPara="1" wrap="square" lIns="91425" tIns="45700" rIns="91425" bIns="45700" anchor="ctr" anchorCtr="0">
            <a:noAutofit/>
          </a:bodyPr>
          <a:lstStyle/>
          <a:p>
            <a:pPr lvl="0" algn="ctr">
              <a:spcBef>
                <a:spcPts val="0"/>
              </a:spcBef>
              <a:buClr>
                <a:schemeClr val="dk2"/>
              </a:buClr>
              <a:buSzPts val="4000"/>
            </a:pPr>
            <a:r>
              <a:rPr lang="en-US" sz="2200" b="1" spc="0" dirty="0">
                <a:solidFill>
                  <a:prstClr val="black"/>
                </a:solidFill>
                <a:latin typeface="Constantia" panose="02030602050306030303" pitchFamily="18" charset="0"/>
                <a:ea typeface="Tahoma" panose="020B0604030504040204" pitchFamily="34" charset="0"/>
                <a:cs typeface="Tahoma" panose="020B0604030504040204" pitchFamily="34" charset="0"/>
              </a:rPr>
              <a:t>Build Department &amp; Campus Professional Relationships</a:t>
            </a:r>
            <a:endParaRPr sz="2800" b="1" i="1" u="none" strike="noStrike" cap="none" dirty="0">
              <a:solidFill>
                <a:schemeClr val="dk2"/>
              </a:solidFill>
              <a:latin typeface="Constantia" panose="02030602050306030303" pitchFamily="18" charset="0"/>
              <a:ea typeface="Arial"/>
              <a:cs typeface="Arial"/>
              <a:sym typeface="Arial"/>
            </a:endParaRPr>
          </a:p>
        </p:txBody>
      </p:sp>
      <p:pic>
        <p:nvPicPr>
          <p:cNvPr id="2" name="Picture 1"/>
          <p:cNvPicPr>
            <a:picLocks noChangeAspect="1"/>
          </p:cNvPicPr>
          <p:nvPr/>
        </p:nvPicPr>
        <p:blipFill>
          <a:blip r:embed="rId4"/>
          <a:stretch>
            <a:fillRect/>
          </a:stretch>
        </p:blipFill>
        <p:spPr>
          <a:xfrm>
            <a:off x="100584" y="374904"/>
            <a:ext cx="9043416" cy="1146348"/>
          </a:xfrm>
          <a:prstGeom prst="rect">
            <a:avLst/>
          </a:prstGeom>
        </p:spPr>
      </p:pic>
      <p:graphicFrame>
        <p:nvGraphicFramePr>
          <p:cNvPr id="4" name="Object 3"/>
          <p:cNvGraphicFramePr>
            <a:graphicFrameLocks noChangeAspect="1"/>
          </p:cNvGraphicFramePr>
          <p:nvPr>
            <p:extLst>
              <p:ext uri="{D42A27DB-BD31-4B8C-83A1-F6EECF244321}">
                <p14:modId xmlns:p14="http://schemas.microsoft.com/office/powerpoint/2010/main" val="2453342258"/>
              </p:ext>
            </p:extLst>
          </p:nvPr>
        </p:nvGraphicFramePr>
        <p:xfrm>
          <a:off x="98425" y="98425"/>
          <a:ext cx="1797050" cy="1797050"/>
        </p:xfrm>
        <a:graphic>
          <a:graphicData uri="http://schemas.openxmlformats.org/presentationml/2006/ole">
            <mc:AlternateContent xmlns:mc="http://schemas.openxmlformats.org/markup-compatibility/2006">
              <mc:Choice xmlns:v="urn:schemas-microsoft-com:vml" Requires="v">
                <p:oleObj spid="_x0000_s3079" name="Bitmap Image" r:id="rId5" imgW="1797120" imgH="1797120" progId="Paint.Picture">
                  <p:embed/>
                </p:oleObj>
              </mc:Choice>
              <mc:Fallback>
                <p:oleObj name="Bitmap Image" r:id="rId5" imgW="1797120" imgH="1797120" progId="Paint.Picture">
                  <p:embed/>
                  <p:pic>
                    <p:nvPicPr>
                      <p:cNvPr id="0" name=""/>
                      <p:cNvPicPr/>
                      <p:nvPr/>
                    </p:nvPicPr>
                    <p:blipFill>
                      <a:blip r:embed="rId6"/>
                      <a:stretch>
                        <a:fillRect/>
                      </a:stretch>
                    </p:blipFill>
                    <p:spPr>
                      <a:xfrm>
                        <a:off x="98425" y="98425"/>
                        <a:ext cx="1797050" cy="1797050"/>
                      </a:xfrm>
                      <a:prstGeom prst="rect">
                        <a:avLst/>
                      </a:prstGeom>
                    </p:spPr>
                  </p:pic>
                </p:oleObj>
              </mc:Fallback>
            </mc:AlternateContent>
          </a:graphicData>
        </a:graphic>
      </p:graphicFrame>
      <p:pic>
        <p:nvPicPr>
          <p:cNvPr id="7" name="Picture 6"/>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682487" y="2539968"/>
            <a:ext cx="3834649" cy="4318032"/>
          </a:xfrm>
          <a:prstGeom prst="rect">
            <a:avLst/>
          </a:prstGeom>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63440" y="2679192"/>
            <a:ext cx="4248647" cy="4050792"/>
          </a:xfrm>
          <a:prstGeom prst="rect">
            <a:avLst/>
          </a:prstGeom>
        </p:spPr>
      </p:pic>
    </p:spTree>
    <p:extLst>
      <p:ext uri="{BB962C8B-B14F-4D97-AF65-F5344CB8AC3E}">
        <p14:creationId xmlns:p14="http://schemas.microsoft.com/office/powerpoint/2010/main" val="1961321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24807" y="1088136"/>
            <a:ext cx="8089713" cy="905256"/>
          </a:xfrm>
        </p:spPr>
        <p:txBody>
          <a:bodyPr>
            <a:noAutofit/>
          </a:bodyPr>
          <a:lstStyle/>
          <a:p>
            <a:pPr algn="ctr"/>
            <a:br>
              <a:rPr lang="en-US" sz="3300" dirty="0">
                <a:latin typeface="Tw Cen MT" panose="020B0602020104020603" pitchFamily="34" charset="0"/>
              </a:rPr>
            </a:br>
            <a:br>
              <a:rPr lang="en-US" sz="3300" dirty="0">
                <a:latin typeface="Tw Cen MT" panose="020B0602020104020603" pitchFamily="34" charset="0"/>
              </a:rPr>
            </a:br>
            <a:br>
              <a:rPr lang="en-US" sz="3300" dirty="0">
                <a:latin typeface="Tw Cen MT" panose="020B0602020104020603" pitchFamily="34" charset="0"/>
              </a:rPr>
            </a:br>
            <a:br>
              <a:rPr lang="en-US" sz="3300" dirty="0">
                <a:latin typeface="Tw Cen MT" panose="020B0602020104020603" pitchFamily="34" charset="0"/>
              </a:rPr>
            </a:br>
            <a:br>
              <a:rPr lang="en-US" sz="3300" dirty="0">
                <a:latin typeface="Tw Cen MT" panose="020B0602020104020603" pitchFamily="34" charset="0"/>
              </a:rPr>
            </a:br>
            <a:br>
              <a:rPr lang="en-US" sz="3300" b="1" i="1" dirty="0">
                <a:latin typeface="Constantia" panose="02030602050306030303" pitchFamily="18" charset="0"/>
              </a:rPr>
            </a:br>
            <a:br>
              <a:rPr lang="en-US" sz="3300" b="1" i="1" dirty="0">
                <a:latin typeface="Constantia" panose="02030602050306030303" pitchFamily="18" charset="0"/>
              </a:rPr>
            </a:br>
            <a:br>
              <a:rPr lang="en-US" sz="3300" dirty="0">
                <a:latin typeface="Tw Cen MT" panose="020B0602020104020603" pitchFamily="34" charset="0"/>
              </a:rPr>
            </a:br>
            <a:br>
              <a:rPr lang="en-US" sz="3300" dirty="0">
                <a:latin typeface="Tw Cen MT" panose="020B0602020104020603" pitchFamily="34" charset="0"/>
              </a:rPr>
            </a:br>
            <a:r>
              <a:rPr lang="en-US" sz="1950" b="1" dirty="0">
                <a:latin typeface="Constantia" panose="02030602050306030303" pitchFamily="18" charset="0"/>
              </a:rPr>
              <a:t>What </a:t>
            </a:r>
            <a:r>
              <a:rPr lang="en-US" sz="1950" b="1" i="1" dirty="0">
                <a:latin typeface="Constantia" panose="02030602050306030303" pitchFamily="18" charset="0"/>
              </a:rPr>
              <a:t>“Unique” </a:t>
            </a:r>
            <a:r>
              <a:rPr lang="en-US" sz="1950" b="1" dirty="0">
                <a:latin typeface="Constantia" panose="02030602050306030303" pitchFamily="18" charset="0"/>
              </a:rPr>
              <a:t>skills do Academic Curricular Innovators possess?</a:t>
            </a:r>
            <a:br>
              <a:rPr lang="en-US" sz="1950" b="1" dirty="0">
                <a:latin typeface="Constantia" panose="02030602050306030303" pitchFamily="18" charset="0"/>
              </a:rPr>
            </a:br>
            <a:endParaRPr lang="en-US" sz="1950" b="1" dirty="0">
              <a:latin typeface="Tw Cen MT" panose="020B0602020104020603" pitchFamily="34" charset="0"/>
            </a:endParaRPr>
          </a:p>
        </p:txBody>
      </p:sp>
      <p:sp>
        <p:nvSpPr>
          <p:cNvPr id="8" name="Content Placeholder 7"/>
          <p:cNvSpPr>
            <a:spLocks noGrp="1"/>
          </p:cNvSpPr>
          <p:nvPr>
            <p:ph idx="1"/>
          </p:nvPr>
        </p:nvSpPr>
        <p:spPr>
          <a:xfrm>
            <a:off x="4282483" y="2313432"/>
            <a:ext cx="4232037" cy="4197096"/>
          </a:xfrm>
        </p:spPr>
        <p:txBody>
          <a:bodyPr>
            <a:normAutofit fontScale="85000" lnSpcReduction="20000"/>
          </a:bodyPr>
          <a:lstStyle/>
          <a:p>
            <a:pPr marL="0" indent="0">
              <a:buNone/>
            </a:pPr>
            <a:r>
              <a:rPr lang="en-US" sz="1725" b="1" dirty="0"/>
              <a:t>Curricular innovators are skilled in the following:</a:t>
            </a:r>
          </a:p>
          <a:p>
            <a:r>
              <a:rPr lang="en-US" sz="1725" dirty="0"/>
              <a:t>− identifying compelling reasons for change </a:t>
            </a:r>
            <a:br>
              <a:rPr lang="en-US" sz="1725" dirty="0"/>
            </a:br>
            <a:endParaRPr lang="en-US" sz="1725" dirty="0"/>
          </a:p>
          <a:p>
            <a:r>
              <a:rPr lang="en-US" sz="1725" dirty="0"/>
              <a:t>− building shared goals and setting direction </a:t>
            </a:r>
            <a:br>
              <a:rPr lang="en-US" sz="1725" dirty="0"/>
            </a:br>
            <a:endParaRPr lang="en-US" sz="1725" dirty="0"/>
          </a:p>
          <a:p>
            <a:r>
              <a:rPr lang="en-US" sz="1725" dirty="0"/>
              <a:t>− creating a climate of professional inquiry </a:t>
            </a:r>
            <a:br>
              <a:rPr lang="en-US" sz="1725" dirty="0"/>
            </a:br>
            <a:endParaRPr lang="en-US" sz="1725" dirty="0"/>
          </a:p>
          <a:p>
            <a:r>
              <a:rPr lang="en-US" sz="1725" dirty="0"/>
              <a:t>− empowering and developing others</a:t>
            </a:r>
            <a:br>
              <a:rPr lang="en-US" sz="1725" dirty="0"/>
            </a:br>
            <a:endParaRPr lang="en-US" sz="1725" dirty="0"/>
          </a:p>
          <a:p>
            <a:r>
              <a:rPr lang="en-US" sz="1725" dirty="0"/>
              <a:t>− being imaginative and systematic </a:t>
            </a:r>
            <a:br>
              <a:rPr lang="en-US" sz="1725" dirty="0"/>
            </a:br>
            <a:endParaRPr lang="en-US" sz="1725" dirty="0"/>
          </a:p>
          <a:p>
            <a:r>
              <a:rPr lang="en-US" sz="1725" dirty="0"/>
              <a:t>− embedding and sustaining change</a:t>
            </a:r>
          </a:p>
          <a:p>
            <a:pPr marL="0" indent="0">
              <a:buNone/>
            </a:pPr>
            <a:endParaRPr lang="en-US" sz="1500" i="1" dirty="0"/>
          </a:p>
          <a:p>
            <a:pPr marL="0" indent="0">
              <a:buNone/>
            </a:pPr>
            <a:endParaRPr lang="en-US" sz="1500" i="1" dirty="0"/>
          </a:p>
          <a:p>
            <a:pPr marL="0" indent="0">
              <a:buNone/>
            </a:pPr>
            <a:r>
              <a:rPr lang="en-US" sz="1500" i="1" dirty="0"/>
              <a:t>Source:</a:t>
            </a:r>
          </a:p>
          <a:p>
            <a:pPr marL="0" indent="0">
              <a:buNone/>
            </a:pPr>
            <a:r>
              <a:rPr lang="en-US" sz="1500" i="1" dirty="0">
                <a:hlinkClick r:id="rId2"/>
              </a:rPr>
              <a:t>http://apps.nationalcollege.org.uk/resources/modules/curriculum/Leadership/Entries/2013/1/1_Why_Curriculum_Innovation_Matters.html</a:t>
            </a:r>
            <a:r>
              <a:rPr lang="en-US" sz="1500" i="1" dirty="0"/>
              <a:t> </a:t>
            </a:r>
          </a:p>
        </p:txBody>
      </p:sp>
      <p:sp>
        <p:nvSpPr>
          <p:cNvPr id="9" name="Text Placeholder 8"/>
          <p:cNvSpPr>
            <a:spLocks noGrp="1"/>
          </p:cNvSpPr>
          <p:nvPr>
            <p:ph type="body" sz="half" idx="2"/>
          </p:nvPr>
        </p:nvSpPr>
        <p:spPr/>
        <p:txBody>
          <a:bodyPr/>
          <a:lstStyle/>
          <a:p>
            <a:endParaRPr lang="en-US" dirty="0"/>
          </a:p>
          <a:p>
            <a:endParaRPr lang="en-US" dirty="0"/>
          </a:p>
        </p:txBody>
      </p:sp>
      <p:sp>
        <p:nvSpPr>
          <p:cNvPr id="3" name="AutoShape 2" descr="Image result for pictures Faculty of Color"/>
          <p:cNvSpPr>
            <a:spLocks noChangeAspect="1" noChangeArrowheads="1"/>
          </p:cNvSpPr>
          <p:nvPr/>
        </p:nvSpPr>
        <p:spPr bwMode="auto">
          <a:xfrm>
            <a:off x="4457700" y="331470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sp>
        <p:nvSpPr>
          <p:cNvPr id="4" name="AutoShape 4" descr="Image result for pictures Faculty of Color"/>
          <p:cNvSpPr>
            <a:spLocks noChangeAspect="1" noChangeArrowheads="1"/>
          </p:cNvSpPr>
          <p:nvPr/>
        </p:nvSpPr>
        <p:spPr bwMode="auto">
          <a:xfrm>
            <a:off x="4572000" y="342900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sp>
        <p:nvSpPr>
          <p:cNvPr id="5" name="AutoShape 6" descr="Image result for pictures Faculty of Color"/>
          <p:cNvSpPr>
            <a:spLocks noChangeAspect="1" noChangeArrowheads="1"/>
          </p:cNvSpPr>
          <p:nvPr/>
        </p:nvSpPr>
        <p:spPr bwMode="auto">
          <a:xfrm>
            <a:off x="4686300" y="354330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sp>
        <p:nvSpPr>
          <p:cNvPr id="6" name="AutoShape 8" descr="Image result for pictures Faculty of Color"/>
          <p:cNvSpPr>
            <a:spLocks noChangeAspect="1" noChangeArrowheads="1"/>
          </p:cNvSpPr>
          <p:nvPr/>
        </p:nvSpPr>
        <p:spPr bwMode="auto">
          <a:xfrm>
            <a:off x="4800600" y="365760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pic>
        <p:nvPicPr>
          <p:cNvPr id="10" name="Picture 9"/>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663877" y="4334256"/>
            <a:ext cx="2396709" cy="1947672"/>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3875" y="2212848"/>
            <a:ext cx="2396710" cy="1911096"/>
          </a:xfrm>
          <a:prstGeom prst="rect">
            <a:avLst/>
          </a:prstGeom>
        </p:spPr>
      </p:pic>
      <p:pic>
        <p:nvPicPr>
          <p:cNvPr id="12" name="Picture 11"/>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0" y="15695"/>
            <a:ext cx="9144000" cy="980201"/>
          </a:xfrm>
          <a:prstGeom prst="rect">
            <a:avLst/>
          </a:prstGeom>
        </p:spPr>
      </p:pic>
    </p:spTree>
    <p:extLst>
      <p:ext uri="{BB962C8B-B14F-4D97-AF65-F5344CB8AC3E}">
        <p14:creationId xmlns:p14="http://schemas.microsoft.com/office/powerpoint/2010/main" val="668020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8"/>
          <p:cNvSpPr txBox="1">
            <a:spLocks noGrp="1"/>
          </p:cNvSpPr>
          <p:nvPr>
            <p:ph type="title"/>
          </p:nvPr>
        </p:nvSpPr>
        <p:spPr>
          <a:xfrm>
            <a:off x="682487" y="1728216"/>
            <a:ext cx="8229600" cy="811752"/>
          </a:xfrm>
          <a:prstGeom prst="rect">
            <a:avLst/>
          </a:prstGeom>
          <a:solidFill>
            <a:srgbClr val="EDE9E1"/>
          </a:solidFill>
          <a:ln>
            <a:noFill/>
          </a:ln>
        </p:spPr>
        <p:txBody>
          <a:bodyPr spcFirstLastPara="1" wrap="square" lIns="91425" tIns="45700" rIns="91425" bIns="45700" anchor="ctr" anchorCtr="0">
            <a:noAutofit/>
          </a:bodyPr>
          <a:lstStyle/>
          <a:p>
            <a:pPr lvl="0" algn="ctr">
              <a:spcBef>
                <a:spcPts val="0"/>
              </a:spcBef>
              <a:buClr>
                <a:schemeClr val="dk2"/>
              </a:buClr>
              <a:buSzPts val="4000"/>
            </a:pPr>
            <a:r>
              <a:rPr lang="en-US" sz="2200" b="1" spc="0" dirty="0">
                <a:solidFill>
                  <a:prstClr val="black"/>
                </a:solidFill>
                <a:latin typeface="Constantia" panose="02030602050306030303" pitchFamily="18" charset="0"/>
                <a:ea typeface="Tahoma" panose="020B0604030504040204" pitchFamily="34" charset="0"/>
                <a:cs typeface="Tahoma" panose="020B0604030504040204" pitchFamily="34" charset="0"/>
              </a:rPr>
              <a:t>Create Professional Goals</a:t>
            </a:r>
            <a:endParaRPr sz="2800" b="1" i="1" u="none" strike="noStrike" cap="none" dirty="0">
              <a:solidFill>
                <a:schemeClr val="dk2"/>
              </a:solidFill>
              <a:latin typeface="Constantia" panose="02030602050306030303" pitchFamily="18" charset="0"/>
              <a:ea typeface="Arial"/>
              <a:cs typeface="Arial"/>
              <a:sym typeface="Arial"/>
            </a:endParaRPr>
          </a:p>
        </p:txBody>
      </p:sp>
      <p:pic>
        <p:nvPicPr>
          <p:cNvPr id="2" name="Picture 1"/>
          <p:cNvPicPr>
            <a:picLocks noChangeAspect="1"/>
          </p:cNvPicPr>
          <p:nvPr/>
        </p:nvPicPr>
        <p:blipFill>
          <a:blip r:embed="rId4"/>
          <a:stretch>
            <a:fillRect/>
          </a:stretch>
        </p:blipFill>
        <p:spPr>
          <a:xfrm>
            <a:off x="0" y="0"/>
            <a:ext cx="9144000" cy="1521252"/>
          </a:xfrm>
          <a:prstGeom prst="rect">
            <a:avLst/>
          </a:prstGeom>
        </p:spPr>
      </p:pic>
      <p:graphicFrame>
        <p:nvGraphicFramePr>
          <p:cNvPr id="4" name="Object 3"/>
          <p:cNvGraphicFramePr>
            <a:graphicFrameLocks noChangeAspect="1"/>
          </p:cNvGraphicFramePr>
          <p:nvPr/>
        </p:nvGraphicFramePr>
        <p:xfrm>
          <a:off x="98425" y="98425"/>
          <a:ext cx="1797050" cy="1797050"/>
        </p:xfrm>
        <a:graphic>
          <a:graphicData uri="http://schemas.openxmlformats.org/presentationml/2006/ole">
            <mc:AlternateContent xmlns:mc="http://schemas.openxmlformats.org/markup-compatibility/2006">
              <mc:Choice xmlns:v="urn:schemas-microsoft-com:vml" Requires="v">
                <p:oleObj spid="_x0000_s4103" name="Bitmap Image" r:id="rId5" imgW="1797120" imgH="1797120" progId="Paint.Picture">
                  <p:embed/>
                </p:oleObj>
              </mc:Choice>
              <mc:Fallback>
                <p:oleObj name="Bitmap Image" r:id="rId5" imgW="1797120" imgH="1797120" progId="Paint.Picture">
                  <p:embed/>
                  <p:pic>
                    <p:nvPicPr>
                      <p:cNvPr id="4" name="Object 3"/>
                      <p:cNvPicPr/>
                      <p:nvPr/>
                    </p:nvPicPr>
                    <p:blipFill>
                      <a:blip r:embed="rId6"/>
                      <a:stretch>
                        <a:fillRect/>
                      </a:stretch>
                    </p:blipFill>
                    <p:spPr>
                      <a:xfrm>
                        <a:off x="98425" y="98425"/>
                        <a:ext cx="1797050" cy="1797050"/>
                      </a:xfrm>
                      <a:prstGeom prst="rect">
                        <a:avLst/>
                      </a:prstGeom>
                    </p:spPr>
                  </p:pic>
                </p:oleObj>
              </mc:Fallback>
            </mc:AlternateContent>
          </a:graphicData>
        </a:graphic>
      </p:graphicFrame>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4672" y="2980943"/>
            <a:ext cx="3730752" cy="3639313"/>
          </a:xfrm>
          <a:prstGeom prst="rect">
            <a:avLst/>
          </a:prstGeom>
        </p:spPr>
      </p:pic>
      <p:pic>
        <p:nvPicPr>
          <p:cNvPr id="5" name="Picture 4"/>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4641890" y="2746932"/>
            <a:ext cx="4216359" cy="3873324"/>
          </a:xfrm>
          <a:prstGeom prst="rect">
            <a:avLst/>
          </a:prstGeom>
        </p:spPr>
      </p:pic>
    </p:spTree>
    <p:extLst>
      <p:ext uri="{BB962C8B-B14F-4D97-AF65-F5344CB8AC3E}">
        <p14:creationId xmlns:p14="http://schemas.microsoft.com/office/powerpoint/2010/main" val="1047560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a:xfrm>
            <a:off x="628650" y="1882416"/>
            <a:ext cx="7886700" cy="537328"/>
          </a:xfrm>
        </p:spPr>
        <p:txBody>
          <a:bodyPr>
            <a:normAutofit fontScale="90000"/>
          </a:bodyPr>
          <a:lstStyle/>
          <a:p>
            <a:pPr algn="ctr"/>
            <a:r>
              <a:rPr lang="en-US" b="1" dirty="0">
                <a:solidFill>
                  <a:schemeClr val="tx2">
                    <a:lumMod val="90000"/>
                    <a:lumOff val="10000"/>
                  </a:schemeClr>
                </a:solidFill>
                <a:latin typeface="+mn-lt"/>
                <a:cs typeface="Arial" panose="020B0604020202020204" pitchFamily="34" charset="0"/>
              </a:rPr>
              <a:t>Questions &amp; Comments </a:t>
            </a:r>
          </a:p>
        </p:txBody>
      </p:sp>
      <p:sp>
        <p:nvSpPr>
          <p:cNvPr id="1048659" name="Content Placeholder 2"/>
          <p:cNvSpPr>
            <a:spLocks noGrp="1"/>
          </p:cNvSpPr>
          <p:nvPr>
            <p:ph sz="half" idx="1"/>
          </p:nvPr>
        </p:nvSpPr>
        <p:spPr>
          <a:xfrm>
            <a:off x="628650" y="2801528"/>
            <a:ext cx="3608615" cy="3233511"/>
          </a:xfrm>
        </p:spPr>
        <p:txBody>
          <a:bodyPr>
            <a:normAutofit fontScale="70000" lnSpcReduction="20000"/>
          </a:bodyPr>
          <a:lstStyle/>
          <a:p>
            <a:pPr marL="0" indent="0">
              <a:buNone/>
            </a:pPr>
            <a:r>
              <a:rPr lang="en-US" sz="3000" b="1" i="1" dirty="0">
                <a:latin typeface="Californian FB" panose="0207040306080B030204" pitchFamily="18" charset="0"/>
              </a:rPr>
              <a:t>Please feel free to contact each of us for more information</a:t>
            </a:r>
            <a:r>
              <a:rPr lang="en-US" sz="3000" dirty="0"/>
              <a:t>.</a:t>
            </a:r>
          </a:p>
          <a:p>
            <a:pPr marL="0" indent="0">
              <a:buNone/>
            </a:pPr>
            <a:endParaRPr lang="en-US" sz="2475" dirty="0"/>
          </a:p>
          <a:p>
            <a:pPr marL="0" indent="0">
              <a:buNone/>
            </a:pPr>
            <a:r>
              <a:rPr lang="en-US" sz="3000" dirty="0"/>
              <a:t>Silvester Henderson  </a:t>
            </a:r>
            <a:br>
              <a:rPr lang="en-US" sz="3000" dirty="0"/>
            </a:br>
            <a:r>
              <a:rPr lang="en-US" sz="2700" dirty="0"/>
              <a:t>shenderson@losmedanos.edu</a:t>
            </a:r>
            <a:br>
              <a:rPr lang="en-US" sz="3000" dirty="0"/>
            </a:br>
            <a:br>
              <a:rPr lang="en-US" sz="3000" dirty="0"/>
            </a:br>
            <a:r>
              <a:rPr lang="en-US" sz="3000" dirty="0"/>
              <a:t>Don Hopkins </a:t>
            </a:r>
            <a:br>
              <a:rPr lang="en-US" sz="3000" dirty="0"/>
            </a:br>
            <a:r>
              <a:rPr lang="en-US" sz="3000" dirty="0"/>
              <a:t>hopkind@flc.losrios.edu</a:t>
            </a:r>
          </a:p>
          <a:p>
            <a:pPr marL="0" indent="0">
              <a:buNone/>
            </a:pPr>
            <a:r>
              <a:rPr lang="en-US" sz="2475" dirty="0"/>
              <a:t> </a:t>
            </a:r>
            <a:br>
              <a:rPr lang="en-US" dirty="0"/>
            </a:br>
            <a:endParaRPr lang="en-US" dirty="0"/>
          </a:p>
          <a:p>
            <a:pPr marL="0" indent="0">
              <a:buNone/>
            </a:pPr>
            <a:endParaRPr lang="en-US" dirty="0"/>
          </a:p>
          <a:p>
            <a:pPr marL="0" indent="0">
              <a:buNone/>
            </a:pPr>
            <a:endParaRPr lang="en-US" dirty="0"/>
          </a:p>
          <a:p>
            <a:pPr marL="0" indent="0">
              <a:buNone/>
            </a:pPr>
            <a:endParaRPr lang="en-US" dirty="0"/>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27212" y="2985351"/>
            <a:ext cx="3625795" cy="2729649"/>
          </a:xfrm>
        </p:spPr>
      </p:pic>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857250"/>
            <a:ext cx="9144000" cy="798922"/>
          </a:xfrm>
          <a:prstGeom prst="rect">
            <a:avLst/>
          </a:prstGeom>
        </p:spPr>
      </p:pic>
    </p:spTree>
    <p:extLst>
      <p:ext uri="{BB962C8B-B14F-4D97-AF65-F5344CB8AC3E}">
        <p14:creationId xmlns:p14="http://schemas.microsoft.com/office/powerpoint/2010/main" val="698913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1235"/>
            <a:ext cx="8125904" cy="848411"/>
          </a:xfrm>
        </p:spPr>
        <p:txBody>
          <a:bodyPr>
            <a:normAutofit fontScale="90000"/>
          </a:bodyPr>
          <a:lstStyle/>
          <a:p>
            <a:pPr algn="ctr"/>
            <a:br>
              <a:rPr lang="en-US" dirty="0">
                <a:latin typeface="Times New Roman"/>
                <a:cs typeface="Times New Roman"/>
              </a:rPr>
            </a:br>
            <a:r>
              <a:rPr lang="en-US" sz="3100" b="1" dirty="0">
                <a:latin typeface="Times New Roman"/>
                <a:cs typeface="Times New Roman"/>
              </a:rPr>
              <a:t>PRESENTATION HIGHLIGHTS</a:t>
            </a:r>
          </a:p>
        </p:txBody>
      </p:sp>
      <p:sp>
        <p:nvSpPr>
          <p:cNvPr id="3" name="Content Placeholder 2"/>
          <p:cNvSpPr>
            <a:spLocks noGrp="1"/>
          </p:cNvSpPr>
          <p:nvPr>
            <p:ph idx="1"/>
          </p:nvPr>
        </p:nvSpPr>
        <p:spPr>
          <a:xfrm>
            <a:off x="457200" y="2733773"/>
            <a:ext cx="8229600" cy="4053525"/>
          </a:xfrm>
        </p:spPr>
        <p:txBody>
          <a:bodyPr>
            <a:normAutofit fontScale="25000" lnSpcReduction="20000"/>
          </a:bodyPr>
          <a:lstStyle/>
          <a:p>
            <a:r>
              <a:rPr lang="en-US" sz="8000" dirty="0">
                <a:latin typeface="Times New Roman" panose="02020603050405020304" pitchFamily="18" charset="0"/>
                <a:ea typeface="Tahoma" panose="020B0604030504040204" pitchFamily="34" charset="0"/>
                <a:cs typeface="Times New Roman" panose="02020603050405020304" pitchFamily="18" charset="0"/>
              </a:rPr>
              <a:t>College Mission Statement</a:t>
            </a:r>
          </a:p>
          <a:p>
            <a:r>
              <a:rPr lang="en-US" sz="8000" dirty="0">
                <a:latin typeface="Times New Roman" panose="02020603050405020304" pitchFamily="18" charset="0"/>
                <a:ea typeface="Tahoma" panose="020B0604030504040204" pitchFamily="34" charset="0"/>
                <a:cs typeface="Times New Roman" panose="02020603050405020304" pitchFamily="18" charset="0"/>
              </a:rPr>
              <a:t> Employment Contract – Review</a:t>
            </a:r>
          </a:p>
          <a:p>
            <a:r>
              <a:rPr lang="en-US" sz="8000" dirty="0">
                <a:latin typeface="Times New Roman" panose="02020603050405020304" pitchFamily="18" charset="0"/>
                <a:ea typeface="Tahoma" panose="020B0604030504040204" pitchFamily="34" charset="0"/>
                <a:cs typeface="Times New Roman" panose="02020603050405020304" pitchFamily="18" charset="0"/>
              </a:rPr>
              <a:t>Academic Department – Review </a:t>
            </a:r>
          </a:p>
          <a:p>
            <a:r>
              <a:rPr lang="en-US" sz="8000" dirty="0">
                <a:latin typeface="Times New Roman" panose="02020603050405020304" pitchFamily="18" charset="0"/>
                <a:ea typeface="Tahoma" panose="020B0604030504040204" pitchFamily="34" charset="0"/>
                <a:cs typeface="Times New Roman" panose="02020603050405020304" pitchFamily="18" charset="0"/>
              </a:rPr>
              <a:t> Authority of the Academic Senate</a:t>
            </a:r>
          </a:p>
          <a:p>
            <a:r>
              <a:rPr lang="en-US" sz="8000" dirty="0">
                <a:latin typeface="Times New Roman" panose="02020603050405020304" pitchFamily="18" charset="0"/>
                <a:ea typeface="Tahoma" panose="020B0604030504040204" pitchFamily="34" charset="0"/>
                <a:cs typeface="Times New Roman" panose="02020603050405020304" pitchFamily="18" charset="0"/>
              </a:rPr>
              <a:t>Academic Senate - Visit your Campus Academic Senate</a:t>
            </a:r>
          </a:p>
          <a:p>
            <a:r>
              <a:rPr lang="en-US" sz="8000" dirty="0">
                <a:latin typeface="Times New Roman" panose="02020603050405020304" pitchFamily="18" charset="0"/>
                <a:ea typeface="Tahoma" panose="020B0604030504040204" pitchFamily="34" charset="0"/>
                <a:cs typeface="Times New Roman" panose="02020603050405020304" pitchFamily="18" charset="0"/>
              </a:rPr>
              <a:t>10+1 &amp; the College Culture</a:t>
            </a:r>
          </a:p>
          <a:p>
            <a:r>
              <a:rPr lang="en-US" sz="8000" dirty="0">
                <a:latin typeface="Times New Roman" panose="02020603050405020304" pitchFamily="18" charset="0"/>
                <a:ea typeface="Tahoma" panose="020B0604030504040204" pitchFamily="34" charset="0"/>
                <a:cs typeface="Times New Roman" panose="02020603050405020304" pitchFamily="18" charset="0"/>
              </a:rPr>
              <a:t>Academic Acumen – High Level forms of Communication</a:t>
            </a:r>
            <a:br>
              <a:rPr lang="en-US" sz="8000" dirty="0">
                <a:latin typeface="Times New Roman" panose="02020603050405020304" pitchFamily="18" charset="0"/>
                <a:ea typeface="Tahoma" panose="020B0604030504040204" pitchFamily="34" charset="0"/>
                <a:cs typeface="Times New Roman" panose="02020603050405020304" pitchFamily="18" charset="0"/>
              </a:rPr>
            </a:br>
            <a:r>
              <a:rPr lang="en-US" sz="8000" dirty="0">
                <a:latin typeface="Times New Roman" panose="02020603050405020304" pitchFamily="18" charset="0"/>
                <a:ea typeface="Tahoma" panose="020B0604030504040204" pitchFamily="34" charset="0"/>
                <a:cs typeface="Times New Roman" panose="02020603050405020304" pitchFamily="18" charset="0"/>
              </a:rPr>
              <a:t>Skills – Diplomacy</a:t>
            </a:r>
          </a:p>
          <a:p>
            <a:r>
              <a:rPr lang="en-US" sz="8000" dirty="0">
                <a:latin typeface="Times New Roman" panose="02020603050405020304" pitchFamily="18" charset="0"/>
                <a:ea typeface="Tahoma" panose="020B0604030504040204" pitchFamily="34" charset="0"/>
                <a:cs typeface="Times New Roman" panose="02020603050405020304" pitchFamily="18" charset="0"/>
              </a:rPr>
              <a:t>Build Department &amp; Campus Professional Relationships</a:t>
            </a:r>
          </a:p>
          <a:p>
            <a:r>
              <a:rPr lang="en-US" sz="8000" dirty="0">
                <a:latin typeface="Times New Roman" panose="02020603050405020304" pitchFamily="18" charset="0"/>
                <a:cs typeface="Times New Roman" panose="02020603050405020304" pitchFamily="18" charset="0"/>
              </a:rPr>
              <a:t>What </a:t>
            </a:r>
            <a:r>
              <a:rPr lang="en-US" sz="8000" i="1" dirty="0">
                <a:latin typeface="Times New Roman" panose="02020603050405020304" pitchFamily="18" charset="0"/>
                <a:cs typeface="Times New Roman" panose="02020603050405020304" pitchFamily="18" charset="0"/>
              </a:rPr>
              <a:t>“Unique” </a:t>
            </a:r>
            <a:r>
              <a:rPr lang="en-US" sz="8000" dirty="0">
                <a:latin typeface="Times New Roman" panose="02020603050405020304" pitchFamily="18" charset="0"/>
                <a:cs typeface="Times New Roman" panose="02020603050405020304" pitchFamily="18" charset="0"/>
              </a:rPr>
              <a:t>skills do Academic Curricular Innovators </a:t>
            </a:r>
            <a:br>
              <a:rPr lang="en-US" sz="8000" dirty="0">
                <a:latin typeface="Times New Roman" panose="02020603050405020304" pitchFamily="18" charset="0"/>
                <a:cs typeface="Times New Roman" panose="02020603050405020304" pitchFamily="18" charset="0"/>
              </a:rPr>
            </a:br>
            <a:r>
              <a:rPr lang="en-US" sz="8000" dirty="0">
                <a:latin typeface="Times New Roman" panose="02020603050405020304" pitchFamily="18" charset="0"/>
                <a:cs typeface="Times New Roman" panose="02020603050405020304" pitchFamily="18" charset="0"/>
              </a:rPr>
              <a:t> possess?</a:t>
            </a:r>
          </a:p>
          <a:p>
            <a:r>
              <a:rPr lang="en-US" sz="8000" dirty="0">
                <a:latin typeface="Times New Roman" panose="02020603050405020304" pitchFamily="18" charset="0"/>
                <a:ea typeface="Tahoma" panose="020B0604030504040204" pitchFamily="34" charset="0"/>
                <a:cs typeface="Times New Roman" panose="02020603050405020304" pitchFamily="18" charset="0"/>
              </a:rPr>
              <a:t> Create Professional Goals</a:t>
            </a:r>
          </a:p>
          <a:p>
            <a:r>
              <a:rPr lang="en-US" sz="8000" dirty="0">
                <a:latin typeface="Times New Roman" panose="02020603050405020304" pitchFamily="18" charset="0"/>
                <a:ea typeface="Tahoma" panose="020B0604030504040204" pitchFamily="34" charset="0"/>
                <a:cs typeface="Times New Roman" panose="02020603050405020304" pitchFamily="18" charset="0"/>
              </a:rPr>
              <a:t>Questions</a:t>
            </a:r>
            <a:br>
              <a:rPr lang="en-US" sz="8000" dirty="0">
                <a:latin typeface="Times New Roman" panose="02020603050405020304" pitchFamily="18" charset="0"/>
                <a:ea typeface="Tahoma" panose="020B0604030504040204" pitchFamily="34" charset="0"/>
                <a:cs typeface="Times New Roman" panose="02020603050405020304" pitchFamily="18" charset="0"/>
              </a:rPr>
            </a:br>
            <a:endParaRPr lang="en-US" sz="8000" dirty="0">
              <a:latin typeface="Times New Roman" panose="02020603050405020304" pitchFamily="18" charset="0"/>
              <a:cs typeface="Times New Roman" panose="02020603050405020304" pitchFamily="18" charset="0"/>
            </a:endParaRPr>
          </a:p>
          <a:p>
            <a:endParaRPr lang="en-US" dirty="0">
              <a:latin typeface="Times New Roman"/>
              <a:cs typeface="Times New Roman"/>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1"/>
            <a:ext cx="9144000" cy="1043608"/>
          </a:xfrm>
          <a:prstGeom prst="rect">
            <a:avLst/>
          </a:prstGeom>
        </p:spPr>
      </p:pic>
    </p:spTree>
    <p:extLst>
      <p:ext uri="{BB962C8B-B14F-4D97-AF65-F5344CB8AC3E}">
        <p14:creationId xmlns:p14="http://schemas.microsoft.com/office/powerpoint/2010/main" val="2828915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latin typeface="Times New Roman"/>
                <a:cs typeface="Times New Roman"/>
              </a:rPr>
            </a:br>
            <a:endParaRPr lang="en-US" dirty="0">
              <a:latin typeface="Times New Roman"/>
              <a:cs typeface="Times New Roman"/>
            </a:endParaRPr>
          </a:p>
        </p:txBody>
      </p:sp>
      <p:sp>
        <p:nvSpPr>
          <p:cNvPr id="3" name="Content Placeholder 2"/>
          <p:cNvSpPr>
            <a:spLocks noGrp="1"/>
          </p:cNvSpPr>
          <p:nvPr>
            <p:ph idx="1"/>
          </p:nvPr>
        </p:nvSpPr>
        <p:spPr>
          <a:xfrm>
            <a:off x="178904" y="1779105"/>
            <a:ext cx="8229600" cy="874644"/>
          </a:xfrm>
        </p:spPr>
        <p:txBody>
          <a:bodyPr>
            <a:normAutofit/>
          </a:bodyPr>
          <a:lstStyle/>
          <a:p>
            <a:pPr algn="ctr"/>
            <a:r>
              <a:rPr lang="en-US" sz="3600" dirty="0">
                <a:latin typeface="Times New Roman"/>
                <a:cs typeface="Times New Roman"/>
              </a:rPr>
              <a:t>College Mission Statements</a:t>
            </a:r>
          </a:p>
          <a:p>
            <a:pPr algn="ctr"/>
            <a:endParaRPr lang="en-US" sz="3600" dirty="0">
              <a:latin typeface="Times New Roman"/>
              <a:cs typeface="Times New Roman"/>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 y="0"/>
            <a:ext cx="9144001" cy="1093304"/>
          </a:xfrm>
          <a:prstGeom prst="rect">
            <a:avLst/>
          </a:prstGeom>
        </p:spPr>
      </p:pic>
      <p:sp>
        <p:nvSpPr>
          <p:cNvPr id="5" name="Rectangle 4"/>
          <p:cNvSpPr/>
          <p:nvPr/>
        </p:nvSpPr>
        <p:spPr>
          <a:xfrm>
            <a:off x="296185" y="2764572"/>
            <a:ext cx="3717235" cy="4093428"/>
          </a:xfrm>
          <a:prstGeom prst="rect">
            <a:avLst/>
          </a:prstGeom>
        </p:spPr>
        <p:txBody>
          <a:bodyPr wrap="square">
            <a:spAutoFit/>
          </a:bodyPr>
          <a:lstStyle/>
          <a:p>
            <a:pPr algn="ctr"/>
            <a:r>
              <a:rPr lang="en-US" sz="2000" i="1" dirty="0"/>
              <a:t>What is a Mission Statement?                             </a:t>
            </a:r>
          </a:p>
          <a:p>
            <a:pPr algn="ctr"/>
            <a:endParaRPr lang="en-US" sz="2000" i="1" dirty="0"/>
          </a:p>
          <a:p>
            <a:pPr algn="ctr"/>
            <a:r>
              <a:rPr lang="en-US" sz="2000" i="1" dirty="0"/>
              <a:t>Mission statement definition</a:t>
            </a:r>
            <a:r>
              <a:rPr lang="en-US" sz="2000" dirty="0"/>
              <a:t> is something that states the purpose or goal of a business or organization. How to use mission statement in a sentence.</a:t>
            </a:r>
          </a:p>
          <a:p>
            <a:pPr algn="ctr"/>
            <a:endParaRPr lang="en-US" sz="2000" dirty="0"/>
          </a:p>
          <a:p>
            <a:pPr algn="ctr"/>
            <a:r>
              <a:rPr lang="en-US" sz="2000" dirty="0">
                <a:latin typeface="Times New Roman"/>
                <a:cs typeface="Times New Roman"/>
              </a:rPr>
              <a:t>https://www.merriam-webster.com/dictionary/mission%20statement</a:t>
            </a:r>
          </a:p>
          <a:p>
            <a:pPr algn="ctr"/>
            <a:endParaRPr lang="en-US" sz="2000" dirty="0">
              <a:latin typeface="Times New Roman"/>
              <a:cs typeface="Times New Roman"/>
            </a:endParaRPr>
          </a:p>
        </p:txBody>
      </p:sp>
      <p:pic>
        <p:nvPicPr>
          <p:cNvPr id="7" name="Picture 6"/>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571999" y="2908855"/>
            <a:ext cx="4461832" cy="3822450"/>
          </a:xfrm>
          <a:prstGeom prst="rect">
            <a:avLst/>
          </a:prstGeom>
        </p:spPr>
      </p:pic>
    </p:spTree>
    <p:extLst>
      <p:ext uri="{BB962C8B-B14F-4D97-AF65-F5344CB8AC3E}">
        <p14:creationId xmlns:p14="http://schemas.microsoft.com/office/powerpoint/2010/main" val="2762427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0195"/>
            <a:ext cx="9144000" cy="1523999"/>
          </a:xfrm>
        </p:spPr>
        <p:txBody>
          <a:bodyPr/>
          <a:lstStyle/>
          <a:p>
            <a:pPr algn="ctr"/>
            <a:endParaRPr lang="en-US" dirty="0"/>
          </a:p>
        </p:txBody>
      </p:sp>
      <p:sp>
        <p:nvSpPr>
          <p:cNvPr id="3" name="Content Placeholder 2"/>
          <p:cNvSpPr>
            <a:spLocks noGrp="1"/>
          </p:cNvSpPr>
          <p:nvPr>
            <p:ph idx="1"/>
          </p:nvPr>
        </p:nvSpPr>
        <p:spPr>
          <a:xfrm>
            <a:off x="457201" y="1600200"/>
            <a:ext cx="3542305" cy="4490499"/>
          </a:xfrm>
        </p:spPr>
        <p:txBody>
          <a:bodyPr>
            <a:normAutofit/>
          </a:bodyPr>
          <a:lstStyle/>
          <a:p>
            <a:pPr marL="0" indent="0" algn="ctr">
              <a:buNone/>
            </a:pPr>
            <a:r>
              <a:rPr lang="en-US" sz="2800" b="1" dirty="0">
                <a:latin typeface="Tahoma" panose="020B0604030504040204" pitchFamily="34" charset="0"/>
                <a:ea typeface="Tahoma" panose="020B0604030504040204" pitchFamily="34" charset="0"/>
                <a:cs typeface="Tahoma" panose="020B0604030504040204" pitchFamily="34" charset="0"/>
              </a:rPr>
              <a:t>Employment Contract</a:t>
            </a:r>
          </a:p>
          <a:p>
            <a:pPr marL="0" indent="0" algn="ctr">
              <a:buNone/>
            </a:pPr>
            <a:endParaRPr lang="en-US" sz="3600" dirty="0">
              <a:latin typeface="Constantia" panose="02030602050306030303" pitchFamily="18" charset="0"/>
              <a:ea typeface="Tahoma" panose="020B0604030504040204" pitchFamily="34" charset="0"/>
              <a:cs typeface="Tahoma" panose="020B0604030504040204" pitchFamily="34" charset="0"/>
            </a:endParaRPr>
          </a:p>
          <a:p>
            <a:pPr marL="0" indent="0">
              <a:buNone/>
            </a:pPr>
            <a:r>
              <a:rPr lang="en-US" sz="2100" dirty="0">
                <a:latin typeface="Constantia" panose="02030602050306030303" pitchFamily="18" charset="0"/>
                <a:ea typeface="Tahoma" panose="020B0604030504040204" pitchFamily="34" charset="0"/>
                <a:cs typeface="Tahoma" panose="020B0604030504040204" pitchFamily="34" charset="0"/>
              </a:rPr>
              <a:t>1. Evaluate your Employment</a:t>
            </a:r>
            <a:br>
              <a:rPr lang="en-US" sz="2100" dirty="0">
                <a:latin typeface="Constantia" panose="02030602050306030303" pitchFamily="18" charset="0"/>
                <a:ea typeface="Tahoma" panose="020B0604030504040204" pitchFamily="34" charset="0"/>
                <a:cs typeface="Tahoma" panose="020B0604030504040204" pitchFamily="34" charset="0"/>
              </a:rPr>
            </a:br>
            <a:r>
              <a:rPr lang="en-US" sz="2100" dirty="0">
                <a:latin typeface="Constantia" panose="02030602050306030303" pitchFamily="18" charset="0"/>
                <a:ea typeface="Tahoma" panose="020B0604030504040204" pitchFamily="34" charset="0"/>
                <a:cs typeface="Tahoma" panose="020B0604030504040204" pitchFamily="34" charset="0"/>
              </a:rPr>
              <a:t>    Contract</a:t>
            </a:r>
            <a:br>
              <a:rPr lang="en-US" sz="2100" dirty="0">
                <a:latin typeface="Constantia" panose="02030602050306030303" pitchFamily="18" charset="0"/>
                <a:ea typeface="Tahoma" panose="020B0604030504040204" pitchFamily="34" charset="0"/>
                <a:cs typeface="Tahoma" panose="020B0604030504040204" pitchFamily="34" charset="0"/>
              </a:rPr>
            </a:br>
            <a:br>
              <a:rPr lang="en-US" sz="2100" dirty="0">
                <a:latin typeface="Constantia" panose="02030602050306030303" pitchFamily="18" charset="0"/>
                <a:ea typeface="Tahoma" panose="020B0604030504040204" pitchFamily="34" charset="0"/>
                <a:cs typeface="Tahoma" panose="020B0604030504040204" pitchFamily="34" charset="0"/>
              </a:rPr>
            </a:br>
            <a:r>
              <a:rPr lang="en-US" sz="2100" dirty="0">
                <a:latin typeface="Constantia" panose="02030602050306030303" pitchFamily="18" charset="0"/>
                <a:ea typeface="Tahoma" panose="020B0604030504040204" pitchFamily="34" charset="0"/>
                <a:cs typeface="Tahoma" panose="020B0604030504040204" pitchFamily="34" charset="0"/>
              </a:rPr>
              <a:t>2. Pay close attention to the </a:t>
            </a:r>
            <a:br>
              <a:rPr lang="en-US" sz="2100" dirty="0">
                <a:latin typeface="Constantia" panose="02030602050306030303" pitchFamily="18" charset="0"/>
                <a:ea typeface="Tahoma" panose="020B0604030504040204" pitchFamily="34" charset="0"/>
                <a:cs typeface="Tahoma" panose="020B0604030504040204" pitchFamily="34" charset="0"/>
              </a:rPr>
            </a:br>
            <a:r>
              <a:rPr lang="en-US" sz="2100" dirty="0">
                <a:latin typeface="Constantia" panose="02030602050306030303" pitchFamily="18" charset="0"/>
                <a:ea typeface="Tahoma" panose="020B0604030504040204" pitchFamily="34" charset="0"/>
                <a:cs typeface="Tahoma" panose="020B0604030504040204" pitchFamily="34" charset="0"/>
              </a:rPr>
              <a:t>    Section for Adjuncts.</a:t>
            </a:r>
            <a:br>
              <a:rPr lang="en-US" sz="2100" dirty="0">
                <a:latin typeface="Constantia" panose="02030602050306030303" pitchFamily="18" charset="0"/>
                <a:ea typeface="Tahoma" panose="020B0604030504040204" pitchFamily="34" charset="0"/>
                <a:cs typeface="Tahoma" panose="020B0604030504040204" pitchFamily="34" charset="0"/>
              </a:rPr>
            </a:br>
            <a:endParaRPr lang="en-US" sz="2100" dirty="0">
              <a:latin typeface="Constantia" panose="02030602050306030303" pitchFamily="18" charset="0"/>
              <a:ea typeface="Tahoma" panose="020B0604030504040204" pitchFamily="34" charset="0"/>
              <a:cs typeface="Tahoma" panose="020B0604030504040204" pitchFamily="34" charset="0"/>
            </a:endParaRPr>
          </a:p>
          <a:p>
            <a:pPr marL="0" indent="0">
              <a:buNone/>
            </a:pPr>
            <a:r>
              <a:rPr lang="en-US" sz="1900" dirty="0">
                <a:latin typeface="Constantia" panose="02030602050306030303" pitchFamily="18" charset="0"/>
                <a:ea typeface="Tahoma" panose="020B0604030504040204" pitchFamily="34" charset="0"/>
                <a:cs typeface="Tahoma" panose="020B0604030504040204" pitchFamily="34" charset="0"/>
              </a:rPr>
              <a:t>3. Ask Questions?</a:t>
            </a:r>
          </a:p>
          <a:p>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1"/>
            <a:ext cx="9144000" cy="1043608"/>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52400" y="152401"/>
            <a:ext cx="9144000" cy="104360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3704" y="2059389"/>
            <a:ext cx="4365266" cy="3212326"/>
          </a:xfrm>
          <a:prstGeom prst="rect">
            <a:avLst/>
          </a:prstGeom>
        </p:spPr>
      </p:pic>
    </p:spTree>
    <p:extLst>
      <p:ext uri="{BB962C8B-B14F-4D97-AF65-F5344CB8AC3E}">
        <p14:creationId xmlns:p14="http://schemas.microsoft.com/office/powerpoint/2010/main" val="2418536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0195"/>
            <a:ext cx="9144000" cy="1523999"/>
          </a:xfrm>
        </p:spPr>
        <p:txBody>
          <a:bodyPr/>
          <a:lstStyle/>
          <a:p>
            <a:pPr algn="ctr"/>
            <a:endParaRPr lang="en-US" dirty="0"/>
          </a:p>
        </p:txBody>
      </p:sp>
      <p:sp>
        <p:nvSpPr>
          <p:cNvPr id="3" name="Content Placeholder 2"/>
          <p:cNvSpPr>
            <a:spLocks noGrp="1"/>
          </p:cNvSpPr>
          <p:nvPr>
            <p:ph idx="1"/>
          </p:nvPr>
        </p:nvSpPr>
        <p:spPr>
          <a:xfrm>
            <a:off x="457201" y="1600200"/>
            <a:ext cx="3542305" cy="3949809"/>
          </a:xfrm>
        </p:spPr>
        <p:txBody>
          <a:bodyPr>
            <a:normAutofit fontScale="92500" lnSpcReduction="10000"/>
          </a:bodyPr>
          <a:lstStyle/>
          <a:p>
            <a:pPr marL="0" indent="0" algn="ctr">
              <a:buNone/>
            </a:pPr>
            <a:r>
              <a:rPr lang="en-US" sz="2800" b="1" dirty="0">
                <a:latin typeface="Tahoma" panose="020B0604030504040204" pitchFamily="34" charset="0"/>
                <a:ea typeface="Tahoma" panose="020B0604030504040204" pitchFamily="34" charset="0"/>
                <a:cs typeface="Tahoma" panose="020B0604030504040204" pitchFamily="34" charset="0"/>
              </a:rPr>
              <a:t>Academic Department</a:t>
            </a:r>
          </a:p>
          <a:p>
            <a:pPr marL="0" indent="0" algn="ctr">
              <a:buNone/>
            </a:pPr>
            <a:endParaRPr lang="en-US" sz="3600" dirty="0">
              <a:latin typeface="Constantia" panose="02030602050306030303" pitchFamily="18" charset="0"/>
              <a:ea typeface="Tahoma" panose="020B0604030504040204" pitchFamily="34" charset="0"/>
              <a:cs typeface="Tahoma" panose="020B0604030504040204" pitchFamily="34" charset="0"/>
            </a:endParaRPr>
          </a:p>
          <a:p>
            <a:pPr marL="0" indent="0">
              <a:buNone/>
            </a:pPr>
            <a:r>
              <a:rPr lang="en-US" sz="2100" dirty="0">
                <a:latin typeface="Constantia" panose="02030602050306030303" pitchFamily="18" charset="0"/>
                <a:ea typeface="Tahoma" panose="020B0604030504040204" pitchFamily="34" charset="0"/>
                <a:cs typeface="Tahoma" panose="020B0604030504040204" pitchFamily="34" charset="0"/>
              </a:rPr>
              <a:t>1. Evaluate the </a:t>
            </a:r>
            <a:br>
              <a:rPr lang="en-US" sz="2100" dirty="0">
                <a:latin typeface="Constantia" panose="02030602050306030303" pitchFamily="18" charset="0"/>
                <a:ea typeface="Tahoma" panose="020B0604030504040204" pitchFamily="34" charset="0"/>
                <a:cs typeface="Tahoma" panose="020B0604030504040204" pitchFamily="34" charset="0"/>
              </a:rPr>
            </a:br>
            <a:r>
              <a:rPr lang="en-US" sz="2100" dirty="0">
                <a:latin typeface="Constantia" panose="02030602050306030303" pitchFamily="18" charset="0"/>
                <a:ea typeface="Tahoma" panose="020B0604030504040204" pitchFamily="34" charset="0"/>
                <a:cs typeface="Tahoma" panose="020B0604030504040204" pitchFamily="34" charset="0"/>
              </a:rPr>
              <a:t>    Curricular Offerings</a:t>
            </a:r>
            <a:br>
              <a:rPr lang="en-US" sz="2100" dirty="0">
                <a:latin typeface="Constantia" panose="02030602050306030303" pitchFamily="18" charset="0"/>
                <a:ea typeface="Tahoma" panose="020B0604030504040204" pitchFamily="34" charset="0"/>
                <a:cs typeface="Tahoma" panose="020B0604030504040204" pitchFamily="34" charset="0"/>
              </a:rPr>
            </a:br>
            <a:br>
              <a:rPr lang="en-US" sz="2100" dirty="0">
                <a:latin typeface="Constantia" panose="02030602050306030303" pitchFamily="18" charset="0"/>
                <a:ea typeface="Tahoma" panose="020B0604030504040204" pitchFamily="34" charset="0"/>
                <a:cs typeface="Tahoma" panose="020B0604030504040204" pitchFamily="34" charset="0"/>
              </a:rPr>
            </a:br>
            <a:r>
              <a:rPr lang="en-US" sz="2100" dirty="0">
                <a:latin typeface="Constantia" panose="02030602050306030303" pitchFamily="18" charset="0"/>
                <a:ea typeface="Tahoma" panose="020B0604030504040204" pitchFamily="34" charset="0"/>
                <a:cs typeface="Tahoma" panose="020B0604030504040204" pitchFamily="34" charset="0"/>
              </a:rPr>
              <a:t>2. Full time Faculty vs</a:t>
            </a:r>
            <a:br>
              <a:rPr lang="en-US" sz="2100" dirty="0">
                <a:latin typeface="Constantia" panose="02030602050306030303" pitchFamily="18" charset="0"/>
                <a:ea typeface="Tahoma" panose="020B0604030504040204" pitchFamily="34" charset="0"/>
                <a:cs typeface="Tahoma" panose="020B0604030504040204" pitchFamily="34" charset="0"/>
              </a:rPr>
            </a:br>
            <a:r>
              <a:rPr lang="en-US" sz="2100" dirty="0">
                <a:latin typeface="Constantia" panose="02030602050306030303" pitchFamily="18" charset="0"/>
                <a:ea typeface="Tahoma" panose="020B0604030504040204" pitchFamily="34" charset="0"/>
                <a:cs typeface="Tahoma" panose="020B0604030504040204" pitchFamily="34" charset="0"/>
              </a:rPr>
              <a:t>    Part Time Governance</a:t>
            </a:r>
            <a:br>
              <a:rPr lang="en-US" sz="2100" dirty="0">
                <a:latin typeface="Constantia" panose="02030602050306030303" pitchFamily="18" charset="0"/>
                <a:ea typeface="Tahoma" panose="020B0604030504040204" pitchFamily="34" charset="0"/>
                <a:cs typeface="Tahoma" panose="020B0604030504040204" pitchFamily="34" charset="0"/>
              </a:rPr>
            </a:br>
            <a:r>
              <a:rPr lang="en-US" sz="2100" dirty="0">
                <a:latin typeface="Constantia" panose="02030602050306030303" pitchFamily="18" charset="0"/>
                <a:ea typeface="Tahoma" panose="020B0604030504040204" pitchFamily="34" charset="0"/>
                <a:cs typeface="Tahoma" panose="020B0604030504040204" pitchFamily="34" charset="0"/>
              </a:rPr>
              <a:t>    Practices?</a:t>
            </a:r>
            <a:br>
              <a:rPr lang="en-US" sz="2100" dirty="0">
                <a:latin typeface="Constantia" panose="02030602050306030303" pitchFamily="18" charset="0"/>
                <a:ea typeface="Tahoma" panose="020B0604030504040204" pitchFamily="34" charset="0"/>
                <a:cs typeface="Tahoma" panose="020B0604030504040204" pitchFamily="34" charset="0"/>
              </a:rPr>
            </a:br>
            <a:endParaRPr lang="en-US" sz="2100" dirty="0">
              <a:latin typeface="Constantia" panose="02030602050306030303" pitchFamily="18" charset="0"/>
              <a:ea typeface="Tahoma" panose="020B0604030504040204" pitchFamily="34" charset="0"/>
              <a:cs typeface="Tahoma" panose="020B0604030504040204" pitchFamily="34" charset="0"/>
            </a:endParaRPr>
          </a:p>
          <a:p>
            <a:pPr marL="0" indent="0">
              <a:buNone/>
            </a:pPr>
            <a:r>
              <a:rPr lang="en-US" sz="1900" dirty="0">
                <a:latin typeface="Constantia" panose="02030602050306030303" pitchFamily="18" charset="0"/>
                <a:ea typeface="Tahoma" panose="020B0604030504040204" pitchFamily="34" charset="0"/>
                <a:cs typeface="Tahoma" panose="020B0604030504040204" pitchFamily="34" charset="0"/>
              </a:rPr>
              <a:t>3. Department Guidelines versus </a:t>
            </a:r>
            <a:br>
              <a:rPr lang="en-US" sz="1900" dirty="0">
                <a:latin typeface="Constantia" panose="02030602050306030303" pitchFamily="18" charset="0"/>
                <a:ea typeface="Tahoma" panose="020B0604030504040204" pitchFamily="34" charset="0"/>
                <a:cs typeface="Tahoma" panose="020B0604030504040204" pitchFamily="34" charset="0"/>
              </a:rPr>
            </a:br>
            <a:r>
              <a:rPr lang="en-US" sz="1900" dirty="0">
                <a:latin typeface="Constantia" panose="02030602050306030303" pitchFamily="18" charset="0"/>
                <a:ea typeface="Tahoma" panose="020B0604030504040204" pitchFamily="34" charset="0"/>
                <a:cs typeface="Tahoma" panose="020B0604030504040204" pitchFamily="34" charset="0"/>
              </a:rPr>
              <a:t>    Employment Contract</a:t>
            </a:r>
          </a:p>
          <a:p>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1"/>
            <a:ext cx="9144000" cy="1043608"/>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52400" y="152401"/>
            <a:ext cx="9144000" cy="104360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50581" y="2798858"/>
            <a:ext cx="4826442" cy="2751151"/>
          </a:xfrm>
          <a:prstGeom prst="rect">
            <a:avLst/>
          </a:prstGeom>
        </p:spPr>
      </p:pic>
    </p:spTree>
    <p:extLst>
      <p:ext uri="{BB962C8B-B14F-4D97-AF65-F5344CB8AC3E}">
        <p14:creationId xmlns:p14="http://schemas.microsoft.com/office/powerpoint/2010/main" val="529924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6"/>
          <p:cNvSpPr txBox="1">
            <a:spLocks noGrp="1"/>
          </p:cNvSpPr>
          <p:nvPr>
            <p:ph type="title"/>
          </p:nvPr>
        </p:nvSpPr>
        <p:spPr>
          <a:xfrm>
            <a:off x="682487" y="2305877"/>
            <a:ext cx="8229600" cy="610737"/>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dirty="0"/>
              <a:t>Authority of Senate	</a:t>
            </a:r>
            <a:endParaRPr sz="4000" b="0" i="0" u="none" strike="noStrike" cap="none" dirty="0">
              <a:solidFill>
                <a:schemeClr val="dk2"/>
              </a:solidFill>
              <a:latin typeface="Arial"/>
              <a:ea typeface="Arial"/>
              <a:cs typeface="Arial"/>
              <a:sym typeface="Arial"/>
            </a:endParaRPr>
          </a:p>
        </p:txBody>
      </p:sp>
      <p:sp>
        <p:nvSpPr>
          <p:cNvPr id="120" name="Google Shape;120;p16"/>
          <p:cNvSpPr txBox="1">
            <a:spLocks noGrp="1"/>
          </p:cNvSpPr>
          <p:nvPr>
            <p:ph type="subTitle" idx="4294967295"/>
          </p:nvPr>
        </p:nvSpPr>
        <p:spPr>
          <a:xfrm>
            <a:off x="682487" y="3609891"/>
            <a:ext cx="8312100" cy="3403295"/>
          </a:xfrm>
          <a:prstGeom prst="rect">
            <a:avLst/>
          </a:prstGeom>
          <a:noFill/>
          <a:ln>
            <a:noFill/>
          </a:ln>
        </p:spPr>
        <p:txBody>
          <a:bodyPr spcFirstLastPara="1" wrap="square" lIns="91425" tIns="45700" rIns="91425" bIns="45700" anchor="t" anchorCtr="0">
            <a:noAutofit/>
          </a:bodyPr>
          <a:lstStyle/>
          <a:p>
            <a:pPr marL="0" lvl="0" indent="0" rtl="0">
              <a:lnSpc>
                <a:spcPct val="80000"/>
              </a:lnSpc>
              <a:spcBef>
                <a:spcPts val="600"/>
              </a:spcBef>
              <a:spcAft>
                <a:spcPts val="0"/>
              </a:spcAft>
              <a:buNone/>
            </a:pPr>
            <a:r>
              <a:rPr lang="en-US" sz="1800" b="1" dirty="0"/>
              <a:t>Ed Code 70901(b)(1)(E) </a:t>
            </a:r>
            <a:endParaRPr sz="1800" b="1" dirty="0"/>
          </a:p>
          <a:p>
            <a:pPr marL="0" lvl="0" indent="0" rtl="0">
              <a:lnSpc>
                <a:spcPct val="80000"/>
              </a:lnSpc>
              <a:spcBef>
                <a:spcPts val="600"/>
              </a:spcBef>
              <a:spcAft>
                <a:spcPts val="0"/>
              </a:spcAft>
              <a:buNone/>
            </a:pPr>
            <a:r>
              <a:rPr lang="en-US" sz="1200" dirty="0">
                <a:solidFill>
                  <a:srgbClr val="333333"/>
                </a:solidFill>
                <a:latin typeface="Verdana"/>
                <a:ea typeface="Verdana"/>
                <a:cs typeface="Verdana"/>
                <a:sym typeface="Verdana"/>
              </a:rPr>
              <a:t>Minimum standards governing procedures established by governing boards of community college districts to ensure faculty, staff, and students the right to participate effectively in district and college governance, and the opportunity to express their opinions at the campus level and to ensure that these opinions are given every reasonable consideration, and the right of academic senates to assume primary responsibility for making recommendations in the areas of curriculum and academic standards.</a:t>
            </a:r>
            <a:endParaRPr sz="1200" dirty="0">
              <a:solidFill>
                <a:srgbClr val="333333"/>
              </a:solidFill>
              <a:latin typeface="Verdana"/>
              <a:ea typeface="Verdana"/>
              <a:cs typeface="Verdana"/>
              <a:sym typeface="Verdana"/>
            </a:endParaRPr>
          </a:p>
          <a:p>
            <a:pPr marL="0" lvl="0" indent="0" rtl="0">
              <a:lnSpc>
                <a:spcPct val="80000"/>
              </a:lnSpc>
              <a:spcBef>
                <a:spcPts val="600"/>
              </a:spcBef>
              <a:spcAft>
                <a:spcPts val="0"/>
              </a:spcAft>
              <a:buNone/>
            </a:pPr>
            <a:r>
              <a:rPr lang="en-US" sz="800" b="1" dirty="0"/>
              <a:t> </a:t>
            </a:r>
            <a:endParaRPr sz="600" b="1" dirty="0"/>
          </a:p>
          <a:p>
            <a:pPr marL="0" lvl="0" indent="0" rtl="0">
              <a:lnSpc>
                <a:spcPct val="80000"/>
              </a:lnSpc>
              <a:spcBef>
                <a:spcPts val="600"/>
              </a:spcBef>
              <a:spcAft>
                <a:spcPts val="0"/>
              </a:spcAft>
              <a:buNone/>
            </a:pPr>
            <a:r>
              <a:rPr lang="en-US" sz="1800" b="1" dirty="0"/>
              <a:t>Ed Code 70902(b)(7)</a:t>
            </a:r>
            <a:endParaRPr sz="1800" dirty="0">
              <a:solidFill>
                <a:srgbClr val="333333"/>
              </a:solidFill>
              <a:latin typeface="Verdana"/>
              <a:ea typeface="Verdana"/>
              <a:cs typeface="Verdana"/>
              <a:sym typeface="Verdana"/>
            </a:endParaRPr>
          </a:p>
          <a:p>
            <a:pPr marL="0" lvl="0" indent="0" rtl="0">
              <a:lnSpc>
                <a:spcPct val="80000"/>
              </a:lnSpc>
              <a:spcBef>
                <a:spcPts val="600"/>
              </a:spcBef>
              <a:spcAft>
                <a:spcPts val="0"/>
              </a:spcAft>
              <a:buNone/>
            </a:pPr>
            <a:r>
              <a:rPr lang="en-US" sz="1200" dirty="0">
                <a:solidFill>
                  <a:srgbClr val="333333"/>
                </a:solidFill>
                <a:highlight>
                  <a:srgbClr val="FFFFFF"/>
                </a:highlight>
                <a:latin typeface="Verdana"/>
                <a:ea typeface="Verdana"/>
                <a:cs typeface="Verdana"/>
                <a:sym typeface="Verdana"/>
              </a:rPr>
              <a:t>Establish procedures that are consistent with minimum standards established by the board of governors to ensure faculty, staff, and students the opportunity to express their opinions at the campus level, to ensure that these opinions are given every reasonable consideration, to ensure the right to participate effectively in district and college governance, and to ensure the right of academic senates to assume primary responsibility for making recommendations in the areas of curriculum and academic standards.</a:t>
            </a:r>
            <a:endParaRPr sz="1200" dirty="0">
              <a:solidFill>
                <a:srgbClr val="333333"/>
              </a:solidFill>
              <a:highlight>
                <a:srgbClr val="FFFFFF"/>
              </a:highlight>
              <a:latin typeface="Verdana"/>
              <a:ea typeface="Verdana"/>
              <a:cs typeface="Verdana"/>
              <a:sym typeface="Verdana"/>
            </a:endParaRPr>
          </a:p>
          <a:p>
            <a:pPr marL="0" lvl="0" indent="0" rtl="0">
              <a:lnSpc>
                <a:spcPct val="80000"/>
              </a:lnSpc>
              <a:spcBef>
                <a:spcPts val="600"/>
              </a:spcBef>
              <a:spcAft>
                <a:spcPts val="0"/>
              </a:spcAft>
              <a:buNone/>
            </a:pPr>
            <a:r>
              <a:rPr lang="en-US" sz="600" dirty="0">
                <a:solidFill>
                  <a:srgbClr val="333333"/>
                </a:solidFill>
                <a:highlight>
                  <a:srgbClr val="FFFFFF"/>
                </a:highlight>
                <a:latin typeface="Verdana"/>
                <a:ea typeface="Verdana"/>
                <a:cs typeface="Verdana"/>
                <a:sym typeface="Verdana"/>
              </a:rPr>
              <a:t> </a:t>
            </a:r>
            <a:endParaRPr sz="600" dirty="0">
              <a:solidFill>
                <a:srgbClr val="333333"/>
              </a:solidFill>
              <a:highlight>
                <a:srgbClr val="FFFFFF"/>
              </a:highlight>
              <a:latin typeface="Verdana"/>
              <a:ea typeface="Verdana"/>
              <a:cs typeface="Verdana"/>
              <a:sym typeface="Verdana"/>
            </a:endParaRPr>
          </a:p>
          <a:p>
            <a:pPr marL="0" lvl="0" indent="0" rtl="0">
              <a:lnSpc>
                <a:spcPct val="80000"/>
              </a:lnSpc>
              <a:spcBef>
                <a:spcPts val="600"/>
              </a:spcBef>
              <a:spcAft>
                <a:spcPts val="0"/>
              </a:spcAft>
              <a:buClr>
                <a:schemeClr val="dk1"/>
              </a:buClr>
              <a:buSzPts val="1100"/>
              <a:buFont typeface="Arial"/>
              <a:buNone/>
            </a:pPr>
            <a:endParaRPr sz="1800" dirty="0">
              <a:solidFill>
                <a:srgbClr val="333333"/>
              </a:solidFill>
              <a:highlight>
                <a:srgbClr val="FFFFFF"/>
              </a:highlight>
              <a:latin typeface="Verdana"/>
              <a:ea typeface="Verdana"/>
              <a:cs typeface="Verdana"/>
              <a:sym typeface="Verdana"/>
            </a:endParaRPr>
          </a:p>
        </p:txBody>
      </p:sp>
      <p:pic>
        <p:nvPicPr>
          <p:cNvPr id="2" name="Picture 1"/>
          <p:cNvPicPr>
            <a:picLocks noChangeAspect="1"/>
          </p:cNvPicPr>
          <p:nvPr/>
        </p:nvPicPr>
        <p:blipFill>
          <a:blip r:embed="rId3"/>
          <a:stretch>
            <a:fillRect/>
          </a:stretch>
        </p:blipFill>
        <p:spPr>
          <a:xfrm>
            <a:off x="826936" y="850392"/>
            <a:ext cx="8085151" cy="1024128"/>
          </a:xfrm>
          <a:prstGeom prst="rect">
            <a:avLst/>
          </a:prstGeom>
        </p:spPr>
      </p:pic>
    </p:spTree>
    <p:extLst>
      <p:ext uri="{BB962C8B-B14F-4D97-AF65-F5344CB8AC3E}">
        <p14:creationId xmlns:p14="http://schemas.microsoft.com/office/powerpoint/2010/main" val="1529511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0195"/>
            <a:ext cx="9144000" cy="1523999"/>
          </a:xfrm>
        </p:spPr>
        <p:txBody>
          <a:bodyPr/>
          <a:lstStyle/>
          <a:p>
            <a:pPr algn="ctr"/>
            <a:r>
              <a:rPr lang="en-US" dirty="0"/>
              <a:t>+</a:t>
            </a:r>
          </a:p>
        </p:txBody>
      </p:sp>
      <p:sp>
        <p:nvSpPr>
          <p:cNvPr id="3" name="Content Placeholder 2"/>
          <p:cNvSpPr>
            <a:spLocks noGrp="1"/>
          </p:cNvSpPr>
          <p:nvPr>
            <p:ph idx="1"/>
          </p:nvPr>
        </p:nvSpPr>
        <p:spPr>
          <a:xfrm>
            <a:off x="457201" y="1600200"/>
            <a:ext cx="3542305" cy="4721087"/>
          </a:xfrm>
        </p:spPr>
        <p:txBody>
          <a:bodyPr>
            <a:normAutofit fontScale="70000" lnSpcReduction="20000"/>
          </a:bodyPr>
          <a:lstStyle/>
          <a:p>
            <a:pPr marL="0" indent="0" algn="ctr">
              <a:buNone/>
            </a:pPr>
            <a:r>
              <a:rPr lang="en-US" sz="3800" b="1" dirty="0">
                <a:latin typeface="Tahoma" panose="020B0604030504040204" pitchFamily="34" charset="0"/>
                <a:ea typeface="Tahoma" panose="020B0604030504040204" pitchFamily="34" charset="0"/>
                <a:cs typeface="Tahoma" panose="020B0604030504040204" pitchFamily="34" charset="0"/>
              </a:rPr>
              <a:t>Academic Senate</a:t>
            </a:r>
          </a:p>
          <a:p>
            <a:pPr marL="0" indent="0" algn="ctr">
              <a:buNone/>
            </a:pPr>
            <a:endParaRPr lang="en-US" sz="3600" dirty="0"/>
          </a:p>
          <a:p>
            <a:pPr marL="0" indent="0" algn="ctr">
              <a:buNone/>
            </a:pPr>
            <a:r>
              <a:rPr lang="en-US" sz="3100" dirty="0">
                <a:latin typeface="Constantia" panose="02030602050306030303" pitchFamily="18" charset="0"/>
              </a:rPr>
              <a:t>The Academic Senate is the exclusive representative of faculty for academic and professional matters as defined in the California Education Code and in Title 5 of the Administrative Code of California.</a:t>
            </a:r>
          </a:p>
          <a:p>
            <a:pPr marL="0" indent="0" algn="ctr">
              <a:buNone/>
            </a:pPr>
            <a:r>
              <a:rPr lang="en-US" sz="3100" dirty="0">
                <a:latin typeface="Constantia" panose="02030602050306030303" pitchFamily="18" charset="0"/>
              </a:rPr>
              <a:t> http://www.napavalley.edu/Committees/AS/Pages/RoleoftheAcademicSenate.aspx</a:t>
            </a:r>
          </a:p>
          <a:p>
            <a:pPr marL="0" indent="0" algn="ctr">
              <a:buNone/>
            </a:pPr>
            <a:endParaRPr lang="en-US" sz="3100" dirty="0">
              <a:latin typeface="Constantia" panose="02030602050306030303" pitchFamily="18"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1"/>
            <a:ext cx="9144000" cy="1043608"/>
          </a:xfrm>
          <a:prstGeom prst="rect">
            <a:avLst/>
          </a:prstGeom>
        </p:spPr>
      </p:pic>
      <p:sp>
        <p:nvSpPr>
          <p:cNvPr id="7" name="AutoShape 2" descr="Image result for Academic Senate Images"/>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Image result for Academic Senate Images"/>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Image result for Academic Senate Images"/>
          <p:cNvSpPr>
            <a:spLocks noChangeAspect="1" noChangeArrowheads="1"/>
          </p:cNvSpPr>
          <p:nvPr/>
        </p:nvSpPr>
        <p:spPr bwMode="auto">
          <a:xfrm>
            <a:off x="4724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8" descr="Image result for Academic Senate Images"/>
          <p:cNvSpPr>
            <a:spLocks noChangeAspect="1" noChangeArrowheads="1"/>
          </p:cNvSpPr>
          <p:nvPr/>
        </p:nvSpPr>
        <p:spPr bwMode="auto">
          <a:xfrm>
            <a:off x="4876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9020" y="2647783"/>
            <a:ext cx="5025224" cy="3427013"/>
          </a:xfrm>
          <a:prstGeom prst="rect">
            <a:avLst/>
          </a:prstGeom>
        </p:spPr>
      </p:pic>
    </p:spTree>
    <p:extLst>
      <p:ext uri="{BB962C8B-B14F-4D97-AF65-F5344CB8AC3E}">
        <p14:creationId xmlns:p14="http://schemas.microsoft.com/office/powerpoint/2010/main" val="1724059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7"/>
          <p:cNvSpPr txBox="1">
            <a:spLocks noGrp="1"/>
          </p:cNvSpPr>
          <p:nvPr>
            <p:ph type="title"/>
          </p:nvPr>
        </p:nvSpPr>
        <p:spPr>
          <a:xfrm>
            <a:off x="682487" y="1948070"/>
            <a:ext cx="8229600" cy="591897"/>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sz="2800" dirty="0"/>
              <a:t>Academic and Professional Matters 10+1</a:t>
            </a:r>
            <a:endParaRPr sz="2800" b="0" i="0" u="none" strike="noStrike" cap="none" dirty="0">
              <a:solidFill>
                <a:schemeClr val="dk2"/>
              </a:solidFill>
              <a:latin typeface="Arial"/>
              <a:ea typeface="Arial"/>
              <a:cs typeface="Arial"/>
              <a:sym typeface="Arial"/>
            </a:endParaRPr>
          </a:p>
        </p:txBody>
      </p:sp>
      <p:sp>
        <p:nvSpPr>
          <p:cNvPr id="129" name="Google Shape;129;p17"/>
          <p:cNvSpPr txBox="1">
            <a:spLocks noGrp="1"/>
          </p:cNvSpPr>
          <p:nvPr>
            <p:ph type="subTitle" idx="4294967295"/>
          </p:nvPr>
        </p:nvSpPr>
        <p:spPr>
          <a:xfrm>
            <a:off x="682486" y="2671638"/>
            <a:ext cx="8461513" cy="4003482"/>
          </a:xfrm>
          <a:prstGeom prst="rect">
            <a:avLst/>
          </a:prstGeom>
          <a:noFill/>
          <a:ln>
            <a:noFill/>
          </a:ln>
        </p:spPr>
        <p:txBody>
          <a:bodyPr spcFirstLastPara="1" wrap="square" lIns="91425" tIns="45700" rIns="91425" bIns="45700" anchor="t" anchorCtr="0">
            <a:noAutofit/>
          </a:bodyPr>
          <a:lstStyle/>
          <a:p>
            <a:pPr marL="0" lvl="0" indent="0" rtl="0">
              <a:lnSpc>
                <a:spcPct val="80000"/>
              </a:lnSpc>
              <a:spcBef>
                <a:spcPts val="600"/>
              </a:spcBef>
              <a:spcAft>
                <a:spcPts val="0"/>
              </a:spcAft>
              <a:buNone/>
            </a:pPr>
            <a:r>
              <a:rPr lang="en-US" sz="1800" b="1" dirty="0"/>
              <a:t>Title 5 §53200 (c) </a:t>
            </a:r>
            <a:endParaRPr sz="1800" b="1" dirty="0"/>
          </a:p>
          <a:p>
            <a:pPr marL="0" lvl="0" indent="0" rtl="0">
              <a:lnSpc>
                <a:spcPct val="80000"/>
              </a:lnSpc>
              <a:spcBef>
                <a:spcPts val="600"/>
              </a:spcBef>
              <a:spcAft>
                <a:spcPts val="0"/>
              </a:spcAft>
              <a:buNone/>
            </a:pPr>
            <a:r>
              <a:rPr lang="en-US" sz="1800" dirty="0">
                <a:solidFill>
                  <a:srgbClr val="FF0000"/>
                </a:solidFill>
              </a:rPr>
              <a:t>“Academic and professional matters”</a:t>
            </a:r>
            <a:r>
              <a:rPr lang="en-US" sz="1800" dirty="0"/>
              <a:t> means the following policy development and implementation matters</a:t>
            </a:r>
            <a:endParaRPr sz="1800" b="1" dirty="0"/>
          </a:p>
          <a:p>
            <a:pPr marL="457200" lvl="0" indent="-381000" rtl="0">
              <a:lnSpc>
                <a:spcPct val="100000"/>
              </a:lnSpc>
              <a:spcBef>
                <a:spcPts val="600"/>
              </a:spcBef>
              <a:spcAft>
                <a:spcPts val="0"/>
              </a:spcAft>
              <a:buSzPts val="2400"/>
              <a:buAutoNum type="arabicPeriod"/>
            </a:pPr>
            <a:r>
              <a:rPr lang="en-US" dirty="0"/>
              <a:t>Curriculum, including establishing prerequisites</a:t>
            </a:r>
            <a:endParaRPr dirty="0"/>
          </a:p>
          <a:p>
            <a:pPr marL="457200" lvl="0" indent="-381000" rtl="0">
              <a:lnSpc>
                <a:spcPct val="100000"/>
              </a:lnSpc>
              <a:spcBef>
                <a:spcPts val="1000"/>
              </a:spcBef>
              <a:spcAft>
                <a:spcPts val="0"/>
              </a:spcAft>
              <a:buSzPts val="2400"/>
              <a:buAutoNum type="arabicPeriod"/>
            </a:pPr>
            <a:r>
              <a:rPr lang="en-US" dirty="0"/>
              <a:t>Degree &amp; Certificate Requirements</a:t>
            </a:r>
            <a:endParaRPr dirty="0"/>
          </a:p>
          <a:p>
            <a:pPr marL="457200" lvl="0" indent="-381000" rtl="0">
              <a:lnSpc>
                <a:spcPct val="100000"/>
              </a:lnSpc>
              <a:spcBef>
                <a:spcPts val="1000"/>
              </a:spcBef>
              <a:spcAft>
                <a:spcPts val="0"/>
              </a:spcAft>
              <a:buSzPts val="2400"/>
              <a:buAutoNum type="arabicPeriod"/>
            </a:pPr>
            <a:r>
              <a:rPr lang="en-US" dirty="0"/>
              <a:t>Grading Policies</a:t>
            </a:r>
            <a:endParaRPr dirty="0"/>
          </a:p>
          <a:p>
            <a:pPr marL="457200" lvl="0" indent="-381000" rtl="0">
              <a:lnSpc>
                <a:spcPct val="100000"/>
              </a:lnSpc>
              <a:spcBef>
                <a:spcPts val="1000"/>
              </a:spcBef>
              <a:spcAft>
                <a:spcPts val="0"/>
              </a:spcAft>
              <a:buSzPts val="2400"/>
              <a:buAutoNum type="arabicPeriod"/>
            </a:pPr>
            <a:r>
              <a:rPr lang="en-US" dirty="0"/>
              <a:t>Educational Program Development</a:t>
            </a:r>
            <a:endParaRPr dirty="0"/>
          </a:p>
          <a:p>
            <a:pPr marL="457200" lvl="0" indent="-381000" rtl="0">
              <a:lnSpc>
                <a:spcPct val="100000"/>
              </a:lnSpc>
              <a:spcBef>
                <a:spcPts val="1000"/>
              </a:spcBef>
              <a:spcAft>
                <a:spcPts val="0"/>
              </a:spcAft>
              <a:buSzPts val="2400"/>
              <a:buAutoNum type="arabicPeriod"/>
            </a:pPr>
            <a:r>
              <a:rPr lang="en-US" dirty="0"/>
              <a:t>Standards &amp; Policies regarding Student Preparation and Success</a:t>
            </a:r>
            <a:endParaRPr dirty="0"/>
          </a:p>
          <a:p>
            <a:pPr marL="457200" lvl="0" indent="0" rtl="0">
              <a:lnSpc>
                <a:spcPct val="80000"/>
              </a:lnSpc>
              <a:spcBef>
                <a:spcPts val="1000"/>
              </a:spcBef>
              <a:spcAft>
                <a:spcPts val="0"/>
              </a:spcAft>
              <a:buNone/>
            </a:pPr>
            <a:endParaRPr dirty="0"/>
          </a:p>
        </p:txBody>
      </p:sp>
      <p:pic>
        <p:nvPicPr>
          <p:cNvPr id="2" name="Picture 1"/>
          <p:cNvPicPr>
            <a:picLocks noChangeAspect="1"/>
          </p:cNvPicPr>
          <p:nvPr/>
        </p:nvPicPr>
        <p:blipFill>
          <a:blip r:embed="rId3"/>
          <a:stretch>
            <a:fillRect/>
          </a:stretch>
        </p:blipFill>
        <p:spPr>
          <a:xfrm>
            <a:off x="2915" y="-9145"/>
            <a:ext cx="9120209" cy="1545337"/>
          </a:xfrm>
          <a:prstGeom prst="rect">
            <a:avLst/>
          </a:prstGeom>
        </p:spPr>
      </p:pic>
    </p:spTree>
    <p:extLst>
      <p:ext uri="{BB962C8B-B14F-4D97-AF65-F5344CB8AC3E}">
        <p14:creationId xmlns:p14="http://schemas.microsoft.com/office/powerpoint/2010/main" val="2330822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8"/>
          <p:cNvSpPr txBox="1">
            <a:spLocks noGrp="1"/>
          </p:cNvSpPr>
          <p:nvPr>
            <p:ph type="title"/>
          </p:nvPr>
        </p:nvSpPr>
        <p:spPr>
          <a:xfrm>
            <a:off x="682487" y="1728216"/>
            <a:ext cx="8229600" cy="811752"/>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sz="2800" dirty="0"/>
              <a:t>Academic and Professional Matters 10+1 (Continue)</a:t>
            </a:r>
            <a:endParaRPr sz="2800" b="0" i="0" u="none" strike="noStrike" cap="none" dirty="0">
              <a:solidFill>
                <a:schemeClr val="dk2"/>
              </a:solidFill>
              <a:latin typeface="Arial"/>
              <a:ea typeface="Arial"/>
              <a:cs typeface="Arial"/>
              <a:sym typeface="Arial"/>
            </a:endParaRPr>
          </a:p>
        </p:txBody>
      </p:sp>
      <p:sp>
        <p:nvSpPr>
          <p:cNvPr id="137" name="Google Shape;137;p18"/>
          <p:cNvSpPr txBox="1">
            <a:spLocks noGrp="1"/>
          </p:cNvSpPr>
          <p:nvPr>
            <p:ph type="subTitle" idx="4294967295"/>
          </p:nvPr>
        </p:nvSpPr>
        <p:spPr>
          <a:xfrm>
            <a:off x="682475" y="2756076"/>
            <a:ext cx="8312100" cy="3829200"/>
          </a:xfrm>
          <a:prstGeom prst="rect">
            <a:avLst/>
          </a:prstGeom>
          <a:noFill/>
          <a:ln>
            <a:noFill/>
          </a:ln>
        </p:spPr>
        <p:txBody>
          <a:bodyPr spcFirstLastPara="1" wrap="square" lIns="91425" tIns="45700" rIns="91425" bIns="45700" anchor="t" anchorCtr="0">
            <a:noAutofit/>
          </a:bodyPr>
          <a:lstStyle/>
          <a:p>
            <a:pPr marL="457200" lvl="0" indent="-381000" rtl="0">
              <a:lnSpc>
                <a:spcPct val="115000"/>
              </a:lnSpc>
              <a:spcBef>
                <a:spcPts val="0"/>
              </a:spcBef>
              <a:spcAft>
                <a:spcPts val="0"/>
              </a:spcAft>
              <a:buSzPts val="2400"/>
              <a:buAutoNum type="arabicPeriod" startAt="6"/>
            </a:pPr>
            <a:r>
              <a:rPr lang="en-US" dirty="0"/>
              <a:t>College governance structures, as related to faculty roles</a:t>
            </a:r>
            <a:endParaRPr dirty="0"/>
          </a:p>
          <a:p>
            <a:pPr marL="457200" lvl="0" indent="-381000" rtl="0">
              <a:lnSpc>
                <a:spcPct val="115000"/>
              </a:lnSpc>
              <a:spcBef>
                <a:spcPts val="0"/>
              </a:spcBef>
              <a:spcAft>
                <a:spcPts val="0"/>
              </a:spcAft>
              <a:buSzPts val="2400"/>
              <a:buAutoNum type="arabicPeriod" startAt="6"/>
            </a:pPr>
            <a:r>
              <a:rPr lang="en-US" dirty="0"/>
              <a:t>Faculty roles and involvement in accreditation process</a:t>
            </a:r>
            <a:endParaRPr dirty="0"/>
          </a:p>
          <a:p>
            <a:pPr marL="457200" lvl="0" indent="-381000" rtl="0">
              <a:lnSpc>
                <a:spcPct val="115000"/>
              </a:lnSpc>
              <a:spcBef>
                <a:spcPts val="0"/>
              </a:spcBef>
              <a:spcAft>
                <a:spcPts val="0"/>
              </a:spcAft>
              <a:buSzPts val="2400"/>
              <a:buAutoNum type="arabicPeriod" startAt="6"/>
            </a:pPr>
            <a:r>
              <a:rPr lang="en-US" dirty="0"/>
              <a:t>Policies for faculty professional development activities</a:t>
            </a:r>
            <a:endParaRPr dirty="0"/>
          </a:p>
          <a:p>
            <a:pPr marL="457200" lvl="0" indent="-381000" rtl="0">
              <a:lnSpc>
                <a:spcPct val="115000"/>
              </a:lnSpc>
              <a:spcBef>
                <a:spcPts val="0"/>
              </a:spcBef>
              <a:spcAft>
                <a:spcPts val="0"/>
              </a:spcAft>
              <a:buSzPts val="2400"/>
              <a:buFont typeface="Calibri"/>
              <a:buAutoNum type="arabicPeriod" startAt="6"/>
            </a:pPr>
            <a:r>
              <a:rPr lang="en-US" b="1" dirty="0"/>
              <a:t>Processes</a:t>
            </a:r>
            <a:r>
              <a:rPr lang="en-US" dirty="0"/>
              <a:t> for program review</a:t>
            </a:r>
            <a:endParaRPr dirty="0"/>
          </a:p>
          <a:p>
            <a:pPr marL="457200" lvl="0" indent="-381000" rtl="0">
              <a:lnSpc>
                <a:spcPct val="115000"/>
              </a:lnSpc>
              <a:spcBef>
                <a:spcPts val="0"/>
              </a:spcBef>
              <a:spcAft>
                <a:spcPts val="0"/>
              </a:spcAft>
              <a:buSzPts val="2400"/>
              <a:buFont typeface="Calibri"/>
              <a:buAutoNum type="arabicPeriod" startAt="6"/>
            </a:pPr>
            <a:r>
              <a:rPr lang="en-US" b="1" dirty="0"/>
              <a:t>Processes</a:t>
            </a:r>
            <a:r>
              <a:rPr lang="en-US" dirty="0"/>
              <a:t> for institutional planning and budget development</a:t>
            </a:r>
            <a:endParaRPr dirty="0"/>
          </a:p>
          <a:p>
            <a:pPr marL="0" lvl="0" indent="0" rtl="0">
              <a:lnSpc>
                <a:spcPct val="115000"/>
              </a:lnSpc>
              <a:spcBef>
                <a:spcPts val="0"/>
              </a:spcBef>
              <a:spcAft>
                <a:spcPts val="0"/>
              </a:spcAft>
              <a:buNone/>
            </a:pPr>
            <a:r>
              <a:rPr lang="en-US" dirty="0"/>
              <a:t>...Other academic and professional matters as mutually agreed upon.</a:t>
            </a:r>
            <a:endParaRPr dirty="0"/>
          </a:p>
          <a:p>
            <a:pPr marL="0" lvl="0" indent="0" rtl="0">
              <a:lnSpc>
                <a:spcPct val="80000"/>
              </a:lnSpc>
              <a:spcBef>
                <a:spcPts val="600"/>
              </a:spcBef>
              <a:spcAft>
                <a:spcPts val="0"/>
              </a:spcAft>
              <a:buNone/>
            </a:pPr>
            <a:endParaRPr dirty="0"/>
          </a:p>
        </p:txBody>
      </p:sp>
      <p:pic>
        <p:nvPicPr>
          <p:cNvPr id="2" name="Picture 1"/>
          <p:cNvPicPr>
            <a:picLocks noChangeAspect="1"/>
          </p:cNvPicPr>
          <p:nvPr/>
        </p:nvPicPr>
        <p:blipFill>
          <a:blip r:embed="rId3"/>
          <a:stretch>
            <a:fillRect/>
          </a:stretch>
        </p:blipFill>
        <p:spPr>
          <a:xfrm>
            <a:off x="100584" y="374904"/>
            <a:ext cx="9043416" cy="1146348"/>
          </a:xfrm>
          <a:prstGeom prst="rect">
            <a:avLst/>
          </a:prstGeom>
        </p:spPr>
      </p:pic>
    </p:spTree>
    <p:extLst>
      <p:ext uri="{BB962C8B-B14F-4D97-AF65-F5344CB8AC3E}">
        <p14:creationId xmlns:p14="http://schemas.microsoft.com/office/powerpoint/2010/main" val="25974099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1822</TotalTime>
  <Words>608</Words>
  <Application>Microsoft Office PowerPoint</Application>
  <PresentationFormat>On-screen Show (4:3)</PresentationFormat>
  <Paragraphs>98</Paragraphs>
  <Slides>14</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Arial</vt:lpstr>
      <vt:lpstr>Calibri</vt:lpstr>
      <vt:lpstr>Californian FB</vt:lpstr>
      <vt:lpstr>Constantia</vt:lpstr>
      <vt:lpstr>Tahoma</vt:lpstr>
      <vt:lpstr>Times New Roman</vt:lpstr>
      <vt:lpstr>Tw Cen MT</vt:lpstr>
      <vt:lpstr>Verdana</vt:lpstr>
      <vt:lpstr>Clarity</vt:lpstr>
      <vt:lpstr>Bitmap Image</vt:lpstr>
      <vt:lpstr>Navigating the College Culture</vt:lpstr>
      <vt:lpstr> PRESENTATION HIGHLIGHTS</vt:lpstr>
      <vt:lpstr> </vt:lpstr>
      <vt:lpstr>PowerPoint Presentation</vt:lpstr>
      <vt:lpstr>PowerPoint Presentation</vt:lpstr>
      <vt:lpstr>Authority of Senate </vt:lpstr>
      <vt:lpstr>+</vt:lpstr>
      <vt:lpstr>Academic and Professional Matters 10+1</vt:lpstr>
      <vt:lpstr>Academic and Professional Matters 10+1 (Continue)</vt:lpstr>
      <vt:lpstr>Academic Acumen – High Level Communication Skills- Diplomacy</vt:lpstr>
      <vt:lpstr>Build Department &amp; Campus Professional Relationships</vt:lpstr>
      <vt:lpstr>         What “Unique” skills do Academic Curricular Innovators possess? </vt:lpstr>
      <vt:lpstr>Create Professional Goals</vt:lpstr>
      <vt:lpstr>Questions &amp; 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Henderson, Silvester</cp:lastModifiedBy>
  <cp:revision>43</cp:revision>
  <dcterms:created xsi:type="dcterms:W3CDTF">2015-10-21T19:14:41Z</dcterms:created>
  <dcterms:modified xsi:type="dcterms:W3CDTF">2019-02-22T07:07:12Z</dcterms:modified>
</cp:coreProperties>
</file>