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9" r:id="rId2"/>
    <p:sldId id="264" r:id="rId3"/>
    <p:sldId id="260" r:id="rId4"/>
    <p:sldId id="265"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831"/>
    <a:srgbClr val="533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p:restoredTop sz="94685"/>
  </p:normalViewPr>
  <p:slideViewPr>
    <p:cSldViewPr snapToGrid="0" snapToObjects="1">
      <p:cViewPr>
        <p:scale>
          <a:sx n="87" d="100"/>
          <a:sy n="87" d="100"/>
        </p:scale>
        <p:origin x="63" y="2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1718C-EE5C-A545-A26B-F1D44DE2C295}" type="datetimeFigureOut">
              <a:rPr lang="en-US" smtClean="0"/>
              <a:t>7/2/2020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57F4-9D9C-5847-BCD2-13B860A1E044}" type="slidenum">
              <a:rPr lang="en-US" smtClean="0"/>
              <a:t>‹#›</a:t>
            </a:fld>
            <a:endParaRPr lang="en-US"/>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8C01E4-BBDE-A04D-BF52-50C7E63D7B5A}"/>
              </a:ext>
            </a:extLst>
          </p:cNvPr>
          <p:cNvSpPr>
            <a:spLocks noGrp="1"/>
          </p:cNvSpPr>
          <p:nvPr>
            <p:ph type="title" hasCustomPrompt="1"/>
          </p:nvPr>
        </p:nvSpPr>
        <p:spPr>
          <a:xfrm>
            <a:off x="4744996" y="2088292"/>
            <a:ext cx="6400800" cy="2730843"/>
          </a:xfrm>
        </p:spPr>
        <p:txBody>
          <a:bodyPr anchor="ctr">
            <a:normAutofit/>
          </a:bodyPr>
          <a:lstStyle>
            <a:lvl1pPr>
              <a:lnSpc>
                <a:spcPct val="100000"/>
              </a:lnSpc>
              <a:defRPr sz="4800">
                <a:solidFill>
                  <a:schemeClr val="bg1"/>
                </a:solidFill>
              </a:defRPr>
            </a:lvl1pPr>
          </a:lstStyle>
          <a:p>
            <a:r>
              <a:rPr lang="en-US" dirty="0"/>
              <a:t>Click to Edit Title</a:t>
            </a:r>
          </a:p>
        </p:txBody>
      </p:sp>
      <p:pic>
        <p:nvPicPr>
          <p:cNvPr id="7" name="Picture 6" descr="ASCCC logo">
            <a:extLst>
              <a:ext uri="{FF2B5EF4-FFF2-40B4-BE49-F238E27FC236}">
                <a16:creationId xmlns:a16="http://schemas.microsoft.com/office/drawing/2014/main" id="{9AD9AFDF-7905-B74A-8D29-1B5C4D2C722B}"/>
              </a:ext>
            </a:extLst>
          </p:cNvPr>
          <p:cNvPicPr>
            <a:picLocks noChangeAspect="1"/>
          </p:cNvPicPr>
          <p:nvPr userDrawn="1"/>
        </p:nvPicPr>
        <p:blipFill>
          <a:blip r:embed="rId3"/>
          <a:stretch>
            <a:fillRect/>
          </a:stretch>
        </p:blipFill>
        <p:spPr>
          <a:xfrm>
            <a:off x="521044" y="2362611"/>
            <a:ext cx="3085513" cy="1727887"/>
          </a:xfrm>
          <a:prstGeom prst="rect">
            <a:avLst/>
          </a:prstGeom>
        </p:spPr>
      </p:pic>
    </p:spTree>
    <p:extLst>
      <p:ext uri="{BB962C8B-B14F-4D97-AF65-F5344CB8AC3E}">
        <p14:creationId xmlns:p14="http://schemas.microsoft.com/office/powerpoint/2010/main" val="30574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2 Sec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80103-BDBC-4A40-9E85-AE3F70CBE934}"/>
              </a:ext>
            </a:extLst>
          </p:cNvPr>
          <p:cNvSpPr>
            <a:spLocks noGrp="1"/>
          </p:cNvSpPr>
          <p:nvPr>
            <p:ph type="title" hasCustomPrompt="1"/>
          </p:nvPr>
        </p:nvSpPr>
        <p:spPr>
          <a:xfrm>
            <a:off x="247135" y="1335091"/>
            <a:ext cx="3583461" cy="1611995"/>
          </a:xfrm>
        </p:spPr>
        <p:txBody>
          <a:bodyPr anchor="b">
            <a:normAutofit/>
          </a:bodyPr>
          <a:lstStyle>
            <a:lvl1pPr algn="ctr">
              <a:defRPr sz="3600"/>
            </a:lvl1pPr>
          </a:lstStyle>
          <a:p>
            <a:r>
              <a:rPr lang="en-US" dirty="0"/>
              <a:t>Click to edit Section title</a:t>
            </a:r>
          </a:p>
        </p:txBody>
      </p:sp>
      <p:sp>
        <p:nvSpPr>
          <p:cNvPr id="3" name="Content Placeholder 2">
            <a:extLst>
              <a:ext uri="{FF2B5EF4-FFF2-40B4-BE49-F238E27FC236}">
                <a16:creationId xmlns:a16="http://schemas.microsoft.com/office/drawing/2014/main" id="{788E3A56-FB7B-AC46-8402-D5947961F472}"/>
              </a:ext>
            </a:extLst>
          </p:cNvPr>
          <p:cNvSpPr>
            <a:spLocks noGrp="1"/>
          </p:cNvSpPr>
          <p:nvPr>
            <p:ph idx="1" hasCustomPrompt="1"/>
          </p:nvPr>
        </p:nvSpPr>
        <p:spPr>
          <a:xfrm>
            <a:off x="4534930" y="1112108"/>
            <a:ext cx="6672648" cy="4670854"/>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Edit Master text styles (Remember to add alt text to all imported graphics and images.)</a:t>
            </a:r>
          </a:p>
          <a:p>
            <a:pPr lvl="1"/>
            <a:r>
              <a:rPr lang="en-US" dirty="0"/>
              <a:t>Second level</a:t>
            </a:r>
          </a:p>
          <a:p>
            <a:pPr lvl="2"/>
            <a:r>
              <a:rPr lang="en-US" dirty="0"/>
              <a:t>Third level</a:t>
            </a:r>
          </a:p>
          <a:p>
            <a:pPr lvl="3"/>
            <a:r>
              <a:rPr lang="en-US" dirty="0"/>
              <a:t>Fourth level</a:t>
            </a:r>
          </a:p>
        </p:txBody>
      </p:sp>
      <p:sp>
        <p:nvSpPr>
          <p:cNvPr id="4" name="Text Placeholder 3">
            <a:extLst>
              <a:ext uri="{FF2B5EF4-FFF2-40B4-BE49-F238E27FC236}">
                <a16:creationId xmlns:a16="http://schemas.microsoft.com/office/drawing/2014/main" id="{16BCEDA2-8D63-C44F-BC49-24E0BC45BAEB}"/>
              </a:ext>
            </a:extLst>
          </p:cNvPr>
          <p:cNvSpPr>
            <a:spLocks noGrp="1"/>
          </p:cNvSpPr>
          <p:nvPr>
            <p:ph type="body" sz="half" idx="2" hasCustomPrompt="1"/>
          </p:nvPr>
        </p:nvSpPr>
        <p:spPr>
          <a:xfrm>
            <a:off x="247135" y="2928551"/>
            <a:ext cx="3583461" cy="2533135"/>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text</a:t>
            </a:r>
          </a:p>
        </p:txBody>
      </p:sp>
      <p:sp>
        <p:nvSpPr>
          <p:cNvPr id="7" name="Slide Number Placeholder 6">
            <a:extLst>
              <a:ext uri="{FF2B5EF4-FFF2-40B4-BE49-F238E27FC236}">
                <a16:creationId xmlns:a16="http://schemas.microsoft.com/office/drawing/2014/main" id="{4782F75C-9DD2-074A-96FF-53829C465CFC}"/>
              </a:ext>
            </a:extLst>
          </p:cNvPr>
          <p:cNvSpPr>
            <a:spLocks noGrp="1"/>
          </p:cNvSpPr>
          <p:nvPr>
            <p:ph type="sldNum" sz="quarter" idx="12"/>
          </p:nvPr>
        </p:nvSpPr>
        <p:spPr>
          <a:xfrm>
            <a:off x="8464378" y="6356350"/>
            <a:ext cx="2743200" cy="365125"/>
          </a:xfrm>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17001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EDC0F-3BCC-4B40-AC8B-5FD51655BC3D}"/>
              </a:ext>
            </a:extLst>
          </p:cNvPr>
          <p:cNvSpPr>
            <a:spLocks noGrp="1"/>
          </p:cNvSpPr>
          <p:nvPr>
            <p:ph type="title"/>
          </p:nvPr>
        </p:nvSpPr>
        <p:spPr>
          <a:xfrm>
            <a:off x="1087395" y="365125"/>
            <a:ext cx="10046043" cy="1325563"/>
          </a:xfrm>
        </p:spPr>
        <p:txBody>
          <a:bodyPr anchor="b">
            <a:normAutofit/>
          </a:bodyPr>
          <a:lstStyle>
            <a:lvl1pPr>
              <a:defRPr sz="3600"/>
            </a:lvl1pPr>
          </a:lstStyle>
          <a:p>
            <a:r>
              <a:rPr lang="en-US" smtClean="0"/>
              <a:t>Click to edit Master title style</a:t>
            </a:r>
            <a:endParaRPr lang="en-US" dirty="0"/>
          </a:p>
        </p:txBody>
      </p:sp>
      <p:sp>
        <p:nvSpPr>
          <p:cNvPr id="4" name="Content Placeholder 3">
            <a:extLst>
              <a:ext uri="{FF2B5EF4-FFF2-40B4-BE49-F238E27FC236}">
                <a16:creationId xmlns:a16="http://schemas.microsoft.com/office/drawing/2014/main" id="{F8ADAEDF-6709-4345-868D-28A3E2BF9A07}"/>
              </a:ext>
            </a:extLst>
          </p:cNvPr>
          <p:cNvSpPr>
            <a:spLocks noGrp="1"/>
          </p:cNvSpPr>
          <p:nvPr>
            <p:ph sz="half" idx="2"/>
          </p:nvPr>
        </p:nvSpPr>
        <p:spPr>
          <a:xfrm>
            <a:off x="1087395" y="1798320"/>
            <a:ext cx="4922537" cy="439134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6" name="Content Placeholder 5">
            <a:extLst>
              <a:ext uri="{FF2B5EF4-FFF2-40B4-BE49-F238E27FC236}">
                <a16:creationId xmlns:a16="http://schemas.microsoft.com/office/drawing/2014/main" id="{9A17F0D2-6EF4-B446-81DE-946EB47EBEC5}"/>
              </a:ext>
            </a:extLst>
          </p:cNvPr>
          <p:cNvSpPr>
            <a:spLocks noGrp="1"/>
          </p:cNvSpPr>
          <p:nvPr>
            <p:ph sz="quarter" idx="4"/>
          </p:nvPr>
        </p:nvSpPr>
        <p:spPr>
          <a:xfrm>
            <a:off x="6184557" y="1798320"/>
            <a:ext cx="4948881" cy="439134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13" name="Slide Number Placeholder 6">
            <a:extLst>
              <a:ext uri="{FF2B5EF4-FFF2-40B4-BE49-F238E27FC236}">
                <a16:creationId xmlns:a16="http://schemas.microsoft.com/office/drawing/2014/main" id="{7E383382-0294-BD4C-A5F0-F13A44A6EA7B}"/>
              </a:ext>
            </a:extLst>
          </p:cNvPr>
          <p:cNvSpPr txBox="1">
            <a:spLocks/>
          </p:cNvSpPr>
          <p:nvPr userDrawn="1"/>
        </p:nvSpPr>
        <p:spPr>
          <a:xfrm>
            <a:off x="8464378"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accent4"/>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3666163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Slide Number Placeholder 6">
            <a:extLst>
              <a:ext uri="{FF2B5EF4-FFF2-40B4-BE49-F238E27FC236}">
                <a16:creationId xmlns:a16="http://schemas.microsoft.com/office/drawing/2014/main" id="{7E383382-0294-BD4C-A5F0-F13A44A6EA7B}"/>
              </a:ext>
            </a:extLst>
          </p:cNvPr>
          <p:cNvSpPr txBox="1">
            <a:spLocks/>
          </p:cNvSpPr>
          <p:nvPr userDrawn="1"/>
        </p:nvSpPr>
        <p:spPr>
          <a:xfrm>
            <a:off x="8464378"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accent4"/>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
        <p:nvSpPr>
          <p:cNvPr id="15" name="Title 1">
            <a:extLst>
              <a:ext uri="{FF2B5EF4-FFF2-40B4-BE49-F238E27FC236}">
                <a16:creationId xmlns:a16="http://schemas.microsoft.com/office/drawing/2014/main" id="{F364D7FE-3356-3F4C-A9D0-D7CF7DC02071}"/>
              </a:ext>
            </a:extLst>
          </p:cNvPr>
          <p:cNvSpPr>
            <a:spLocks noGrp="1"/>
          </p:cNvSpPr>
          <p:nvPr>
            <p:ph type="title"/>
          </p:nvPr>
        </p:nvSpPr>
        <p:spPr>
          <a:xfrm>
            <a:off x="1075038" y="365125"/>
            <a:ext cx="10058399" cy="1325563"/>
          </a:xfrm>
        </p:spPr>
        <p:txBody>
          <a:bodyPr anchor="b">
            <a:normAutofit/>
          </a:bodyPr>
          <a:lstStyle>
            <a:lvl1pPr algn="l">
              <a:defRPr sz="3600"/>
            </a:lvl1pPr>
          </a:lstStyle>
          <a:p>
            <a:r>
              <a:rPr lang="en-US" smtClean="0"/>
              <a:t>Click to edit Master title style</a:t>
            </a:r>
            <a:endParaRPr lang="en-US" dirty="0"/>
          </a:p>
        </p:txBody>
      </p:sp>
      <p:sp>
        <p:nvSpPr>
          <p:cNvPr id="17" name="Content Placeholder 2">
            <a:extLst>
              <a:ext uri="{FF2B5EF4-FFF2-40B4-BE49-F238E27FC236}">
                <a16:creationId xmlns:a16="http://schemas.microsoft.com/office/drawing/2014/main" id="{CEF576B0-A006-8A43-9E28-F8921C359D28}"/>
              </a:ext>
            </a:extLst>
          </p:cNvPr>
          <p:cNvSpPr>
            <a:spLocks noGrp="1"/>
          </p:cNvSpPr>
          <p:nvPr>
            <p:ph sz="half" idx="1"/>
          </p:nvPr>
        </p:nvSpPr>
        <p:spPr>
          <a:xfrm>
            <a:off x="1075038" y="1921669"/>
            <a:ext cx="100584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67613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9249B-BE17-6849-9D73-B0C3BA84C550}"/>
              </a:ext>
            </a:extLst>
          </p:cNvPr>
          <p:cNvSpPr>
            <a:spLocks noGrp="1"/>
          </p:cNvSpPr>
          <p:nvPr>
            <p:ph type="sldNum" sz="quarter" idx="12"/>
          </p:nvPr>
        </p:nvSpPr>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5688669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52D507-5401-464E-AD07-D24EE91AF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 Remember to ad alt text to all imported graphics and images.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2F650318-0809-C04F-9288-E60B69D54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4"/>
                </a:solidFill>
                <a:latin typeface="Gill Sans Ultra Bold" panose="020B0A02020104020203" pitchFamily="34" charset="77"/>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3" r:id="rId3"/>
    <p:sldLayoutId id="2147483665" r:id="rId4"/>
    <p:sldLayoutId id="2147483655" r:id="rId5"/>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01685-6854-4F4E-8886-7E7F0A6D919B}"/>
              </a:ext>
            </a:extLst>
          </p:cNvPr>
          <p:cNvSpPr>
            <a:spLocks noGrp="1"/>
          </p:cNvSpPr>
          <p:nvPr>
            <p:ph type="title"/>
          </p:nvPr>
        </p:nvSpPr>
        <p:spPr/>
        <p:txBody>
          <a:bodyPr>
            <a:normAutofit fontScale="90000"/>
          </a:bodyPr>
          <a:lstStyle/>
          <a:p>
            <a:r>
              <a:rPr lang="en-US" dirty="0" smtClean="0"/>
              <a:t>Networking &amp; Collaboration Session for Articulation Officers</a:t>
            </a:r>
            <a:r>
              <a:rPr lang="en-US" smtClean="0"/>
              <a:t/>
            </a:r>
            <a:br>
              <a:rPr lang="en-US" smtClean="0"/>
            </a:br>
            <a:r>
              <a:rPr lang="en-US" smtClean="0"/>
              <a:t/>
            </a:r>
            <a:br>
              <a:rPr lang="en-US" smtClean="0"/>
            </a:br>
            <a:r>
              <a:rPr lang="en-US" sz="3600" smtClean="0"/>
              <a:t>July </a:t>
            </a:r>
            <a:r>
              <a:rPr lang="en-US" sz="3600" dirty="0" smtClean="0"/>
              <a:t>7, 2020</a:t>
            </a:r>
            <a:endParaRPr lang="en-US" sz="3100" dirty="0"/>
          </a:p>
        </p:txBody>
      </p:sp>
    </p:spTree>
    <p:extLst>
      <p:ext uri="{BB962C8B-B14F-4D97-AF65-F5344CB8AC3E}">
        <p14:creationId xmlns:p14="http://schemas.microsoft.com/office/powerpoint/2010/main" val="1036760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Description</a:t>
            </a:r>
            <a:endParaRPr lang="en-US" dirty="0"/>
          </a:p>
        </p:txBody>
      </p:sp>
      <p:sp>
        <p:nvSpPr>
          <p:cNvPr id="3" name="Content Placeholder 2"/>
          <p:cNvSpPr>
            <a:spLocks noGrp="1"/>
          </p:cNvSpPr>
          <p:nvPr>
            <p:ph idx="1"/>
          </p:nvPr>
        </p:nvSpPr>
        <p:spPr>
          <a:xfrm>
            <a:off x="4534930" y="1713816"/>
            <a:ext cx="6672648" cy="4069146"/>
          </a:xfrm>
        </p:spPr>
        <p:txBody>
          <a:bodyPr/>
          <a:lstStyle/>
          <a:p>
            <a:r>
              <a:rPr lang="en-US" dirty="0"/>
              <a:t>Whether you are a new or experienced AO and whether you attended the morning session for articulation officers or not, this session is for you. Enjoy an opportunity to connect with AO colleagues, share ideas or problem solve together. Join facilitators and colleagues for an hour of collaboration and networking.</a:t>
            </a:r>
            <a:endParaRPr lang="en-US" dirty="0"/>
          </a:p>
        </p:txBody>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fld id="{492D8F1A-69A8-9242-9469-8400121D240A}" type="slidenum">
              <a:rPr lang="en-US" smtClean="0"/>
              <a:t>2</a:t>
            </a:fld>
            <a:endParaRPr lang="en-US"/>
          </a:p>
        </p:txBody>
      </p:sp>
    </p:spTree>
    <p:extLst>
      <p:ext uri="{BB962C8B-B14F-4D97-AF65-F5344CB8AC3E}">
        <p14:creationId xmlns:p14="http://schemas.microsoft.com/office/powerpoint/2010/main" val="3260557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our time together:</a:t>
            </a:r>
            <a:endParaRPr lang="en-US" dirty="0"/>
          </a:p>
        </p:txBody>
      </p:sp>
      <p:sp>
        <p:nvSpPr>
          <p:cNvPr id="3" name="Content Placeholder 2"/>
          <p:cNvSpPr>
            <a:spLocks noGrp="1"/>
          </p:cNvSpPr>
          <p:nvPr>
            <p:ph sz="half" idx="1"/>
          </p:nvPr>
        </p:nvSpPr>
        <p:spPr/>
        <p:txBody>
          <a:bodyPr/>
          <a:lstStyle/>
          <a:p>
            <a:pPr marL="0" indent="0">
              <a:buNone/>
            </a:pPr>
            <a:endParaRPr lang="en-US" dirty="0" smtClean="0"/>
          </a:p>
          <a:p>
            <a:r>
              <a:rPr lang="en-US" dirty="0" smtClean="0"/>
              <a:t>Breakout rooms for small-group discussions and questions</a:t>
            </a:r>
          </a:p>
          <a:p>
            <a:r>
              <a:rPr lang="en-US" dirty="0" smtClean="0"/>
              <a:t>Presenters from the morning AO pre-session will serve as panelists to answer follow-up questions from the group</a:t>
            </a:r>
          </a:p>
          <a:p>
            <a:r>
              <a:rPr lang="en-US" dirty="0" smtClean="0"/>
              <a:t>Please feel free to speak up and share your own experiences and knowledge with the group!</a:t>
            </a:r>
          </a:p>
        </p:txBody>
      </p:sp>
    </p:spTree>
    <p:extLst>
      <p:ext uri="{BB962C8B-B14F-4D97-AF65-F5344CB8AC3E}">
        <p14:creationId xmlns:p14="http://schemas.microsoft.com/office/powerpoint/2010/main" val="1349424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Meuy</a:t>
            </a:r>
            <a:r>
              <a:rPr lang="en-US" dirty="0" smtClean="0"/>
              <a:t> Rosales</a:t>
            </a:r>
            <a:endParaRPr lang="en-US" dirty="0"/>
          </a:p>
        </p:txBody>
      </p:sp>
      <p:sp>
        <p:nvSpPr>
          <p:cNvPr id="3" name="Content Placeholder 2"/>
          <p:cNvSpPr>
            <a:spLocks noGrp="1"/>
          </p:cNvSpPr>
          <p:nvPr>
            <p:ph idx="1"/>
          </p:nvPr>
        </p:nvSpPr>
        <p:spPr>
          <a:xfrm>
            <a:off x="4534930" y="2611788"/>
            <a:ext cx="6672648" cy="3171173"/>
          </a:xfrm>
        </p:spPr>
        <p:txBody>
          <a:bodyPr/>
          <a:lstStyle/>
          <a:p>
            <a:r>
              <a:rPr lang="en-US" dirty="0" smtClean="0"/>
              <a:t>Overview of the </a:t>
            </a:r>
            <a:r>
              <a:rPr lang="en-US" dirty="0" err="1" smtClean="0"/>
              <a:t>Pathable</a:t>
            </a:r>
            <a:r>
              <a:rPr lang="en-US" dirty="0" smtClean="0"/>
              <a:t> platform</a:t>
            </a:r>
            <a:endParaRPr lang="en-US" dirty="0"/>
          </a:p>
        </p:txBody>
      </p:sp>
      <p:sp>
        <p:nvSpPr>
          <p:cNvPr id="4" name="Text Placeholder 3"/>
          <p:cNvSpPr>
            <a:spLocks noGrp="1"/>
          </p:cNvSpPr>
          <p:nvPr>
            <p:ph type="body" sz="half" idx="2"/>
          </p:nvPr>
        </p:nvSpPr>
        <p:spPr/>
        <p:txBody>
          <a:bodyPr/>
          <a:lstStyle/>
          <a:p>
            <a:r>
              <a:rPr lang="en-US" dirty="0" smtClean="0"/>
              <a:t>ASCCC</a:t>
            </a:r>
            <a:endParaRPr lang="en-US" dirty="0"/>
          </a:p>
        </p:txBody>
      </p:sp>
      <p:sp>
        <p:nvSpPr>
          <p:cNvPr id="5" name="Slide Number Placeholder 4"/>
          <p:cNvSpPr>
            <a:spLocks noGrp="1"/>
          </p:cNvSpPr>
          <p:nvPr>
            <p:ph type="sldNum" sz="quarter" idx="12"/>
          </p:nvPr>
        </p:nvSpPr>
        <p:spPr/>
        <p:txBody>
          <a:bodyPr/>
          <a:lstStyle/>
          <a:p>
            <a:fld id="{492D8F1A-69A8-9242-9469-8400121D240A}" type="slidenum">
              <a:rPr lang="en-US" smtClean="0"/>
              <a:t>4</a:t>
            </a:fld>
            <a:endParaRPr lang="en-US"/>
          </a:p>
        </p:txBody>
      </p:sp>
    </p:spTree>
    <p:extLst>
      <p:ext uri="{BB962C8B-B14F-4D97-AF65-F5344CB8AC3E}">
        <p14:creationId xmlns:p14="http://schemas.microsoft.com/office/powerpoint/2010/main" val="525657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#1:</a:t>
            </a:r>
            <a:endParaRPr lang="en-US" dirty="0"/>
          </a:p>
        </p:txBody>
      </p:sp>
      <p:sp>
        <p:nvSpPr>
          <p:cNvPr id="3" name="Content Placeholder 2"/>
          <p:cNvSpPr>
            <a:spLocks noGrp="1"/>
          </p:cNvSpPr>
          <p:nvPr>
            <p:ph sz="half" idx="1"/>
          </p:nvPr>
        </p:nvSpPr>
        <p:spPr/>
        <p:txBody>
          <a:bodyPr/>
          <a:lstStyle/>
          <a:p>
            <a:r>
              <a:rPr lang="en-US" dirty="0" smtClean="0"/>
              <a:t>Your most pressing follow-up questions from this morning’s session are related to…</a:t>
            </a:r>
            <a:endParaRPr lang="en-US" dirty="0"/>
          </a:p>
        </p:txBody>
      </p:sp>
    </p:spTree>
    <p:extLst>
      <p:ext uri="{BB962C8B-B14F-4D97-AF65-F5344CB8AC3E}">
        <p14:creationId xmlns:p14="http://schemas.microsoft.com/office/powerpoint/2010/main" val="744364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room small discussions (10 minutes)</a:t>
            </a:r>
            <a:endParaRPr lang="en-US" dirty="0"/>
          </a:p>
        </p:txBody>
      </p:sp>
      <p:sp>
        <p:nvSpPr>
          <p:cNvPr id="3" name="Content Placeholder 2"/>
          <p:cNvSpPr>
            <a:spLocks noGrp="1"/>
          </p:cNvSpPr>
          <p:nvPr>
            <p:ph sz="half" idx="1"/>
          </p:nvPr>
        </p:nvSpPr>
        <p:spPr/>
        <p:txBody>
          <a:bodyPr/>
          <a:lstStyle/>
          <a:p>
            <a:r>
              <a:rPr lang="en-US" dirty="0"/>
              <a:t>Credit for Prior Learning</a:t>
            </a:r>
          </a:p>
          <a:p>
            <a:r>
              <a:rPr lang="en-US" dirty="0"/>
              <a:t>Competency Based Education</a:t>
            </a:r>
          </a:p>
          <a:p>
            <a:r>
              <a:rPr lang="en-US" dirty="0"/>
              <a:t>C-ID</a:t>
            </a:r>
          </a:p>
          <a:p>
            <a:r>
              <a:rPr lang="en-US" dirty="0"/>
              <a:t>ASSIST</a:t>
            </a:r>
          </a:p>
          <a:p>
            <a:r>
              <a:rPr lang="en-US" dirty="0"/>
              <a:t>Chancellor’s Office support of Articulation</a:t>
            </a:r>
          </a:p>
          <a:p>
            <a:r>
              <a:rPr lang="en-US" dirty="0"/>
              <a:t>IB and CLEP policies</a:t>
            </a:r>
          </a:p>
          <a:p>
            <a:r>
              <a:rPr lang="en-US" dirty="0" smtClean="0"/>
              <a:t>Other</a:t>
            </a:r>
            <a:endParaRPr lang="en-US" dirty="0"/>
          </a:p>
        </p:txBody>
      </p:sp>
    </p:spTree>
    <p:extLst>
      <p:ext uri="{BB962C8B-B14F-4D97-AF65-F5344CB8AC3E}">
        <p14:creationId xmlns:p14="http://schemas.microsoft.com/office/powerpoint/2010/main" val="1436088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Panelists:</a:t>
            </a:r>
            <a:endParaRPr lang="en-US" dirty="0"/>
          </a:p>
        </p:txBody>
      </p:sp>
      <p:sp>
        <p:nvSpPr>
          <p:cNvPr id="3" name="Content Placeholder 2"/>
          <p:cNvSpPr>
            <a:spLocks noGrp="1"/>
          </p:cNvSpPr>
          <p:nvPr>
            <p:ph sz="half" idx="1"/>
          </p:nvPr>
        </p:nvSpPr>
        <p:spPr/>
        <p:txBody>
          <a:bodyPr/>
          <a:lstStyle/>
          <a:p>
            <a:r>
              <a:rPr lang="en-US" b="1" dirty="0" smtClean="0"/>
              <a:t>Benjamin Mudgett</a:t>
            </a:r>
            <a:r>
              <a:rPr lang="en-US" dirty="0" smtClean="0"/>
              <a:t>, Credit </a:t>
            </a:r>
            <a:r>
              <a:rPr lang="en-US" dirty="0"/>
              <a:t>for Prior </a:t>
            </a:r>
            <a:r>
              <a:rPr lang="en-US" dirty="0" smtClean="0"/>
              <a:t>Learning</a:t>
            </a:r>
            <a:endParaRPr lang="en-US" dirty="0"/>
          </a:p>
          <a:p>
            <a:r>
              <a:rPr lang="en-US" b="1" dirty="0" smtClean="0"/>
              <a:t>Eric Wada</a:t>
            </a:r>
            <a:r>
              <a:rPr lang="en-US" dirty="0" smtClean="0"/>
              <a:t>, C-ID</a:t>
            </a:r>
            <a:endParaRPr lang="en-US" dirty="0"/>
          </a:p>
          <a:p>
            <a:r>
              <a:rPr lang="en-US" b="1" dirty="0" smtClean="0"/>
              <a:t>Devin Rodriguez</a:t>
            </a:r>
            <a:r>
              <a:rPr lang="en-US" dirty="0" smtClean="0"/>
              <a:t>, Chancellor’s </a:t>
            </a:r>
            <a:r>
              <a:rPr lang="en-US" dirty="0"/>
              <a:t>Office support of Articulation</a:t>
            </a:r>
          </a:p>
          <a:p>
            <a:r>
              <a:rPr lang="en-US" b="1" dirty="0" smtClean="0"/>
              <a:t>Tiffany Tran</a:t>
            </a:r>
            <a:r>
              <a:rPr lang="en-US" dirty="0" smtClean="0"/>
              <a:t>, Role of the AO in Curriculum</a:t>
            </a:r>
            <a:endParaRPr lang="en-US" dirty="0"/>
          </a:p>
          <a:p>
            <a:r>
              <a:rPr lang="en-US" b="1" dirty="0" smtClean="0"/>
              <a:t>You! </a:t>
            </a:r>
            <a:endParaRPr lang="en-US" b="1" dirty="0"/>
          </a:p>
        </p:txBody>
      </p:sp>
    </p:spTree>
    <p:extLst>
      <p:ext uri="{BB962C8B-B14F-4D97-AF65-F5344CB8AC3E}">
        <p14:creationId xmlns:p14="http://schemas.microsoft.com/office/powerpoint/2010/main" val="1293635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CCC colors">
      <a:dk1>
        <a:srgbClr val="E02826"/>
      </a:dk1>
      <a:lt1>
        <a:srgbClr val="FFFFFF"/>
      </a:lt1>
      <a:dk2>
        <a:srgbClr val="513628"/>
      </a:dk2>
      <a:lt2>
        <a:srgbClr val="E7E6E6"/>
      </a:lt2>
      <a:accent1>
        <a:srgbClr val="E02826"/>
      </a:accent1>
      <a:accent2>
        <a:srgbClr val="93011D"/>
      </a:accent2>
      <a:accent3>
        <a:srgbClr val="FAA01E"/>
      </a:accent3>
      <a:accent4>
        <a:srgbClr val="888888"/>
      </a:accent4>
      <a:accent5>
        <a:srgbClr val="005691"/>
      </a:accent5>
      <a:accent6>
        <a:srgbClr val="00A593"/>
      </a:accent6>
      <a:hlink>
        <a:srgbClr val="5C3628"/>
      </a:hlink>
      <a:folHlink>
        <a:srgbClr val="5C3628"/>
      </a:folHlink>
    </a:clrScheme>
    <a:fontScheme name="ASCCC Fonts">
      <a:majorFont>
        <a:latin typeface="Palatino Linotyp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pt template 2019 Colors.potx" id="{709733E0-98AB-B742-A901-A5ADFEE70B17}" vid="{2B555066-8715-5444-816F-F32952213B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ppt template 2019 Colors</Template>
  <TotalTime>1271</TotalTime>
  <Words>198</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Gill Sans</vt:lpstr>
      <vt:lpstr>Gill Sans Ultra Bold</vt:lpstr>
      <vt:lpstr>Palatino</vt:lpstr>
      <vt:lpstr>Office Theme</vt:lpstr>
      <vt:lpstr>Networking &amp; Collaboration Session for Articulation Officers  July 7, 2020</vt:lpstr>
      <vt:lpstr>Breakout Description</vt:lpstr>
      <vt:lpstr>Overview of our time together:</vt:lpstr>
      <vt:lpstr>Meuy Rosales</vt:lpstr>
      <vt:lpstr>Poll #1:</vt:lpstr>
      <vt:lpstr>Breakout room small discussions (10 minutes)</vt:lpstr>
      <vt:lpstr>Expert Panelists: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Ramirez</dc:creator>
  <cp:lastModifiedBy>Elizabeth Ramirez</cp:lastModifiedBy>
  <cp:revision>9</cp:revision>
  <dcterms:created xsi:type="dcterms:W3CDTF">2020-07-02T21:08:37Z</dcterms:created>
  <dcterms:modified xsi:type="dcterms:W3CDTF">2020-07-03T18:20:16Z</dcterms:modified>
</cp:coreProperties>
</file>