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handoutMasterIdLst>
    <p:handoutMasterId r:id="rId15"/>
  </p:handoutMasterIdLst>
  <p:sldIdLst>
    <p:sldId id="279" r:id="rId2"/>
    <p:sldId id="280" r:id="rId3"/>
    <p:sldId id="269" r:id="rId4"/>
    <p:sldId id="271" r:id="rId5"/>
    <p:sldId id="282" r:id="rId6"/>
    <p:sldId id="287" r:id="rId7"/>
    <p:sldId id="283" r:id="rId8"/>
    <p:sldId id="284" r:id="rId9"/>
    <p:sldId id="285" r:id="rId10"/>
    <p:sldId id="286" r:id="rId11"/>
    <p:sldId id="281" r:id="rId12"/>
    <p:sldId id="27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57" autoAdjust="0"/>
    <p:restoredTop sz="82005" autoAdjust="0"/>
  </p:normalViewPr>
  <p:slideViewPr>
    <p:cSldViewPr snapToGrid="0" snapToObjects="1">
      <p:cViewPr>
        <p:scale>
          <a:sx n="80" d="100"/>
          <a:sy n="80" d="100"/>
        </p:scale>
        <p:origin x="-29" y="542"/>
      </p:cViewPr>
      <p:guideLst>
        <p:guide orient="horz" pos="2160"/>
        <p:guide pos="3840"/>
      </p:guideLst>
    </p:cSldViewPr>
  </p:slideViewPr>
  <p:outlineViewPr>
    <p:cViewPr>
      <p:scale>
        <a:sx n="33" d="100"/>
        <a:sy n="33" d="100"/>
      </p:scale>
      <p:origin x="0" y="680"/>
    </p:cViewPr>
  </p:outlineViewPr>
  <p:notesTextViewPr>
    <p:cViewPr>
      <p:scale>
        <a:sx n="1" d="1"/>
        <a:sy n="1" d="1"/>
      </p:scale>
      <p:origin x="0" y="0"/>
    </p:cViewPr>
  </p:notesTextViewPr>
  <p:notesViewPr>
    <p:cSldViewPr snapToGrid="0" snapToObjects="1">
      <p:cViewPr varScale="1">
        <p:scale>
          <a:sx n="51" d="100"/>
          <a:sy n="51" d="100"/>
        </p:scale>
        <p:origin x="-26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5E9C7D2-DF9A-470B-B593-1DDDFD317DFE}" type="datetimeFigureOut">
              <a:rPr lang="en-US" smtClean="0"/>
              <a:t>2/21/2018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20A13-1555-4D78-BD86-8D395D5F0C1D}" type="slidenum">
              <a:rPr lang="en-US" smtClean="0"/>
              <a:t>‹#›</a:t>
            </a:fld>
            <a:endParaRPr lang="en-US"/>
          </a:p>
        </p:txBody>
      </p:sp>
    </p:spTree>
    <p:extLst>
      <p:ext uri="{BB962C8B-B14F-4D97-AF65-F5344CB8AC3E}">
        <p14:creationId xmlns:p14="http://schemas.microsoft.com/office/powerpoint/2010/main" val="1180058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CBF3455-9B42-4B59-8482-D00192314397}" type="datetimeFigureOut">
              <a:rPr lang="en-US" smtClean="0"/>
              <a:t>2/21/2018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2118891-DF8D-450A-9157-A846BCD83AF2}" type="slidenum">
              <a:rPr lang="en-US" smtClean="0"/>
              <a:t>‹#›</a:t>
            </a:fld>
            <a:endParaRPr lang="en-US"/>
          </a:p>
        </p:txBody>
      </p:sp>
    </p:spTree>
    <p:extLst>
      <p:ext uri="{BB962C8B-B14F-4D97-AF65-F5344CB8AC3E}">
        <p14:creationId xmlns:p14="http://schemas.microsoft.com/office/powerpoint/2010/main" val="128492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 – introduce</a:t>
            </a:r>
            <a:r>
              <a:rPr lang="en-US" baseline="0" dirty="0" smtClean="0"/>
              <a:t> to table – 5 min.</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2</a:t>
            </a:fld>
            <a:endParaRPr lang="en-US"/>
          </a:p>
        </p:txBody>
      </p:sp>
    </p:spTree>
    <p:extLst>
      <p:ext uri="{BB962C8B-B14F-4D97-AF65-F5344CB8AC3E}">
        <p14:creationId xmlns:p14="http://schemas.microsoft.com/office/powerpoint/2010/main" val="1276729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 -</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12</a:t>
            </a:fld>
            <a:endParaRPr lang="en-US"/>
          </a:p>
        </p:txBody>
      </p:sp>
    </p:spTree>
    <p:extLst>
      <p:ext uri="{BB962C8B-B14F-4D97-AF65-F5344CB8AC3E}">
        <p14:creationId xmlns:p14="http://schemas.microsoft.com/office/powerpoint/2010/main" val="54692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 - Fluid environment</a:t>
            </a:r>
            <a:r>
              <a:rPr lang="en-US" baseline="0" dirty="0" smtClean="0"/>
              <a:t> of college and ACCJC</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3</a:t>
            </a:fld>
            <a:endParaRPr lang="en-US"/>
          </a:p>
        </p:txBody>
      </p:sp>
    </p:spTree>
    <p:extLst>
      <p:ext uri="{BB962C8B-B14F-4D97-AF65-F5344CB8AC3E}">
        <p14:creationId xmlns:p14="http://schemas.microsoft.com/office/powerpoint/2010/main" val="43927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 - ACCJC job description, your day job, how strengthen each other?</a:t>
            </a:r>
          </a:p>
          <a:p>
            <a:r>
              <a:rPr lang="en-US" dirty="0" smtClean="0"/>
              <a:t>What</a:t>
            </a:r>
            <a:r>
              <a:rPr lang="en-US" baseline="0" dirty="0" smtClean="0"/>
              <a:t> are qualifications, knowledge, why did the President choose you?</a:t>
            </a:r>
          </a:p>
          <a:p>
            <a:r>
              <a:rPr lang="en-US" baseline="0" dirty="0" smtClean="0"/>
              <a:t>Who are the key players you engage with in accreditation? CEO, CIO, Senate President, governance committees</a:t>
            </a:r>
          </a:p>
          <a:p>
            <a:r>
              <a:rPr lang="en-US" baseline="0" dirty="0" smtClean="0"/>
              <a:t>College culture matters -- </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4</a:t>
            </a:fld>
            <a:endParaRPr lang="en-US"/>
          </a:p>
        </p:txBody>
      </p:sp>
    </p:spTree>
    <p:extLst>
      <p:ext uri="{BB962C8B-B14F-4D97-AF65-F5344CB8AC3E}">
        <p14:creationId xmlns:p14="http://schemas.microsoft.com/office/powerpoint/2010/main" val="30083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 </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5</a:t>
            </a:fld>
            <a:endParaRPr lang="en-US"/>
          </a:p>
        </p:txBody>
      </p:sp>
    </p:spTree>
    <p:extLst>
      <p:ext uri="{BB962C8B-B14F-4D97-AF65-F5344CB8AC3E}">
        <p14:creationId xmlns:p14="http://schemas.microsoft.com/office/powerpoint/2010/main" val="63926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7</a:t>
            </a:fld>
            <a:endParaRPr lang="en-US"/>
          </a:p>
        </p:txBody>
      </p:sp>
    </p:spTree>
    <p:extLst>
      <p:ext uri="{BB962C8B-B14F-4D97-AF65-F5344CB8AC3E}">
        <p14:creationId xmlns:p14="http://schemas.microsoft.com/office/powerpoint/2010/main" val="308845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 -</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8</a:t>
            </a:fld>
            <a:endParaRPr lang="en-US"/>
          </a:p>
        </p:txBody>
      </p:sp>
    </p:spTree>
    <p:extLst>
      <p:ext uri="{BB962C8B-B14F-4D97-AF65-F5344CB8AC3E}">
        <p14:creationId xmlns:p14="http://schemas.microsoft.com/office/powerpoint/2010/main" val="9310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9</a:t>
            </a:fld>
            <a:endParaRPr lang="en-US"/>
          </a:p>
        </p:txBody>
      </p:sp>
    </p:spTree>
    <p:extLst>
      <p:ext uri="{BB962C8B-B14F-4D97-AF65-F5344CB8AC3E}">
        <p14:creationId xmlns:p14="http://schemas.microsoft.com/office/powerpoint/2010/main" val="973842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 - Website, Manuals, CALL VP – emphasize</a:t>
            </a:r>
            <a:r>
              <a:rPr lang="en-US" baseline="0" dirty="0" smtClean="0"/>
              <a:t> availability and desire to support</a:t>
            </a:r>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10</a:t>
            </a:fld>
            <a:endParaRPr lang="en-US"/>
          </a:p>
        </p:txBody>
      </p:sp>
    </p:spTree>
    <p:extLst>
      <p:ext uri="{BB962C8B-B14F-4D97-AF65-F5344CB8AC3E}">
        <p14:creationId xmlns:p14="http://schemas.microsoft.com/office/powerpoint/2010/main" val="329472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Split tables, </a:t>
            </a:r>
          </a:p>
          <a:p>
            <a:r>
              <a:rPr lang="en-US" baseline="0" dirty="0" smtClean="0"/>
              <a:t>Outcome: focus on Relationships, leadership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02118891-DF8D-450A-9157-A846BCD83AF2}" type="slidenum">
              <a:rPr lang="en-US" smtClean="0"/>
              <a:t>11</a:t>
            </a:fld>
            <a:endParaRPr lang="en-US"/>
          </a:p>
        </p:txBody>
      </p:sp>
    </p:spTree>
    <p:extLst>
      <p:ext uri="{BB962C8B-B14F-4D97-AF65-F5344CB8AC3E}">
        <p14:creationId xmlns:p14="http://schemas.microsoft.com/office/powerpoint/2010/main" val="322827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4"/>
            <a:ext cx="2628900" cy="49993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177635"/>
            <a:ext cx="7734300" cy="4999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069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2/21/2018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smtClean="0">
                <a:latin typeface="Arial" charset="0"/>
                <a:ea typeface="Arial" charset="0"/>
                <a:cs typeface="Arial" charset="0"/>
              </a:rPr>
              <a:t>ACCJC.ORG</a:t>
            </a:r>
            <a:endParaRPr lang="en-US" sz="900" dirty="0">
              <a:latin typeface="Arial" charset="0"/>
              <a:ea typeface="Arial" charset="0"/>
              <a:cs typeface="Arial"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6356351"/>
            <a:ext cx="2855259" cy="228600"/>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New ALO Training</a:t>
            </a:r>
            <a:endParaRPr lang="en-US" sz="4800" b="1" dirty="0"/>
          </a:p>
        </p:txBody>
      </p:sp>
      <p:sp>
        <p:nvSpPr>
          <p:cNvPr id="3" name="Content Placeholder 2"/>
          <p:cNvSpPr>
            <a:spLocks noGrp="1"/>
          </p:cNvSpPr>
          <p:nvPr>
            <p:ph idx="1"/>
          </p:nvPr>
        </p:nvSpPr>
        <p:spPr/>
        <p:txBody>
          <a:bodyPr>
            <a:normAutofit/>
          </a:bodyPr>
          <a:lstStyle/>
          <a:p>
            <a:pPr marL="0" indent="0" algn="ctr">
              <a:buNone/>
            </a:pPr>
            <a:endParaRPr lang="en-US" sz="5400" b="1" dirty="0"/>
          </a:p>
          <a:p>
            <a:pPr marL="0" indent="0" algn="ctr">
              <a:buNone/>
            </a:pPr>
            <a:endParaRPr lang="en-US" sz="5400" b="1" dirty="0" smtClean="0"/>
          </a:p>
          <a:p>
            <a:pPr marL="0" indent="0" algn="ctr">
              <a:buNone/>
            </a:pPr>
            <a:endParaRPr lang="en-US" sz="5400" b="1" dirty="0" smtClean="0"/>
          </a:p>
          <a:p>
            <a:pPr marL="0" indent="0" algn="ctr">
              <a:buNone/>
            </a:pPr>
            <a:endParaRPr lang="en-US" sz="4000" b="1" dirty="0" smtClean="0"/>
          </a:p>
          <a:p>
            <a:pPr marL="0" indent="0" algn="ctr">
              <a:buNone/>
            </a:pPr>
            <a:r>
              <a:rPr lang="en-US" sz="4000" b="1" dirty="0" smtClean="0"/>
              <a:t>February 22, 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8141" y="2042384"/>
            <a:ext cx="3567526" cy="285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897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Resources</a:t>
            </a:r>
            <a:endParaRPr lang="en-US" b="1" dirty="0"/>
          </a:p>
        </p:txBody>
      </p:sp>
      <p:sp>
        <p:nvSpPr>
          <p:cNvPr id="3" name="Content Placeholder 2"/>
          <p:cNvSpPr>
            <a:spLocks noGrp="1"/>
          </p:cNvSpPr>
          <p:nvPr>
            <p:ph idx="1"/>
          </p:nvPr>
        </p:nvSpPr>
        <p:spPr>
          <a:xfrm>
            <a:off x="838200" y="2040302"/>
            <a:ext cx="10515600" cy="4351338"/>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179" y="2289810"/>
            <a:ext cx="1481663" cy="176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3361">
            <a:off x="7885756" y="2401053"/>
            <a:ext cx="3209427" cy="180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16836">
            <a:off x="877744" y="2481379"/>
            <a:ext cx="3556346" cy="200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8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Thought Experiment </a:t>
            </a:r>
            <a:endParaRPr lang="en-US" b="1" dirty="0"/>
          </a:p>
        </p:txBody>
      </p:sp>
      <p:sp>
        <p:nvSpPr>
          <p:cNvPr id="3" name="Content Placeholder 2"/>
          <p:cNvSpPr>
            <a:spLocks noGrp="1"/>
          </p:cNvSpPr>
          <p:nvPr>
            <p:ph idx="1"/>
          </p:nvPr>
        </p:nvSpPr>
        <p:spPr>
          <a:xfrm>
            <a:off x="838200" y="1825625"/>
            <a:ext cx="9888110" cy="3422236"/>
          </a:xfrm>
        </p:spPr>
        <p:txBody>
          <a:bodyPr/>
          <a:lstStyle/>
          <a:p>
            <a:pPr marL="0" indent="0">
              <a:buNone/>
            </a:pPr>
            <a:endParaRPr lang="en-US" dirty="0" smtClean="0"/>
          </a:p>
          <a:p>
            <a:pPr marL="0" indent="0">
              <a:buNone/>
            </a:pPr>
            <a:r>
              <a:rPr lang="en-US" dirty="0" smtClean="0"/>
              <a:t>1</a:t>
            </a:r>
            <a:r>
              <a:rPr lang="en-US" baseline="30000" dirty="0" smtClean="0"/>
              <a:t>st</a:t>
            </a:r>
            <a:r>
              <a:rPr lang="en-US" dirty="0" smtClean="0"/>
              <a:t> - Think of a challenge you’ve encountered</a:t>
            </a:r>
          </a:p>
          <a:p>
            <a:pPr marL="0" indent="0">
              <a:buNone/>
            </a:pPr>
            <a:r>
              <a:rPr lang="en-US" dirty="0" smtClean="0"/>
              <a:t>2</a:t>
            </a:r>
            <a:r>
              <a:rPr lang="en-US" baseline="30000" dirty="0" smtClean="0"/>
              <a:t>nd</a:t>
            </a:r>
            <a:r>
              <a:rPr lang="en-US" dirty="0" smtClean="0"/>
              <a:t> -Describe that challenge to your group</a:t>
            </a:r>
          </a:p>
          <a:p>
            <a:pPr marL="0" indent="0">
              <a:buNone/>
            </a:pPr>
            <a:r>
              <a:rPr lang="en-US" dirty="0" smtClean="0"/>
              <a:t>3</a:t>
            </a:r>
            <a:r>
              <a:rPr lang="en-US" baseline="30000" dirty="0" smtClean="0"/>
              <a:t>rd</a:t>
            </a:r>
            <a:r>
              <a:rPr lang="en-US" dirty="0" smtClean="0"/>
              <a:t> – Choose which challenge to work on</a:t>
            </a:r>
          </a:p>
          <a:p>
            <a:pPr marL="0" indent="0">
              <a:buNone/>
            </a:pPr>
            <a:r>
              <a:rPr lang="en-US" dirty="0" smtClean="0"/>
              <a:t>4</a:t>
            </a:r>
            <a:r>
              <a:rPr lang="en-US" baseline="30000" dirty="0" smtClean="0"/>
              <a:t>th</a:t>
            </a:r>
            <a:r>
              <a:rPr lang="en-US" dirty="0" smtClean="0"/>
              <a:t> - share strategies for solutions</a:t>
            </a:r>
          </a:p>
          <a:p>
            <a:pPr marL="0" indent="0">
              <a:buNone/>
            </a:pPr>
            <a:endParaRPr lang="en-US" dirty="0" smtClean="0"/>
          </a:p>
        </p:txBody>
      </p:sp>
    </p:spTree>
    <p:extLst>
      <p:ext uri="{BB962C8B-B14F-4D97-AF65-F5344CB8AC3E}">
        <p14:creationId xmlns:p14="http://schemas.microsoft.com/office/powerpoint/2010/main" val="140070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b="1" dirty="0" smtClean="0">
                <a:solidFill>
                  <a:prstClr val="black"/>
                </a:solidFill>
                <a:latin typeface="Calibri Light" panose="020F0302020204030204"/>
                <a:ea typeface="+mj-ea"/>
                <a:cs typeface="+mj-cs"/>
              </a:rPr>
              <a:t>Thoughts </a:t>
            </a:r>
            <a:r>
              <a:rPr lang="en-US" sz="4400" b="1" dirty="0">
                <a:solidFill>
                  <a:prstClr val="black"/>
                </a:solidFill>
                <a:latin typeface="Calibri Light" panose="020F0302020204030204"/>
                <a:ea typeface="+mj-ea"/>
                <a:cs typeface="+mj-cs"/>
              </a:rPr>
              <a:t>and Remaining Questions</a:t>
            </a:r>
            <a:endParaRPr lang="en-US" dirty="0"/>
          </a:p>
        </p:txBody>
      </p:sp>
    </p:spTree>
    <p:extLst>
      <p:ext uri="{BB962C8B-B14F-4D97-AF65-F5344CB8AC3E}">
        <p14:creationId xmlns:p14="http://schemas.microsoft.com/office/powerpoint/2010/main" val="219852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Welcome and Introductions</a:t>
            </a:r>
            <a:endParaRPr lang="en-US" b="1"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r>
              <a:rPr lang="en-US" sz="3600" dirty="0" smtClean="0"/>
              <a:t>Your Facilitators</a:t>
            </a:r>
          </a:p>
          <a:p>
            <a:r>
              <a:rPr lang="en-US" sz="3600" dirty="0" smtClean="0"/>
              <a:t>Your role at the college</a:t>
            </a:r>
          </a:p>
          <a:p>
            <a:r>
              <a:rPr lang="en-US" sz="3600" dirty="0" smtClean="0"/>
              <a:t>What do you expect to gain by attending this session?</a:t>
            </a:r>
          </a:p>
          <a:p>
            <a:r>
              <a:rPr lang="en-US" sz="3600" dirty="0" smtClean="0"/>
              <a:t>What burning questions do you have? </a:t>
            </a:r>
            <a:endParaRPr 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1574" y="18256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22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655"/>
            <a:ext cx="10515600" cy="1163781"/>
          </a:xfrm>
        </p:spPr>
        <p:txBody>
          <a:bodyPr>
            <a:normAutofit/>
          </a:bodyPr>
          <a:lstStyle/>
          <a:p>
            <a:pPr algn="ctr"/>
            <a:r>
              <a:rPr lang="en-US" b="1" dirty="0" smtClean="0"/>
              <a:t>ACCJC New Directions, Philosophy</a:t>
            </a:r>
            <a:endParaRPr lang="en-US" b="1" dirty="0"/>
          </a:p>
        </p:txBody>
      </p:sp>
      <p:sp>
        <p:nvSpPr>
          <p:cNvPr id="3" name="Content Placeholder 2"/>
          <p:cNvSpPr>
            <a:spLocks noGrp="1"/>
          </p:cNvSpPr>
          <p:nvPr>
            <p:ph idx="1"/>
          </p:nvPr>
        </p:nvSpPr>
        <p:spPr>
          <a:xfrm>
            <a:off x="838200" y="2562806"/>
            <a:ext cx="10515600" cy="3440339"/>
          </a:xfrm>
        </p:spPr>
        <p:txBody>
          <a:bodyPr>
            <a:normAutofit/>
          </a:bodyPr>
          <a:lstStyle/>
          <a:p>
            <a:pPr lvl="1"/>
            <a:r>
              <a:rPr lang="en-US" sz="3600" dirty="0" smtClean="0"/>
              <a:t>Dual </a:t>
            </a:r>
            <a:r>
              <a:rPr lang="en-US" sz="3600" dirty="0"/>
              <a:t>purpose of compliance and improvement</a:t>
            </a:r>
          </a:p>
          <a:p>
            <a:pPr lvl="1"/>
            <a:r>
              <a:rPr lang="en-US" sz="3600" dirty="0" smtClean="0"/>
              <a:t>Approach to Peer Review</a:t>
            </a:r>
          </a:p>
          <a:p>
            <a:pPr lvl="1"/>
            <a:r>
              <a:rPr lang="en-US" sz="3600" dirty="0" smtClean="0"/>
              <a:t>Mission centered</a:t>
            </a:r>
          </a:p>
          <a:p>
            <a:pPr lvl="1"/>
            <a:r>
              <a:rPr lang="en-US" sz="3600" dirty="0" smtClean="0"/>
              <a:t>Portfolio model</a:t>
            </a:r>
          </a:p>
          <a:p>
            <a:pPr lvl="1"/>
            <a:endParaRPr lang="en-US" sz="3600" dirty="0" smtClean="0"/>
          </a:p>
          <a:p>
            <a:pPr lvl="1"/>
            <a:endParaRPr lang="en-US" sz="3600" dirty="0"/>
          </a:p>
          <a:p>
            <a:pPr marL="0" indent="0">
              <a:buNone/>
            </a:pPr>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8693" y="4015409"/>
            <a:ext cx="4845107" cy="1987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927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0655"/>
            <a:ext cx="10515600" cy="1163781"/>
          </a:xfrm>
        </p:spPr>
        <p:txBody>
          <a:bodyPr>
            <a:normAutofit/>
          </a:bodyPr>
          <a:lstStyle/>
          <a:p>
            <a:pPr algn="ctr"/>
            <a:r>
              <a:rPr lang="en-US" b="1" dirty="0" smtClean="0"/>
              <a:t>Role of the ALO</a:t>
            </a:r>
            <a:endParaRPr lang="en-US" b="1" dirty="0"/>
          </a:p>
        </p:txBody>
      </p:sp>
      <p:sp>
        <p:nvSpPr>
          <p:cNvPr id="3" name="Content Placeholder 2"/>
          <p:cNvSpPr>
            <a:spLocks noGrp="1"/>
          </p:cNvSpPr>
          <p:nvPr>
            <p:ph idx="1"/>
          </p:nvPr>
        </p:nvSpPr>
        <p:spPr>
          <a:xfrm>
            <a:off x="838199" y="2244437"/>
            <a:ext cx="10667337" cy="3838312"/>
          </a:xfrm>
        </p:spPr>
        <p:txBody>
          <a:bodyPr>
            <a:normAutofit/>
          </a:bodyPr>
          <a:lstStyle/>
          <a:p>
            <a:r>
              <a:rPr lang="en-US" dirty="0" smtClean="0"/>
              <a:t>Policy on Role of ALO and your role at college</a:t>
            </a:r>
          </a:p>
          <a:p>
            <a:r>
              <a:rPr lang="en-US" dirty="0" smtClean="0"/>
              <a:t>What makes an effective ALO?</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667727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Responsibilities</a:t>
            </a:r>
            <a:endParaRPr lang="en-US" b="1" dirty="0"/>
          </a:p>
        </p:txBody>
      </p:sp>
      <p:sp>
        <p:nvSpPr>
          <p:cNvPr id="3" name="Content Placeholder 2"/>
          <p:cNvSpPr>
            <a:spLocks noGrp="1"/>
          </p:cNvSpPr>
          <p:nvPr>
            <p:ph idx="1"/>
          </p:nvPr>
        </p:nvSpPr>
        <p:spPr/>
        <p:txBody>
          <a:bodyPr/>
          <a:lstStyle/>
          <a:p>
            <a:r>
              <a:rPr lang="en-US" dirty="0" smtClean="0"/>
              <a:t>Ongoing: Annual Report, Annual Fiscal Report, </a:t>
            </a:r>
            <a:r>
              <a:rPr lang="en-US" dirty="0" err="1" smtClean="0"/>
              <a:t>Subchange</a:t>
            </a:r>
            <a:endParaRPr lang="en-US" dirty="0" smtClean="0"/>
          </a:p>
          <a:p>
            <a:r>
              <a:rPr lang="en-US" dirty="0" smtClean="0"/>
              <a:t>Every 7 years: ISER</a:t>
            </a:r>
          </a:p>
          <a:p>
            <a:r>
              <a:rPr lang="en-US" dirty="0" smtClean="0"/>
              <a:t>Every 4</a:t>
            </a:r>
            <a:r>
              <a:rPr lang="en-US" baseline="30000" dirty="0" smtClean="0"/>
              <a:t>th</a:t>
            </a:r>
            <a:r>
              <a:rPr lang="en-US" dirty="0" smtClean="0"/>
              <a:t> year: Midterm Report</a:t>
            </a:r>
          </a:p>
          <a:p>
            <a:r>
              <a:rPr lang="en-US" dirty="0" smtClean="0"/>
              <a:t>As needed: Follow up reports, special reports</a:t>
            </a:r>
          </a:p>
          <a:p>
            <a:r>
              <a:rPr lang="en-US" dirty="0" smtClean="0"/>
              <a:t>Communications (internal &amp; ACCJC)</a:t>
            </a:r>
          </a:p>
          <a:p>
            <a:pPr marL="0" indent="0">
              <a:buNone/>
            </a:pPr>
            <a:endParaRPr lang="en-US" dirty="0" smtClean="0"/>
          </a:p>
        </p:txBody>
      </p:sp>
    </p:spTree>
    <p:extLst>
      <p:ext uri="{BB962C8B-B14F-4D97-AF65-F5344CB8AC3E}">
        <p14:creationId xmlns:p14="http://schemas.microsoft.com/office/powerpoint/2010/main" val="153320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787"/>
            <a:ext cx="10515600" cy="1068387"/>
          </a:xfrm>
        </p:spPr>
        <p:txBody>
          <a:bodyPr>
            <a:normAutofit fontScale="90000"/>
          </a:bodyPr>
          <a:lstStyle/>
          <a:p>
            <a:pPr algn="ctr"/>
            <a:r>
              <a:rPr lang="en-US" b="1" dirty="0" smtClean="0"/>
              <a:t>ALO – The Standards </a:t>
            </a:r>
            <a:r>
              <a:rPr lang="en-US" b="1" smtClean="0"/>
              <a:t>Expert </a:t>
            </a:r>
            <a:br>
              <a:rPr lang="en-US" b="1" smtClean="0"/>
            </a:br>
            <a:r>
              <a:rPr lang="en-US" b="1" smtClean="0"/>
              <a:t>(</a:t>
            </a:r>
            <a:r>
              <a:rPr lang="en-US" b="1" dirty="0" smtClean="0"/>
              <a:t>Unpacking the Standards)</a:t>
            </a:r>
            <a:endParaRPr lang="en-US" b="1" dirty="0"/>
          </a:p>
        </p:txBody>
      </p:sp>
      <p:sp>
        <p:nvSpPr>
          <p:cNvPr id="3" name="Content Placeholder 2"/>
          <p:cNvSpPr>
            <a:spLocks noGrp="1"/>
          </p:cNvSpPr>
          <p:nvPr>
            <p:ph idx="1"/>
          </p:nvPr>
        </p:nvSpPr>
        <p:spPr>
          <a:xfrm>
            <a:off x="838200" y="2338388"/>
            <a:ext cx="10515600" cy="3252788"/>
          </a:xfrm>
        </p:spPr>
        <p:txBody>
          <a:bodyPr/>
          <a:lstStyle/>
          <a:p>
            <a:r>
              <a:rPr lang="en-US" dirty="0"/>
              <a:t>II.A.1 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(ER 9 and ER 11) </a:t>
            </a:r>
          </a:p>
          <a:p>
            <a:pPr marL="0" indent="0">
              <a:buNone/>
            </a:pPr>
            <a:endParaRPr lang="en-US" dirty="0"/>
          </a:p>
        </p:txBody>
      </p:sp>
    </p:spTree>
    <p:extLst>
      <p:ext uri="{BB962C8B-B14F-4D97-AF65-F5344CB8AC3E}">
        <p14:creationId xmlns:p14="http://schemas.microsoft.com/office/powerpoint/2010/main" val="109524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Annual Reporting</a:t>
            </a:r>
            <a:endParaRPr lang="en-US" b="1" dirty="0"/>
          </a:p>
        </p:txBody>
      </p:sp>
      <p:sp>
        <p:nvSpPr>
          <p:cNvPr id="3" name="Content Placeholder 2"/>
          <p:cNvSpPr>
            <a:spLocks noGrp="1"/>
          </p:cNvSpPr>
          <p:nvPr>
            <p:ph sz="half" idx="1"/>
          </p:nvPr>
        </p:nvSpPr>
        <p:spPr/>
        <p:txBody>
          <a:bodyPr/>
          <a:lstStyle/>
          <a:p>
            <a:r>
              <a:rPr lang="en-US" dirty="0" smtClean="0"/>
              <a:t>Purpose of Annual Report</a:t>
            </a:r>
          </a:p>
          <a:p>
            <a:r>
              <a:rPr lang="en-US" dirty="0" smtClean="0"/>
              <a:t>Purpose of Annual Fiscal Report</a:t>
            </a:r>
          </a:p>
          <a:p>
            <a:r>
              <a:rPr lang="en-US" dirty="0" smtClean="0"/>
              <a:t>Forms</a:t>
            </a:r>
          </a:p>
          <a:p>
            <a:r>
              <a:rPr lang="en-US" dirty="0" smtClean="0"/>
              <a:t>Instructions</a:t>
            </a:r>
          </a:p>
          <a:p>
            <a:r>
              <a:rPr lang="en-US" dirty="0" smtClean="0"/>
              <a:t>Timing</a:t>
            </a:r>
            <a:endParaRPr lang="en-US" dirty="0"/>
          </a:p>
        </p:txBody>
      </p:sp>
      <p:pic>
        <p:nvPicPr>
          <p:cNvPr id="1026" name="Picture 2" descr="C:\Users\sreynolds\AppData\Local\Microsoft\Windows\INetCache\IE\50BS1DWD\Writing-writing-31277215-579-61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04646" y="1825625"/>
            <a:ext cx="41167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5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Substantive Change Process</a:t>
            </a:r>
            <a:endParaRPr lang="en-US" b="1" dirty="0"/>
          </a:p>
        </p:txBody>
      </p:sp>
      <p:sp>
        <p:nvSpPr>
          <p:cNvPr id="3" name="Content Placeholder 2"/>
          <p:cNvSpPr>
            <a:spLocks noGrp="1"/>
          </p:cNvSpPr>
          <p:nvPr>
            <p:ph sz="half" idx="1"/>
          </p:nvPr>
        </p:nvSpPr>
        <p:spPr/>
        <p:txBody>
          <a:bodyPr/>
          <a:lstStyle/>
          <a:p>
            <a:r>
              <a:rPr lang="en-US" dirty="0" smtClean="0"/>
              <a:t>Overview</a:t>
            </a:r>
          </a:p>
          <a:p>
            <a:r>
              <a:rPr lang="en-US" dirty="0" smtClean="0"/>
              <a:t>Purpose</a:t>
            </a:r>
          </a:p>
          <a:p>
            <a:r>
              <a:rPr lang="en-US" dirty="0" smtClean="0"/>
              <a:t>Prompts </a:t>
            </a:r>
          </a:p>
          <a:p>
            <a:r>
              <a:rPr lang="en-US" dirty="0" smtClean="0"/>
              <a:t>Inquiry Form</a:t>
            </a:r>
          </a:p>
          <a:p>
            <a:r>
              <a:rPr lang="en-US" dirty="0" smtClean="0"/>
              <a:t>Process</a:t>
            </a:r>
            <a:endParaRPr lang="en-US" dirty="0"/>
          </a:p>
        </p:txBody>
      </p:sp>
      <p:pic>
        <p:nvPicPr>
          <p:cNvPr id="1026" name="Picture 2" descr="C:\Users\sreynolds\AppData\Local\Microsoft\Windows\INetCache\IE\50BS1DWD\change[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3000" y="2096294"/>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3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But wait, there’s more…</a:t>
            </a:r>
            <a:endParaRPr lang="en-US" b="1" dirty="0"/>
          </a:p>
        </p:txBody>
      </p:sp>
      <p:sp>
        <p:nvSpPr>
          <p:cNvPr id="3" name="Content Placeholder 2"/>
          <p:cNvSpPr>
            <a:spLocks noGrp="1"/>
          </p:cNvSpPr>
          <p:nvPr>
            <p:ph idx="1"/>
          </p:nvPr>
        </p:nvSpPr>
        <p:spPr/>
        <p:txBody>
          <a:bodyPr/>
          <a:lstStyle/>
          <a:p>
            <a:endParaRPr lang="en-US" dirty="0" smtClean="0"/>
          </a:p>
          <a:p>
            <a:r>
              <a:rPr lang="en-US" dirty="0" smtClean="0"/>
              <a:t>ISER – ISER training 2 years out and Advance ISER training</a:t>
            </a:r>
          </a:p>
          <a:p>
            <a:r>
              <a:rPr lang="en-US" dirty="0" smtClean="0"/>
              <a:t>Follow up reports </a:t>
            </a:r>
          </a:p>
          <a:p>
            <a:r>
              <a:rPr lang="en-US" dirty="0" smtClean="0"/>
              <a:t>Baccalaureates</a:t>
            </a:r>
            <a:endParaRPr lang="en-US" dirty="0"/>
          </a:p>
        </p:txBody>
      </p:sp>
      <p:sp>
        <p:nvSpPr>
          <p:cNvPr id="4" name="Rectangle 3"/>
          <p:cNvSpPr/>
          <p:nvPr/>
        </p:nvSpPr>
        <p:spPr>
          <a:xfrm>
            <a:off x="4845082" y="3252343"/>
            <a:ext cx="1575560" cy="830997"/>
          </a:xfrm>
          <a:prstGeom prst="rect">
            <a:avLst/>
          </a:prstGeom>
          <a:noFill/>
        </p:spPr>
        <p:txBody>
          <a:bodyPr wrap="none" lIns="91440" tIns="45720" rIns="91440" bIns="45720">
            <a:spAutoFit/>
          </a:bodyPr>
          <a:lstStyle/>
          <a:p>
            <a:pPr algn="ctr"/>
            <a:r>
              <a:rPr lang="en-U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More</a:t>
            </a:r>
            <a:endParaRPr lang="en-US" sz="48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p:cNvSpPr/>
          <p:nvPr/>
        </p:nvSpPr>
        <p:spPr>
          <a:xfrm>
            <a:off x="5860953" y="3795662"/>
            <a:ext cx="2271006" cy="1200329"/>
          </a:xfrm>
          <a:prstGeom prst="rect">
            <a:avLst/>
          </a:prstGeom>
          <a:noFill/>
        </p:spPr>
        <p:txBody>
          <a:bodyPr wrap="none" lIns="91440" tIns="45720" rIns="91440" bIns="45720">
            <a:spAutoFit/>
          </a:bodyPr>
          <a:lstStyle/>
          <a:p>
            <a:pPr algn="ctr"/>
            <a:r>
              <a:rPr lang="en-US" sz="72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More</a:t>
            </a:r>
            <a:endParaRPr lang="en-US" sz="72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7123126" y="4519043"/>
            <a:ext cx="3873425" cy="1631216"/>
          </a:xfrm>
          <a:prstGeom prst="rect">
            <a:avLst/>
          </a:prstGeom>
          <a:noFill/>
        </p:spPr>
        <p:txBody>
          <a:bodyPr wrap="square" lIns="91440" tIns="45720" rIns="91440" bIns="45720">
            <a:spAutoFit/>
          </a:bodyPr>
          <a:lstStyle/>
          <a:p>
            <a:pPr algn="ctr"/>
            <a:r>
              <a:rPr lang="en-US" sz="100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More</a:t>
            </a:r>
            <a:endParaRPr lang="en-US" sz="100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989120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1702</TotalTime>
  <Words>396</Words>
  <Application>Microsoft Office PowerPoint</Application>
  <PresentationFormat>Custom</PresentationFormat>
  <Paragraphs>84</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New ALO Training</vt:lpstr>
      <vt:lpstr>Welcome and Introductions</vt:lpstr>
      <vt:lpstr>ACCJC New Directions, Philosophy</vt:lpstr>
      <vt:lpstr>Role of the ALO</vt:lpstr>
      <vt:lpstr>Responsibilities</vt:lpstr>
      <vt:lpstr>ALO – The Standards Expert  (Unpacking the Standards)</vt:lpstr>
      <vt:lpstr>Annual Reporting</vt:lpstr>
      <vt:lpstr>Substantive Change Process</vt:lpstr>
      <vt:lpstr>But wait, there’s more…</vt:lpstr>
      <vt:lpstr>Resources</vt:lpstr>
      <vt:lpstr>Thought Experiment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Stephanie Droker</cp:lastModifiedBy>
  <cp:revision>132</cp:revision>
  <cp:lastPrinted>2018-01-17T17:35:50Z</cp:lastPrinted>
  <dcterms:created xsi:type="dcterms:W3CDTF">2017-05-09T17:24:10Z</dcterms:created>
  <dcterms:modified xsi:type="dcterms:W3CDTF">2018-02-21T22:17:59Z</dcterms:modified>
</cp:coreProperties>
</file>