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1"/>
  </p:notesMasterIdLst>
  <p:handoutMasterIdLst>
    <p:handoutMasterId r:id="rId42"/>
  </p:handoutMasterIdLst>
  <p:sldIdLst>
    <p:sldId id="256" r:id="rId2"/>
    <p:sldId id="257" r:id="rId3"/>
    <p:sldId id="281" r:id="rId4"/>
    <p:sldId id="418" r:id="rId5"/>
    <p:sldId id="380" r:id="rId6"/>
    <p:sldId id="381" r:id="rId7"/>
    <p:sldId id="382" r:id="rId8"/>
    <p:sldId id="383" r:id="rId9"/>
    <p:sldId id="384" r:id="rId10"/>
    <p:sldId id="385" r:id="rId11"/>
    <p:sldId id="395" r:id="rId12"/>
    <p:sldId id="419" r:id="rId13"/>
    <p:sldId id="396" r:id="rId14"/>
    <p:sldId id="386" r:id="rId15"/>
    <p:sldId id="413" r:id="rId16"/>
    <p:sldId id="414" r:id="rId17"/>
    <p:sldId id="415" r:id="rId18"/>
    <p:sldId id="417" r:id="rId19"/>
    <p:sldId id="420" r:id="rId20"/>
    <p:sldId id="387" r:id="rId21"/>
    <p:sldId id="388" r:id="rId22"/>
    <p:sldId id="401" r:id="rId23"/>
    <p:sldId id="402" r:id="rId24"/>
    <p:sldId id="389" r:id="rId25"/>
    <p:sldId id="398" r:id="rId26"/>
    <p:sldId id="390" r:id="rId27"/>
    <p:sldId id="391" r:id="rId28"/>
    <p:sldId id="392" r:id="rId29"/>
    <p:sldId id="412" r:id="rId30"/>
    <p:sldId id="423" r:id="rId31"/>
    <p:sldId id="422" r:id="rId32"/>
    <p:sldId id="365" r:id="rId33"/>
    <p:sldId id="265" r:id="rId34"/>
    <p:sldId id="421" r:id="rId35"/>
    <p:sldId id="368" r:id="rId36"/>
    <p:sldId id="369" r:id="rId37"/>
    <p:sldId id="370" r:id="rId38"/>
    <p:sldId id="371" r:id="rId39"/>
    <p:sldId id="372"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3" d="100"/>
          <a:sy n="43" d="100"/>
        </p:scale>
        <p:origin x="-2088" y="-7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334AD-4F11-447F-A54F-33782413C4F1}" type="doc">
      <dgm:prSet loTypeId="urn:microsoft.com/office/officeart/2005/8/layout/bProcess2" loCatId="process" qsTypeId="urn:microsoft.com/office/officeart/2005/8/quickstyle/simple2" qsCatId="simple" csTypeId="urn:microsoft.com/office/officeart/2005/8/colors/colorful1" csCatId="colorful" phldr="1"/>
      <dgm:spPr/>
      <dgm:t>
        <a:bodyPr/>
        <a:lstStyle/>
        <a:p>
          <a:endParaRPr lang="en-US"/>
        </a:p>
      </dgm:t>
    </dgm:pt>
    <dgm:pt modelId="{A23285AF-EE21-4CF2-9211-D8523D47DBB0}">
      <dgm:prSet phldrT="[Text]"/>
      <dgm:spPr>
        <a:solidFill>
          <a:srgbClr val="FF0000"/>
        </a:solidFill>
      </dgm:spPr>
      <dgm:t>
        <a:bodyPr/>
        <a:lstStyle/>
        <a:p>
          <a:r>
            <a:rPr lang="en-US" b="1" dirty="0" smtClean="0"/>
            <a:t>Local Curriculum Process</a:t>
          </a:r>
          <a:endParaRPr lang="en-US" dirty="0"/>
        </a:p>
      </dgm:t>
    </dgm:pt>
    <dgm:pt modelId="{CC4FB507-2DF0-4DDE-9A1D-DD60004249BA}" type="parTrans" cxnId="{565DC2E3-B9C7-4FBE-A23D-60918CA00D37}">
      <dgm:prSet/>
      <dgm:spPr/>
      <dgm:t>
        <a:bodyPr/>
        <a:lstStyle/>
        <a:p>
          <a:endParaRPr lang="en-US"/>
        </a:p>
      </dgm:t>
    </dgm:pt>
    <dgm:pt modelId="{ED2A1D5E-4580-4CE5-9977-D3F294248B19}" type="sibTrans" cxnId="{565DC2E3-B9C7-4FBE-A23D-60918CA00D37}">
      <dgm:prSet/>
      <dgm:spPr>
        <a:solidFill>
          <a:srgbClr val="FF0000"/>
        </a:solidFill>
      </dgm:spPr>
      <dgm:t>
        <a:bodyPr/>
        <a:lstStyle/>
        <a:p>
          <a:endParaRPr lang="en-US"/>
        </a:p>
      </dgm:t>
    </dgm:pt>
    <dgm:pt modelId="{2ECA4706-6C5D-4C6A-B1B8-2AD57ADE024C}">
      <dgm:prSet phldrT="[Text]"/>
      <dgm:spPr>
        <a:solidFill>
          <a:srgbClr val="92D050"/>
        </a:solidFill>
      </dgm:spPr>
      <dgm:t>
        <a:bodyPr/>
        <a:lstStyle/>
        <a:p>
          <a:r>
            <a:rPr lang="en-US" b="1" dirty="0" smtClean="0"/>
            <a:t>Chancellor’s Office Curriculum Inventory</a:t>
          </a:r>
          <a:endParaRPr lang="en-US" dirty="0"/>
        </a:p>
      </dgm:t>
    </dgm:pt>
    <dgm:pt modelId="{D0B2597C-3EB1-486A-8B06-CCA545E58480}" type="parTrans" cxnId="{B7AC91BC-AB07-4E8C-9883-F3E0D8970D22}">
      <dgm:prSet/>
      <dgm:spPr/>
      <dgm:t>
        <a:bodyPr/>
        <a:lstStyle/>
        <a:p>
          <a:endParaRPr lang="en-US"/>
        </a:p>
      </dgm:t>
    </dgm:pt>
    <dgm:pt modelId="{499E6A36-8EC5-4DD0-9B29-525426266140}" type="sibTrans" cxnId="{B7AC91BC-AB07-4E8C-9883-F3E0D8970D22}">
      <dgm:prSet/>
      <dgm:spPr>
        <a:solidFill>
          <a:srgbClr val="92D050"/>
        </a:solidFill>
      </dgm:spPr>
      <dgm:t>
        <a:bodyPr/>
        <a:lstStyle/>
        <a:p>
          <a:endParaRPr lang="en-US"/>
        </a:p>
      </dgm:t>
    </dgm:pt>
    <dgm:pt modelId="{2630013D-95DE-4B9E-862B-64D2E17571B4}">
      <dgm:prSet phldrT="[Text]"/>
      <dgm:spPr>
        <a:solidFill>
          <a:srgbClr val="7030A0"/>
        </a:solidFill>
      </dgm:spPr>
      <dgm:t>
        <a:bodyPr/>
        <a:lstStyle/>
        <a:p>
          <a:r>
            <a:rPr lang="en-US" b="1" dirty="0" smtClean="0"/>
            <a:t>College</a:t>
          </a:r>
          <a:endParaRPr lang="en-US" dirty="0"/>
        </a:p>
      </dgm:t>
    </dgm:pt>
    <dgm:pt modelId="{DBD952DC-72B1-4CB2-AB49-E35D6B865D18}" type="parTrans" cxnId="{F484E9DA-4113-4323-BF51-94711991183A}">
      <dgm:prSet/>
      <dgm:spPr/>
      <dgm:t>
        <a:bodyPr/>
        <a:lstStyle/>
        <a:p>
          <a:endParaRPr lang="en-US"/>
        </a:p>
      </dgm:t>
    </dgm:pt>
    <dgm:pt modelId="{A235D6D2-CFB1-41DA-A135-EAAF376BE514}" type="sibTrans" cxnId="{F484E9DA-4113-4323-BF51-94711991183A}">
      <dgm:prSet/>
      <dgm:spPr>
        <a:solidFill>
          <a:srgbClr val="7030A0"/>
        </a:solidFill>
      </dgm:spPr>
      <dgm:t>
        <a:bodyPr/>
        <a:lstStyle/>
        <a:p>
          <a:endParaRPr lang="en-US"/>
        </a:p>
      </dgm:t>
    </dgm:pt>
    <dgm:pt modelId="{A395146E-8325-43EB-9610-6F48B2B3E6D6}">
      <dgm:prSet phldrT="[Text]"/>
      <dgm:spPr>
        <a:solidFill>
          <a:srgbClr val="00B0F0"/>
        </a:solidFill>
      </dgm:spPr>
      <dgm:t>
        <a:bodyPr/>
        <a:lstStyle/>
        <a:p>
          <a:r>
            <a:rPr lang="en-US" dirty="0" smtClean="0"/>
            <a:t>College Catalog</a:t>
          </a:r>
          <a:endParaRPr lang="en-US" dirty="0"/>
        </a:p>
      </dgm:t>
    </dgm:pt>
    <dgm:pt modelId="{B401D115-3236-4CC5-8241-ACDA88DA1859}" type="parTrans" cxnId="{269AAD90-B9F7-40EB-858C-FF8792F95B45}">
      <dgm:prSet/>
      <dgm:spPr/>
      <dgm:t>
        <a:bodyPr/>
        <a:lstStyle/>
        <a:p>
          <a:endParaRPr lang="en-US"/>
        </a:p>
      </dgm:t>
    </dgm:pt>
    <dgm:pt modelId="{89179F5D-A16E-45C2-97D6-2E20C90D67DE}" type="sibTrans" cxnId="{269AAD90-B9F7-40EB-858C-FF8792F95B45}">
      <dgm:prSet/>
      <dgm:spPr>
        <a:solidFill>
          <a:schemeClr val="bg1"/>
        </a:solidFill>
      </dgm:spPr>
      <dgm:t>
        <a:bodyPr/>
        <a:lstStyle/>
        <a:p>
          <a:endParaRPr lang="en-US"/>
        </a:p>
      </dgm:t>
    </dgm:pt>
    <dgm:pt modelId="{0DADC606-A423-468D-A564-0561EED2DC8A}">
      <dgm:prSet phldrT="[Text]"/>
      <dgm:spPr>
        <a:solidFill>
          <a:srgbClr val="C00000"/>
        </a:solidFill>
      </dgm:spPr>
      <dgm:t>
        <a:bodyPr/>
        <a:lstStyle/>
        <a:p>
          <a:r>
            <a:rPr lang="en-US" dirty="0" smtClean="0"/>
            <a:t>College Software</a:t>
          </a:r>
          <a:endParaRPr lang="en-US" dirty="0"/>
        </a:p>
      </dgm:t>
    </dgm:pt>
    <dgm:pt modelId="{A2E6481E-4FDA-4B1D-AC62-852DC27F2027}" type="parTrans" cxnId="{F246AD21-5BF7-4F48-BECF-D79B37DF9F61}">
      <dgm:prSet/>
      <dgm:spPr/>
      <dgm:t>
        <a:bodyPr/>
        <a:lstStyle/>
        <a:p>
          <a:endParaRPr lang="en-US"/>
        </a:p>
      </dgm:t>
    </dgm:pt>
    <dgm:pt modelId="{8890DD84-01E0-452B-A9DF-1BBC8B007463}" type="sibTrans" cxnId="{F246AD21-5BF7-4F48-BECF-D79B37DF9F61}">
      <dgm:prSet/>
      <dgm:spPr/>
      <dgm:t>
        <a:bodyPr/>
        <a:lstStyle/>
        <a:p>
          <a:endParaRPr lang="en-US"/>
        </a:p>
      </dgm:t>
    </dgm:pt>
    <dgm:pt modelId="{A7226AFC-D1DA-45C9-9361-36AC9DCE0803}">
      <dgm:prSet phldrT="[Text]"/>
      <dgm:spPr>
        <a:solidFill>
          <a:srgbClr val="FFC000"/>
        </a:solidFill>
      </dgm:spPr>
      <dgm:t>
        <a:bodyPr/>
        <a:lstStyle/>
        <a:p>
          <a:r>
            <a:rPr lang="en-US" dirty="0" smtClean="0"/>
            <a:t>College Participation Agreement</a:t>
          </a:r>
          <a:endParaRPr lang="en-US" dirty="0"/>
        </a:p>
      </dgm:t>
    </dgm:pt>
    <dgm:pt modelId="{4DABD1E0-860D-4EEF-9EA7-A32504A00B57}" type="parTrans" cxnId="{7088C2C4-AB89-4BE2-A1CE-11C3B8AFBB09}">
      <dgm:prSet/>
      <dgm:spPr/>
      <dgm:t>
        <a:bodyPr/>
        <a:lstStyle/>
        <a:p>
          <a:endParaRPr lang="en-US"/>
        </a:p>
      </dgm:t>
    </dgm:pt>
    <dgm:pt modelId="{6E7525BB-9EF6-4B6F-8C9D-D8EFC8D007AB}" type="sibTrans" cxnId="{7088C2C4-AB89-4BE2-A1CE-11C3B8AFBB09}">
      <dgm:prSet/>
      <dgm:spPr>
        <a:solidFill>
          <a:schemeClr val="bg1"/>
        </a:solidFill>
      </dgm:spPr>
      <dgm:t>
        <a:bodyPr/>
        <a:lstStyle/>
        <a:p>
          <a:endParaRPr lang="en-US"/>
        </a:p>
      </dgm:t>
    </dgm:pt>
    <dgm:pt modelId="{9CBD40B4-89DC-4DFA-870D-3B3E92871EAA}" type="pres">
      <dgm:prSet presAssocID="{114334AD-4F11-447F-A54F-33782413C4F1}" presName="diagram" presStyleCnt="0">
        <dgm:presLayoutVars>
          <dgm:dir/>
          <dgm:resizeHandles/>
        </dgm:presLayoutVars>
      </dgm:prSet>
      <dgm:spPr/>
      <dgm:t>
        <a:bodyPr/>
        <a:lstStyle/>
        <a:p>
          <a:endParaRPr lang="en-US"/>
        </a:p>
      </dgm:t>
    </dgm:pt>
    <dgm:pt modelId="{FB7E96D9-0CFA-444B-ADD6-0EBF54E255E6}" type="pres">
      <dgm:prSet presAssocID="{A23285AF-EE21-4CF2-9211-D8523D47DBB0}" presName="firstNode" presStyleLbl="node1" presStyleIdx="0" presStyleCnt="6">
        <dgm:presLayoutVars>
          <dgm:bulletEnabled val="1"/>
        </dgm:presLayoutVars>
      </dgm:prSet>
      <dgm:spPr/>
      <dgm:t>
        <a:bodyPr/>
        <a:lstStyle/>
        <a:p>
          <a:endParaRPr lang="en-US"/>
        </a:p>
      </dgm:t>
    </dgm:pt>
    <dgm:pt modelId="{C00C2425-CEF7-43A4-928A-E59A0B13CD29}" type="pres">
      <dgm:prSet presAssocID="{ED2A1D5E-4580-4CE5-9977-D3F294248B19}" presName="sibTrans" presStyleLbl="sibTrans2D1" presStyleIdx="0" presStyleCnt="5"/>
      <dgm:spPr/>
      <dgm:t>
        <a:bodyPr/>
        <a:lstStyle/>
        <a:p>
          <a:endParaRPr lang="en-US"/>
        </a:p>
      </dgm:t>
    </dgm:pt>
    <dgm:pt modelId="{89F1D968-41C0-4EFE-A8FB-F95C586DE80D}" type="pres">
      <dgm:prSet presAssocID="{2ECA4706-6C5D-4C6A-B1B8-2AD57ADE024C}" presName="middleNode" presStyleCnt="0"/>
      <dgm:spPr/>
    </dgm:pt>
    <dgm:pt modelId="{359AF5AE-04C9-4335-9F41-CA16503A0E1C}" type="pres">
      <dgm:prSet presAssocID="{2ECA4706-6C5D-4C6A-B1B8-2AD57ADE024C}" presName="padding" presStyleLbl="node1" presStyleIdx="0" presStyleCnt="6"/>
      <dgm:spPr/>
    </dgm:pt>
    <dgm:pt modelId="{FD2C2E24-BC19-4A19-97AF-FF08FD2F9C72}" type="pres">
      <dgm:prSet presAssocID="{2ECA4706-6C5D-4C6A-B1B8-2AD57ADE024C}" presName="shape" presStyleLbl="node1" presStyleIdx="1" presStyleCnt="6" custScaleX="141138" custScaleY="139459">
        <dgm:presLayoutVars>
          <dgm:bulletEnabled val="1"/>
        </dgm:presLayoutVars>
      </dgm:prSet>
      <dgm:spPr/>
      <dgm:t>
        <a:bodyPr/>
        <a:lstStyle/>
        <a:p>
          <a:endParaRPr lang="en-US"/>
        </a:p>
      </dgm:t>
    </dgm:pt>
    <dgm:pt modelId="{63B7FD5E-234B-4950-A25D-C93585ABD58E}" type="pres">
      <dgm:prSet presAssocID="{499E6A36-8EC5-4DD0-9B29-525426266140}" presName="sibTrans" presStyleLbl="sibTrans2D1" presStyleIdx="1" presStyleCnt="5"/>
      <dgm:spPr/>
      <dgm:t>
        <a:bodyPr/>
        <a:lstStyle/>
        <a:p>
          <a:endParaRPr lang="en-US"/>
        </a:p>
      </dgm:t>
    </dgm:pt>
    <dgm:pt modelId="{C9402503-6A77-4F98-A950-3BCF21D8914A}" type="pres">
      <dgm:prSet presAssocID="{2630013D-95DE-4B9E-862B-64D2E17571B4}" presName="middleNode" presStyleCnt="0"/>
      <dgm:spPr/>
    </dgm:pt>
    <dgm:pt modelId="{53D42528-2C29-409F-BE6D-B9B7C558CCFE}" type="pres">
      <dgm:prSet presAssocID="{2630013D-95DE-4B9E-862B-64D2E17571B4}" presName="padding" presStyleLbl="node1" presStyleIdx="1" presStyleCnt="6"/>
      <dgm:spPr/>
    </dgm:pt>
    <dgm:pt modelId="{1B25930F-8838-4373-B689-D71CF9BA754E}" type="pres">
      <dgm:prSet presAssocID="{2630013D-95DE-4B9E-862B-64D2E17571B4}" presName="shape" presStyleLbl="node1" presStyleIdx="2" presStyleCnt="6" custScaleX="145531" custScaleY="145436">
        <dgm:presLayoutVars>
          <dgm:bulletEnabled val="1"/>
        </dgm:presLayoutVars>
      </dgm:prSet>
      <dgm:spPr/>
      <dgm:t>
        <a:bodyPr/>
        <a:lstStyle/>
        <a:p>
          <a:endParaRPr lang="en-US"/>
        </a:p>
      </dgm:t>
    </dgm:pt>
    <dgm:pt modelId="{DB5AF09A-175D-4347-AA53-B92666BCC70F}" type="pres">
      <dgm:prSet presAssocID="{A235D6D2-CFB1-41DA-A135-EAAF376BE514}" presName="sibTrans" presStyleLbl="sibTrans2D1" presStyleIdx="2" presStyleCnt="5"/>
      <dgm:spPr/>
      <dgm:t>
        <a:bodyPr/>
        <a:lstStyle/>
        <a:p>
          <a:endParaRPr lang="en-US"/>
        </a:p>
      </dgm:t>
    </dgm:pt>
    <dgm:pt modelId="{C797E029-1538-494A-9FCD-BB93F4CF575E}" type="pres">
      <dgm:prSet presAssocID="{A395146E-8325-43EB-9610-6F48B2B3E6D6}" presName="middleNode" presStyleCnt="0"/>
      <dgm:spPr/>
    </dgm:pt>
    <dgm:pt modelId="{418100E6-6CD6-4C6F-9C88-ED769A7B90E8}" type="pres">
      <dgm:prSet presAssocID="{A395146E-8325-43EB-9610-6F48B2B3E6D6}" presName="padding" presStyleLbl="node1" presStyleIdx="2" presStyleCnt="6"/>
      <dgm:spPr/>
    </dgm:pt>
    <dgm:pt modelId="{0706433D-971A-48CF-9D80-3F6E3A7C226A}" type="pres">
      <dgm:prSet presAssocID="{A395146E-8325-43EB-9610-6F48B2B3E6D6}" presName="shape" presStyleLbl="node1" presStyleIdx="3" presStyleCnt="6" custScaleX="145531" custScaleY="146632">
        <dgm:presLayoutVars>
          <dgm:bulletEnabled val="1"/>
        </dgm:presLayoutVars>
      </dgm:prSet>
      <dgm:spPr/>
      <dgm:t>
        <a:bodyPr/>
        <a:lstStyle/>
        <a:p>
          <a:endParaRPr lang="en-US"/>
        </a:p>
      </dgm:t>
    </dgm:pt>
    <dgm:pt modelId="{64DA0714-2704-42BB-9946-30D7C7A67779}" type="pres">
      <dgm:prSet presAssocID="{89179F5D-A16E-45C2-97D6-2E20C90D67DE}" presName="sibTrans" presStyleLbl="sibTrans2D1" presStyleIdx="3" presStyleCnt="5" custAng="18735917" custFlipVert="0" custFlipHor="0" custScaleX="20187" custScaleY="9863" custLinFactX="453341" custLinFactY="111141" custLinFactNeighborX="500000" custLinFactNeighborY="200000"/>
      <dgm:spPr/>
      <dgm:t>
        <a:bodyPr/>
        <a:lstStyle/>
        <a:p>
          <a:endParaRPr lang="en-US"/>
        </a:p>
      </dgm:t>
    </dgm:pt>
    <dgm:pt modelId="{1592F2AB-A5B6-4FBE-8CB8-7DCFB815324D}" type="pres">
      <dgm:prSet presAssocID="{A7226AFC-D1DA-45C9-9361-36AC9DCE0803}" presName="middleNode" presStyleCnt="0"/>
      <dgm:spPr/>
    </dgm:pt>
    <dgm:pt modelId="{89D6706A-17FF-4941-B0A3-7E45F4E88D0D}" type="pres">
      <dgm:prSet presAssocID="{A7226AFC-D1DA-45C9-9361-36AC9DCE0803}" presName="padding" presStyleLbl="node1" presStyleIdx="3" presStyleCnt="6"/>
      <dgm:spPr/>
    </dgm:pt>
    <dgm:pt modelId="{265BDCD0-A6CB-4C19-939C-A33DF07AAAB5}" type="pres">
      <dgm:prSet presAssocID="{A7226AFC-D1DA-45C9-9361-36AC9DCE0803}" presName="shape" presStyleLbl="node1" presStyleIdx="4" presStyleCnt="6" custScaleX="145531" custScaleY="146632" custLinFactY="100000" custLinFactNeighborX="-39351" custLinFactNeighborY="105985">
        <dgm:presLayoutVars>
          <dgm:bulletEnabled val="1"/>
        </dgm:presLayoutVars>
      </dgm:prSet>
      <dgm:spPr/>
      <dgm:t>
        <a:bodyPr/>
        <a:lstStyle/>
        <a:p>
          <a:endParaRPr lang="en-US"/>
        </a:p>
      </dgm:t>
    </dgm:pt>
    <dgm:pt modelId="{FC7B069A-7947-4969-9D5E-6B892F1A3678}" type="pres">
      <dgm:prSet presAssocID="{6E7525BB-9EF6-4B6F-8C9D-D8EFC8D007AB}" presName="sibTrans" presStyleLbl="sibTrans2D1" presStyleIdx="4" presStyleCnt="5" custFlipVert="1" custFlipHor="1" custScaleX="15175" custScaleY="6787" custLinFactX="240451" custLinFactY="110476" custLinFactNeighborX="300000" custLinFactNeighborY="200000"/>
      <dgm:spPr/>
      <dgm:t>
        <a:bodyPr/>
        <a:lstStyle/>
        <a:p>
          <a:endParaRPr lang="en-US"/>
        </a:p>
      </dgm:t>
    </dgm:pt>
    <dgm:pt modelId="{18302D73-06E1-4B24-B56E-18BBF6566949}" type="pres">
      <dgm:prSet presAssocID="{0DADC606-A423-468D-A564-0561EED2DC8A}" presName="lastNode" presStyleLbl="node1" presStyleIdx="5" presStyleCnt="6" custLinFactY="-27152" custLinFactNeighborX="-20823" custLinFactNeighborY="-100000">
        <dgm:presLayoutVars>
          <dgm:bulletEnabled val="1"/>
        </dgm:presLayoutVars>
      </dgm:prSet>
      <dgm:spPr/>
      <dgm:t>
        <a:bodyPr/>
        <a:lstStyle/>
        <a:p>
          <a:endParaRPr lang="en-US"/>
        </a:p>
      </dgm:t>
    </dgm:pt>
  </dgm:ptLst>
  <dgm:cxnLst>
    <dgm:cxn modelId="{D1245DD2-EBF6-4736-A1A4-E37B023A57C8}" type="presOf" srcId="{6E7525BB-9EF6-4B6F-8C9D-D8EFC8D007AB}" destId="{FC7B069A-7947-4969-9D5E-6B892F1A3678}" srcOrd="0" destOrd="0" presId="urn:microsoft.com/office/officeart/2005/8/layout/bProcess2"/>
    <dgm:cxn modelId="{F1A6E9E2-C562-4E36-BA04-97268CD293DA}" type="presOf" srcId="{A235D6D2-CFB1-41DA-A135-EAAF376BE514}" destId="{DB5AF09A-175D-4347-AA53-B92666BCC70F}" srcOrd="0" destOrd="0" presId="urn:microsoft.com/office/officeart/2005/8/layout/bProcess2"/>
    <dgm:cxn modelId="{38A6C22D-621E-47AC-B27C-08A3209DA6A1}" type="presOf" srcId="{A7226AFC-D1DA-45C9-9361-36AC9DCE0803}" destId="{265BDCD0-A6CB-4C19-939C-A33DF07AAAB5}" srcOrd="0" destOrd="0" presId="urn:microsoft.com/office/officeart/2005/8/layout/bProcess2"/>
    <dgm:cxn modelId="{F484E9DA-4113-4323-BF51-94711991183A}" srcId="{114334AD-4F11-447F-A54F-33782413C4F1}" destId="{2630013D-95DE-4B9E-862B-64D2E17571B4}" srcOrd="2" destOrd="0" parTransId="{DBD952DC-72B1-4CB2-AB49-E35D6B865D18}" sibTransId="{A235D6D2-CFB1-41DA-A135-EAAF376BE514}"/>
    <dgm:cxn modelId="{F246AD21-5BF7-4F48-BECF-D79B37DF9F61}" srcId="{114334AD-4F11-447F-A54F-33782413C4F1}" destId="{0DADC606-A423-468D-A564-0561EED2DC8A}" srcOrd="5" destOrd="0" parTransId="{A2E6481E-4FDA-4B1D-AC62-852DC27F2027}" sibTransId="{8890DD84-01E0-452B-A9DF-1BBC8B007463}"/>
    <dgm:cxn modelId="{F33FC7A9-556F-4B7A-AF20-6078CC2555CF}" type="presOf" srcId="{2630013D-95DE-4B9E-862B-64D2E17571B4}" destId="{1B25930F-8838-4373-B689-D71CF9BA754E}" srcOrd="0" destOrd="0" presId="urn:microsoft.com/office/officeart/2005/8/layout/bProcess2"/>
    <dgm:cxn modelId="{A1F7E682-0C17-4B56-B70A-312B84CE4D40}" type="presOf" srcId="{499E6A36-8EC5-4DD0-9B29-525426266140}" destId="{63B7FD5E-234B-4950-A25D-C93585ABD58E}" srcOrd="0" destOrd="0" presId="urn:microsoft.com/office/officeart/2005/8/layout/bProcess2"/>
    <dgm:cxn modelId="{7088C2C4-AB89-4BE2-A1CE-11C3B8AFBB09}" srcId="{114334AD-4F11-447F-A54F-33782413C4F1}" destId="{A7226AFC-D1DA-45C9-9361-36AC9DCE0803}" srcOrd="4" destOrd="0" parTransId="{4DABD1E0-860D-4EEF-9EA7-A32504A00B57}" sibTransId="{6E7525BB-9EF6-4B6F-8C9D-D8EFC8D007AB}"/>
    <dgm:cxn modelId="{6D38C041-D038-4F34-8F53-29C5F35EC94A}" type="presOf" srcId="{ED2A1D5E-4580-4CE5-9977-D3F294248B19}" destId="{C00C2425-CEF7-43A4-928A-E59A0B13CD29}" srcOrd="0" destOrd="0" presId="urn:microsoft.com/office/officeart/2005/8/layout/bProcess2"/>
    <dgm:cxn modelId="{269AAD90-B9F7-40EB-858C-FF8792F95B45}" srcId="{114334AD-4F11-447F-A54F-33782413C4F1}" destId="{A395146E-8325-43EB-9610-6F48B2B3E6D6}" srcOrd="3" destOrd="0" parTransId="{B401D115-3236-4CC5-8241-ACDA88DA1859}" sibTransId="{89179F5D-A16E-45C2-97D6-2E20C90D67DE}"/>
    <dgm:cxn modelId="{B7AC91BC-AB07-4E8C-9883-F3E0D8970D22}" srcId="{114334AD-4F11-447F-A54F-33782413C4F1}" destId="{2ECA4706-6C5D-4C6A-B1B8-2AD57ADE024C}" srcOrd="1" destOrd="0" parTransId="{D0B2597C-3EB1-486A-8B06-CCA545E58480}" sibTransId="{499E6A36-8EC5-4DD0-9B29-525426266140}"/>
    <dgm:cxn modelId="{DABB2292-2FA7-4E1D-85B9-AA6D753D392B}" type="presOf" srcId="{2ECA4706-6C5D-4C6A-B1B8-2AD57ADE024C}" destId="{FD2C2E24-BC19-4A19-97AF-FF08FD2F9C72}" srcOrd="0" destOrd="0" presId="urn:microsoft.com/office/officeart/2005/8/layout/bProcess2"/>
    <dgm:cxn modelId="{F5148EAD-58F2-4225-A68B-68A97C28BF19}" type="presOf" srcId="{A395146E-8325-43EB-9610-6F48B2B3E6D6}" destId="{0706433D-971A-48CF-9D80-3F6E3A7C226A}" srcOrd="0" destOrd="0" presId="urn:microsoft.com/office/officeart/2005/8/layout/bProcess2"/>
    <dgm:cxn modelId="{EA988465-091A-45BA-AAE1-873AD667C5AD}" type="presOf" srcId="{89179F5D-A16E-45C2-97D6-2E20C90D67DE}" destId="{64DA0714-2704-42BB-9946-30D7C7A67779}" srcOrd="0" destOrd="0" presId="urn:microsoft.com/office/officeart/2005/8/layout/bProcess2"/>
    <dgm:cxn modelId="{0F37543D-1710-43F1-8920-9FD06C0E202B}" type="presOf" srcId="{A23285AF-EE21-4CF2-9211-D8523D47DBB0}" destId="{FB7E96D9-0CFA-444B-ADD6-0EBF54E255E6}" srcOrd="0" destOrd="0" presId="urn:microsoft.com/office/officeart/2005/8/layout/bProcess2"/>
    <dgm:cxn modelId="{1E8084C9-1B47-420C-A019-6AAB2653120C}" type="presOf" srcId="{114334AD-4F11-447F-A54F-33782413C4F1}" destId="{9CBD40B4-89DC-4DFA-870D-3B3E92871EAA}" srcOrd="0" destOrd="0" presId="urn:microsoft.com/office/officeart/2005/8/layout/bProcess2"/>
    <dgm:cxn modelId="{565DC2E3-B9C7-4FBE-A23D-60918CA00D37}" srcId="{114334AD-4F11-447F-A54F-33782413C4F1}" destId="{A23285AF-EE21-4CF2-9211-D8523D47DBB0}" srcOrd="0" destOrd="0" parTransId="{CC4FB507-2DF0-4DDE-9A1D-DD60004249BA}" sibTransId="{ED2A1D5E-4580-4CE5-9977-D3F294248B19}"/>
    <dgm:cxn modelId="{F246FA5B-E7BE-49B5-B7DE-65AA432D37BA}" type="presOf" srcId="{0DADC606-A423-468D-A564-0561EED2DC8A}" destId="{18302D73-06E1-4B24-B56E-18BBF6566949}" srcOrd="0" destOrd="0" presId="urn:microsoft.com/office/officeart/2005/8/layout/bProcess2"/>
    <dgm:cxn modelId="{F8C4F71A-F5C8-478A-B2F5-C0912062F6E4}" type="presParOf" srcId="{9CBD40B4-89DC-4DFA-870D-3B3E92871EAA}" destId="{FB7E96D9-0CFA-444B-ADD6-0EBF54E255E6}" srcOrd="0" destOrd="0" presId="urn:microsoft.com/office/officeart/2005/8/layout/bProcess2"/>
    <dgm:cxn modelId="{2C14BF8A-5160-426D-88DC-0B98A334DC92}" type="presParOf" srcId="{9CBD40B4-89DC-4DFA-870D-3B3E92871EAA}" destId="{C00C2425-CEF7-43A4-928A-E59A0B13CD29}" srcOrd="1" destOrd="0" presId="urn:microsoft.com/office/officeart/2005/8/layout/bProcess2"/>
    <dgm:cxn modelId="{A905F6D2-87BB-4B59-BD56-A7288ACB8D59}" type="presParOf" srcId="{9CBD40B4-89DC-4DFA-870D-3B3E92871EAA}" destId="{89F1D968-41C0-4EFE-A8FB-F95C586DE80D}" srcOrd="2" destOrd="0" presId="urn:microsoft.com/office/officeart/2005/8/layout/bProcess2"/>
    <dgm:cxn modelId="{59F42B51-AFBF-44F5-A0C0-7AF7A666B20B}" type="presParOf" srcId="{89F1D968-41C0-4EFE-A8FB-F95C586DE80D}" destId="{359AF5AE-04C9-4335-9F41-CA16503A0E1C}" srcOrd="0" destOrd="0" presId="urn:microsoft.com/office/officeart/2005/8/layout/bProcess2"/>
    <dgm:cxn modelId="{C2B6D33D-26BC-4254-A8E0-FFAD00CD1121}" type="presParOf" srcId="{89F1D968-41C0-4EFE-A8FB-F95C586DE80D}" destId="{FD2C2E24-BC19-4A19-97AF-FF08FD2F9C72}" srcOrd="1" destOrd="0" presId="urn:microsoft.com/office/officeart/2005/8/layout/bProcess2"/>
    <dgm:cxn modelId="{4B3E41A7-D908-4200-A545-C8FBC01C7689}" type="presParOf" srcId="{9CBD40B4-89DC-4DFA-870D-3B3E92871EAA}" destId="{63B7FD5E-234B-4950-A25D-C93585ABD58E}" srcOrd="3" destOrd="0" presId="urn:microsoft.com/office/officeart/2005/8/layout/bProcess2"/>
    <dgm:cxn modelId="{E3AB4C41-E8E4-43D9-AD7E-B5C6FB9D2698}" type="presParOf" srcId="{9CBD40B4-89DC-4DFA-870D-3B3E92871EAA}" destId="{C9402503-6A77-4F98-A950-3BCF21D8914A}" srcOrd="4" destOrd="0" presId="urn:microsoft.com/office/officeart/2005/8/layout/bProcess2"/>
    <dgm:cxn modelId="{353B93BF-758C-41B5-B319-679BB03B5726}" type="presParOf" srcId="{C9402503-6A77-4F98-A950-3BCF21D8914A}" destId="{53D42528-2C29-409F-BE6D-B9B7C558CCFE}" srcOrd="0" destOrd="0" presId="urn:microsoft.com/office/officeart/2005/8/layout/bProcess2"/>
    <dgm:cxn modelId="{B04E664C-FE43-47A0-972E-B995673C1192}" type="presParOf" srcId="{C9402503-6A77-4F98-A950-3BCF21D8914A}" destId="{1B25930F-8838-4373-B689-D71CF9BA754E}" srcOrd="1" destOrd="0" presId="urn:microsoft.com/office/officeart/2005/8/layout/bProcess2"/>
    <dgm:cxn modelId="{1010C3FA-8EC7-419B-912D-CD4F24566B32}" type="presParOf" srcId="{9CBD40B4-89DC-4DFA-870D-3B3E92871EAA}" destId="{DB5AF09A-175D-4347-AA53-B92666BCC70F}" srcOrd="5" destOrd="0" presId="urn:microsoft.com/office/officeart/2005/8/layout/bProcess2"/>
    <dgm:cxn modelId="{F4FD0292-1ADF-4C5A-B4FA-8A0255ECF9AF}" type="presParOf" srcId="{9CBD40B4-89DC-4DFA-870D-3B3E92871EAA}" destId="{C797E029-1538-494A-9FCD-BB93F4CF575E}" srcOrd="6" destOrd="0" presId="urn:microsoft.com/office/officeart/2005/8/layout/bProcess2"/>
    <dgm:cxn modelId="{F86DEF0B-23FC-47ED-B31F-C8CA2EFC5138}" type="presParOf" srcId="{C797E029-1538-494A-9FCD-BB93F4CF575E}" destId="{418100E6-6CD6-4C6F-9C88-ED769A7B90E8}" srcOrd="0" destOrd="0" presId="urn:microsoft.com/office/officeart/2005/8/layout/bProcess2"/>
    <dgm:cxn modelId="{A2E3AC2C-ADBD-4AB6-9D1A-3E784CBEE171}" type="presParOf" srcId="{C797E029-1538-494A-9FCD-BB93F4CF575E}" destId="{0706433D-971A-48CF-9D80-3F6E3A7C226A}" srcOrd="1" destOrd="0" presId="urn:microsoft.com/office/officeart/2005/8/layout/bProcess2"/>
    <dgm:cxn modelId="{A40195B4-5B11-431C-923C-A10D49668369}" type="presParOf" srcId="{9CBD40B4-89DC-4DFA-870D-3B3E92871EAA}" destId="{64DA0714-2704-42BB-9946-30D7C7A67779}" srcOrd="7" destOrd="0" presId="urn:microsoft.com/office/officeart/2005/8/layout/bProcess2"/>
    <dgm:cxn modelId="{C3FA6473-A781-45B0-BCC3-7DC301C055C1}" type="presParOf" srcId="{9CBD40B4-89DC-4DFA-870D-3B3E92871EAA}" destId="{1592F2AB-A5B6-4FBE-8CB8-7DCFB815324D}" srcOrd="8" destOrd="0" presId="urn:microsoft.com/office/officeart/2005/8/layout/bProcess2"/>
    <dgm:cxn modelId="{D33DD67E-5CC0-44EE-84CE-7BEDDF927398}" type="presParOf" srcId="{1592F2AB-A5B6-4FBE-8CB8-7DCFB815324D}" destId="{89D6706A-17FF-4941-B0A3-7E45F4E88D0D}" srcOrd="0" destOrd="0" presId="urn:microsoft.com/office/officeart/2005/8/layout/bProcess2"/>
    <dgm:cxn modelId="{9A33ED7F-9929-4B3B-A8BE-6EF8970A82B3}" type="presParOf" srcId="{1592F2AB-A5B6-4FBE-8CB8-7DCFB815324D}" destId="{265BDCD0-A6CB-4C19-939C-A33DF07AAAB5}" srcOrd="1" destOrd="0" presId="urn:microsoft.com/office/officeart/2005/8/layout/bProcess2"/>
    <dgm:cxn modelId="{3D56416C-F317-4490-87AA-08E16CCDEF7F}" type="presParOf" srcId="{9CBD40B4-89DC-4DFA-870D-3B3E92871EAA}" destId="{FC7B069A-7947-4969-9D5E-6B892F1A3678}" srcOrd="9" destOrd="0" presId="urn:microsoft.com/office/officeart/2005/8/layout/bProcess2"/>
    <dgm:cxn modelId="{9919F88A-C75C-431B-9772-6398AD9648BC}" type="presParOf" srcId="{9CBD40B4-89DC-4DFA-870D-3B3E92871EAA}" destId="{18302D73-06E1-4B24-B56E-18BBF6566949}" srcOrd="1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8D40AC71-C020-4E3C-B7B0-2EB9C2FA8430}" type="datetimeFigureOut">
              <a:rPr lang="en-US" altLang="en-US"/>
              <a:pPr/>
              <a:t>10/24/16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B5A0B347-7F5C-4EC0-A6DE-5C0837C46F0E}" type="slidenum">
              <a:rPr lang="en-US" altLang="en-US"/>
              <a:pPr/>
              <a:t>‹#›</a:t>
            </a:fld>
            <a:endParaRPr lang="en-US" altLang="en-US"/>
          </a:p>
        </p:txBody>
      </p:sp>
    </p:spTree>
    <p:extLst>
      <p:ext uri="{BB962C8B-B14F-4D97-AF65-F5344CB8AC3E}">
        <p14:creationId xmlns:p14="http://schemas.microsoft.com/office/powerpoint/2010/main" val="28405374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7C8DFEA9-AE6C-4450-97EF-D74DA47EC29D}" type="datetimeFigureOut">
              <a:rPr lang="en-US" altLang="en-US"/>
              <a:pPr/>
              <a:t>10/24/16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6DCEF105-ACDE-4006-9477-EE0D1E789CD1}" type="slidenum">
              <a:rPr lang="en-US" altLang="en-US"/>
              <a:pPr/>
              <a:t>‹#›</a:t>
            </a:fld>
            <a:endParaRPr lang="en-US" altLang="en-US"/>
          </a:p>
        </p:txBody>
      </p:sp>
    </p:spTree>
    <p:extLst>
      <p:ext uri="{BB962C8B-B14F-4D97-AF65-F5344CB8AC3E}">
        <p14:creationId xmlns:p14="http://schemas.microsoft.com/office/powerpoint/2010/main" val="281159256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B1AA9F8-E630-4794-973F-545C7BAD4F72}" type="slidenum">
              <a:rPr lang="en-US" altLang="en-US" sz="1200">
                <a:latin typeface="Calibri" panose="020F0502020204030204" pitchFamily="34" charset="0"/>
              </a:rPr>
              <a:pPr/>
              <a:t>1</a:t>
            </a:fld>
            <a:endParaRPr lang="en-US" altLang="en-US" sz="1200">
              <a:latin typeface="Calibri" panose="020F0502020204030204" pitchFamily="34" charset="0"/>
            </a:endParaRPr>
          </a:p>
        </p:txBody>
      </p:sp>
    </p:spTree>
    <p:extLst>
      <p:ext uri="{BB962C8B-B14F-4D97-AF65-F5344CB8AC3E}">
        <p14:creationId xmlns:p14="http://schemas.microsoft.com/office/powerpoint/2010/main" val="3320298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902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sym typeface="Calibri" panose="020F0502020204030204" pitchFamily="34" charset="0"/>
              </a:rPr>
              <a:t>Sofia</a:t>
            </a:r>
          </a:p>
        </p:txBody>
      </p:sp>
    </p:spTree>
    <p:extLst>
      <p:ext uri="{BB962C8B-B14F-4D97-AF65-F5344CB8AC3E}">
        <p14:creationId xmlns:p14="http://schemas.microsoft.com/office/powerpoint/2010/main" val="4003692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3107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sym typeface="Calibri" panose="020F0502020204030204" pitchFamily="34" charset="0"/>
              </a:rPr>
              <a:t>Sofia</a:t>
            </a:r>
          </a:p>
        </p:txBody>
      </p:sp>
    </p:spTree>
    <p:extLst>
      <p:ext uri="{BB962C8B-B14F-4D97-AF65-F5344CB8AC3E}">
        <p14:creationId xmlns:p14="http://schemas.microsoft.com/office/powerpoint/2010/main" val="311896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68CF9EF-7B41-4119-AA58-7D168A0EA3D5}" type="slidenum">
              <a:rPr lang="en-US" altLang="en-US">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10766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A53B755-D3E6-4E21-8F56-931BF88F4F46}" type="slidenum">
              <a:rPr lang="en-US" altLang="en-US">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713483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3352DD3-E751-4BA1-911A-5B599FA96C77}" type="slidenum">
              <a:rPr lang="en-US" altLang="en-US">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2912212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E537F38-1833-4C5F-B192-B06EF95B4426}" type="slidenum">
              <a:rPr lang="en-US" altLang="en-US" sz="1200">
                <a:latin typeface="Calibri" panose="020F0502020204030204" pitchFamily="34" charset="0"/>
              </a:rPr>
              <a:pPr/>
              <a:t>23</a:t>
            </a:fld>
            <a:endParaRPr lang="en-US" altLang="en-US" sz="1200">
              <a:latin typeface="Calibri" panose="020F0502020204030204" pitchFamily="34" charset="0"/>
            </a:endParaRPr>
          </a:p>
        </p:txBody>
      </p:sp>
    </p:spTree>
    <p:extLst>
      <p:ext uri="{BB962C8B-B14F-4D97-AF65-F5344CB8AC3E}">
        <p14:creationId xmlns:p14="http://schemas.microsoft.com/office/powerpoint/2010/main" val="2065502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sym typeface="Calibri" panose="020F0502020204030204" pitchFamily="34" charset="0"/>
              </a:rPr>
              <a:t>Sofia</a:t>
            </a:r>
          </a:p>
        </p:txBody>
      </p:sp>
    </p:spTree>
    <p:extLst>
      <p:ext uri="{BB962C8B-B14F-4D97-AF65-F5344CB8AC3E}">
        <p14:creationId xmlns:p14="http://schemas.microsoft.com/office/powerpoint/2010/main" val="664143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288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sym typeface="Calibri" panose="020F0502020204030204" pitchFamily="34" charset="0"/>
              </a:rPr>
              <a:t>Sofia</a:t>
            </a:r>
          </a:p>
        </p:txBody>
      </p:sp>
    </p:spTree>
    <p:extLst>
      <p:ext uri="{BB962C8B-B14F-4D97-AF65-F5344CB8AC3E}">
        <p14:creationId xmlns:p14="http://schemas.microsoft.com/office/powerpoint/2010/main" val="1703647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493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sym typeface="Calibri" panose="020F0502020204030204" pitchFamily="34" charset="0"/>
              </a:rPr>
              <a:t>Sofia</a:t>
            </a:r>
          </a:p>
        </p:txBody>
      </p:sp>
    </p:spTree>
    <p:extLst>
      <p:ext uri="{BB962C8B-B14F-4D97-AF65-F5344CB8AC3E}">
        <p14:creationId xmlns:p14="http://schemas.microsoft.com/office/powerpoint/2010/main" val="174350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697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rgbClr val="000000"/>
                </a:solidFill>
                <a:sym typeface="Calibri" panose="020F0502020204030204" pitchFamily="34" charset="0"/>
              </a:rPr>
              <a:t>Sofia</a:t>
            </a:r>
          </a:p>
        </p:txBody>
      </p:sp>
    </p:spTree>
    <p:extLst>
      <p:ext uri="{BB962C8B-B14F-4D97-AF65-F5344CB8AC3E}">
        <p14:creationId xmlns:p14="http://schemas.microsoft.com/office/powerpoint/2010/main" val="256453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88D6E378-6720-4556-8080-1CBF5C585FD5}" type="datetime2">
              <a:rPr lang="en-US" altLang="en-US"/>
              <a:pPr/>
              <a:t>Monday, October 24, 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4FB8605-E4BD-413C-8D90-81E11B850B5B}" type="slidenum">
              <a:rPr lang="en-US" altLang="en-US"/>
              <a:pPr/>
              <a:t>‹#›</a:t>
            </a:fld>
            <a:endParaRPr lang="en-US" altLang="en-US"/>
          </a:p>
        </p:txBody>
      </p:sp>
    </p:spTree>
    <p:extLst>
      <p:ext uri="{BB962C8B-B14F-4D97-AF65-F5344CB8AC3E}">
        <p14:creationId xmlns:p14="http://schemas.microsoft.com/office/powerpoint/2010/main" val="17144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590F2F-5778-43CB-AFA4-6045220B34D8}" type="datetime2">
              <a:rPr lang="en-US" altLang="en-US"/>
              <a:pPr/>
              <a:t>Monday, October 24, 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5F8D4A4-17A9-4F29-BFCE-8E6A3DC39A18}" type="slidenum">
              <a:rPr lang="en-US" altLang="en-US"/>
              <a:pPr/>
              <a:t>‹#›</a:t>
            </a:fld>
            <a:endParaRPr lang="en-US" altLang="en-US"/>
          </a:p>
        </p:txBody>
      </p:sp>
    </p:spTree>
    <p:extLst>
      <p:ext uri="{BB962C8B-B14F-4D97-AF65-F5344CB8AC3E}">
        <p14:creationId xmlns:p14="http://schemas.microsoft.com/office/powerpoint/2010/main" val="227965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CC1CD322-4B91-41D9-ABB0-90BD445449B0}" type="datetime2">
              <a:rPr lang="en-US" altLang="en-US"/>
              <a:pPr/>
              <a:t>Monday, October 24, 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2113209-D2A0-449A-8607-1B907F6662C7}" type="slidenum">
              <a:rPr lang="en-US" altLang="en-US"/>
              <a:pPr/>
              <a:t>‹#›</a:t>
            </a:fld>
            <a:endParaRPr lang="en-US" altLang="en-US"/>
          </a:p>
        </p:txBody>
      </p:sp>
    </p:spTree>
    <p:extLst>
      <p:ext uri="{BB962C8B-B14F-4D97-AF65-F5344CB8AC3E}">
        <p14:creationId xmlns:p14="http://schemas.microsoft.com/office/powerpoint/2010/main" val="111140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CC745E7-80A9-4E4F-99FB-73D6CDADFBBF}" type="datetime2">
              <a:rPr lang="en-US" altLang="en-US"/>
              <a:pPr/>
              <a:t>Monday, October 24, 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751037-8C6B-4D91-B861-84D1227CAB69}" type="slidenum">
              <a:rPr lang="en-US" altLang="en-US"/>
              <a:pPr/>
              <a:t>‹#›</a:t>
            </a:fld>
            <a:endParaRPr lang="en-US" altLang="en-US"/>
          </a:p>
        </p:txBody>
      </p:sp>
    </p:spTree>
    <p:extLst>
      <p:ext uri="{BB962C8B-B14F-4D97-AF65-F5344CB8AC3E}">
        <p14:creationId xmlns:p14="http://schemas.microsoft.com/office/powerpoint/2010/main" val="349060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C7DC009-A3F0-4334-BBE4-3BAF83BD18E1}" type="datetime2">
              <a:rPr lang="en-US" altLang="en-US"/>
              <a:pPr/>
              <a:t>Monday, October 24, 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7B29C46-41E4-4422-8199-94F9A298B71E}" type="slidenum">
              <a:rPr lang="en-US" altLang="en-US"/>
              <a:pPr/>
              <a:t>‹#›</a:t>
            </a:fld>
            <a:endParaRPr lang="en-US" altLang="en-US"/>
          </a:p>
        </p:txBody>
      </p:sp>
    </p:spTree>
    <p:extLst>
      <p:ext uri="{BB962C8B-B14F-4D97-AF65-F5344CB8AC3E}">
        <p14:creationId xmlns:p14="http://schemas.microsoft.com/office/powerpoint/2010/main" val="917328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330C6C0D-7962-4DDB-BDB3-1B216462A154}" type="datetime2">
              <a:rPr lang="en-US" altLang="en-US"/>
              <a:pPr/>
              <a:t>Monday, October 24, 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2928081-E669-4E2A-857E-DC4B52BCEF6B}" type="slidenum">
              <a:rPr lang="en-US" altLang="en-US"/>
              <a:pPr/>
              <a:t>‹#›</a:t>
            </a:fld>
            <a:endParaRPr lang="en-US" altLang="en-US"/>
          </a:p>
        </p:txBody>
      </p:sp>
    </p:spTree>
    <p:extLst>
      <p:ext uri="{BB962C8B-B14F-4D97-AF65-F5344CB8AC3E}">
        <p14:creationId xmlns:p14="http://schemas.microsoft.com/office/powerpoint/2010/main" val="1573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fld id="{27605848-15A1-4FA6-8E06-D5564D6D9E5C}" type="datetime2">
              <a:rPr lang="en-US" altLang="en-US"/>
              <a:pPr/>
              <a:t>Monday, October 24, 16</a:t>
            </a:fld>
            <a:endParaRPr lang="en-US" alt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EE820E4F-28C9-49EA-8152-633E798D1F4F}" type="slidenum">
              <a:rPr lang="en-US" altLang="en-US"/>
              <a:pPr/>
              <a:t>‹#›</a:t>
            </a:fld>
            <a:endParaRPr lang="en-US" altLang="en-US"/>
          </a:p>
        </p:txBody>
      </p:sp>
    </p:spTree>
    <p:extLst>
      <p:ext uri="{BB962C8B-B14F-4D97-AF65-F5344CB8AC3E}">
        <p14:creationId xmlns:p14="http://schemas.microsoft.com/office/powerpoint/2010/main" val="413531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E290CC9-0A2D-4AE6-BAE0-FAFC4E886901}" type="datetime2">
              <a:rPr lang="en-US" altLang="en-US"/>
              <a:pPr/>
              <a:t>Monday, October 24, 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ECDB921-CE41-44F6-98EF-84F65008A4E7}" type="slidenum">
              <a:rPr lang="en-US" altLang="en-US"/>
              <a:pPr/>
              <a:t>‹#›</a:t>
            </a:fld>
            <a:endParaRPr lang="en-US" altLang="en-US"/>
          </a:p>
        </p:txBody>
      </p:sp>
    </p:spTree>
    <p:extLst>
      <p:ext uri="{BB962C8B-B14F-4D97-AF65-F5344CB8AC3E}">
        <p14:creationId xmlns:p14="http://schemas.microsoft.com/office/powerpoint/2010/main" val="142088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0D6DC4A-AF12-49E8-B815-E5D5918547DF}" type="datetime2">
              <a:rPr lang="en-US" altLang="en-US"/>
              <a:pPr/>
              <a:t>Monday, October 24, 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91DA5C8-70D7-4AB1-AFC0-4E15CA30C0F2}" type="slidenum">
              <a:rPr lang="en-US" altLang="en-US"/>
              <a:pPr/>
              <a:t>‹#›</a:t>
            </a:fld>
            <a:endParaRPr lang="en-US" altLang="en-US"/>
          </a:p>
        </p:txBody>
      </p:sp>
    </p:spTree>
    <p:extLst>
      <p:ext uri="{BB962C8B-B14F-4D97-AF65-F5344CB8AC3E}">
        <p14:creationId xmlns:p14="http://schemas.microsoft.com/office/powerpoint/2010/main" val="44281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341B4A8A-E3C6-4BCD-9472-66F589DC16C3}" type="datetime2">
              <a:rPr lang="en-US" altLang="en-US"/>
              <a:pPr/>
              <a:t>Monday, October 24, 16</a:t>
            </a:fld>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37AE96A-8F56-411A-8C24-57571C3A4B29}" type="slidenum">
              <a:rPr lang="en-US" altLang="en-US"/>
              <a:pPr/>
              <a:t>‹#›</a:t>
            </a:fld>
            <a:endParaRPr lang="en-US" altLang="en-US"/>
          </a:p>
        </p:txBody>
      </p:sp>
    </p:spTree>
    <p:extLst>
      <p:ext uri="{BB962C8B-B14F-4D97-AF65-F5344CB8AC3E}">
        <p14:creationId xmlns:p14="http://schemas.microsoft.com/office/powerpoint/2010/main" val="67235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CB6DF4D-C03C-4D5E-ADE7-D40A026BACAC}" type="datetime2">
              <a:rPr lang="en-US" altLang="en-US"/>
              <a:pPr/>
              <a:t>Monday, October 24, 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7DD66D-52B0-41A9-9516-4E29888CB179}" type="slidenum">
              <a:rPr lang="en-US" altLang="en-US"/>
              <a:pPr/>
              <a:t>‹#›</a:t>
            </a:fld>
            <a:endParaRPr lang="en-US" altLang="en-US"/>
          </a:p>
        </p:txBody>
      </p:sp>
    </p:spTree>
    <p:extLst>
      <p:ext uri="{BB962C8B-B14F-4D97-AF65-F5344CB8AC3E}">
        <p14:creationId xmlns:p14="http://schemas.microsoft.com/office/powerpoint/2010/main" val="30973762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defRPr>
            </a:lvl1pPr>
          </a:lstStyle>
          <a:p>
            <a:fld id="{AE2471E0-CA05-4B48-961E-00CDA66CB683}" type="datetime2">
              <a:rPr lang="en-US" altLang="en-US"/>
              <a:pPr/>
              <a:t>Monday, October 24, 16</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r" eaLnBrk="1" fontAlgn="auto" hangingPunct="1">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a:solidFill>
                  <a:srgbClr val="FFFFFF"/>
                </a:solidFill>
              </a:defRPr>
            </a:lvl1pPr>
          </a:lstStyle>
          <a:p>
            <a:fld id="{20609C79-D7CC-4E03-B6A6-B7A8BE35A2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3" r:id="rId1"/>
    <p:sldLayoutId id="2147484006" r:id="rId2"/>
    <p:sldLayoutId id="2147484014" r:id="rId3"/>
    <p:sldLayoutId id="2147484007" r:id="rId4"/>
    <p:sldLayoutId id="2147484015" r:id="rId5"/>
    <p:sldLayoutId id="2147484008" r:id="rId6"/>
    <p:sldLayoutId id="2147484009" r:id="rId7"/>
    <p:sldLayoutId id="2147484016" r:id="rId8"/>
    <p:sldLayoutId id="2147484010" r:id="rId9"/>
    <p:sldLayoutId id="2147484011" r:id="rId10"/>
    <p:sldLayoutId id="2147484012"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cccio.org/resources.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ciac.csusb.ed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ccccio.org/documents/CurriculumWorkshopCCCCOstaff415.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xtranet.cccco.edu/Divisions/AcademicAffairs/CurriculumandInstructionUnit.aspx" TargetMode="External"/><Relationship Id="rId4" Type="http://schemas.openxmlformats.org/officeDocument/2006/relationships/hyperlink" Target="http://www.ccccurriculum.net/course-outline-of-record/" TargetMode="External"/><Relationship Id="rId5" Type="http://schemas.openxmlformats.org/officeDocument/2006/relationships/hyperlink" Target="http://extranet.cccco.edu/Divisions/TechResearchInfoSys/MIS/DED.aspx" TargetMode="External"/><Relationship Id="rId6" Type="http://schemas.openxmlformats.org/officeDocument/2006/relationships/hyperlink" Target="https://govt.westlaw.com/calregs/Document/I8498D8B0B6CB11DFB199EEE3FF08959C?viewType=FullText&amp;originationContext=documenttoc&amp;transitionType=CategoryPageItem&amp;contextData=(sc.Default)" TargetMode="External"/><Relationship Id="rId7" Type="http://schemas.openxmlformats.org/officeDocument/2006/relationships/hyperlink" Target="http://californiacommunitycolleges.cccco.edu/Portals/0/FlipBooks/2014_MQHandbook/2014_MQHandbook_ADA.pdf" TargetMode="External"/><Relationship Id="rId1" Type="http://schemas.openxmlformats.org/officeDocument/2006/relationships/slideLayout" Target="../slideLayouts/slideLayout2.xml"/><Relationship Id="rId2" Type="http://schemas.openxmlformats.org/officeDocument/2006/relationships/hyperlink" Target="https://govt.westlaw.com/calregs/Document/I83E8E9A0B6CB11DFB199EEE3FF08959C?viewType=FullText&amp;originationContext=documenttoc&amp;transitionType=CategoryPageItem&amp;contextData=(sc.Defaul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cleague.org/i4a/pages/index.cfm?pageid=1"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Portals/1/AA/Credit/2016/AA16-12_ProgramApprovalandFinancialAidMemo.pdf" TargetMode="Externa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cacareerbriefs.com/wp-content/uploads/new-handbook-1.pdf" TargetMode="External"/><Relationship Id="rId4" Type="http://schemas.openxmlformats.org/officeDocument/2006/relationships/hyperlink" Target="http://www.asccc.org/sites/default/files/publications/Curriculum-paper_0.pdf" TargetMode="External"/><Relationship Id="rId5" Type="http://schemas.openxmlformats.org/officeDocument/2006/relationships/hyperlink" Target="http://www.pasadena.edu/cec/documents/NoncreditGuide_5e.pdf" TargetMode="External"/><Relationship Id="rId1" Type="http://schemas.openxmlformats.org/officeDocument/2006/relationships/slideLayout" Target="../slideLayouts/slideLayout2.xml"/><Relationship Id="rId2" Type="http://schemas.openxmlformats.org/officeDocument/2006/relationships/hyperlink" Target="http://extranet.cccco.edu/Portals/1/AA/ProgramCourseApproval/Handbook_5thEd_BOGapproved.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cr.oal.ca.gov/"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xtranet.cccco.edu/Portals/1/AA/Prerequisites/Prerequisites_Guidelines_55003%20Final.pdf" TargetMode="External"/><Relationship Id="rId4" Type="http://schemas.openxmlformats.org/officeDocument/2006/relationships/hyperlink" Target="http://extranet.cccco.edu/Portals/1/AA/Credit/2013Files/CreditCourseRepetitionGuidelinesFinal.pdf"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6.xml.rels><?xml version="1.0" encoding="UTF-8" standalone="yes"?>
<Relationships xmlns="http://schemas.openxmlformats.org/package/2006/relationships"><Relationship Id="rId3" Type="http://schemas.openxmlformats.org/officeDocument/2006/relationships/hyperlink" Target="http://www.asccc.org/papers/equivalence-minimum-qualifications-0" TargetMode="External"/><Relationship Id="rId4" Type="http://schemas.openxmlformats.org/officeDocument/2006/relationships/hyperlink" Target="http://extranet.cccco.edu/Portals/1/AA/Credit/2013Files/TOPmanual6_2009_09corrected_12.5.13.pd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7.xml.rels><?xml version="1.0" encoding="UTF-8" standalone="yes"?>
<Relationships xmlns="http://schemas.openxmlformats.org/package/2006/relationships"><Relationship Id="rId3" Type="http://schemas.openxmlformats.org/officeDocument/2006/relationships/hyperlink" Target="http://www.rpgroup.org/projects/dual-enrollment-guide-2014" TargetMode="External"/><Relationship Id="rId4" Type="http://schemas.openxmlformats.org/officeDocument/2006/relationships/hyperlink" Target="http://extranet.cccco.edu/Divisions/AcademicAffairs/InstructionalProgramsandServicesUnit/DistanceEducation.aspx"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8.xml.rels><?xml version="1.0" encoding="UTF-8" standalone="yes"?>
<Relationships xmlns="http://schemas.openxmlformats.org/package/2006/relationships"><Relationship Id="rId3" Type="http://schemas.openxmlformats.org/officeDocument/2006/relationships/hyperlink" Target="http://extranet.cccco.edu/Divisions/AcademicAffairs/InstructionalProgramsandServicesUnit/MinimumQualifications.aspx" TargetMode="External"/><Relationship Id="rId4" Type="http://schemas.openxmlformats.org/officeDocument/2006/relationships/hyperlink" Target="http://extranet.cccco.edu/Divisions/AcademicAffairs/BasicSkillsEnglishasaSecondLanguage.aspx"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9.xml.rels><?xml version="1.0" encoding="UTF-8" standalone="yes"?>
<Relationships xmlns="http://schemas.openxmlformats.org/package/2006/relationships"><Relationship Id="rId3" Type="http://schemas.openxmlformats.org/officeDocument/2006/relationships/hyperlink" Target="http://www.asccc.org/sites/default/files/publications/noncredit-instruction09_0.pdf" TargetMode="External"/><Relationship Id="rId4" Type="http://schemas.openxmlformats.org/officeDocument/2006/relationships/hyperlink" Target="http://extranet.cccco.edu/Divisions/AcademicAffairs/CurriculumandInstructionUnit/Curriculum/BaccalaureateDegreePilotProgram.aspx"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17510"/>
          </a:xfrm>
        </p:spPr>
        <p:txBody>
          <a:bodyPr wrap="square" numCol="1" anchorCtr="0" compatLnSpc="1">
            <a:prstTxWarp prst="textNoShape">
              <a:avLst/>
            </a:prstTxWarp>
          </a:bodyPr>
          <a:lstStyle/>
          <a:p>
            <a:pPr algn="ctr" eaLnBrk="1" hangingPunct="1"/>
            <a:r>
              <a:rPr lang="en-US" altLang="en-US" sz="4400" cap="none" dirty="0" smtClean="0"/>
              <a:t/>
            </a:r>
            <a:br>
              <a:rPr lang="en-US" altLang="en-US" sz="4400" cap="none" dirty="0" smtClean="0"/>
            </a:br>
            <a:r>
              <a:rPr lang="en-US" altLang="en-US" sz="4400" cap="none" dirty="0"/>
              <a:t/>
            </a:r>
            <a:br>
              <a:rPr lang="en-US" altLang="en-US" sz="4400" cap="none" dirty="0"/>
            </a:br>
            <a:r>
              <a:rPr lang="en-US" altLang="en-US" sz="4400" cap="none" dirty="0" smtClean="0"/>
              <a:t>Topics for New(</a:t>
            </a:r>
            <a:r>
              <a:rPr lang="en-US" altLang="en-US" sz="4400" cap="none" dirty="0" err="1" smtClean="0"/>
              <a:t>er</a:t>
            </a:r>
            <a:r>
              <a:rPr lang="en-US" altLang="en-US" sz="4400" cap="none" dirty="0" smtClean="0"/>
              <a:t>) Curriculum Chairs, Specialists and Administrators</a:t>
            </a:r>
            <a:endParaRPr lang="en-US" altLang="en-US" sz="4000" cap="none" dirty="0" smtClean="0"/>
          </a:p>
        </p:txBody>
      </p:sp>
      <p:sp>
        <p:nvSpPr>
          <p:cNvPr id="3" name="Subtitle 2"/>
          <p:cNvSpPr>
            <a:spLocks noGrp="1"/>
          </p:cNvSpPr>
          <p:nvPr>
            <p:ph type="subTitle" idx="1"/>
          </p:nvPr>
        </p:nvSpPr>
        <p:spPr>
          <a:xfrm>
            <a:off x="685800" y="3875964"/>
            <a:ext cx="7848600" cy="2721686"/>
          </a:xfrm>
        </p:spPr>
        <p:txBody>
          <a:bodyPr rtlCol="0">
            <a:normAutofit fontScale="92500" lnSpcReduction="20000"/>
          </a:bodyPr>
          <a:lstStyle/>
          <a:p>
            <a:pPr eaLnBrk="1" fontAlgn="auto" hangingPunct="1">
              <a:spcAft>
                <a:spcPts val="0"/>
              </a:spcAft>
              <a:defRPr/>
            </a:pPr>
            <a:endParaRPr lang="en-US" dirty="0" smtClean="0">
              <a:solidFill>
                <a:schemeClr val="tx1"/>
              </a:solidFill>
              <a:ea typeface="+mn-ea"/>
              <a:cs typeface="Times New Roman"/>
            </a:endParaRPr>
          </a:p>
          <a:p>
            <a:pPr eaLnBrk="1" fontAlgn="auto" hangingPunct="1">
              <a:spcAft>
                <a:spcPts val="0"/>
              </a:spcAft>
              <a:defRPr/>
            </a:pPr>
            <a:r>
              <a:rPr lang="en-US" dirty="0" smtClean="0">
                <a:solidFill>
                  <a:schemeClr val="tx1"/>
                </a:solidFill>
                <a:ea typeface="+mn-ea"/>
                <a:cs typeface="Times New Roman"/>
              </a:rPr>
              <a:t>Jackie </a:t>
            </a:r>
            <a:r>
              <a:rPr lang="en-US" dirty="0" err="1" smtClean="0">
                <a:solidFill>
                  <a:schemeClr val="tx1"/>
                </a:solidFill>
                <a:ea typeface="+mn-ea"/>
                <a:cs typeface="Times New Roman"/>
              </a:rPr>
              <a:t>Escajeda</a:t>
            </a:r>
            <a:r>
              <a:rPr lang="en-US" dirty="0" smtClean="0">
                <a:solidFill>
                  <a:schemeClr val="tx1"/>
                </a:solidFill>
                <a:ea typeface="+mn-ea"/>
                <a:cs typeface="Times New Roman"/>
              </a:rPr>
              <a:t>, CCCCO</a:t>
            </a:r>
          </a:p>
          <a:p>
            <a:pPr eaLnBrk="1" fontAlgn="auto" hangingPunct="1">
              <a:spcAft>
                <a:spcPts val="0"/>
              </a:spcAft>
              <a:defRPr/>
            </a:pPr>
            <a:r>
              <a:rPr lang="en-US" dirty="0" smtClean="0">
                <a:solidFill>
                  <a:schemeClr val="tx1"/>
                </a:solidFill>
                <a:ea typeface="+mn-ea"/>
                <a:cs typeface="Times New Roman"/>
              </a:rPr>
              <a:t>Michelle </a:t>
            </a:r>
            <a:r>
              <a:rPr lang="en-US" dirty="0" err="1" smtClean="0">
                <a:solidFill>
                  <a:schemeClr val="tx1"/>
                </a:solidFill>
                <a:ea typeface="+mn-ea"/>
                <a:cs typeface="Times New Roman"/>
              </a:rPr>
              <a:t>Sampat</a:t>
            </a:r>
            <a:r>
              <a:rPr lang="en-US" dirty="0" smtClean="0">
                <a:solidFill>
                  <a:schemeClr val="tx1"/>
                </a:solidFill>
                <a:ea typeface="+mn-ea"/>
                <a:cs typeface="Times New Roman"/>
              </a:rPr>
              <a:t>, Mt. SAC</a:t>
            </a:r>
          </a:p>
          <a:p>
            <a:pPr eaLnBrk="1" fontAlgn="auto" hangingPunct="1">
              <a:spcAft>
                <a:spcPts val="0"/>
              </a:spcAft>
              <a:defRPr/>
            </a:pPr>
            <a:r>
              <a:rPr lang="en-US" dirty="0" smtClean="0">
                <a:solidFill>
                  <a:schemeClr val="tx1"/>
                </a:solidFill>
                <a:ea typeface="+mn-ea"/>
                <a:cs typeface="Times New Roman"/>
              </a:rPr>
              <a:t>Michael Wyly, Solano College</a:t>
            </a:r>
            <a:endParaRPr lang="en-US" dirty="0">
              <a:solidFill>
                <a:schemeClr val="tx1"/>
              </a:solidFill>
              <a:ea typeface="+mn-ea"/>
              <a:cs typeface="Times New Roman"/>
            </a:endParaRPr>
          </a:p>
          <a:p>
            <a:pPr eaLnBrk="1" fontAlgn="auto" hangingPunct="1">
              <a:spcAft>
                <a:spcPts val="0"/>
              </a:spcAft>
              <a:defRPr/>
            </a:pPr>
            <a:endParaRPr lang="en-US" dirty="0" smtClean="0">
              <a:ea typeface="+mn-ea"/>
              <a:cs typeface="Times New Roman"/>
            </a:endParaRPr>
          </a:p>
          <a:p>
            <a:pPr eaLnBrk="1" fontAlgn="auto" hangingPunct="1">
              <a:spcAft>
                <a:spcPts val="0"/>
              </a:spcAft>
              <a:defRPr/>
            </a:pPr>
            <a:endParaRPr lang="en-US" dirty="0" smtClean="0">
              <a:ea typeface="+mn-ea"/>
              <a:cs typeface="Times New Roman"/>
            </a:endParaRPr>
          </a:p>
          <a:p>
            <a:pPr eaLnBrk="1" fontAlgn="auto" hangingPunct="1">
              <a:spcAft>
                <a:spcPts val="0"/>
              </a:spcAft>
              <a:defRPr/>
            </a:pPr>
            <a:r>
              <a:rPr lang="en-US" sz="1800" dirty="0">
                <a:solidFill>
                  <a:srgbClr val="FF0000"/>
                </a:solidFill>
                <a:ea typeface="+mn-ea"/>
                <a:cs typeface="Times New Roman"/>
              </a:rPr>
              <a:t>Curriculum </a:t>
            </a:r>
            <a:r>
              <a:rPr lang="en-US" sz="1800" dirty="0" smtClean="0">
                <a:solidFill>
                  <a:srgbClr val="FF0000"/>
                </a:solidFill>
                <a:ea typeface="+mn-ea"/>
                <a:cs typeface="Times New Roman"/>
              </a:rPr>
              <a:t>Regional Meetings</a:t>
            </a:r>
            <a:endParaRPr lang="en-US" sz="1800" dirty="0">
              <a:solidFill>
                <a:srgbClr val="FF0000"/>
              </a:solidFill>
              <a:ea typeface="+mn-ea"/>
              <a:cs typeface="Times New Roman"/>
            </a:endParaRPr>
          </a:p>
          <a:p>
            <a:pPr eaLnBrk="1" fontAlgn="auto" hangingPunct="1">
              <a:spcAft>
                <a:spcPts val="0"/>
              </a:spcAft>
              <a:defRPr/>
            </a:pPr>
            <a:r>
              <a:rPr lang="en-US" sz="1800" dirty="0" smtClean="0">
                <a:solidFill>
                  <a:srgbClr val="FF0000"/>
                </a:solidFill>
                <a:ea typeface="+mn-ea"/>
                <a:cs typeface="Times New Roman"/>
              </a:rPr>
              <a:t>October 21st (North) and 22nd (South), 2016</a:t>
            </a:r>
            <a:endParaRPr lang="en-US" dirty="0">
              <a:ea typeface="+mn-ea"/>
              <a:cs typeface="Times New Roman"/>
            </a:endParaRPr>
          </a:p>
        </p:txBody>
      </p:sp>
      <p:pic>
        <p:nvPicPr>
          <p:cNvPr id="15363" name="Picture 4" descr="ASCCC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9488" y="400050"/>
            <a:ext cx="42322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505200"/>
            <a:ext cx="2003425"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Curriculum Committee</a:t>
            </a:r>
            <a:endParaRPr lang="en-US" dirty="0"/>
          </a:p>
        </p:txBody>
      </p:sp>
      <p:sp>
        <p:nvSpPr>
          <p:cNvPr id="3" name="Content Placeholder 2"/>
          <p:cNvSpPr>
            <a:spLocks noGrp="1"/>
          </p:cNvSpPr>
          <p:nvPr>
            <p:ph idx="1"/>
          </p:nvPr>
        </p:nvSpPr>
        <p:spPr/>
        <p:txBody>
          <a:bodyPr/>
          <a:lstStyle/>
          <a:p>
            <a:r>
              <a:rPr lang="en-US" dirty="0" smtClean="0"/>
              <a:t>Membership should reflect</a:t>
            </a:r>
            <a:r>
              <a:rPr lang="en-US" baseline="0" dirty="0" smtClean="0"/>
              <a:t> the diversity of college programs and service areas</a:t>
            </a:r>
          </a:p>
          <a:p>
            <a:r>
              <a:rPr lang="en-US" baseline="0" dirty="0" smtClean="0"/>
              <a:t>Membership should also include faculty/administrators with expertise in distance education, disability access requirements, articulation, and counseling</a:t>
            </a:r>
          </a:p>
          <a:p>
            <a:r>
              <a:rPr lang="en-US" baseline="0" dirty="0" smtClean="0"/>
              <a:t>Students are an important part of any participatory</a:t>
            </a:r>
            <a:r>
              <a:rPr lang="en-US" dirty="0" smtClean="0"/>
              <a:t> </a:t>
            </a:r>
            <a:r>
              <a:rPr lang="en-US" baseline="0" dirty="0" smtClean="0"/>
              <a:t>governance committee. </a:t>
            </a:r>
          </a:p>
          <a:p>
            <a:endParaRPr lang="en-US" baseline="0" dirty="0" smtClean="0"/>
          </a:p>
          <a:p>
            <a:pPr lvl="1"/>
            <a:r>
              <a:rPr lang="en-US" dirty="0" smtClean="0"/>
              <a:t>Discussion: </a:t>
            </a:r>
            <a:r>
              <a:rPr lang="en-US" baseline="0" dirty="0" smtClean="0"/>
              <a:t>What roles should students play on curriculum? </a:t>
            </a:r>
          </a:p>
          <a:p>
            <a:pPr lvl="1"/>
            <a:r>
              <a:rPr lang="en-US" baseline="0" dirty="0" smtClean="0"/>
              <a:t>Discussion:</a:t>
            </a:r>
            <a:r>
              <a:rPr lang="en-US" dirty="0" smtClean="0"/>
              <a:t> </a:t>
            </a:r>
            <a:r>
              <a:rPr lang="en-US" baseline="0" dirty="0" smtClean="0"/>
              <a:t>Who should have voting rights?</a:t>
            </a:r>
            <a:endParaRPr lang="en-US" dirty="0"/>
          </a:p>
        </p:txBody>
      </p:sp>
    </p:spTree>
    <p:extLst>
      <p:ext uri="{BB962C8B-B14F-4D97-AF65-F5344CB8AC3E}">
        <p14:creationId xmlns:p14="http://schemas.microsoft.com/office/powerpoint/2010/main" val="33340116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Committee &amp; Brown Act</a:t>
            </a:r>
            <a:endParaRPr lang="en-US" dirty="0"/>
          </a:p>
        </p:txBody>
      </p:sp>
      <p:sp>
        <p:nvSpPr>
          <p:cNvPr id="3" name="Content Placeholder 2"/>
          <p:cNvSpPr>
            <a:spLocks noGrp="1"/>
          </p:cNvSpPr>
          <p:nvPr>
            <p:ph idx="1"/>
          </p:nvPr>
        </p:nvSpPr>
        <p:spPr>
          <a:xfrm>
            <a:off x="457200" y="1600200"/>
            <a:ext cx="8229600" cy="5257800"/>
          </a:xfrm>
        </p:spPr>
        <p:txBody>
          <a:bodyPr/>
          <a:lstStyle/>
          <a:p>
            <a:pPr marL="2743200"/>
            <a:r>
              <a:rPr lang="en-US" dirty="0" smtClean="0"/>
              <a:t>Does the Brown Act apply to local Academic Senates? </a:t>
            </a:r>
          </a:p>
          <a:p>
            <a:pPr marL="2743200"/>
            <a:r>
              <a:rPr lang="en-US" dirty="0" smtClean="0"/>
              <a:t>Does the Brown Act apply to its standing committees, including Curriculum Committee? </a:t>
            </a:r>
          </a:p>
          <a:p>
            <a:endParaRPr lang="en-US" dirty="0" smtClean="0"/>
          </a:p>
          <a:p>
            <a:r>
              <a:rPr lang="en-US" dirty="0" smtClean="0"/>
              <a:t>Includes: </a:t>
            </a:r>
          </a:p>
          <a:p>
            <a:pPr lvl="1"/>
            <a:r>
              <a:rPr lang="en-US" dirty="0" smtClean="0"/>
              <a:t>Commitment to openness, transparency, and public access to info</a:t>
            </a:r>
          </a:p>
          <a:p>
            <a:pPr lvl="1"/>
            <a:r>
              <a:rPr lang="en-US" dirty="0" smtClean="0"/>
              <a:t>Rules for public access, including posting and content of agendas;</a:t>
            </a:r>
          </a:p>
          <a:p>
            <a:pPr lvl="1"/>
            <a:r>
              <a:rPr lang="en-US" dirty="0" smtClean="0"/>
              <a:t>Rules for regular and special meetings, including location;</a:t>
            </a:r>
          </a:p>
          <a:p>
            <a:pPr lvl="1"/>
            <a:r>
              <a:rPr lang="en-US" dirty="0" smtClean="0"/>
              <a:t>Rules to limit closed sessions to matters of litigation, personnel, or negotiations;</a:t>
            </a:r>
          </a:p>
          <a:p>
            <a:pPr lvl="1"/>
            <a:r>
              <a:rPr lang="en-US" dirty="0" smtClean="0"/>
              <a:t>All votes are open.</a:t>
            </a:r>
          </a:p>
          <a:p>
            <a:pPr lvl="1"/>
            <a:endParaRPr lang="en-US" dirty="0" smtClean="0"/>
          </a:p>
          <a:p>
            <a:endParaRPr lang="en-US" dirty="0"/>
          </a:p>
          <a:p>
            <a:endParaRPr lang="en-US" dirty="0"/>
          </a:p>
        </p:txBody>
      </p:sp>
      <p:pic>
        <p:nvPicPr>
          <p:cNvPr id="4" name="Content Placeholder 3" descr="DownloadedFile.jpe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989215" y="1899459"/>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35462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Curriculum Basics</a:t>
            </a:r>
            <a:endParaRPr lang="en-US" dirty="0"/>
          </a:p>
        </p:txBody>
      </p:sp>
      <p:sp>
        <p:nvSpPr>
          <p:cNvPr id="3" name="Subtitle 2"/>
          <p:cNvSpPr>
            <a:spLocks noGrp="1"/>
          </p:cNvSpPr>
          <p:nvPr>
            <p:ph type="subTitle" idx="1"/>
          </p:nvPr>
        </p:nvSpPr>
        <p:spPr/>
        <p:txBody>
          <a:bodyPr/>
          <a:lstStyle/>
          <a:p>
            <a:r>
              <a:rPr lang="en-US" dirty="0" smtClean="0"/>
              <a:t>Important Roles—Who’s Who?</a:t>
            </a:r>
            <a:endParaRPr lang="en-US" dirty="0"/>
          </a:p>
        </p:txBody>
      </p:sp>
    </p:spTree>
    <p:extLst>
      <p:ext uri="{BB962C8B-B14F-4D97-AF65-F5344CB8AC3E}">
        <p14:creationId xmlns:p14="http://schemas.microsoft.com/office/powerpoint/2010/main" val="74029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ＭＳ Ｐゴシック" charset="0"/>
              </a:rPr>
              <a:t>Curriculum Chair</a:t>
            </a:r>
            <a:endParaRPr lang="en-US" dirty="0">
              <a:ea typeface="ＭＳ Ｐゴシック" charset="0"/>
            </a:endParaRPr>
          </a:p>
        </p:txBody>
      </p:sp>
      <p:sp>
        <p:nvSpPr>
          <p:cNvPr id="3" name="Content Placeholder 2"/>
          <p:cNvSpPr>
            <a:spLocks noGrp="1"/>
          </p:cNvSpPr>
          <p:nvPr>
            <p:ph idx="1"/>
          </p:nvPr>
        </p:nvSpPr>
        <p:spPr/>
        <p:txBody>
          <a:bodyPr/>
          <a:lstStyle/>
          <a:p>
            <a:pPr marL="1828800" indent="0">
              <a:buFont typeface="Arial" panose="020B0604020202020204" pitchFamily="34" charset="0"/>
              <a:buNone/>
            </a:pPr>
            <a:r>
              <a:rPr lang="en-US" altLang="en-US" dirty="0" smtClean="0"/>
              <a:t>There are many structures for college Curriculum Committees:</a:t>
            </a:r>
          </a:p>
          <a:p>
            <a:pPr marL="2103437" lvl="1" indent="0"/>
            <a:r>
              <a:rPr lang="en-US" altLang="en-US" dirty="0" smtClean="0"/>
              <a:t>Faculty Curriculum Chair – at some colleges this may also be a senate officer</a:t>
            </a:r>
          </a:p>
          <a:p>
            <a:pPr marL="2103437" lvl="1" indent="0"/>
            <a:r>
              <a:rPr lang="en-US" altLang="en-US" dirty="0" smtClean="0"/>
              <a:t>Co-Chair structure with Faculty and Administrator</a:t>
            </a:r>
          </a:p>
          <a:p>
            <a:pPr marL="2103437" lvl="1" indent="0"/>
            <a:r>
              <a:rPr lang="en-US" altLang="en-US" dirty="0" smtClean="0"/>
              <a:t>Co-Chair structure with two Faculty</a:t>
            </a:r>
          </a:p>
          <a:p>
            <a:pPr marL="2103437" lvl="1" indent="0"/>
            <a:r>
              <a:rPr lang="en-US" altLang="en-US" dirty="0" smtClean="0"/>
              <a:t>Curriculum Chair and Vice Curriculum Chair</a:t>
            </a:r>
          </a:p>
          <a:p>
            <a:pPr marL="2103437" lvl="1" indent="0"/>
            <a:r>
              <a:rPr lang="en-US" altLang="en-US" dirty="0" smtClean="0"/>
              <a:t>Others?</a:t>
            </a:r>
          </a:p>
          <a:p>
            <a:pPr marL="0" indent="0"/>
            <a:endParaRPr lang="en-US" altLang="en-US" dirty="0" smtClean="0"/>
          </a:p>
          <a:p>
            <a:pPr marL="0" indent="0">
              <a:buFont typeface="Arial" panose="020B0604020202020204" pitchFamily="34" charset="0"/>
              <a:buNone/>
            </a:pPr>
            <a:r>
              <a:rPr lang="en-US" altLang="en-US" dirty="0" smtClean="0"/>
              <a:t>The faculty in this position often receives some reassigned time, but it varies by college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629" y="1773384"/>
            <a:ext cx="2195375" cy="26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5619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Chair Responsibilities</a:t>
            </a:r>
            <a:endParaRPr lang="en-US" dirty="0"/>
          </a:p>
        </p:txBody>
      </p:sp>
      <p:sp>
        <p:nvSpPr>
          <p:cNvPr id="3" name="Content Placeholder 2"/>
          <p:cNvSpPr>
            <a:spLocks noGrp="1"/>
          </p:cNvSpPr>
          <p:nvPr>
            <p:ph idx="1"/>
          </p:nvPr>
        </p:nvSpPr>
        <p:spPr>
          <a:xfrm>
            <a:off x="457200" y="1600200"/>
            <a:ext cx="8229600" cy="5257800"/>
          </a:xfrm>
        </p:spPr>
        <p:txBody>
          <a:bodyPr/>
          <a:lstStyle/>
          <a:p>
            <a:pPr eaLnBrk="1" hangingPunct="1">
              <a:buFont typeface="Arial" charset="0"/>
              <a:buChar char="•"/>
              <a:defRPr/>
            </a:pPr>
            <a:r>
              <a:rPr lang="en-US" dirty="0" smtClean="0">
                <a:ea typeface="ＭＳ Ｐゴシック" charset="0"/>
              </a:rPr>
              <a:t>Responsibility </a:t>
            </a:r>
            <a:r>
              <a:rPr lang="en-US" dirty="0">
                <a:ea typeface="ＭＳ Ｐゴシック" charset="0"/>
              </a:rPr>
              <a:t>for leading the Curriculum </a:t>
            </a:r>
            <a:r>
              <a:rPr lang="en-US" dirty="0" smtClean="0">
                <a:ea typeface="ＭＳ Ｐゴシック" charset="0"/>
              </a:rPr>
              <a:t>Committee</a:t>
            </a:r>
          </a:p>
          <a:p>
            <a:pPr eaLnBrk="1" hangingPunct="1">
              <a:buFont typeface="Arial" charset="0"/>
              <a:buChar char="•"/>
              <a:defRPr/>
            </a:pPr>
            <a:r>
              <a:rPr lang="en-US" dirty="0" smtClean="0"/>
              <a:t>Curriculum </a:t>
            </a:r>
            <a:r>
              <a:rPr lang="en-US" dirty="0"/>
              <a:t>Approval Process and the </a:t>
            </a:r>
            <a:r>
              <a:rPr lang="en-US" dirty="0" smtClean="0"/>
              <a:t>COR</a:t>
            </a:r>
            <a:endParaRPr lang="en-US" dirty="0">
              <a:ea typeface="ＭＳ Ｐゴシック" charset="0"/>
            </a:endParaRPr>
          </a:p>
          <a:p>
            <a:pPr eaLnBrk="1" hangingPunct="1">
              <a:buFont typeface="Arial" charset="0"/>
              <a:buChar char="•"/>
              <a:defRPr/>
            </a:pPr>
            <a:r>
              <a:rPr lang="en-US" dirty="0">
                <a:ea typeface="ＭＳ Ｐゴシック" charset="0"/>
              </a:rPr>
              <a:t>Communication and </a:t>
            </a:r>
            <a:r>
              <a:rPr lang="en-US" dirty="0" smtClean="0">
                <a:ea typeface="ＭＳ Ｐゴシック" charset="0"/>
              </a:rPr>
              <a:t>Coordination: </a:t>
            </a:r>
            <a:endParaRPr lang="en-US" dirty="0">
              <a:ea typeface="ＭＳ Ｐゴシック" charset="0"/>
            </a:endParaRPr>
          </a:p>
          <a:p>
            <a:pPr lvl="1" eaLnBrk="1" hangingPunct="1">
              <a:buFont typeface="Arial" charset="0"/>
              <a:buChar char="•"/>
              <a:defRPr/>
            </a:pPr>
            <a:r>
              <a:rPr lang="en-US" dirty="0">
                <a:ea typeface="ＭＳ Ｐゴシック" charset="0"/>
              </a:rPr>
              <a:t>All faculty, </a:t>
            </a:r>
          </a:p>
          <a:p>
            <a:pPr lvl="1" eaLnBrk="1" hangingPunct="1">
              <a:buFont typeface="Arial" charset="0"/>
              <a:buChar char="•"/>
              <a:defRPr/>
            </a:pPr>
            <a:r>
              <a:rPr lang="en-US" dirty="0">
                <a:ea typeface="ＭＳ Ｐゴシック" charset="0"/>
              </a:rPr>
              <a:t>Articulation officer/specialist, </a:t>
            </a:r>
          </a:p>
          <a:p>
            <a:pPr lvl="1" eaLnBrk="1" hangingPunct="1">
              <a:buFont typeface="Arial" charset="0"/>
              <a:buChar char="•"/>
              <a:defRPr/>
            </a:pPr>
            <a:r>
              <a:rPr lang="en-US" dirty="0">
                <a:ea typeface="ＭＳ Ｐゴシック" charset="0"/>
              </a:rPr>
              <a:t>Admissions and Records,</a:t>
            </a:r>
          </a:p>
          <a:p>
            <a:pPr lvl="1" eaLnBrk="1" hangingPunct="1">
              <a:buFont typeface="Arial" charset="0"/>
              <a:buChar char="•"/>
              <a:defRPr/>
            </a:pPr>
            <a:r>
              <a:rPr lang="en-US" dirty="0">
                <a:ea typeface="ＭＳ Ｐゴシック" charset="0"/>
              </a:rPr>
              <a:t>Curriculum support staff, </a:t>
            </a:r>
          </a:p>
          <a:p>
            <a:pPr lvl="1" eaLnBrk="1" hangingPunct="1">
              <a:buFont typeface="Arial" charset="0"/>
              <a:buChar char="•"/>
              <a:defRPr/>
            </a:pPr>
            <a:r>
              <a:rPr lang="en-US" dirty="0">
                <a:ea typeface="ＭＳ Ｐゴシック" charset="0"/>
              </a:rPr>
              <a:t>Academic Senate,</a:t>
            </a:r>
          </a:p>
          <a:p>
            <a:pPr lvl="1" eaLnBrk="1" hangingPunct="1">
              <a:buFont typeface="Arial" charset="0"/>
              <a:buChar char="•"/>
              <a:defRPr/>
            </a:pPr>
            <a:r>
              <a:rPr lang="en-US" dirty="0">
                <a:ea typeface="ＭＳ Ｐゴシック" charset="0"/>
              </a:rPr>
              <a:t>CIO and/or Curriculum Dean, </a:t>
            </a:r>
          </a:p>
          <a:p>
            <a:pPr lvl="1" eaLnBrk="1" hangingPunct="1">
              <a:buFont typeface="Arial" charset="0"/>
              <a:buChar char="•"/>
              <a:defRPr/>
            </a:pPr>
            <a:r>
              <a:rPr lang="en-US" dirty="0">
                <a:ea typeface="ＭＳ Ｐゴシック" charset="0"/>
              </a:rPr>
              <a:t>CCCCO, </a:t>
            </a:r>
          </a:p>
          <a:p>
            <a:pPr lvl="1" eaLnBrk="1" hangingPunct="1">
              <a:buFont typeface="Arial" charset="0"/>
              <a:buChar char="•"/>
              <a:defRPr/>
            </a:pPr>
            <a:r>
              <a:rPr lang="en-US" dirty="0">
                <a:ea typeface="ＭＳ Ｐゴシック" charset="0"/>
              </a:rPr>
              <a:t>ASCCC, </a:t>
            </a:r>
          </a:p>
          <a:p>
            <a:pPr lvl="1" eaLnBrk="1" hangingPunct="1">
              <a:buFont typeface="Arial" charset="0"/>
              <a:buChar char="•"/>
              <a:defRPr/>
            </a:pPr>
            <a:r>
              <a:rPr lang="en-US" dirty="0">
                <a:ea typeface="ＭＳ Ｐゴシック" charset="0"/>
              </a:rPr>
              <a:t>And the </a:t>
            </a:r>
            <a:r>
              <a:rPr lang="en-US" b="1" dirty="0">
                <a:ea typeface="ＭＳ Ｐゴシック" charset="0"/>
              </a:rPr>
              <a:t>local governing board </a:t>
            </a:r>
            <a:r>
              <a:rPr lang="en-US" dirty="0">
                <a:ea typeface="ＭＳ Ｐゴシック" charset="0"/>
              </a:rPr>
              <a:t>on all curricular issues affecting your college (Board of Trustees</a:t>
            </a:r>
            <a:r>
              <a:rPr lang="en-US" dirty="0" smtClean="0">
                <a:ea typeface="ＭＳ Ｐゴシック" charset="0"/>
              </a:rPr>
              <a:t>).</a:t>
            </a:r>
            <a:endParaRPr lang="en-US" dirty="0">
              <a:ea typeface="ＭＳ Ｐゴシック" charset="0"/>
            </a:endParaRPr>
          </a:p>
        </p:txBody>
      </p:sp>
    </p:spTree>
    <p:extLst>
      <p:ext uri="{BB962C8B-B14F-4D97-AF65-F5344CB8AC3E}">
        <p14:creationId xmlns:p14="http://schemas.microsoft.com/office/powerpoint/2010/main" val="21881559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369888" y="619125"/>
            <a:ext cx="8169275" cy="1281113"/>
          </a:xfrm>
        </p:spPr>
        <p:txBody>
          <a:bodyPr wrap="square" numCol="1" anchorCtr="0" compatLnSpc="1">
            <a:prstTxWarp prst="textNoShape">
              <a:avLst/>
            </a:prstTxWarp>
            <a:normAutofit/>
          </a:bodyPr>
          <a:lstStyle/>
          <a:p>
            <a:pPr eaLnBrk="1" hangingPunct="1">
              <a:defRPr/>
            </a:pPr>
            <a:r>
              <a:rPr lang="en-US" altLang="en-US" dirty="0" smtClean="0"/>
              <a:t>Chief Instructional Officer</a:t>
            </a:r>
          </a:p>
        </p:txBody>
      </p:sp>
      <p:sp>
        <p:nvSpPr>
          <p:cNvPr id="3" name="Content Placeholder 2"/>
          <p:cNvSpPr>
            <a:spLocks noGrp="1"/>
          </p:cNvSpPr>
          <p:nvPr>
            <p:ph idx="1"/>
          </p:nvPr>
        </p:nvSpPr>
        <p:spPr>
          <a:xfrm>
            <a:off x="185738" y="1712989"/>
            <a:ext cx="8755062" cy="5238750"/>
          </a:xfrm>
        </p:spPr>
        <p:txBody>
          <a:bodyPr/>
          <a:lstStyle/>
          <a:p>
            <a:pPr eaLnBrk="1" hangingPunct="1"/>
            <a:r>
              <a:rPr lang="en-US" altLang="en-US" dirty="0" smtClean="0"/>
              <a:t>The role of the CIO on Curriculum may vary by College</a:t>
            </a:r>
          </a:p>
          <a:p>
            <a:pPr lvl="2" eaLnBrk="1" hangingPunct="1"/>
            <a:r>
              <a:rPr lang="en-US" altLang="en-US" dirty="0" smtClean="0"/>
              <a:t>May Co-Chair Curriculum Committee </a:t>
            </a:r>
            <a:endParaRPr lang="en-US" altLang="en-US" dirty="0"/>
          </a:p>
          <a:p>
            <a:pPr lvl="2" eaLnBrk="1" hangingPunct="1"/>
            <a:r>
              <a:rPr lang="en-US" altLang="en-US" dirty="0" smtClean="0"/>
              <a:t>May serve as Curriculum Committee member (Voting? Ex officio &amp; non-voting?)</a:t>
            </a:r>
          </a:p>
          <a:p>
            <a:pPr lvl="2" eaLnBrk="1" hangingPunct="1"/>
            <a:r>
              <a:rPr lang="en-US" altLang="en-US" dirty="0" smtClean="0"/>
              <a:t>Other?</a:t>
            </a:r>
          </a:p>
          <a:p>
            <a:pPr eaLnBrk="1" hangingPunct="1"/>
            <a:r>
              <a:rPr lang="en-US" altLang="en-US" dirty="0" smtClean="0"/>
              <a:t>Should schedule regular meetings with CC Chair</a:t>
            </a:r>
          </a:p>
          <a:p>
            <a:pPr lvl="2" eaLnBrk="1" hangingPunct="1"/>
            <a:r>
              <a:rPr lang="en-US" altLang="en-US" dirty="0" smtClean="0"/>
              <a:t>Discuss important issues outside of the Curriculum Committee meetings.</a:t>
            </a:r>
          </a:p>
          <a:p>
            <a:pPr lvl="2" eaLnBrk="1" hangingPunct="1"/>
            <a:r>
              <a:rPr lang="en-US" altLang="en-US" dirty="0" smtClean="0"/>
              <a:t>Avoid unproductive sessions where the CIO and the Curriculum Chair disagree during a committee meeting.</a:t>
            </a:r>
          </a:p>
          <a:p>
            <a:pPr lvl="2" eaLnBrk="1" hangingPunct="1"/>
            <a:r>
              <a:rPr lang="en-US" altLang="en-US" dirty="0" smtClean="0"/>
              <a:t>CIO and CC Chair should work to develop a strong working relationship to deal productively with conflict to understand</a:t>
            </a:r>
          </a:p>
          <a:p>
            <a:pPr lvl="3" eaLnBrk="1" hangingPunct="1"/>
            <a:r>
              <a:rPr lang="en-US" altLang="en-US" dirty="0" smtClean="0"/>
              <a:t>Where each party is coming from</a:t>
            </a:r>
          </a:p>
          <a:p>
            <a:pPr lvl="3" eaLnBrk="1" hangingPunct="1"/>
            <a:r>
              <a:rPr lang="en-US" altLang="en-US" dirty="0" smtClean="0"/>
              <a:t>Where there is room for compromise</a:t>
            </a:r>
          </a:p>
          <a:p>
            <a:pPr lvl="3" eaLnBrk="1" hangingPunct="1"/>
            <a:r>
              <a:rPr lang="en-US" altLang="en-US" dirty="0" smtClean="0"/>
              <a:t>When CIO may need to defer to faculty and vice-versa</a:t>
            </a:r>
          </a:p>
          <a:p>
            <a:pPr lvl="3" eaLnBrk="1" hangingPunct="1"/>
            <a:endParaRPr lang="en-US" altLang="en-US" dirty="0" smtClean="0"/>
          </a:p>
          <a:p>
            <a:pPr marL="0" indent="0" eaLnBrk="1" hangingPunct="1">
              <a:buNone/>
            </a:pPr>
            <a:r>
              <a:rPr lang="en-US" altLang="en-US" sz="1600" dirty="0" smtClean="0"/>
              <a:t>CIO Manual and Other Reference Materials: </a:t>
            </a:r>
            <a:r>
              <a:rPr lang="en-US" altLang="en-US" sz="1600" dirty="0" smtClean="0">
                <a:hlinkClick r:id="rId3"/>
              </a:rPr>
              <a:t>http://ccccio.org/resources.html</a:t>
            </a:r>
            <a:endParaRPr lang="en-US" altLang="en-US" sz="1600" dirty="0" smtClean="0"/>
          </a:p>
          <a:p>
            <a:pPr eaLnBrk="1" hangingPunct="1"/>
            <a:endParaRPr lang="en-US" altLang="en-US" sz="3000" dirty="0" smtClean="0"/>
          </a:p>
        </p:txBody>
      </p:sp>
    </p:spTree>
    <p:extLst>
      <p:ext uri="{BB962C8B-B14F-4D97-AF65-F5344CB8AC3E}">
        <p14:creationId xmlns:p14="http://schemas.microsoft.com/office/powerpoint/2010/main" val="4093644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15888" y="381000"/>
            <a:ext cx="8577262" cy="1371600"/>
          </a:xfrm>
        </p:spPr>
        <p:txBody>
          <a:bodyPr>
            <a:normAutofit/>
          </a:bodyPr>
          <a:lstStyle/>
          <a:p>
            <a:pPr eaLnBrk="1" fontAlgn="auto" hangingPunct="1">
              <a:spcAft>
                <a:spcPts val="0"/>
              </a:spcAft>
              <a:defRPr/>
            </a:pPr>
            <a:r>
              <a:rPr lang="en-US" altLang="en-US" sz="4400" dirty="0" smtClean="0">
                <a:latin typeface="+mn-lt"/>
                <a:ea typeface="+mj-ea"/>
                <a:cs typeface="+mj-cs"/>
              </a:rPr>
              <a:t>Articulation Officer</a:t>
            </a:r>
          </a:p>
        </p:txBody>
      </p:sp>
      <p:sp>
        <p:nvSpPr>
          <p:cNvPr id="3" name="Content Placeholder 2"/>
          <p:cNvSpPr>
            <a:spLocks noGrp="1"/>
          </p:cNvSpPr>
          <p:nvPr>
            <p:ph idx="1"/>
          </p:nvPr>
        </p:nvSpPr>
        <p:spPr>
          <a:xfrm>
            <a:off x="115888" y="1771564"/>
            <a:ext cx="9028112" cy="4391025"/>
          </a:xfrm>
        </p:spPr>
        <p:txBody>
          <a:bodyPr/>
          <a:lstStyle/>
          <a:p>
            <a:pPr eaLnBrk="1" hangingPunct="1"/>
            <a:r>
              <a:rPr lang="en-US" dirty="0" smtClean="0"/>
              <a:t>Responsible for college </a:t>
            </a:r>
            <a:r>
              <a:rPr lang="en-US" dirty="0"/>
              <a:t>transfer and articulation </a:t>
            </a:r>
            <a:r>
              <a:rPr lang="en-US" dirty="0" smtClean="0"/>
              <a:t>issues </a:t>
            </a:r>
            <a:r>
              <a:rPr lang="en-US" dirty="0"/>
              <a:t>and to facilitate the progress of students between and among the segments of postsecondary education in California</a:t>
            </a:r>
            <a:r>
              <a:rPr lang="en-US" dirty="0" smtClean="0"/>
              <a:t>.</a:t>
            </a:r>
          </a:p>
          <a:p>
            <a:pPr eaLnBrk="1" hangingPunct="1"/>
            <a:r>
              <a:rPr lang="en-US" altLang="en-US" dirty="0" smtClean="0"/>
              <a:t>If they aren’t already a member of your committee, they probably should be.</a:t>
            </a:r>
          </a:p>
          <a:p>
            <a:pPr eaLnBrk="1" hangingPunct="1"/>
            <a:r>
              <a:rPr lang="en-US" altLang="en-US" dirty="0" smtClean="0"/>
              <a:t>Role of the AO:</a:t>
            </a:r>
          </a:p>
          <a:p>
            <a:pPr lvl="1" eaLnBrk="1" hangingPunct="1"/>
            <a:r>
              <a:rPr lang="en-US" altLang="en-US" dirty="0" smtClean="0"/>
              <a:t>Does your AO give reports at your meetings?</a:t>
            </a:r>
          </a:p>
          <a:p>
            <a:pPr lvl="1" eaLnBrk="1" hangingPunct="1"/>
            <a:r>
              <a:rPr lang="en-US" altLang="en-US" dirty="0" smtClean="0"/>
              <a:t>How might you work with the AO to encourage faculty to make changes to their courses to improve your college’s articulation agreements?</a:t>
            </a:r>
          </a:p>
          <a:p>
            <a:pPr marL="274637" lvl="1" indent="0" eaLnBrk="1" hangingPunct="1">
              <a:buNone/>
            </a:pPr>
            <a:endParaRPr lang="en-US" altLang="en-US" dirty="0"/>
          </a:p>
          <a:p>
            <a:pPr marL="274637" lvl="1" indent="0" eaLnBrk="1" hangingPunct="1">
              <a:buNone/>
            </a:pPr>
            <a:r>
              <a:rPr lang="en-US" altLang="en-US" dirty="0" smtClean="0"/>
              <a:t>AO Resource: </a:t>
            </a:r>
            <a:r>
              <a:rPr lang="en-US" altLang="en-US" dirty="0" smtClean="0">
                <a:hlinkClick r:id="rId3"/>
              </a:rPr>
              <a:t>http://ciac.csusb.edu/</a:t>
            </a:r>
            <a:endParaRPr lang="en-US" altLang="en-US" sz="2200" dirty="0" smtClean="0">
              <a:hlinkClick r:id="rId3"/>
            </a:endParaRPr>
          </a:p>
        </p:txBody>
      </p:sp>
    </p:spTree>
    <p:extLst>
      <p:ext uri="{BB962C8B-B14F-4D97-AF65-F5344CB8AC3E}">
        <p14:creationId xmlns:p14="http://schemas.microsoft.com/office/powerpoint/2010/main" val="2200001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254000" y="231775"/>
            <a:ext cx="8456613" cy="2197100"/>
          </a:xfrm>
        </p:spPr>
        <p:txBody>
          <a:bodyPr wrap="square" numCol="1" anchorCtr="0" compatLnSpc="1">
            <a:prstTxWarp prst="textNoShape">
              <a:avLst/>
            </a:prstTxWarp>
          </a:bodyPr>
          <a:lstStyle/>
          <a:p>
            <a:pPr eaLnBrk="1" hangingPunct="1">
              <a:defRPr/>
            </a:pPr>
            <a:r>
              <a:rPr lang="en-US" altLang="en-US" sz="4400" dirty="0" smtClean="0"/>
              <a:t>Curriculum Specialist</a:t>
            </a:r>
          </a:p>
        </p:txBody>
      </p:sp>
      <p:sp>
        <p:nvSpPr>
          <p:cNvPr id="3" name="Content Placeholder 2"/>
          <p:cNvSpPr>
            <a:spLocks noGrp="1"/>
          </p:cNvSpPr>
          <p:nvPr>
            <p:ph idx="1"/>
          </p:nvPr>
        </p:nvSpPr>
        <p:spPr>
          <a:xfrm>
            <a:off x="254000" y="1784103"/>
            <a:ext cx="8456613" cy="3698875"/>
          </a:xfrm>
        </p:spPr>
        <p:txBody>
          <a:bodyPr/>
          <a:lstStyle/>
          <a:p>
            <a:pPr eaLnBrk="1" hangingPunct="1"/>
            <a:r>
              <a:rPr lang="en-US" altLang="en-US" sz="2200" dirty="0" smtClean="0"/>
              <a:t>Strong support from the staff in the curriculum office is vital.</a:t>
            </a:r>
          </a:p>
          <a:p>
            <a:pPr eaLnBrk="1" hangingPunct="1"/>
            <a:r>
              <a:rPr lang="en-US" altLang="en-US" sz="2200" dirty="0" smtClean="0"/>
              <a:t>Curriculum staff have many responsibilities including (but not limited to): </a:t>
            </a:r>
          </a:p>
          <a:p>
            <a:pPr lvl="1" eaLnBrk="1" hangingPunct="1"/>
            <a:r>
              <a:rPr lang="en-US" altLang="en-US" sz="1900" dirty="0" smtClean="0"/>
              <a:t>submitting changes to CCCCO;</a:t>
            </a:r>
          </a:p>
          <a:p>
            <a:pPr lvl="1" eaLnBrk="1" hangingPunct="1"/>
            <a:r>
              <a:rPr lang="en-US" altLang="en-US" sz="1900" dirty="0" smtClean="0"/>
              <a:t>inputting changes into your student enrollment system; </a:t>
            </a:r>
          </a:p>
          <a:p>
            <a:pPr lvl="1" eaLnBrk="1" hangingPunct="1"/>
            <a:r>
              <a:rPr lang="en-US" altLang="en-US" sz="1900" dirty="0" smtClean="0"/>
              <a:t>prepare submissions for the governing board; and</a:t>
            </a:r>
          </a:p>
          <a:p>
            <a:pPr lvl="1" eaLnBrk="1" hangingPunct="1"/>
            <a:r>
              <a:rPr lang="en-US" altLang="en-US" sz="1900" dirty="0" smtClean="0"/>
              <a:t>production of your college catalog.</a:t>
            </a:r>
          </a:p>
          <a:p>
            <a:pPr marL="0" indent="0" eaLnBrk="1" hangingPunct="1">
              <a:buNone/>
            </a:pPr>
            <a:endParaRPr lang="en-US" altLang="en-US" sz="2200" dirty="0" smtClean="0"/>
          </a:p>
          <a:p>
            <a:pPr marL="0" indent="0" eaLnBrk="1" hangingPunct="1">
              <a:buNone/>
            </a:pPr>
            <a:r>
              <a:rPr lang="en-US" altLang="en-US" sz="1800" dirty="0" smtClean="0"/>
              <a:t>Resource: Curriculum Inventory Training for Curriculum Specialists at </a:t>
            </a:r>
            <a:r>
              <a:rPr lang="en-US" altLang="en-US" sz="1800" dirty="0" smtClean="0">
                <a:hlinkClick r:id="rId3"/>
              </a:rPr>
              <a:t>http://ccccio.org/documents/CurriculumWorkshopCCCCOstaff415.pdf</a:t>
            </a:r>
            <a:endParaRPr lang="en-US" altLang="en-US" sz="1800" dirty="0" smtClean="0"/>
          </a:p>
        </p:txBody>
      </p:sp>
    </p:spTree>
    <p:extLst>
      <p:ext uri="{BB962C8B-B14F-4D97-AF65-F5344CB8AC3E}">
        <p14:creationId xmlns:p14="http://schemas.microsoft.com/office/powerpoint/2010/main" val="1574851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lstStyle/>
          <a:p>
            <a:r>
              <a:rPr lang="en-US" dirty="0" smtClean="0"/>
              <a:t>Assessment Coordinator</a:t>
            </a:r>
          </a:p>
          <a:p>
            <a:r>
              <a:rPr lang="en-US" dirty="0" smtClean="0"/>
              <a:t>Distance Education Coordinator</a:t>
            </a:r>
          </a:p>
          <a:p>
            <a:pPr eaLnBrk="1" hangingPunct="1"/>
            <a:r>
              <a:rPr lang="en-US" altLang="en-US" dirty="0" smtClean="0"/>
              <a:t>Librarian</a:t>
            </a:r>
          </a:p>
          <a:p>
            <a:pPr eaLnBrk="1" hangingPunct="1"/>
            <a:r>
              <a:rPr lang="en-US" altLang="en-US" dirty="0" smtClean="0"/>
              <a:t>IT support staff</a:t>
            </a:r>
          </a:p>
          <a:p>
            <a:pPr eaLnBrk="1" hangingPunct="1"/>
            <a:r>
              <a:rPr lang="en-US" altLang="en-US" dirty="0" smtClean="0"/>
              <a:t>Deans</a:t>
            </a:r>
          </a:p>
          <a:p>
            <a:r>
              <a:rPr lang="en-US" dirty="0" smtClean="0"/>
              <a:t>Other? </a:t>
            </a:r>
          </a:p>
          <a:p>
            <a:endParaRPr lang="en-US" dirty="0"/>
          </a:p>
          <a:p>
            <a:endParaRPr lang="en-US" dirty="0" smtClean="0"/>
          </a:p>
          <a:p>
            <a:pPr marL="0" indent="0">
              <a:buNone/>
            </a:pPr>
            <a:r>
              <a:rPr lang="en-US" dirty="0" smtClean="0"/>
              <a:t>Discussion: </a:t>
            </a:r>
            <a:r>
              <a:rPr lang="en-US" altLang="en-US" dirty="0" smtClean="0"/>
              <a:t>How do you include SLO’</a:t>
            </a:r>
            <a:r>
              <a:rPr lang="en-US" altLang="ja-JP" dirty="0" smtClean="0"/>
              <a:t>s into the COR?</a:t>
            </a:r>
            <a:endParaRPr lang="en-US" altLang="en-US" dirty="0" smtClean="0"/>
          </a:p>
          <a:p>
            <a:pPr marL="0" indent="0">
              <a:buNone/>
            </a:pPr>
            <a:endParaRPr lang="en-US" dirty="0"/>
          </a:p>
        </p:txBody>
      </p:sp>
    </p:spTree>
    <p:extLst>
      <p:ext uri="{BB962C8B-B14F-4D97-AF65-F5344CB8AC3E}">
        <p14:creationId xmlns:p14="http://schemas.microsoft.com/office/powerpoint/2010/main" val="9137287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Curriculum Basics</a:t>
            </a:r>
            <a:endParaRPr lang="en-US" dirty="0"/>
          </a:p>
        </p:txBody>
      </p:sp>
      <p:sp>
        <p:nvSpPr>
          <p:cNvPr id="3" name="Subtitle 2"/>
          <p:cNvSpPr>
            <a:spLocks noGrp="1"/>
          </p:cNvSpPr>
          <p:nvPr>
            <p:ph type="subTitle" idx="1"/>
          </p:nvPr>
        </p:nvSpPr>
        <p:spPr/>
        <p:txBody>
          <a:bodyPr/>
          <a:lstStyle/>
          <a:p>
            <a:r>
              <a:rPr lang="en-US" dirty="0" smtClean="0"/>
              <a:t>Course and Program Development</a:t>
            </a:r>
            <a:endParaRPr lang="en-US" dirty="0"/>
          </a:p>
        </p:txBody>
      </p:sp>
    </p:spTree>
    <p:extLst>
      <p:ext uri="{BB962C8B-B14F-4D97-AF65-F5344CB8AC3E}">
        <p14:creationId xmlns:p14="http://schemas.microsoft.com/office/powerpoint/2010/main" val="319710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latin typeface="+mn-lt"/>
                <a:ea typeface="+mj-ea"/>
                <a:cs typeface="Times New Roman"/>
              </a:rPr>
              <a:t>Outcomes--</a:t>
            </a:r>
            <a:endParaRPr lang="en-US" dirty="0">
              <a:latin typeface="+mn-lt"/>
              <a:ea typeface="+mj-ea"/>
              <a:cs typeface="Times New Roman"/>
            </a:endParaRPr>
          </a:p>
        </p:txBody>
      </p:sp>
      <p:sp>
        <p:nvSpPr>
          <p:cNvPr id="3" name="Content Placeholder 2"/>
          <p:cNvSpPr>
            <a:spLocks noGrp="1"/>
          </p:cNvSpPr>
          <p:nvPr>
            <p:ph idx="1"/>
          </p:nvPr>
        </p:nvSpPr>
        <p:spPr>
          <a:xfrm>
            <a:off x="457200" y="1392238"/>
            <a:ext cx="8229600" cy="5295165"/>
          </a:xfrm>
        </p:spPr>
        <p:txBody>
          <a:bodyPr>
            <a:noAutofit/>
          </a:bodyPr>
          <a:lstStyle/>
          <a:p>
            <a:pPr marL="0" indent="0" eaLnBrk="1" hangingPunct="1">
              <a:buFont typeface="Arial" panose="020B0604020202020204" pitchFamily="34" charset="0"/>
              <a:buNone/>
            </a:pPr>
            <a:endParaRPr lang="en-US" altLang="en-US" dirty="0" smtClean="0"/>
          </a:p>
          <a:p>
            <a:pPr marL="0" indent="0" eaLnBrk="1" hangingPunct="1">
              <a:buFont typeface="Arial" panose="020B0604020202020204" pitchFamily="34" charset="0"/>
              <a:buNone/>
            </a:pPr>
            <a:r>
              <a:rPr lang="en-US" altLang="en-US" dirty="0" smtClean="0">
                <a:solidFill>
                  <a:srgbClr val="FF0000"/>
                </a:solidFill>
              </a:rPr>
              <a:t>In this interactive session, attendees will be:</a:t>
            </a:r>
          </a:p>
          <a:p>
            <a:pPr marL="0" indent="0" eaLnBrk="1" hangingPunct="1">
              <a:buFont typeface="Arial" panose="020B0604020202020204" pitchFamily="34" charset="0"/>
              <a:buNone/>
            </a:pPr>
            <a:endParaRPr lang="en-US" altLang="en-US" dirty="0" smtClean="0"/>
          </a:p>
          <a:p>
            <a:pPr marL="274637" lvl="1" indent="0" eaLnBrk="1" hangingPunct="1"/>
            <a:r>
              <a:rPr lang="en-US" altLang="en-US" dirty="0"/>
              <a:t>P</a:t>
            </a:r>
            <a:r>
              <a:rPr lang="en-US" altLang="en-US" dirty="0" smtClean="0"/>
              <a:t>rovided an overview of the curriculum process &amp; management, as well as the responsibilities of those involved, including the curriculum chair, articulation officer, specialists, deans, and CIOs; </a:t>
            </a:r>
          </a:p>
          <a:p>
            <a:pPr marL="274637" lvl="1" indent="0" eaLnBrk="1" hangingPunct="1"/>
            <a:r>
              <a:rPr lang="en-US" altLang="en-US" dirty="0"/>
              <a:t>I</a:t>
            </a:r>
            <a:r>
              <a:rPr lang="en-US" altLang="en-US" dirty="0" smtClean="0"/>
              <a:t>ntroduced to the basics of “who does what” for Course Outline of Record [COR] and program development, including assessment, certificates, ADTs, &amp; CTE programs; </a:t>
            </a:r>
          </a:p>
          <a:p>
            <a:pPr marL="274637" lvl="1" indent="0" eaLnBrk="1" hangingPunct="1"/>
            <a:r>
              <a:rPr lang="en-US" altLang="en-US" dirty="0"/>
              <a:t>I</a:t>
            </a:r>
            <a:r>
              <a:rPr lang="en-US" altLang="en-US" dirty="0" smtClean="0"/>
              <a:t>ntroduced to the submission process to the CCCCO;</a:t>
            </a:r>
          </a:p>
          <a:p>
            <a:pPr marL="274637" lvl="1" indent="0" eaLnBrk="1" hangingPunct="1"/>
            <a:r>
              <a:rPr lang="en-US" altLang="en-US" dirty="0" smtClean="0"/>
              <a:t>Invited to participate in scenario-based discussions, time permitting. </a:t>
            </a:r>
          </a:p>
          <a:p>
            <a:pPr marL="0" indent="0" eaLnBrk="1" hangingPunct="1">
              <a:buFont typeface="Arial" panose="020B0604020202020204" pitchFamily="34" charset="0"/>
              <a:buNone/>
            </a:pPr>
            <a:r>
              <a:rPr lang="en-US" alt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Curriculum Process: New Course and Program Development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Collaborative</a:t>
            </a:r>
            <a:r>
              <a:rPr lang="en-US" baseline="0" dirty="0" smtClean="0"/>
              <a:t> process – the most brilliant course/program will be a total failure if the college lacks the resources to support it.</a:t>
            </a:r>
          </a:p>
          <a:p>
            <a:pPr lvl="0"/>
            <a:r>
              <a:rPr lang="en-US" dirty="0" smtClean="0"/>
              <a:t>Iterative process – a course/program may not fly as</a:t>
            </a:r>
            <a:r>
              <a:rPr lang="en-US" baseline="0" dirty="0" smtClean="0"/>
              <a:t> originally conceived but may work once faculty and administration have worked together to revise it to meet college resources and student needs.</a:t>
            </a:r>
            <a:endParaRPr lang="en-US" dirty="0" smtClean="0"/>
          </a:p>
        </p:txBody>
      </p:sp>
    </p:spTree>
    <p:extLst>
      <p:ext uri="{BB962C8B-B14F-4D97-AF65-F5344CB8AC3E}">
        <p14:creationId xmlns:p14="http://schemas.microsoft.com/office/powerpoint/2010/main" val="1799266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 of Record [COR]</a:t>
            </a:r>
            <a:endParaRPr lang="en-US" dirty="0"/>
          </a:p>
        </p:txBody>
      </p:sp>
      <p:sp>
        <p:nvSpPr>
          <p:cNvPr id="3" name="Content Placeholder 2"/>
          <p:cNvSpPr>
            <a:spLocks noGrp="1"/>
          </p:cNvSpPr>
          <p:nvPr>
            <p:ph idx="1"/>
          </p:nvPr>
        </p:nvSpPr>
        <p:spPr>
          <a:xfrm>
            <a:off x="457200" y="1600199"/>
            <a:ext cx="8229600" cy="5382491"/>
          </a:xfrm>
        </p:spPr>
        <p:txBody>
          <a:bodyPr/>
          <a:lstStyle/>
          <a:p>
            <a:pPr eaLnBrk="1" hangingPunct="1">
              <a:spcBef>
                <a:spcPct val="0"/>
              </a:spcBef>
            </a:pPr>
            <a:r>
              <a:rPr lang="en-US" altLang="en-US" sz="1600" dirty="0" smtClean="0"/>
              <a:t>The course outline of record (COR) is </a:t>
            </a:r>
            <a:r>
              <a:rPr lang="en-US" altLang="en-US" sz="1600" b="1" dirty="0" smtClean="0"/>
              <a:t>a legal document between the faculty, student and college </a:t>
            </a:r>
            <a:r>
              <a:rPr lang="en-US" altLang="en-US" sz="1600" dirty="0" smtClean="0"/>
              <a:t>that must contain certain required elements that are outlined in  </a:t>
            </a:r>
            <a:r>
              <a:rPr lang="en-US" altLang="en-US" sz="1600" dirty="0" smtClean="0">
                <a:hlinkClick r:id="rId2"/>
              </a:rPr>
              <a:t>§55002 of Title 5</a:t>
            </a:r>
            <a:r>
              <a:rPr lang="en-US" altLang="en-US" sz="1600" dirty="0" smtClean="0"/>
              <a:t>.</a:t>
            </a:r>
          </a:p>
          <a:p>
            <a:pPr marL="0" indent="0" eaLnBrk="1" hangingPunct="1">
              <a:buNone/>
            </a:pPr>
            <a:endParaRPr lang="en-US" altLang="en-US" sz="1600" dirty="0" smtClean="0"/>
          </a:p>
          <a:p>
            <a:pPr eaLnBrk="1" hangingPunct="1"/>
            <a:r>
              <a:rPr lang="en-US" altLang="en-US" sz="1600" dirty="0" smtClean="0"/>
              <a:t>All CORs must be approved by the local academic senate (and/or curriculum committee) and the local governing board.</a:t>
            </a:r>
          </a:p>
          <a:p>
            <a:endParaRPr lang="en-US" sz="1600" dirty="0" smtClean="0"/>
          </a:p>
          <a:p>
            <a:r>
              <a:rPr lang="en-US" sz="1600" dirty="0" smtClean="0"/>
              <a:t>Some COR Resources</a:t>
            </a:r>
          </a:p>
          <a:p>
            <a:pPr lvl="1"/>
            <a:r>
              <a:rPr lang="en-US" sz="1600" dirty="0" smtClean="0"/>
              <a:t>CCCCO Curriculum/Instruction: </a:t>
            </a:r>
            <a:r>
              <a:rPr lang="en-US" altLang="en-US" sz="1600" dirty="0" smtClean="0">
                <a:hlinkClick r:id="rId3"/>
              </a:rPr>
              <a:t>http://extranet.cccco.edu/Divisions/AcademicAffairs/CurriculumandInstructionUnit.aspx</a:t>
            </a:r>
            <a:endParaRPr lang="en-US" altLang="en-US" sz="1600" dirty="0" smtClean="0"/>
          </a:p>
          <a:p>
            <a:pPr lvl="1"/>
            <a:r>
              <a:rPr lang="en-US" altLang="en-US" sz="1600" dirty="0" smtClean="0"/>
              <a:t>COR Description: </a:t>
            </a:r>
            <a:r>
              <a:rPr lang="en-US" altLang="en-US" sz="1600" dirty="0" smtClean="0">
                <a:hlinkClick r:id="rId4"/>
              </a:rPr>
              <a:t>http://www.ccccurriculum.net/course-outline-of-record/</a:t>
            </a:r>
            <a:endParaRPr lang="en-US" altLang="en-US" sz="1600" dirty="0" smtClean="0"/>
          </a:p>
          <a:p>
            <a:pPr lvl="1"/>
            <a:r>
              <a:rPr lang="en-US" altLang="en-US" sz="1600" dirty="0" smtClean="0"/>
              <a:t>CCCCO Data Elements: </a:t>
            </a:r>
            <a:r>
              <a:rPr lang="en-US" altLang="en-US" sz="1600" dirty="0" smtClean="0">
                <a:hlinkClick r:id="rId5"/>
              </a:rPr>
              <a:t>http://extranet.cccco.edu/Divisions/TechResearchInfoSys/MIS/DED.aspx</a:t>
            </a:r>
            <a:endParaRPr lang="en-US" altLang="en-US" sz="1600" dirty="0" smtClean="0"/>
          </a:p>
          <a:p>
            <a:pPr lvl="1"/>
            <a:r>
              <a:rPr lang="en-US" altLang="en-US" sz="1600" dirty="0" smtClean="0"/>
              <a:t>Title 5 Standards for Approval (COR as a whole): </a:t>
            </a:r>
            <a:r>
              <a:rPr lang="en-US" altLang="en-US" sz="1600" b="1" dirty="0" smtClean="0">
                <a:hlinkClick r:id="rId6"/>
              </a:rPr>
              <a:t>§ 55005. Publication of Course Standards</a:t>
            </a:r>
            <a:endParaRPr lang="en-US" altLang="en-US" sz="1600" dirty="0"/>
          </a:p>
          <a:p>
            <a:pPr lvl="1"/>
            <a:r>
              <a:rPr lang="en-US" altLang="en-US" sz="1600" dirty="0" smtClean="0"/>
              <a:t>Discipline Assignment(s): </a:t>
            </a:r>
            <a:r>
              <a:rPr lang="en-US" altLang="en-US" sz="1600" dirty="0" smtClean="0">
                <a:hlinkClick r:id="rId7"/>
              </a:rPr>
              <a:t>http://californiacommunitycolleges.cccco.edu/Portals/0/FlipBooks/2014_MQHandbook/2014_MQHandbook_ADA.pdf</a:t>
            </a:r>
            <a:endParaRPr lang="en-US" altLang="en-US" sz="1600" dirty="0" smtClean="0"/>
          </a:p>
          <a:p>
            <a:pPr lvl="1"/>
            <a:endParaRPr lang="en-US" altLang="en-US" sz="1600" dirty="0"/>
          </a:p>
          <a:p>
            <a:pPr lvl="1"/>
            <a:endParaRPr lang="en-US" sz="1600" dirty="0"/>
          </a:p>
        </p:txBody>
      </p:sp>
    </p:spTree>
    <p:extLst>
      <p:ext uri="{BB962C8B-B14F-4D97-AF65-F5344CB8AC3E}">
        <p14:creationId xmlns:p14="http://schemas.microsoft.com/office/powerpoint/2010/main" val="256809393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2425"/>
            <a:ext cx="8229600" cy="990600"/>
          </a:xfrm>
        </p:spPr>
        <p:txBody>
          <a:bodyPr/>
          <a:lstStyle/>
          <a:p>
            <a:pPr eaLnBrk="1" fontAlgn="auto" hangingPunct="1">
              <a:spcAft>
                <a:spcPts val="0"/>
              </a:spcAft>
              <a:defRPr/>
            </a:pPr>
            <a:r>
              <a:rPr lang="en-US" dirty="0" smtClean="0">
                <a:ea typeface="+mj-ea"/>
                <a:cs typeface="+mj-cs"/>
              </a:rPr>
              <a:t>Importance of the </a:t>
            </a:r>
            <a:r>
              <a:rPr lang="en-US" dirty="0" err="1" smtClean="0">
                <a:ea typeface="+mj-ea"/>
                <a:cs typeface="+mj-cs"/>
              </a:rPr>
              <a:t>COR</a:t>
            </a:r>
            <a:endParaRPr lang="en-US" dirty="0">
              <a:ea typeface="+mj-ea"/>
              <a:cs typeface="+mj-cs"/>
            </a:endParaRPr>
          </a:p>
        </p:txBody>
      </p:sp>
      <p:graphicFrame>
        <p:nvGraphicFramePr>
          <p:cNvPr id="4" name="Content Placeholder 3"/>
          <p:cNvGraphicFramePr>
            <a:graphicFrameLocks noGrp="1"/>
          </p:cNvGraphicFramePr>
          <p:nvPr>
            <p:ph idx="1"/>
          </p:nvPr>
        </p:nvGraphicFramePr>
        <p:xfrm>
          <a:off x="457200" y="1343025"/>
          <a:ext cx="8229600" cy="5157788"/>
        </p:xfrm>
        <a:graphic>
          <a:graphicData uri="http://schemas.openxmlformats.org/drawingml/2006/table">
            <a:tbl>
              <a:tblPr/>
              <a:tblGrid>
                <a:gridCol w="4114800"/>
                <a:gridCol w="4114800"/>
              </a:tblGrid>
              <a:tr h="1222375">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 COR establishes the content and rigor of a course and ensures consistency for students across all section offerings</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F1EFEB"/>
                    </a:solidFill>
                  </a:tcPr>
                </a:tc>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Provides evidence of meeting Chancellor</a:t>
                      </a:r>
                      <a:r>
                        <a:rPr kumimoji="0" lang="ja-JP"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t>
                      </a:r>
                      <a:r>
                        <a:rPr kumimoji="0" lang="en-US" altLang="ja-JP"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s Office and Title 5 requirements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F1EFEB"/>
                    </a:solidFill>
                  </a:tcPr>
                </a:tc>
              </a:tr>
              <a:tr h="657225">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Distinguishes a course from other courses</a:t>
                      </a:r>
                      <a:endParaRPr kumimoji="0" lang="en-US"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E3DDD5"/>
                    </a:solidFill>
                  </a:tcPr>
                </a:tc>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Supports program review process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E3DDD5"/>
                    </a:solidFill>
                  </a:tcPr>
                </a:tc>
              </a:tr>
              <a:tr h="657225">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Assists accrediting agency review</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F1EFEB"/>
                    </a:solidFill>
                  </a:tcPr>
                </a:tc>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Ensures quality and consistency of course delivery for faculty</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F1EFEB"/>
                    </a:solidFill>
                  </a:tcPr>
                </a:tc>
              </a:tr>
              <a:tr h="1189038">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The COR serves as the basis for articulation agreements and course identification number (C-ID) designation</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E3DDD5"/>
                    </a:solidFill>
                  </a:tcPr>
                </a:tc>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Provides data for Management Information Systems (MIS) and apportionment</a:t>
                      </a:r>
                      <a:endParaRPr kumimoji="0" lang="en-US"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endParaRP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E3DDD5"/>
                    </a:solidFill>
                  </a:tcPr>
                </a:tc>
              </a:tr>
              <a:tr h="774700">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Establishes CSU-GE and IGETC status</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F1EFEB"/>
                    </a:solidFill>
                  </a:tcPr>
                </a:tc>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CORs are used to construct new or revised instructional programs</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F1EFEB"/>
                    </a:solidFill>
                  </a:tcPr>
                </a:tc>
              </a:tr>
              <a:tr h="657225">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E3DDD5"/>
                    </a:solidFill>
                  </a:tcPr>
                </a:tc>
                <a:tc>
                  <a:txBody>
                    <a:bodyPr/>
                    <a:lstStyle>
                      <a:lvl1pPr>
                        <a:spcBef>
                          <a:spcPct val="20000"/>
                        </a:spcBef>
                        <a:buClr>
                          <a:schemeClr val="accent1"/>
                        </a:buClr>
                        <a:buSzPct val="8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85000"/>
                        <a:buFont typeface="Arial" panose="020B0604020202020204" pitchFamily="34" charset="0"/>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90000"/>
                        <a:buFont typeface="Arial" panose="020B0604020202020204" pitchFamily="34" charset="0"/>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accent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Ensures instructional integrity </a:t>
                      </a:r>
                    </a:p>
                  </a:txBody>
                  <a:tcPr marT="45723" marB="45723" horzOverflow="overflow">
                    <a:lnL w="12700" cap="flat" cmpd="sng" algn="ctr">
                      <a:solidFill>
                        <a:srgbClr val="AC956E"/>
                      </a:solidFill>
                      <a:prstDash val="solid"/>
                      <a:round/>
                      <a:headEnd type="none" w="med" len="med"/>
                      <a:tailEnd type="none" w="med" len="med"/>
                    </a:lnL>
                    <a:lnR w="12700" cap="flat" cmpd="sng" algn="ctr">
                      <a:solidFill>
                        <a:srgbClr val="AC956E"/>
                      </a:solidFill>
                      <a:prstDash val="solid"/>
                      <a:round/>
                      <a:headEnd type="none" w="med" len="med"/>
                      <a:tailEnd type="none" w="med" len="med"/>
                    </a:lnR>
                    <a:lnT w="12700" cap="flat" cmpd="sng" algn="ctr">
                      <a:solidFill>
                        <a:srgbClr val="AC956E"/>
                      </a:solidFill>
                      <a:prstDash val="solid"/>
                      <a:round/>
                      <a:headEnd type="none" w="med" len="med"/>
                      <a:tailEnd type="none" w="med" len="med"/>
                    </a:lnT>
                    <a:lnB w="12700" cap="flat" cmpd="sng" algn="ctr">
                      <a:solidFill>
                        <a:srgbClr val="AC956E"/>
                      </a:solidFill>
                      <a:prstDash val="solid"/>
                      <a:round/>
                      <a:headEnd type="none" w="med" len="med"/>
                      <a:tailEnd type="none" w="med" len="med"/>
                    </a:lnB>
                    <a:lnTlToBr>
                      <a:noFill/>
                    </a:lnTlToBr>
                    <a:lnBlToTr>
                      <a:noFill/>
                    </a:lnBlToTr>
                    <a:solidFill>
                      <a:srgbClr val="E3DDD5"/>
                    </a:solidFill>
                  </a:tcPr>
                </a:tc>
              </a:tr>
            </a:tbl>
          </a:graphicData>
        </a:graphic>
      </p:graphicFrame>
    </p:spTree>
    <p:extLst>
      <p:ext uri="{BB962C8B-B14F-4D97-AF65-F5344CB8AC3E}">
        <p14:creationId xmlns:p14="http://schemas.microsoft.com/office/powerpoint/2010/main" val="25669800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417638" y="66675"/>
            <a:ext cx="7038975" cy="1223963"/>
          </a:xfrm>
        </p:spPr>
        <p:txBody>
          <a:bodyPr>
            <a:normAutofit fontScale="90000"/>
          </a:bodyPr>
          <a:lstStyle/>
          <a:p>
            <a:pPr eaLnBrk="1" fontAlgn="auto" hangingPunct="1">
              <a:spcAft>
                <a:spcPts val="0"/>
              </a:spcAft>
              <a:defRPr/>
            </a:pPr>
            <a:r>
              <a:rPr lang="en-US" altLang="en-US" dirty="0" smtClean="0">
                <a:latin typeface="+mn-lt"/>
                <a:ea typeface="+mj-ea"/>
                <a:cs typeface="+mj-cs"/>
              </a:rPr>
              <a:t>Additional </a:t>
            </a:r>
            <a:r>
              <a:rPr lang="en-US" altLang="en-US" dirty="0" err="1" smtClean="0">
                <a:latin typeface="+mn-lt"/>
                <a:ea typeface="+mj-ea"/>
                <a:cs typeface="+mj-cs"/>
              </a:rPr>
              <a:t>COR</a:t>
            </a:r>
            <a:r>
              <a:rPr lang="en-US" altLang="en-US" dirty="0" smtClean="0">
                <a:latin typeface="+mn-lt"/>
                <a:ea typeface="+mj-ea"/>
                <a:cs typeface="+mj-cs"/>
              </a:rPr>
              <a:t> Items to Consider</a:t>
            </a:r>
          </a:p>
        </p:txBody>
      </p:sp>
      <p:graphicFrame>
        <p:nvGraphicFramePr>
          <p:cNvPr id="4" name="Content Placeholder 3"/>
          <p:cNvGraphicFramePr>
            <a:graphicFrameLocks noGrp="1"/>
          </p:cNvGraphicFramePr>
          <p:nvPr>
            <p:ph idx="1"/>
          </p:nvPr>
        </p:nvGraphicFramePr>
        <p:xfrm>
          <a:off x="290513" y="1665288"/>
          <a:ext cx="8509000" cy="4508498"/>
        </p:xfrm>
        <a:graphic>
          <a:graphicData uri="http://schemas.openxmlformats.org/drawingml/2006/table">
            <a:tbl>
              <a:tblPr firstRow="1" bandRow="1">
                <a:tableStyleId>{5C22544A-7EE6-4342-B048-85BDC9FD1C3A}</a:tableStyleId>
              </a:tblPr>
              <a:tblGrid>
                <a:gridCol w="3917665"/>
                <a:gridCol w="4591335"/>
              </a:tblGrid>
              <a:tr h="419459">
                <a:tc>
                  <a:txBody>
                    <a:bodyPr/>
                    <a:lstStyle/>
                    <a:p>
                      <a:pPr marL="0" indent="0" algn="ctr">
                        <a:buFont typeface="Arial"/>
                        <a:buNone/>
                      </a:pPr>
                      <a:r>
                        <a:rPr lang="en-US" sz="2000" dirty="0" smtClean="0"/>
                        <a:t>Item</a:t>
                      </a:r>
                      <a:endParaRPr lang="en-US" sz="2000" dirty="0"/>
                    </a:p>
                  </a:txBody>
                  <a:tcPr marL="91442" marR="91442" marT="45724" marB="45724"/>
                </a:tc>
                <a:tc>
                  <a:txBody>
                    <a:bodyPr/>
                    <a:lstStyle/>
                    <a:p>
                      <a:pPr algn="ctr"/>
                      <a:r>
                        <a:rPr lang="en-US" sz="2000" dirty="0" smtClean="0"/>
                        <a:t>Why you might want it</a:t>
                      </a:r>
                      <a:endParaRPr lang="en-US" sz="2000" dirty="0"/>
                    </a:p>
                  </a:txBody>
                  <a:tcPr marL="91442" marR="91442" marT="45724" marB="45724"/>
                </a:tc>
              </a:tr>
              <a:tr h="742121">
                <a:tc>
                  <a:txBody>
                    <a:bodyPr/>
                    <a:lstStyle/>
                    <a:p>
                      <a:pPr marL="0" indent="0">
                        <a:buFont typeface="Arial"/>
                        <a:buNone/>
                      </a:pPr>
                      <a:r>
                        <a:rPr lang="en-US" sz="2000" dirty="0" smtClean="0"/>
                        <a:t>Student Learning Outcomes</a:t>
                      </a:r>
                      <a:endParaRPr lang="en-US" sz="2000" dirty="0"/>
                    </a:p>
                  </a:txBody>
                  <a:tcPr marL="91442" marR="91442" marT="45724" marB="45724"/>
                </a:tc>
                <a:tc>
                  <a:txBody>
                    <a:bodyPr/>
                    <a:lstStyle/>
                    <a:p>
                      <a:r>
                        <a:rPr lang="en-US" sz="2000" dirty="0" smtClean="0"/>
                        <a:t>ACCJC Standard</a:t>
                      </a:r>
                      <a:r>
                        <a:rPr lang="en-US" sz="2000" baseline="0" dirty="0" smtClean="0"/>
                        <a:t> II.A.3</a:t>
                      </a:r>
                      <a:endParaRPr lang="en-US" sz="2000" dirty="0"/>
                    </a:p>
                  </a:txBody>
                  <a:tcPr marL="91442" marR="91442" marT="45724" marB="45724"/>
                </a:tc>
              </a:tr>
              <a:tr h="742121">
                <a:tc>
                  <a:txBody>
                    <a:bodyPr/>
                    <a:lstStyle/>
                    <a:p>
                      <a:pPr marL="0" indent="0">
                        <a:buFont typeface="Arial"/>
                        <a:buNone/>
                      </a:pPr>
                      <a:r>
                        <a:rPr lang="en-US" sz="2000" dirty="0" smtClean="0"/>
                        <a:t>College Level Reading</a:t>
                      </a:r>
                      <a:r>
                        <a:rPr lang="en-US" sz="2000" baseline="0" dirty="0" smtClean="0"/>
                        <a:t> and Writing Assignments</a:t>
                      </a:r>
                      <a:endParaRPr lang="en-US" sz="2000" dirty="0"/>
                    </a:p>
                  </a:txBody>
                  <a:tcPr marL="91442" marR="91442" marT="45724" marB="45724"/>
                </a:tc>
                <a:tc>
                  <a:txBody>
                    <a:bodyPr/>
                    <a:lstStyle/>
                    <a:p>
                      <a:r>
                        <a:rPr lang="en-US" sz="2000" dirty="0" smtClean="0"/>
                        <a:t>Insufficient detail might lead to a request for syllabi</a:t>
                      </a:r>
                      <a:endParaRPr lang="en-US" sz="2000" dirty="0"/>
                    </a:p>
                  </a:txBody>
                  <a:tcPr marL="91442" marR="91442" marT="45724" marB="45724"/>
                </a:tc>
              </a:tr>
              <a:tr h="742121">
                <a:tc>
                  <a:txBody>
                    <a:bodyPr/>
                    <a:lstStyle/>
                    <a:p>
                      <a:pPr marL="0" indent="0">
                        <a:buFont typeface="Arial"/>
                        <a:buNone/>
                      </a:pPr>
                      <a:r>
                        <a:rPr lang="en-US" sz="2000" dirty="0" smtClean="0"/>
                        <a:t>Transfer/GE Information/C-ID</a:t>
                      </a:r>
                      <a:endParaRPr lang="en-US" sz="2000" dirty="0"/>
                    </a:p>
                  </a:txBody>
                  <a:tcPr marL="91442" marR="91442" marT="45724" marB="45724"/>
                </a:tc>
                <a:tc>
                  <a:txBody>
                    <a:bodyPr/>
                    <a:lstStyle/>
                    <a:p>
                      <a:r>
                        <a:rPr lang="en-US" sz="2000" dirty="0" smtClean="0"/>
                        <a:t>It can be helpful</a:t>
                      </a:r>
                      <a:r>
                        <a:rPr lang="en-US" sz="2000" baseline="0" dirty="0" smtClean="0"/>
                        <a:t> to have this info on the COR</a:t>
                      </a:r>
                      <a:endParaRPr lang="en-US" sz="2000" dirty="0"/>
                    </a:p>
                  </a:txBody>
                  <a:tcPr marL="91442" marR="91442" marT="45724" marB="45724"/>
                </a:tc>
              </a:tr>
              <a:tr h="701096">
                <a:tc>
                  <a:txBody>
                    <a:bodyPr/>
                    <a:lstStyle/>
                    <a:p>
                      <a:pPr marL="0" indent="0">
                        <a:buFont typeface="Arial"/>
                        <a:buNone/>
                      </a:pPr>
                      <a:r>
                        <a:rPr lang="en-US" sz="2000" dirty="0" smtClean="0"/>
                        <a:t>Supplemental Instruction</a:t>
                      </a:r>
                      <a:endParaRPr lang="en-US" sz="2000" dirty="0"/>
                    </a:p>
                  </a:txBody>
                  <a:tcPr marL="91442" marR="91442" marT="45724" marB="45724"/>
                </a:tc>
                <a:tc>
                  <a:txBody>
                    <a:bodyPr/>
                    <a:lstStyle/>
                    <a:p>
                      <a:r>
                        <a:rPr lang="en-US" sz="2000" dirty="0" smtClean="0"/>
                        <a:t>Could SI be part of your course?</a:t>
                      </a:r>
                      <a:endParaRPr lang="en-US" sz="2000" dirty="0"/>
                    </a:p>
                  </a:txBody>
                  <a:tcPr marL="91442" marR="91442" marT="45724" marB="45724"/>
                </a:tc>
              </a:tr>
              <a:tr h="419459">
                <a:tc>
                  <a:txBody>
                    <a:bodyPr/>
                    <a:lstStyle/>
                    <a:p>
                      <a:pPr marL="0" indent="0">
                        <a:buFont typeface="Arial"/>
                        <a:buNone/>
                      </a:pPr>
                      <a:r>
                        <a:rPr lang="en-US" sz="2000" dirty="0" smtClean="0"/>
                        <a:t>TBA Hours</a:t>
                      </a:r>
                      <a:endParaRPr lang="en-US" sz="2000" dirty="0"/>
                    </a:p>
                  </a:txBody>
                  <a:tcPr marL="91442" marR="91442" marT="45724" marB="45724"/>
                </a:tc>
                <a:tc>
                  <a:txBody>
                    <a:bodyPr/>
                    <a:lstStyle/>
                    <a:p>
                      <a:r>
                        <a:rPr lang="en-US" sz="2000" dirty="0" smtClean="0"/>
                        <a:t>Include TBA regulations?</a:t>
                      </a:r>
                    </a:p>
                  </a:txBody>
                  <a:tcPr marL="91442" marR="91442" marT="45724" marB="45724"/>
                </a:tc>
              </a:tr>
              <a:tr h="742121">
                <a:tc>
                  <a:txBody>
                    <a:bodyPr/>
                    <a:lstStyle/>
                    <a:p>
                      <a:pPr marL="0" indent="0">
                        <a:buFont typeface="Arial"/>
                        <a:buNone/>
                      </a:pPr>
                      <a:r>
                        <a:rPr lang="en-US" sz="2000" dirty="0" smtClean="0"/>
                        <a:t>Enrollment</a:t>
                      </a:r>
                      <a:r>
                        <a:rPr lang="en-US" sz="2000" baseline="0" dirty="0" smtClean="0"/>
                        <a:t> limits</a:t>
                      </a:r>
                      <a:endParaRPr lang="en-US" sz="2000" dirty="0"/>
                    </a:p>
                  </a:txBody>
                  <a:tcPr marL="91442" marR="91442" marT="45724" marB="45724"/>
                </a:tc>
                <a:tc>
                  <a:txBody>
                    <a:bodyPr/>
                    <a:lstStyle/>
                    <a:p>
                      <a:r>
                        <a:rPr lang="en-US" sz="2000" dirty="0" smtClean="0"/>
                        <a:t>Instructional quality,</a:t>
                      </a:r>
                      <a:r>
                        <a:rPr lang="en-US" sz="2000" baseline="0" dirty="0" smtClean="0"/>
                        <a:t> external accreditation requirements</a:t>
                      </a:r>
                    </a:p>
                  </a:txBody>
                  <a:tcPr marL="91442" marR="91442" marT="45724" marB="45724"/>
                </a:tc>
              </a:tr>
            </a:tbl>
          </a:graphicData>
        </a:graphic>
      </p:graphicFrame>
    </p:spTree>
    <p:extLst>
      <p:ext uri="{BB962C8B-B14F-4D97-AF65-F5344CB8AC3E}">
        <p14:creationId xmlns:p14="http://schemas.microsoft.com/office/powerpoint/2010/main" val="208659917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Key Questions to be Asked</a:t>
            </a:r>
            <a:endParaRPr lang="en-US" dirty="0">
              <a:solidFill>
                <a:srgbClr val="FF0000"/>
              </a:solidFill>
            </a:endParaRPr>
          </a:p>
        </p:txBody>
      </p:sp>
      <p:sp>
        <p:nvSpPr>
          <p:cNvPr id="3" name="Content Placeholder 2"/>
          <p:cNvSpPr>
            <a:spLocks noGrp="1"/>
          </p:cNvSpPr>
          <p:nvPr>
            <p:ph idx="1"/>
          </p:nvPr>
        </p:nvSpPr>
        <p:spPr/>
        <p:txBody>
          <a:bodyPr/>
          <a:lstStyle/>
          <a:p>
            <a:pPr lvl="0"/>
            <a:r>
              <a:rPr lang="en-US" dirty="0" smtClean="0"/>
              <a:t>WHY is this course/program being developed?  Does it serve a demonstrable need? </a:t>
            </a:r>
          </a:p>
          <a:p>
            <a:pPr lvl="0"/>
            <a:r>
              <a:rPr lang="en-US" dirty="0" smtClean="0"/>
              <a:t>Has the course been discussed by all faculty in the area?  Has it been discussed with administration?</a:t>
            </a:r>
          </a:p>
          <a:p>
            <a:pPr lvl="0"/>
            <a:r>
              <a:rPr lang="en-US" dirty="0" smtClean="0"/>
              <a:t>How does this course/program fit into the college’s larger plans? </a:t>
            </a:r>
          </a:p>
          <a:p>
            <a:pPr lvl="0"/>
            <a:r>
              <a:rPr lang="en-US" dirty="0" smtClean="0"/>
              <a:t>Can the college afford it?  Does the college have the faculty to teach it?  If not, is there a plan to address this?</a:t>
            </a:r>
          </a:p>
          <a:p>
            <a:pPr lvl="0"/>
            <a:r>
              <a:rPr lang="en-US" dirty="0" smtClean="0"/>
              <a:t>Multi-campus districts: has this been discussed at the district level?  Should faculty at your sister colleges be involved? </a:t>
            </a:r>
          </a:p>
        </p:txBody>
      </p:sp>
    </p:spTree>
    <p:extLst>
      <p:ext uri="{BB962C8B-B14F-4D97-AF65-F5344CB8AC3E}">
        <p14:creationId xmlns:p14="http://schemas.microsoft.com/office/powerpoint/2010/main" val="38229506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mn-lt"/>
                <a:ea typeface="+mj-ea"/>
                <a:cs typeface="+mj-cs"/>
              </a:rPr>
              <a:t>What else guides/advises </a:t>
            </a:r>
            <a:br>
              <a:rPr lang="en-US" dirty="0" smtClean="0">
                <a:latin typeface="+mn-lt"/>
                <a:ea typeface="+mj-ea"/>
                <a:cs typeface="+mj-cs"/>
              </a:rPr>
            </a:br>
            <a:r>
              <a:rPr lang="en-US" dirty="0" smtClean="0">
                <a:latin typeface="+mn-lt"/>
                <a:ea typeface="+mj-ea"/>
                <a:cs typeface="+mj-cs"/>
              </a:rPr>
              <a:t>your curriculum/courses?</a:t>
            </a:r>
            <a:endParaRPr lang="en-US" dirty="0">
              <a:latin typeface="+mn-lt"/>
              <a:ea typeface="+mj-ea"/>
              <a:cs typeface="+mj-cs"/>
            </a:endParaRPr>
          </a:p>
        </p:txBody>
      </p:sp>
      <p:sp>
        <p:nvSpPr>
          <p:cNvPr id="37890" name="Content Placeholder 2"/>
          <p:cNvSpPr>
            <a:spLocks noGrp="1"/>
          </p:cNvSpPr>
          <p:nvPr>
            <p:ph idx="1"/>
          </p:nvPr>
        </p:nvSpPr>
        <p:spPr/>
        <p:txBody>
          <a:bodyPr/>
          <a:lstStyle/>
          <a:p>
            <a:pPr eaLnBrk="1" hangingPunct="1"/>
            <a:r>
              <a:rPr lang="en-US" altLang="en-US" dirty="0" smtClean="0"/>
              <a:t>You are guided by the law</a:t>
            </a:r>
          </a:p>
          <a:p>
            <a:pPr eaLnBrk="1" hangingPunct="1"/>
            <a:r>
              <a:rPr lang="en-US" altLang="en-US" dirty="0" smtClean="0"/>
              <a:t>You are guided by your college’s mission</a:t>
            </a:r>
          </a:p>
          <a:p>
            <a:pPr eaLnBrk="1" hangingPunct="1"/>
            <a:r>
              <a:rPr lang="en-US" altLang="en-US" dirty="0" smtClean="0"/>
              <a:t>You are guided by your district policy and </a:t>
            </a:r>
            <a:r>
              <a:rPr lang="en-US" altLang="en-US" dirty="0" err="1" smtClean="0"/>
              <a:t>regs</a:t>
            </a:r>
            <a:endParaRPr lang="en-US" altLang="en-US" dirty="0" smtClean="0"/>
          </a:p>
          <a:p>
            <a:pPr eaLnBrk="1" hangingPunct="1"/>
            <a:r>
              <a:rPr lang="en-US" altLang="en-US" dirty="0" smtClean="0"/>
              <a:t>You are guided by C-ID course outlines</a:t>
            </a:r>
          </a:p>
          <a:p>
            <a:pPr eaLnBrk="1" hangingPunct="1"/>
            <a:r>
              <a:rPr lang="en-US" altLang="en-US" dirty="0" smtClean="0"/>
              <a:t>You are guided by articulation agreements</a:t>
            </a:r>
          </a:p>
          <a:p>
            <a:pPr eaLnBrk="1" hangingPunct="1"/>
            <a:r>
              <a:rPr lang="en-US" altLang="en-US" dirty="0" smtClean="0"/>
              <a:t>You are guided by Community Business advisory agreements (for CTE)</a:t>
            </a:r>
          </a:p>
          <a:p>
            <a:pPr eaLnBrk="1" hangingPunct="1"/>
            <a:r>
              <a:rPr lang="en-US" altLang="en-US" dirty="0" smtClean="0"/>
              <a:t>You are guided by California State Colleges and how they structure their courses/degrees</a:t>
            </a:r>
          </a:p>
          <a:p>
            <a:pPr eaLnBrk="1" hangingPunct="1"/>
            <a:r>
              <a:rPr lang="en-US" altLang="en-US" dirty="0" smtClean="0"/>
              <a:t>You are guided by UC California and how </a:t>
            </a:r>
            <a:r>
              <a:rPr lang="ja-JP" altLang="en-US" dirty="0" smtClean="0"/>
              <a:t>‘</a:t>
            </a:r>
            <a:r>
              <a:rPr lang="en-US" altLang="ja-JP" dirty="0" smtClean="0"/>
              <a:t>they</a:t>
            </a:r>
            <a:r>
              <a:rPr lang="ja-JP" altLang="en-US" dirty="0" smtClean="0"/>
              <a:t>’</a:t>
            </a:r>
            <a:r>
              <a:rPr lang="en-US" altLang="ja-JP" dirty="0" smtClean="0"/>
              <a:t> structure their courses/degrees</a:t>
            </a:r>
          </a:p>
        </p:txBody>
      </p:sp>
      <p:pic>
        <p:nvPicPr>
          <p:cNvPr id="3789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77125" y="1033463"/>
            <a:ext cx="1666875"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0511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Approval &amp; the Curriculum Committee: What Is Your Process?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Technical Review </a:t>
            </a:r>
          </a:p>
          <a:p>
            <a:pPr lvl="1"/>
            <a:r>
              <a:rPr lang="en-US" dirty="0" smtClean="0"/>
              <a:t>Who is involved in technical review at your college?</a:t>
            </a:r>
          </a:p>
          <a:p>
            <a:pPr lvl="2"/>
            <a:r>
              <a:rPr lang="en-US" dirty="0" smtClean="0"/>
              <a:t>Department/division chairs, deans/VPs, Articulation officer, Curriculum Specialist, Accessibility specialist (esp. for DE), library, tutoring, counseling, etc.</a:t>
            </a:r>
          </a:p>
          <a:p>
            <a:pPr lvl="1"/>
            <a:r>
              <a:rPr lang="en-US" dirty="0" smtClean="0"/>
              <a:t>What questions are important to consider at this stage?</a:t>
            </a:r>
          </a:p>
          <a:p>
            <a:pPr lvl="1"/>
            <a:endParaRPr lang="en-US" dirty="0" smtClean="0"/>
          </a:p>
          <a:p>
            <a:r>
              <a:rPr lang="en-US" b="1" dirty="0" smtClean="0"/>
              <a:t>Curriculum Review &amp; Approval </a:t>
            </a:r>
          </a:p>
          <a:p>
            <a:pPr lvl="1"/>
            <a:r>
              <a:rPr lang="en-US" dirty="0" smtClean="0"/>
              <a:t>How many readings are needed </a:t>
            </a:r>
            <a:r>
              <a:rPr lang="en-US" b="1" u="sng" dirty="0" smtClean="0"/>
              <a:t>at your college </a:t>
            </a:r>
            <a:r>
              <a:rPr lang="en-US" dirty="0" smtClean="0"/>
              <a:t>before approval?</a:t>
            </a:r>
          </a:p>
          <a:p>
            <a:pPr lvl="1"/>
            <a:r>
              <a:rPr lang="en-US" dirty="0" smtClean="0"/>
              <a:t>Does your college use </a:t>
            </a:r>
            <a:r>
              <a:rPr lang="en-US" dirty="0" err="1" smtClean="0"/>
              <a:t>Curricunet</a:t>
            </a:r>
            <a:r>
              <a:rPr lang="en-US" dirty="0" smtClean="0"/>
              <a:t> or other CMS for approval?</a:t>
            </a:r>
          </a:p>
          <a:p>
            <a:pPr lvl="1"/>
            <a:r>
              <a:rPr lang="en-US" dirty="0" smtClean="0"/>
              <a:t>What do your college’s Administrative Procedures say about curriculum and the curriculum approval process?</a:t>
            </a:r>
          </a:p>
          <a:p>
            <a:endParaRPr lang="en-US" dirty="0"/>
          </a:p>
        </p:txBody>
      </p:sp>
    </p:spTree>
    <p:extLst>
      <p:ext uri="{BB962C8B-B14F-4D97-AF65-F5344CB8AC3E}">
        <p14:creationId xmlns:p14="http://schemas.microsoft.com/office/powerpoint/2010/main" val="22996878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&amp; Academic Senate</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0000"/>
                </a:solidFill>
              </a:rPr>
              <a:t>Approval of Procedures (Senate/Trustees) versus Enacting Procedures (Curriculum Committee/Process)</a:t>
            </a:r>
          </a:p>
          <a:p>
            <a:pPr marL="0" indent="0">
              <a:buNone/>
            </a:pPr>
            <a:endParaRPr lang="en-US" dirty="0" smtClean="0"/>
          </a:p>
          <a:p>
            <a:pPr marL="0" indent="0">
              <a:buNone/>
            </a:pPr>
            <a:r>
              <a:rPr lang="en-US" dirty="0" smtClean="0"/>
              <a:t>Discussion:</a:t>
            </a:r>
          </a:p>
          <a:p>
            <a:r>
              <a:rPr lang="en-US" dirty="0" smtClean="0"/>
              <a:t>Is the curriculum committee a sub-committee of your senate?</a:t>
            </a:r>
          </a:p>
          <a:p>
            <a:r>
              <a:rPr lang="en-US" dirty="0" smtClean="0"/>
              <a:t>What role does your senate president play within the curriculum committee?</a:t>
            </a:r>
          </a:p>
          <a:p>
            <a:r>
              <a:rPr lang="en-US" dirty="0" smtClean="0"/>
              <a:t>What questions should senate presidents ask in regards to curriculum?</a:t>
            </a:r>
          </a:p>
          <a:p>
            <a:r>
              <a:rPr lang="en-US" dirty="0" smtClean="0"/>
              <a:t>How does the senate handle curriculum after it has been approved by the curriculum committee?</a:t>
            </a:r>
            <a:endParaRPr lang="en-US" dirty="0"/>
          </a:p>
        </p:txBody>
      </p:sp>
    </p:spTree>
    <p:extLst>
      <p:ext uri="{BB962C8B-B14F-4D97-AF65-F5344CB8AC3E}">
        <p14:creationId xmlns:p14="http://schemas.microsoft.com/office/powerpoint/2010/main" val="18576784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Process: Next Steps</a:t>
            </a:r>
            <a:endParaRPr lang="en-US" dirty="0"/>
          </a:p>
        </p:txBody>
      </p:sp>
      <p:sp>
        <p:nvSpPr>
          <p:cNvPr id="3" name="Content Placeholder 2"/>
          <p:cNvSpPr>
            <a:spLocks noGrp="1"/>
          </p:cNvSpPr>
          <p:nvPr>
            <p:ph idx="1"/>
          </p:nvPr>
        </p:nvSpPr>
        <p:spPr/>
        <p:txBody>
          <a:bodyPr/>
          <a:lstStyle/>
          <a:p>
            <a:r>
              <a:rPr lang="en-US" dirty="0" smtClean="0"/>
              <a:t>Do administrators sign off on curriculum at your college?  Has this caused problems?  </a:t>
            </a:r>
          </a:p>
          <a:p>
            <a:r>
              <a:rPr lang="en-US" dirty="0" smtClean="0"/>
              <a:t>Does your Board of Trustees approve all curriculum (new curriculum as well as revisions)?</a:t>
            </a:r>
          </a:p>
          <a:p>
            <a:r>
              <a:rPr lang="en-US" dirty="0" smtClean="0"/>
              <a:t>How often does your Board approve curriculum?</a:t>
            </a:r>
          </a:p>
          <a:p>
            <a:pPr marL="0" indent="0" eaLnBrk="1" hangingPunct="1">
              <a:buNone/>
            </a:pPr>
            <a:endParaRPr lang="en-US" altLang="en-US" sz="1800" dirty="0" smtClean="0"/>
          </a:p>
          <a:p>
            <a:pPr marL="0" indent="0" eaLnBrk="1" hangingPunct="1">
              <a:buNone/>
            </a:pPr>
            <a:r>
              <a:rPr lang="en-US" altLang="en-US" sz="1800" dirty="0"/>
              <a:t>(</a:t>
            </a:r>
            <a:r>
              <a:rPr lang="en-US" altLang="en-US" sz="1800" dirty="0" smtClean="0"/>
              <a:t>Ideally your board will adopt policies and procedures related to curriculum only if recommendations on those curriculum policies and procedures are made through collegial consultation with the local academic senate. Web site were BOT members get their training:</a:t>
            </a:r>
          </a:p>
          <a:p>
            <a:pPr marL="0" indent="0" eaLnBrk="1" hangingPunct="1">
              <a:buNone/>
            </a:pPr>
            <a:r>
              <a:rPr lang="en-US" altLang="en-US" sz="1800" dirty="0" smtClean="0">
                <a:hlinkClick r:id="rId2"/>
              </a:rPr>
              <a:t>http://www.ccleague.org/i4a/pages/index.cfm?pageid=1</a:t>
            </a:r>
            <a:r>
              <a:rPr lang="en-US" altLang="en-US" sz="1800" dirty="0" smtClean="0"/>
              <a:t>)</a:t>
            </a:r>
          </a:p>
          <a:p>
            <a:endParaRPr lang="en-US" dirty="0" smtClean="0"/>
          </a:p>
          <a:p>
            <a:pPr marL="0" indent="0">
              <a:buNone/>
            </a:pPr>
            <a:endParaRPr lang="en-US" dirty="0"/>
          </a:p>
        </p:txBody>
      </p:sp>
    </p:spTree>
    <p:extLst>
      <p:ext uri="{BB962C8B-B14F-4D97-AF65-F5344CB8AC3E}">
        <p14:creationId xmlns:p14="http://schemas.microsoft.com/office/powerpoint/2010/main" val="86002931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outerShdw blurRad="63500" dist="63499" dir="5400000" algn="ctr" rotWithShape="0">
              <a:schemeClr val="bg2">
                <a:alpha val="45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5778"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11C38C47-AC61-4688-B963-6FD332DEE4AC}"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29</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56324" name="Rectangle 3"/>
          <p:cNvSpPr>
            <a:spLocks noGrp="1" noChangeArrowheads="1"/>
          </p:cNvSpPr>
          <p:nvPr>
            <p:ph type="title"/>
          </p:nvPr>
        </p:nvSpPr>
        <p:spPr>
          <a:xfrm>
            <a:off x="452438" y="731838"/>
            <a:ext cx="8234362" cy="1143000"/>
          </a:xfrm>
        </p:spPr>
        <p:txBody>
          <a:bodyPr/>
          <a:lstStyle/>
          <a:p>
            <a:pPr algn="ctr" eaLnBrk="1" fontAlgn="auto" hangingPunct="1">
              <a:spcAft>
                <a:spcPts val="0"/>
              </a:spcAft>
              <a:defRPr/>
            </a:pPr>
            <a:r>
              <a:rPr altLang="en-US" dirty="0" smtClean="0">
                <a:ea typeface="+mj-ea"/>
                <a:cs typeface="+mj-cs"/>
              </a:rPr>
              <a:t>Curriculum Inventory</a:t>
            </a:r>
          </a:p>
        </p:txBody>
      </p:sp>
      <p:sp>
        <p:nvSpPr>
          <p:cNvPr id="56325" name="Rectangle 4"/>
          <p:cNvSpPr>
            <a:spLocks noGrp="1" noChangeArrowheads="1"/>
          </p:cNvSpPr>
          <p:nvPr>
            <p:ph idx="1"/>
          </p:nvPr>
        </p:nvSpPr>
        <p:spPr>
          <a:xfrm>
            <a:off x="452438" y="1874838"/>
            <a:ext cx="8234362" cy="4525962"/>
          </a:xfrm>
        </p:spPr>
        <p:txBody>
          <a:bodyPr rtlCol="0">
            <a:normAutofit/>
          </a:bodyPr>
          <a:lstStyle/>
          <a:p>
            <a:pPr marL="182880" indent="-182880" eaLnBrk="1" fontAlgn="auto" hangingPunct="1">
              <a:spcBef>
                <a:spcPts val="1104"/>
              </a:spcBef>
              <a:spcAft>
                <a:spcPts val="0"/>
              </a:spcAft>
              <a:defRPr/>
            </a:pPr>
            <a:r>
              <a:rPr lang="en-US" sz="2100" dirty="0" smtClean="0">
                <a:latin typeface="+mj-lt"/>
                <a:ea typeface="+mn-ea"/>
                <a:cs typeface="+mn-cs"/>
              </a:rPr>
              <a:t>With the development of the Curriculum Inventory, submission of program applications became web-enabled.</a:t>
            </a:r>
          </a:p>
          <a:p>
            <a:pPr marL="182880" indent="-182880" eaLnBrk="1" fontAlgn="auto" hangingPunct="1">
              <a:spcBef>
                <a:spcPts val="1104"/>
              </a:spcBef>
              <a:spcAft>
                <a:spcPts val="0"/>
              </a:spcAft>
              <a:defRPr/>
            </a:pPr>
            <a:r>
              <a:rPr lang="en-US" sz="2100" dirty="0" smtClean="0">
                <a:latin typeface="+mj-lt"/>
                <a:ea typeface="+mn-ea"/>
                <a:cs typeface="+mn-cs"/>
              </a:rPr>
              <a:t>Locally, colleges may still have a paper process to route a program through the college and district level approvals.</a:t>
            </a:r>
          </a:p>
          <a:p>
            <a:pPr marL="182880" indent="-182880" eaLnBrk="1" fontAlgn="auto" hangingPunct="1">
              <a:spcBef>
                <a:spcPts val="1104"/>
              </a:spcBef>
              <a:spcAft>
                <a:spcPts val="0"/>
              </a:spcAft>
              <a:defRPr/>
            </a:pPr>
            <a:r>
              <a:rPr lang="en-US" sz="2100" dirty="0" smtClean="0">
                <a:latin typeface="+mj-lt"/>
                <a:ea typeface="+mn-ea"/>
                <a:cs typeface="+mn-cs"/>
              </a:rPr>
              <a:t>The PCAH gives explicit instructions regarding the information and supporting documentation that is required for program approval.</a:t>
            </a:r>
          </a:p>
        </p:txBody>
      </p:sp>
      <p:pic>
        <p:nvPicPr>
          <p:cNvPr id="75781" name="Picture 1" descr="j0178677.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89288" y="5002213"/>
            <a:ext cx="25717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382710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949450" y="147638"/>
            <a:ext cx="6589713" cy="1281112"/>
          </a:xfrm>
        </p:spPr>
        <p:txBody>
          <a:bodyPr wrap="square" numCol="1" anchorCtr="0" compatLnSpc="1">
            <a:prstTxWarp prst="textNoShape">
              <a:avLst/>
            </a:prstTxWarp>
            <a:normAutofit fontScale="90000"/>
          </a:bodyPr>
          <a:lstStyle/>
          <a:p>
            <a:pPr eaLnBrk="1" hangingPunct="1"/>
            <a:r>
              <a:rPr lang="en-US" altLang="en-US" dirty="0" smtClean="0"/>
              <a:t>Introductions … Who Are You?</a:t>
            </a:r>
          </a:p>
        </p:txBody>
      </p:sp>
      <p:sp>
        <p:nvSpPr>
          <p:cNvPr id="18434" name="Content Placeholder 2"/>
          <p:cNvSpPr>
            <a:spLocks noGrp="1"/>
          </p:cNvSpPr>
          <p:nvPr>
            <p:ph idx="1"/>
          </p:nvPr>
        </p:nvSpPr>
        <p:spPr>
          <a:xfrm>
            <a:off x="2797031" y="1477646"/>
            <a:ext cx="5578764" cy="4973637"/>
          </a:xfrm>
        </p:spPr>
        <p:txBody>
          <a:bodyPr/>
          <a:lstStyle/>
          <a:p>
            <a:pPr eaLnBrk="1" hangingPunct="1"/>
            <a:r>
              <a:rPr lang="en-US" altLang="en-US" sz="3000" dirty="0" smtClean="0"/>
              <a:t>How many of you are new Curriculum Chairs; Curriculum Specialists; Articulation Officers; Deans; CIOs/VPIs?</a:t>
            </a:r>
          </a:p>
          <a:p>
            <a:pPr eaLnBrk="1" hangingPunct="1"/>
            <a:r>
              <a:rPr lang="en-US" altLang="en-US" sz="3000" dirty="0" smtClean="0"/>
              <a:t>How many of you are new to the Curriculum Committee?</a:t>
            </a:r>
          </a:p>
          <a:p>
            <a:pPr eaLnBrk="1" hangingPunct="1"/>
            <a:r>
              <a:rPr lang="en-US" altLang="en-US" sz="3000" dirty="0" smtClean="0"/>
              <a:t>Is there anything you REALLY want to be sure to get from this session? (No promises!) </a:t>
            </a:r>
          </a:p>
          <a:p>
            <a:pPr eaLnBrk="1" hangingPunct="1"/>
            <a:endParaRPr lang="en-US" altLang="en-US" dirty="0" smtClean="0"/>
          </a:p>
        </p:txBody>
      </p:sp>
      <p:pic>
        <p:nvPicPr>
          <p:cNvPr id="18436" name="Picture 4" descr="Image result for image: caterpillar who are you alice in wonder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3" y="1428750"/>
            <a:ext cx="2457450" cy="1857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Curriculum &amp; Financial Aid</a:t>
            </a:r>
            <a:endParaRPr lang="en-US" dirty="0"/>
          </a:p>
        </p:txBody>
      </p:sp>
      <p:sp>
        <p:nvSpPr>
          <p:cNvPr id="3" name="Content Placeholder 2"/>
          <p:cNvSpPr>
            <a:spLocks noGrp="1"/>
          </p:cNvSpPr>
          <p:nvPr>
            <p:ph idx="1"/>
          </p:nvPr>
        </p:nvSpPr>
        <p:spPr>
          <a:xfrm>
            <a:off x="457200" y="1084382"/>
            <a:ext cx="8229600" cy="5691555"/>
          </a:xfrm>
        </p:spPr>
        <p:txBody>
          <a:bodyPr/>
          <a:lstStyle/>
          <a:p>
            <a:pPr marL="0" indent="0">
              <a:buNone/>
            </a:pPr>
            <a:r>
              <a:rPr lang="en-US" sz="1600" b="1" dirty="0">
                <a:solidFill>
                  <a:srgbClr val="FF0000"/>
                </a:solidFill>
              </a:rPr>
              <a:t>Federal regulations require that each academic program eligible for federal student financial aid be approved by the appointed State Authorizing Agency if the State Authorizing Agency requires an approval. </a:t>
            </a:r>
            <a:endParaRPr lang="en-US" sz="1600" b="1" dirty="0" smtClean="0">
              <a:solidFill>
                <a:srgbClr val="FF0000"/>
              </a:solidFill>
            </a:endParaRPr>
          </a:p>
          <a:p>
            <a:pPr marL="0" indent="0">
              <a:buNone/>
            </a:pPr>
            <a:endParaRPr lang="en-US" sz="1200" dirty="0" smtClean="0"/>
          </a:p>
          <a:p>
            <a:pPr marL="0" indent="0">
              <a:buNone/>
            </a:pPr>
            <a:r>
              <a:rPr lang="en-US" sz="1400" dirty="0" smtClean="0"/>
              <a:t>The </a:t>
            </a:r>
            <a:r>
              <a:rPr lang="en-US" sz="1400" dirty="0"/>
              <a:t>California Community Colleges Chancellor’s Office (CCCCO) is the recognized state authorizing agency for California Community Colleges and requires that programs be approved by the </a:t>
            </a:r>
            <a:r>
              <a:rPr lang="en-US" sz="1400" dirty="0" smtClean="0"/>
              <a:t>CCCCO. </a:t>
            </a:r>
          </a:p>
          <a:p>
            <a:pPr marL="503237" lvl="1" indent="-228600">
              <a:buFont typeface="+mj-lt"/>
              <a:buAutoNum type="arabicPeriod"/>
            </a:pPr>
            <a:r>
              <a:rPr lang="en-US" sz="1400" dirty="0" smtClean="0"/>
              <a:t>CCCCO </a:t>
            </a:r>
            <a:r>
              <a:rPr lang="en-US" sz="1400" dirty="0"/>
              <a:t>approval is required for a Certificate of Achievement consisting of at least 18 semester units (or the equivalent) of degree-applicable coursework in a field of study. </a:t>
            </a:r>
            <a:endParaRPr lang="en-US" sz="1400" dirty="0" smtClean="0"/>
          </a:p>
          <a:p>
            <a:pPr marL="503237" lvl="1" indent="-228600">
              <a:buFont typeface="+mj-lt"/>
              <a:buAutoNum type="arabicPeriod"/>
            </a:pPr>
            <a:r>
              <a:rPr lang="en-US" sz="1400" dirty="0" smtClean="0"/>
              <a:t>CCCCO </a:t>
            </a:r>
            <a:r>
              <a:rPr lang="en-US" sz="1400" dirty="0"/>
              <a:t>approval is permissive but not required for low unit Certificates of Achievement of 12 or more semester units but fewer than 18 semester units (or equivalent). </a:t>
            </a:r>
          </a:p>
          <a:p>
            <a:r>
              <a:rPr lang="en-US" sz="1400" dirty="0" smtClean="0"/>
              <a:t>Federal </a:t>
            </a:r>
            <a:r>
              <a:rPr lang="en-US" sz="1400" dirty="0"/>
              <a:t>Student Aid (FSA) eligibility does not necessarily extend to all </a:t>
            </a:r>
            <a:r>
              <a:rPr lang="en-US" sz="1400" dirty="0" smtClean="0"/>
              <a:t>programs--the </a:t>
            </a:r>
            <a:r>
              <a:rPr lang="en-US" sz="1400" dirty="0"/>
              <a:t>school is responsible for ensuring that a program is </a:t>
            </a:r>
            <a:r>
              <a:rPr lang="en-US" sz="1400" dirty="0" smtClean="0"/>
              <a:t>eligible </a:t>
            </a:r>
          </a:p>
          <a:p>
            <a:r>
              <a:rPr lang="en-US" sz="1400" dirty="0" smtClean="0"/>
              <a:t>The College should </a:t>
            </a:r>
            <a:r>
              <a:rPr lang="en-US" sz="1400" dirty="0"/>
              <a:t>make certain that the program is included under the notice of accreditation from a nationally recognized accrediting agency (unless the agency does not require that particular programs be accredited). </a:t>
            </a:r>
            <a:endParaRPr lang="en-US" sz="1400" dirty="0" smtClean="0"/>
          </a:p>
          <a:p>
            <a:r>
              <a:rPr lang="en-US" sz="1400" dirty="0"/>
              <a:t>The College </a:t>
            </a:r>
            <a:r>
              <a:rPr lang="en-US" sz="1400" dirty="0" smtClean="0"/>
              <a:t>must be authorized </a:t>
            </a:r>
            <a:r>
              <a:rPr lang="en-US" sz="1400" dirty="0"/>
              <a:t>by the appropriate state to offer the program </a:t>
            </a:r>
            <a:endParaRPr lang="en-US" sz="1400" dirty="0" smtClean="0"/>
          </a:p>
          <a:p>
            <a:r>
              <a:rPr lang="en-US" sz="1400" dirty="0" smtClean="0"/>
              <a:t>The </a:t>
            </a:r>
            <a:r>
              <a:rPr lang="en-US" sz="1400" dirty="0"/>
              <a:t>U.S. Department of Education (USDE) has started verifying state program approval during recertification of a college’s Program Participation Agreement (PPA) or any changes to eligible programs submitted for approval during the course of the year. </a:t>
            </a:r>
            <a:r>
              <a:rPr lang="en-US" sz="1400" u="sng" dirty="0"/>
              <a:t>Any deviation from what the college submits for federal approval and what the college submitted to the CCCCO and received approval through Curriculum Inventory (CI) can be cause for concern</a:t>
            </a:r>
            <a:r>
              <a:rPr lang="en-US" sz="1400" dirty="0" smtClean="0"/>
              <a:t>.</a:t>
            </a:r>
          </a:p>
          <a:p>
            <a:endParaRPr lang="en-US" sz="1400" dirty="0"/>
          </a:p>
          <a:p>
            <a:r>
              <a:rPr lang="en-US" sz="1400" dirty="0" smtClean="0"/>
              <a:t>Source: </a:t>
            </a:r>
            <a:r>
              <a:rPr lang="en-US" sz="1400" dirty="0" smtClean="0">
                <a:hlinkClick r:id="rId2"/>
              </a:rPr>
              <a:t>“Program Approval and Planning Memo.” CCCCO. 13 April 2016.  </a:t>
            </a:r>
            <a:endParaRPr lang="en-US" sz="1400" dirty="0"/>
          </a:p>
        </p:txBody>
      </p:sp>
    </p:spTree>
    <p:extLst>
      <p:ext uri="{BB962C8B-B14F-4D97-AF65-F5344CB8AC3E}">
        <p14:creationId xmlns:p14="http://schemas.microsoft.com/office/powerpoint/2010/main" val="2184224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Process Overview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9477795"/>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5451231" y="3634154"/>
            <a:ext cx="949569" cy="984738"/>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669280" y="5453149"/>
            <a:ext cx="448887" cy="0"/>
          </a:xfrm>
          <a:prstGeom prst="straightConnector1">
            <a:avLst/>
          </a:prstGeom>
          <a:ln w="63500">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936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eaLnBrk="1" fontAlgn="auto" hangingPunct="1">
              <a:spcAft>
                <a:spcPts val="0"/>
              </a:spcAft>
              <a:defRPr/>
            </a:pPr>
            <a:r>
              <a:rPr lang="en-US" dirty="0" smtClean="0">
                <a:ea typeface="+mj-ea"/>
                <a:cs typeface="+mj-cs"/>
              </a:rPr>
              <a:t>Questions?</a:t>
            </a:r>
            <a:endParaRPr lang="en-US" dirty="0">
              <a:ea typeface="+mj-ea"/>
              <a:cs typeface="+mj-cs"/>
            </a:endParaRPr>
          </a:p>
        </p:txBody>
      </p:sp>
      <p:sp>
        <p:nvSpPr>
          <p:cNvPr id="5" name="Subtitle 4"/>
          <p:cNvSpPr>
            <a:spLocks noGrp="1"/>
          </p:cNvSpPr>
          <p:nvPr>
            <p:ph type="subTitle" idx="1"/>
          </p:nvPr>
        </p:nvSpPr>
        <p:spPr/>
        <p:txBody>
          <a:bodyPr rtlCol="0">
            <a:normAutofit/>
          </a:bodyPr>
          <a:lstStyle/>
          <a:p>
            <a:pPr eaLnBrk="1" fontAlgn="auto" hangingPunct="1">
              <a:spcAft>
                <a:spcPts val="0"/>
              </a:spcAft>
              <a:defRPr/>
            </a:pPr>
            <a:endParaRPr lang="en-US">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altLang="en-US" dirty="0" smtClean="0">
                <a:effectLst>
                  <a:outerShdw blurRad="38100" dist="38100" dir="2700000" algn="tl">
                    <a:srgbClr val="C0C0C0"/>
                  </a:outerShdw>
                </a:effectLst>
                <a:ea typeface="+mj-ea"/>
                <a:cs typeface="+mj-cs"/>
              </a:rPr>
              <a:t>Useful Resources</a:t>
            </a:r>
            <a:endParaRPr lang="en-US" dirty="0">
              <a:latin typeface="+mn-lt"/>
              <a:ea typeface="+mj-ea"/>
              <a:cs typeface="Times New Roman"/>
            </a:endParaRPr>
          </a:p>
        </p:txBody>
      </p:sp>
      <p:sp>
        <p:nvSpPr>
          <p:cNvPr id="3" name="Content Placeholder 2"/>
          <p:cNvSpPr>
            <a:spLocks noGrp="1"/>
          </p:cNvSpPr>
          <p:nvPr>
            <p:ph idx="1"/>
          </p:nvPr>
        </p:nvSpPr>
        <p:spPr/>
        <p:txBody>
          <a:bodyPr rtlCol="0">
            <a:normAutofit/>
          </a:bodyPr>
          <a:lstStyle/>
          <a:p>
            <a:pPr marL="281275" lvl="1" indent="0" eaLnBrk="1" fontAlgn="auto" hangingPunct="1">
              <a:spcAft>
                <a:spcPts val="0"/>
              </a:spcAft>
              <a:buFont typeface="Arial" panose="020B0604020202020204" pitchFamily="34" charset="0"/>
              <a:buNone/>
              <a:defRPr/>
            </a:pPr>
            <a:r>
              <a:rPr lang="en-US" altLang="en-US" sz="1828" b="1" dirty="0" smtClean="0">
                <a:ea typeface="+mn-ea"/>
              </a:rPr>
              <a:t>Program and Course Approval Handbook (</a:t>
            </a:r>
            <a:r>
              <a:rPr lang="en-US" altLang="en-US" sz="1828" b="1" dirty="0" err="1" smtClean="0">
                <a:ea typeface="+mn-ea"/>
              </a:rPr>
              <a:t>PCAH</a:t>
            </a:r>
            <a:r>
              <a:rPr lang="en-US" altLang="en-US" sz="1828" b="1" dirty="0" smtClean="0">
                <a:ea typeface="+mn-ea"/>
              </a:rPr>
              <a:t>) </a:t>
            </a:r>
            <a:r>
              <a:rPr lang="en-US" altLang="en-US" sz="1828" b="1" dirty="0" smtClean="0">
                <a:ea typeface="+mn-ea"/>
                <a:hlinkClick r:id="rId2"/>
              </a:rPr>
              <a:t>http://extranet.cccco.edu/Portals/1/AA/ProgramCourseApproval/Handbook_5thEd_BOGapproved.pdf</a:t>
            </a:r>
            <a:endParaRPr lang="en-US" altLang="en-US" sz="1828" dirty="0" smtClean="0">
              <a:ea typeface="+mn-ea"/>
            </a:endParaRPr>
          </a:p>
          <a:p>
            <a:pPr marL="281275" lvl="1" indent="0" eaLnBrk="1" fontAlgn="auto" hangingPunct="1">
              <a:spcAft>
                <a:spcPts val="0"/>
              </a:spcAft>
              <a:buFont typeface="Arial" panose="020B0604020202020204" pitchFamily="34" charset="0"/>
              <a:buNone/>
              <a:defRPr/>
            </a:pPr>
            <a:endParaRPr lang="en-US" altLang="en-US" sz="1828" b="1" dirty="0" smtClean="0">
              <a:ea typeface="+mn-ea"/>
            </a:endParaRPr>
          </a:p>
          <a:p>
            <a:pPr marL="281275" lvl="1" indent="0" eaLnBrk="1" fontAlgn="auto" hangingPunct="1">
              <a:spcAft>
                <a:spcPts val="0"/>
              </a:spcAft>
              <a:buFont typeface="Arial" panose="020B0604020202020204" pitchFamily="34" charset="0"/>
              <a:buNone/>
              <a:defRPr/>
            </a:pPr>
            <a:r>
              <a:rPr lang="en-US" altLang="en-US" sz="1828" b="1" dirty="0" smtClean="0">
                <a:ea typeface="+mn-ea"/>
              </a:rPr>
              <a:t>Cooperative Work Experience Education Handbook </a:t>
            </a:r>
            <a:r>
              <a:rPr lang="en-US" altLang="en-US" sz="1828" b="1" dirty="0" smtClean="0">
                <a:ea typeface="+mn-ea"/>
                <a:hlinkClick r:id="rId3"/>
              </a:rPr>
              <a:t>http://cacareerbriefs.com/wp-content/uploads/new-handbook-1.pdf</a:t>
            </a:r>
            <a:endParaRPr lang="en-US" altLang="en-US" sz="1828" b="1" dirty="0" smtClean="0">
              <a:ea typeface="+mn-ea"/>
            </a:endParaRPr>
          </a:p>
          <a:p>
            <a:pPr marL="281275" lvl="1" indent="0" eaLnBrk="1" fontAlgn="auto" hangingPunct="1">
              <a:spcAft>
                <a:spcPts val="0"/>
              </a:spcAft>
              <a:buFont typeface="Arial" panose="020B0604020202020204" pitchFamily="34" charset="0"/>
              <a:buNone/>
              <a:defRPr/>
            </a:pPr>
            <a:endParaRPr lang="en-US" altLang="en-US" sz="1828" b="1" dirty="0" smtClean="0">
              <a:ea typeface="+mn-ea"/>
            </a:endParaRPr>
          </a:p>
          <a:p>
            <a:pPr marL="281275" lvl="1" indent="0" eaLnBrk="1" fontAlgn="auto" hangingPunct="1">
              <a:spcAft>
                <a:spcPts val="0"/>
              </a:spcAft>
              <a:buFont typeface="Arial" panose="020B0604020202020204" pitchFamily="34" charset="0"/>
              <a:buNone/>
              <a:defRPr/>
            </a:pPr>
            <a:r>
              <a:rPr lang="en-US" altLang="en-US" sz="1828" b="1" dirty="0" err="1" smtClean="0">
                <a:ea typeface="+mn-ea"/>
              </a:rPr>
              <a:t>COR</a:t>
            </a:r>
            <a:r>
              <a:rPr lang="en-US" altLang="en-US" sz="1828" b="1" dirty="0" smtClean="0">
                <a:ea typeface="+mn-ea"/>
              </a:rPr>
              <a:t> Resource Guide </a:t>
            </a:r>
            <a:r>
              <a:rPr lang="en-US" altLang="en-US" sz="1828" b="1" dirty="0" smtClean="0">
                <a:ea typeface="+mn-ea"/>
                <a:hlinkClick r:id="rId4"/>
              </a:rPr>
              <a:t>http://www.asccc.org/sites/default/files/publications/Curriculum-paper_0.pdf</a:t>
            </a:r>
            <a:r>
              <a:rPr lang="en-US" altLang="en-US" sz="1828" b="1" dirty="0" smtClean="0">
                <a:ea typeface="+mn-ea"/>
              </a:rPr>
              <a:t> </a:t>
            </a:r>
          </a:p>
          <a:p>
            <a:pPr marL="281275" lvl="1" indent="0" eaLnBrk="1" fontAlgn="auto" hangingPunct="1">
              <a:spcAft>
                <a:spcPts val="0"/>
              </a:spcAft>
              <a:buFont typeface="Arial" panose="020B0604020202020204" pitchFamily="34" charset="0"/>
              <a:buNone/>
              <a:defRPr/>
            </a:pPr>
            <a:endParaRPr lang="en-US" altLang="en-US" sz="1828" b="1" dirty="0" smtClean="0">
              <a:ea typeface="+mn-ea"/>
            </a:endParaRPr>
          </a:p>
          <a:p>
            <a:pPr marL="281275" lvl="1" indent="0" eaLnBrk="1" fontAlgn="auto" hangingPunct="1">
              <a:spcAft>
                <a:spcPts val="0"/>
              </a:spcAft>
              <a:buFont typeface="Arial" panose="020B0604020202020204" pitchFamily="34" charset="0"/>
              <a:buNone/>
              <a:defRPr/>
            </a:pPr>
            <a:r>
              <a:rPr lang="en-US" altLang="en-US" sz="1828" b="1" dirty="0" smtClean="0">
                <a:ea typeface="+mn-ea"/>
              </a:rPr>
              <a:t>Non Credit at Glance</a:t>
            </a:r>
          </a:p>
          <a:p>
            <a:pPr marL="281275" lvl="1" indent="0" eaLnBrk="1" fontAlgn="auto" hangingPunct="1">
              <a:spcAft>
                <a:spcPts val="0"/>
              </a:spcAft>
              <a:buFont typeface="Arial" panose="020B0604020202020204" pitchFamily="34" charset="0"/>
              <a:buNone/>
              <a:defRPr/>
            </a:pPr>
            <a:r>
              <a:rPr lang="en-US" altLang="en-US" sz="1828" b="1" dirty="0" smtClean="0">
                <a:ea typeface="+mn-ea"/>
                <a:hlinkClick r:id="rId5"/>
              </a:rPr>
              <a:t>http://www.pasadena.edu/cec/documents/NoncreditGuide_5e.pdf</a:t>
            </a:r>
            <a:endParaRPr lang="en-US" altLang="en-US" sz="1828" b="1" dirty="0" smtClean="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Resources</a:t>
            </a:r>
            <a:endParaRPr lang="en-US" dirty="0"/>
          </a:p>
        </p:txBody>
      </p:sp>
      <p:sp>
        <p:nvSpPr>
          <p:cNvPr id="3" name="Content Placeholder 2"/>
          <p:cNvSpPr>
            <a:spLocks noGrp="1"/>
          </p:cNvSpPr>
          <p:nvPr>
            <p:ph idx="1"/>
          </p:nvPr>
        </p:nvSpPr>
        <p:spPr/>
        <p:txBody>
          <a:bodyPr/>
          <a:lstStyle/>
          <a:p>
            <a:pPr marL="0" indent="0" eaLnBrk="1" fontAlgn="auto" hangingPunct="1">
              <a:spcAft>
                <a:spcPts val="0"/>
              </a:spcAft>
              <a:buNone/>
              <a:defRPr/>
            </a:pPr>
            <a:r>
              <a:rPr lang="en-US" altLang="en-US" b="1" dirty="0"/>
              <a:t>Where is Title 5?</a:t>
            </a:r>
            <a:r>
              <a:rPr lang="en-US" altLang="en-US" dirty="0"/>
              <a:t> </a:t>
            </a:r>
            <a:r>
              <a:rPr lang="en-US" altLang="en-US" b="1" dirty="0">
                <a:cs typeface="Arial" panose="020B0604020202020204" pitchFamily="34" charset="0"/>
                <a:hlinkClick r:id="rId2"/>
              </a:rPr>
              <a:t>http://ccr.oal.ca.gov</a:t>
            </a:r>
            <a:endParaRPr lang="en-US" altLang="en-US" b="1" dirty="0">
              <a:cs typeface="Arial" panose="020B0604020202020204" pitchFamily="34" charset="0"/>
            </a:endParaRPr>
          </a:p>
          <a:p>
            <a:pPr marL="0" indent="0" eaLnBrk="1" fontAlgn="auto" hangingPunct="1">
              <a:spcAft>
                <a:spcPts val="0"/>
              </a:spcAft>
              <a:buNone/>
              <a:defRPr/>
            </a:pPr>
            <a:endParaRPr lang="en-US" altLang="en-US" dirty="0">
              <a:cs typeface="Arial" panose="020B0604020202020204" pitchFamily="34" charset="0"/>
            </a:endParaRPr>
          </a:p>
          <a:p>
            <a:pPr marL="0" indent="0" eaLnBrk="1" fontAlgn="auto" hangingPunct="1">
              <a:spcAft>
                <a:spcPts val="0"/>
              </a:spcAft>
              <a:buNone/>
              <a:defRPr/>
            </a:pPr>
            <a:r>
              <a:rPr lang="en-US" altLang="en-US" dirty="0">
                <a:cs typeface="Arial" panose="020B0604020202020204" pitchFamily="34" charset="0"/>
              </a:rPr>
              <a:t>Click on Title 5 </a:t>
            </a:r>
          </a:p>
          <a:p>
            <a:pPr marL="0" indent="0" eaLnBrk="1" fontAlgn="auto" hangingPunct="1">
              <a:spcAft>
                <a:spcPts val="0"/>
              </a:spcAft>
              <a:buNone/>
              <a:defRPr/>
            </a:pPr>
            <a:r>
              <a:rPr lang="en-US" altLang="en-US" dirty="0">
                <a:cs typeface="Arial" panose="020B0604020202020204" pitchFamily="34" charset="0"/>
              </a:rPr>
              <a:t>Click on Division 6. California Community Colleges </a:t>
            </a:r>
          </a:p>
          <a:p>
            <a:pPr marL="0" indent="0" eaLnBrk="1" fontAlgn="auto" hangingPunct="1">
              <a:spcAft>
                <a:spcPts val="0"/>
              </a:spcAft>
              <a:buNone/>
              <a:defRPr/>
            </a:pPr>
            <a:r>
              <a:rPr lang="en-US" altLang="en-US" dirty="0">
                <a:cs typeface="Arial" panose="020B0604020202020204" pitchFamily="34" charset="0"/>
              </a:rPr>
              <a:t>Click on Chapter 6. Curriculum and Instruction </a:t>
            </a:r>
          </a:p>
          <a:p>
            <a:endParaRPr lang="en-US" dirty="0"/>
          </a:p>
        </p:txBody>
      </p:sp>
    </p:spTree>
    <p:extLst>
      <p:ext uri="{BB962C8B-B14F-4D97-AF65-F5344CB8AC3E}">
        <p14:creationId xmlns:p14="http://schemas.microsoft.com/office/powerpoint/2010/main" val="4198410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D04742B9-E74F-468C-8472-8435677060FA}"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35</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56324" name="Rectangle 3"/>
          <p:cNvSpPr>
            <a:spLocks noGrp="1" noChangeArrowheads="1"/>
          </p:cNvSpPr>
          <p:nvPr>
            <p:ph type="title"/>
          </p:nvPr>
        </p:nvSpPr>
        <p:spPr>
          <a:xfrm>
            <a:off x="392113" y="963613"/>
            <a:ext cx="8234362" cy="590550"/>
          </a:xfrm>
        </p:spPr>
        <p:txBody>
          <a:bodyPr>
            <a:normAutofit fontScale="90000"/>
          </a:bodyPr>
          <a:lstStyle/>
          <a:p>
            <a:pPr eaLnBrk="1" fontAlgn="auto" hangingPunct="1">
              <a:spcAft>
                <a:spcPts val="0"/>
              </a:spcAft>
              <a:defRPr/>
            </a:pPr>
            <a:r>
              <a:rPr altLang="en-US" dirty="0" smtClean="0">
                <a:effectLst>
                  <a:outerShdw blurRad="38100" dist="38100" dir="2700000" algn="tl">
                    <a:srgbClr val="C0C0C0"/>
                  </a:outerShdw>
                </a:effectLst>
                <a:ea typeface="+mj-ea"/>
                <a:cs typeface="+mj-cs"/>
              </a:rPr>
              <a:t>Useful Resources</a:t>
            </a:r>
            <a:endParaRPr altLang="en-US" dirty="0" smtClean="0">
              <a:ea typeface="+mj-ea"/>
              <a:cs typeface="+mj-cs"/>
            </a:endParaRPr>
          </a:p>
        </p:txBody>
      </p:sp>
      <p:sp>
        <p:nvSpPr>
          <p:cNvPr id="56325" name="Rectangle 4"/>
          <p:cNvSpPr>
            <a:spLocks noGrp="1" noChangeArrowheads="1"/>
          </p:cNvSpPr>
          <p:nvPr>
            <p:ph idx="1"/>
          </p:nvPr>
        </p:nvSpPr>
        <p:spPr>
          <a:xfrm>
            <a:off x="452438" y="1608138"/>
            <a:ext cx="8234362" cy="4792662"/>
          </a:xfrm>
        </p:spPr>
        <p:txBody>
          <a:bodyPr rtlCol="0">
            <a:normAutofit/>
          </a:bodyPr>
          <a:lstStyle/>
          <a:p>
            <a:pPr marL="0" indent="0" eaLnBrk="1" fontAlgn="auto" hangingPunct="1">
              <a:spcAft>
                <a:spcPts val="0"/>
              </a:spcAft>
              <a:buFont typeface="Arial" panose="020B0604020202020204" pitchFamily="34" charset="0"/>
              <a:buNone/>
              <a:defRPr/>
            </a:pPr>
            <a:r>
              <a:rPr lang="en-US" altLang="en-US" sz="2250" b="1" dirty="0">
                <a:ea typeface="+mn-ea"/>
                <a:cs typeface="+mn-cs"/>
              </a:rPr>
              <a:t>Prerequisites and </a:t>
            </a:r>
            <a:r>
              <a:rPr lang="en-US" altLang="en-US" sz="2250" b="1" dirty="0" err="1">
                <a:ea typeface="+mn-ea"/>
                <a:cs typeface="+mn-cs"/>
              </a:rPr>
              <a:t>Corequisites</a:t>
            </a:r>
            <a:r>
              <a:rPr lang="en-US" altLang="en-US" sz="2250" b="1" dirty="0">
                <a:ea typeface="+mn-ea"/>
                <a:cs typeface="+mn-cs"/>
              </a:rPr>
              <a:t> Guidelines</a:t>
            </a:r>
          </a:p>
          <a:p>
            <a:pPr marL="321457" lvl="1" indent="0" eaLnBrk="1" fontAlgn="auto" hangingPunct="1">
              <a:spcAft>
                <a:spcPts val="0"/>
              </a:spcAft>
              <a:buFont typeface="Arial" panose="020B0604020202020204" pitchFamily="34" charset="0"/>
              <a:buNone/>
              <a:defRPr/>
            </a:pPr>
            <a:r>
              <a:rPr lang="en-US" altLang="en-US" sz="2250" b="1" dirty="0">
                <a:ea typeface="+mn-ea"/>
                <a:hlinkClick r:id="rId3"/>
              </a:rPr>
              <a:t>http://extranet.cccco.edu/Portals/1/AA/Prerequisites/Prerequisites_Guidelines_55003%20Final.pdf</a:t>
            </a:r>
            <a:endParaRPr lang="en-US" altLang="en-US" sz="2250" b="1" dirty="0">
              <a:ea typeface="+mn-ea"/>
            </a:endParaRPr>
          </a:p>
          <a:p>
            <a:pPr marL="0" indent="0" eaLnBrk="1" fontAlgn="auto" hangingPunct="1">
              <a:spcAft>
                <a:spcPts val="0"/>
              </a:spcAft>
              <a:defRPr/>
            </a:pPr>
            <a:endParaRPr lang="en-US" altLang="en-US" sz="2250" b="1" dirty="0">
              <a:ea typeface="+mn-ea"/>
              <a:cs typeface="+mn-cs"/>
            </a:endParaRPr>
          </a:p>
          <a:p>
            <a:pPr marL="0" indent="0" eaLnBrk="1" fontAlgn="auto" hangingPunct="1">
              <a:spcAft>
                <a:spcPts val="0"/>
              </a:spcAft>
              <a:buFont typeface="Arial" panose="020B0604020202020204" pitchFamily="34" charset="0"/>
              <a:buNone/>
              <a:defRPr/>
            </a:pPr>
            <a:r>
              <a:rPr lang="en-US" altLang="en-US" sz="2250" b="1" dirty="0">
                <a:ea typeface="+mn-ea"/>
                <a:cs typeface="+mn-cs"/>
              </a:rPr>
              <a:t>Repetition Guidelines </a:t>
            </a:r>
          </a:p>
          <a:p>
            <a:pPr marL="321457" lvl="1" indent="0" eaLnBrk="1" fontAlgn="auto" hangingPunct="1">
              <a:spcAft>
                <a:spcPts val="0"/>
              </a:spcAft>
              <a:buFont typeface="Arial" panose="020B0604020202020204" pitchFamily="34" charset="0"/>
              <a:buNone/>
              <a:defRPr/>
            </a:pPr>
            <a:r>
              <a:rPr lang="en-US" altLang="en-US" sz="2250" b="1" dirty="0">
                <a:ea typeface="+mn-ea"/>
                <a:hlinkClick r:id="rId4"/>
              </a:rPr>
              <a:t>http://extranet.cccco.edu/Portals/1/AA/Credit/2013Files/CreditCourseRepetitionGuidelinesFinal.pdf</a:t>
            </a:r>
            <a:endParaRPr lang="en-US" altLang="en-US" sz="2250" b="1" dirty="0">
              <a:ea typeface="+mn-ea"/>
            </a:endParaRPr>
          </a:p>
          <a:p>
            <a:pPr marL="0" indent="0" eaLnBrk="1" fontAlgn="auto" hangingPunct="1">
              <a:spcAft>
                <a:spcPts val="0"/>
              </a:spcAft>
              <a:defRPr/>
            </a:pPr>
            <a:endParaRPr lang="en-US" altLang="en-US" sz="2250" dirty="0">
              <a:effectLst>
                <a:outerShdw blurRad="38100" dist="38100" dir="2700000" algn="tl">
                  <a:srgbClr val="C0C0C0"/>
                </a:outerShdw>
              </a:effectLst>
              <a:ea typeface="+mn-ea"/>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7CE33CE6-0FAC-42D3-BE0F-77DD0C06754F}"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36</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56324" name="Rectangle 3"/>
          <p:cNvSpPr>
            <a:spLocks noGrp="1" noChangeArrowheads="1"/>
          </p:cNvSpPr>
          <p:nvPr>
            <p:ph type="title"/>
          </p:nvPr>
        </p:nvSpPr>
        <p:spPr>
          <a:xfrm>
            <a:off x="392113" y="963613"/>
            <a:ext cx="8234362" cy="590550"/>
          </a:xfrm>
        </p:spPr>
        <p:txBody>
          <a:bodyPr>
            <a:normAutofit fontScale="90000"/>
          </a:bodyPr>
          <a:lstStyle/>
          <a:p>
            <a:pPr eaLnBrk="1" fontAlgn="auto" hangingPunct="1">
              <a:spcAft>
                <a:spcPts val="0"/>
              </a:spcAft>
              <a:defRPr/>
            </a:pPr>
            <a:r>
              <a:rPr altLang="en-US" dirty="0" smtClean="0">
                <a:effectLst>
                  <a:outerShdw blurRad="38100" dist="38100" dir="2700000" algn="tl">
                    <a:srgbClr val="C0C0C0"/>
                  </a:outerShdw>
                </a:effectLst>
                <a:ea typeface="+mj-ea"/>
                <a:cs typeface="+mj-cs"/>
              </a:rPr>
              <a:t>Useful Resources</a:t>
            </a:r>
            <a:endParaRPr altLang="en-US" dirty="0" smtClean="0">
              <a:ea typeface="+mj-ea"/>
              <a:cs typeface="+mj-cs"/>
            </a:endParaRPr>
          </a:p>
        </p:txBody>
      </p:sp>
      <p:sp>
        <p:nvSpPr>
          <p:cNvPr id="56325" name="Rectangle 4"/>
          <p:cNvSpPr>
            <a:spLocks noGrp="1" noChangeArrowheads="1"/>
          </p:cNvSpPr>
          <p:nvPr>
            <p:ph idx="1"/>
          </p:nvPr>
        </p:nvSpPr>
        <p:spPr>
          <a:xfrm>
            <a:off x="452438" y="1608138"/>
            <a:ext cx="8234362" cy="4792662"/>
          </a:xfrm>
        </p:spPr>
        <p:txBody>
          <a:bodyPr rtlCol="0">
            <a:normAutofit/>
          </a:bodyPr>
          <a:lstStyle/>
          <a:p>
            <a:pPr marL="0" indent="0" eaLnBrk="1" fontAlgn="auto" hangingPunct="1">
              <a:spcAft>
                <a:spcPts val="0"/>
              </a:spcAft>
              <a:buFont typeface="Arial" panose="020B0604020202020204" pitchFamily="34" charset="0"/>
              <a:buNone/>
              <a:defRPr/>
            </a:pPr>
            <a:r>
              <a:rPr lang="en-US" altLang="en-US" sz="2531" b="1" dirty="0">
                <a:ea typeface="+mn-ea"/>
                <a:cs typeface="+mn-cs"/>
              </a:rPr>
              <a:t>Equivalence to Minimum Qualifications </a:t>
            </a:r>
          </a:p>
          <a:p>
            <a:pPr marL="321457" lvl="1" indent="0" eaLnBrk="1" fontAlgn="auto" hangingPunct="1">
              <a:spcAft>
                <a:spcPts val="0"/>
              </a:spcAft>
              <a:buFont typeface="Arial" panose="020B0604020202020204" pitchFamily="34" charset="0"/>
              <a:buNone/>
              <a:defRPr/>
            </a:pPr>
            <a:r>
              <a:rPr lang="en-US" altLang="en-US" sz="2531" b="1" dirty="0">
                <a:ea typeface="+mn-ea"/>
                <a:hlinkClick r:id="rId3"/>
              </a:rPr>
              <a:t>http://www.asccc.org/papers/equivalence-minimum-qualifications-0</a:t>
            </a:r>
            <a:endParaRPr lang="en-US" altLang="en-US" sz="2531" b="1" dirty="0">
              <a:ea typeface="+mn-ea"/>
            </a:endParaRPr>
          </a:p>
          <a:p>
            <a:pPr marL="321457" lvl="1" indent="0" eaLnBrk="1" fontAlgn="auto" hangingPunct="1">
              <a:spcAft>
                <a:spcPts val="0"/>
              </a:spcAft>
              <a:buFont typeface="Arial" panose="020B0604020202020204" pitchFamily="34" charset="0"/>
              <a:buNone/>
              <a:defRPr/>
            </a:pPr>
            <a:endParaRPr lang="en-US" altLang="en-US" sz="2531" b="1" dirty="0">
              <a:ea typeface="+mn-ea"/>
            </a:endParaRPr>
          </a:p>
          <a:p>
            <a:pPr marL="0" indent="0" eaLnBrk="1" fontAlgn="auto" hangingPunct="1">
              <a:spcAft>
                <a:spcPts val="0"/>
              </a:spcAft>
              <a:buFont typeface="Arial" panose="020B0604020202020204" pitchFamily="34" charset="0"/>
              <a:buNone/>
              <a:defRPr/>
            </a:pPr>
            <a:r>
              <a:rPr lang="en-US" altLang="en-US" sz="2531" b="1" dirty="0">
                <a:ea typeface="+mn-ea"/>
                <a:cs typeface="+mn-cs"/>
              </a:rPr>
              <a:t>TOP Manual</a:t>
            </a:r>
          </a:p>
          <a:p>
            <a:pPr marL="321457" lvl="1" indent="0" eaLnBrk="1" fontAlgn="auto" hangingPunct="1">
              <a:spcAft>
                <a:spcPts val="0"/>
              </a:spcAft>
              <a:buFont typeface="Arial" panose="020B0604020202020204" pitchFamily="34" charset="0"/>
              <a:buNone/>
              <a:defRPr/>
            </a:pPr>
            <a:r>
              <a:rPr lang="en-US" altLang="en-US" sz="2531" b="1" dirty="0">
                <a:ea typeface="+mn-ea"/>
                <a:hlinkClick r:id="rId4"/>
              </a:rPr>
              <a:t>http://extranet.cccco.edu/Portals/1/AA/Credit/2013Files/TOPmanual6_2009_09corrected_12.5.13.pdf</a:t>
            </a:r>
            <a:endParaRPr lang="en-US" altLang="en-US" sz="2531" b="1" dirty="0">
              <a:ea typeface="+mn-ea"/>
            </a:endParaRPr>
          </a:p>
          <a:p>
            <a:pPr marL="0" indent="0" eaLnBrk="1" fontAlgn="auto" hangingPunct="1">
              <a:spcAft>
                <a:spcPts val="0"/>
              </a:spcAft>
              <a:defRPr/>
            </a:pPr>
            <a:endParaRPr lang="en-US" altLang="en-US" sz="1969" dirty="0">
              <a:effectLst>
                <a:outerShdw blurRad="38100" dist="38100" dir="2700000" algn="tl">
                  <a:srgbClr val="C0C0C0"/>
                </a:outerShdw>
              </a:effectLst>
              <a:ea typeface="+mn-ea"/>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4FB48547-3FE2-4447-8991-72BE2AF86484}"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37</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56324" name="Rectangle 3"/>
          <p:cNvSpPr>
            <a:spLocks noGrp="1" noChangeArrowheads="1"/>
          </p:cNvSpPr>
          <p:nvPr>
            <p:ph type="title"/>
          </p:nvPr>
        </p:nvSpPr>
        <p:spPr>
          <a:xfrm>
            <a:off x="392113" y="963613"/>
            <a:ext cx="8234362" cy="590550"/>
          </a:xfrm>
        </p:spPr>
        <p:txBody>
          <a:bodyPr>
            <a:normAutofit fontScale="90000"/>
          </a:bodyPr>
          <a:lstStyle/>
          <a:p>
            <a:pPr eaLnBrk="1" fontAlgn="auto" hangingPunct="1">
              <a:spcAft>
                <a:spcPts val="0"/>
              </a:spcAft>
              <a:defRPr/>
            </a:pPr>
            <a:r>
              <a:rPr altLang="en-US" dirty="0" smtClean="0">
                <a:effectLst>
                  <a:outerShdw blurRad="38100" dist="38100" dir="2700000" algn="tl">
                    <a:srgbClr val="C0C0C0"/>
                  </a:outerShdw>
                </a:effectLst>
                <a:ea typeface="+mj-ea"/>
                <a:cs typeface="+mj-cs"/>
              </a:rPr>
              <a:t>Useful Resources</a:t>
            </a:r>
            <a:endParaRPr altLang="en-US" dirty="0" smtClean="0">
              <a:ea typeface="+mj-ea"/>
              <a:cs typeface="+mj-cs"/>
            </a:endParaRPr>
          </a:p>
        </p:txBody>
      </p:sp>
      <p:sp>
        <p:nvSpPr>
          <p:cNvPr id="56325" name="Rectangle 4"/>
          <p:cNvSpPr>
            <a:spLocks noGrp="1" noChangeArrowheads="1"/>
          </p:cNvSpPr>
          <p:nvPr>
            <p:ph idx="1"/>
          </p:nvPr>
        </p:nvSpPr>
        <p:spPr>
          <a:xfrm>
            <a:off x="452438" y="1608138"/>
            <a:ext cx="8234362" cy="4792662"/>
          </a:xfrm>
        </p:spPr>
        <p:txBody>
          <a:bodyPr rtlCol="0">
            <a:normAutofit/>
          </a:bodyPr>
          <a:lstStyle/>
          <a:p>
            <a:pPr marL="0" indent="0" eaLnBrk="1" fontAlgn="auto" hangingPunct="1">
              <a:spcAft>
                <a:spcPts val="0"/>
              </a:spcAft>
              <a:buFont typeface="Arial" panose="020B0604020202020204" pitchFamily="34" charset="0"/>
              <a:buNone/>
              <a:defRPr/>
            </a:pPr>
            <a:r>
              <a:rPr lang="en-US" altLang="en-US" sz="2531" b="1" dirty="0">
                <a:ea typeface="+mn-ea"/>
                <a:cs typeface="+mn-cs"/>
              </a:rPr>
              <a:t>Dual Enrollment Guide</a:t>
            </a:r>
          </a:p>
          <a:p>
            <a:pPr marL="281275" lvl="1" indent="0" eaLnBrk="1" fontAlgn="auto" hangingPunct="1">
              <a:spcAft>
                <a:spcPts val="0"/>
              </a:spcAft>
              <a:buFont typeface="Arial" panose="020B0604020202020204" pitchFamily="34" charset="0"/>
              <a:buNone/>
              <a:defRPr/>
            </a:pPr>
            <a:r>
              <a:rPr lang="en-US" altLang="en-US" sz="2531" b="1" dirty="0">
                <a:ea typeface="+mn-ea"/>
                <a:hlinkClick r:id="rId3"/>
              </a:rPr>
              <a:t>http://www.rpgroup.org/projects/dual-enrollment-guide-2014</a:t>
            </a:r>
            <a:endParaRPr lang="en-US" altLang="en-US" sz="2531" b="1" dirty="0">
              <a:ea typeface="+mn-ea"/>
            </a:endParaRPr>
          </a:p>
          <a:p>
            <a:pPr marL="0" indent="0" eaLnBrk="1" fontAlgn="auto" hangingPunct="1">
              <a:spcAft>
                <a:spcPts val="0"/>
              </a:spcAft>
              <a:buFont typeface="Arial" panose="020B0604020202020204" pitchFamily="34" charset="0"/>
              <a:buNone/>
              <a:defRPr/>
            </a:pPr>
            <a:endParaRPr lang="en-US" altLang="en-US" sz="2531" b="1" dirty="0">
              <a:ea typeface="+mn-ea"/>
              <a:cs typeface="+mn-cs"/>
            </a:endParaRPr>
          </a:p>
          <a:p>
            <a:pPr marL="0" indent="0" eaLnBrk="1" fontAlgn="auto" hangingPunct="1">
              <a:spcAft>
                <a:spcPts val="0"/>
              </a:spcAft>
              <a:buFont typeface="Arial" panose="020B0604020202020204" pitchFamily="34" charset="0"/>
              <a:buNone/>
              <a:defRPr/>
            </a:pPr>
            <a:r>
              <a:rPr lang="en-US" altLang="en-US" sz="2531" b="1" dirty="0">
                <a:ea typeface="+mn-ea"/>
                <a:cs typeface="+mn-cs"/>
              </a:rPr>
              <a:t>Distance Education Unit:</a:t>
            </a:r>
          </a:p>
          <a:p>
            <a:pPr marL="281275" lvl="1" indent="0" eaLnBrk="1" fontAlgn="auto" hangingPunct="1">
              <a:spcAft>
                <a:spcPts val="0"/>
              </a:spcAft>
              <a:buFont typeface="Arial" panose="020B0604020202020204" pitchFamily="34" charset="0"/>
              <a:buNone/>
              <a:defRPr/>
            </a:pPr>
            <a:r>
              <a:rPr lang="en-US" altLang="en-US" sz="2531" b="1" dirty="0">
                <a:ea typeface="+mn-ea"/>
                <a:hlinkClick r:id="rId4"/>
              </a:rPr>
              <a:t>http://extranet.cccco.edu/Divisions/AcademicAffairs/InstructionalProgramsandServicesUnit/DistanceEducation.aspx</a:t>
            </a:r>
            <a:endParaRPr lang="en-US" altLang="en-US" sz="2531" b="1" dirty="0">
              <a:ea typeface="+mn-ea"/>
            </a:endParaRPr>
          </a:p>
          <a:p>
            <a:pPr marL="0" indent="0" eaLnBrk="1" fontAlgn="auto" hangingPunct="1">
              <a:spcAft>
                <a:spcPts val="0"/>
              </a:spcAft>
              <a:defRPr/>
            </a:pPr>
            <a:endParaRPr lang="en-US" altLang="en-US" sz="2531" dirty="0">
              <a:effectLst>
                <a:outerShdw blurRad="38100" dist="38100" dir="2700000" algn="tl">
                  <a:srgbClr val="C0C0C0"/>
                </a:outerShdw>
              </a:effectLst>
              <a:ea typeface="+mn-ea"/>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83B8CDB1-4D68-48A7-8A40-EF368AA40EE4}"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38</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56324" name="Rectangle 3"/>
          <p:cNvSpPr>
            <a:spLocks noGrp="1" noChangeArrowheads="1"/>
          </p:cNvSpPr>
          <p:nvPr>
            <p:ph type="title"/>
          </p:nvPr>
        </p:nvSpPr>
        <p:spPr>
          <a:xfrm>
            <a:off x="392113" y="963613"/>
            <a:ext cx="8234362" cy="590550"/>
          </a:xfrm>
        </p:spPr>
        <p:txBody>
          <a:bodyPr>
            <a:normAutofit fontScale="90000"/>
          </a:bodyPr>
          <a:lstStyle/>
          <a:p>
            <a:pPr eaLnBrk="1" fontAlgn="auto" hangingPunct="1">
              <a:spcAft>
                <a:spcPts val="0"/>
              </a:spcAft>
              <a:defRPr/>
            </a:pPr>
            <a:r>
              <a:rPr altLang="en-US" dirty="0" smtClean="0">
                <a:effectLst>
                  <a:outerShdw blurRad="38100" dist="38100" dir="2700000" algn="tl">
                    <a:srgbClr val="C0C0C0"/>
                  </a:outerShdw>
                </a:effectLst>
                <a:ea typeface="+mj-ea"/>
                <a:cs typeface="+mj-cs"/>
              </a:rPr>
              <a:t>Useful Resources</a:t>
            </a:r>
            <a:endParaRPr altLang="en-US" dirty="0" smtClean="0">
              <a:ea typeface="+mj-ea"/>
              <a:cs typeface="+mj-cs"/>
            </a:endParaRPr>
          </a:p>
        </p:txBody>
      </p:sp>
      <p:sp>
        <p:nvSpPr>
          <p:cNvPr id="56325" name="Rectangle 4"/>
          <p:cNvSpPr>
            <a:spLocks noGrp="1" noChangeArrowheads="1"/>
          </p:cNvSpPr>
          <p:nvPr>
            <p:ph idx="1"/>
          </p:nvPr>
        </p:nvSpPr>
        <p:spPr>
          <a:xfrm>
            <a:off x="452438" y="1608138"/>
            <a:ext cx="8234362" cy="4792662"/>
          </a:xfrm>
        </p:spPr>
        <p:txBody>
          <a:bodyPr rtlCol="0">
            <a:normAutofit/>
          </a:bodyPr>
          <a:lstStyle/>
          <a:p>
            <a:pPr marL="0" indent="0" eaLnBrk="1" fontAlgn="auto" hangingPunct="1">
              <a:spcAft>
                <a:spcPts val="0"/>
              </a:spcAft>
              <a:buFont typeface="Arial" panose="020B0604020202020204" pitchFamily="34" charset="0"/>
              <a:buNone/>
              <a:defRPr/>
            </a:pPr>
            <a:r>
              <a:rPr lang="en-US" altLang="en-US" sz="2250" b="1" dirty="0">
                <a:ea typeface="+mn-ea"/>
                <a:cs typeface="+mn-cs"/>
              </a:rPr>
              <a:t>Minimum Qualifications Unit</a:t>
            </a:r>
          </a:p>
          <a:p>
            <a:pPr marL="281275" lvl="1" indent="0" eaLnBrk="1" fontAlgn="auto" hangingPunct="1">
              <a:spcAft>
                <a:spcPts val="0"/>
              </a:spcAft>
              <a:buFont typeface="Arial" panose="020B0604020202020204" pitchFamily="34" charset="0"/>
              <a:buNone/>
              <a:defRPr/>
            </a:pPr>
            <a:r>
              <a:rPr lang="en-US" altLang="en-US" sz="2250" b="1" dirty="0">
                <a:ea typeface="+mn-ea"/>
                <a:hlinkClick r:id="rId3"/>
              </a:rPr>
              <a:t>http://extranet.cccco.edu/Divisions/AcademicAffairs/InstructionalProgramsandServicesUnit/MinimumQualifications.aspx</a:t>
            </a:r>
            <a:endParaRPr lang="en-US" altLang="en-US" sz="2250" b="1" dirty="0">
              <a:ea typeface="+mn-ea"/>
            </a:endParaRPr>
          </a:p>
          <a:p>
            <a:pPr marL="281275" lvl="1" indent="0" eaLnBrk="1" fontAlgn="auto" hangingPunct="1">
              <a:spcAft>
                <a:spcPts val="0"/>
              </a:spcAft>
              <a:buFont typeface="Arial" panose="020B0604020202020204" pitchFamily="34" charset="0"/>
              <a:buNone/>
              <a:defRPr/>
            </a:pPr>
            <a:endParaRPr lang="en-US" altLang="en-US" sz="2250" b="1" dirty="0">
              <a:ea typeface="+mn-ea"/>
            </a:endParaRPr>
          </a:p>
          <a:p>
            <a:pPr marL="0" indent="0" eaLnBrk="1" fontAlgn="auto" hangingPunct="1">
              <a:spcAft>
                <a:spcPts val="0"/>
              </a:spcAft>
              <a:buFont typeface="Arial" panose="020B0604020202020204" pitchFamily="34" charset="0"/>
              <a:buNone/>
              <a:defRPr/>
            </a:pPr>
            <a:r>
              <a:rPr lang="en-US" altLang="en-US" sz="2250" b="1" dirty="0">
                <a:ea typeface="+mn-ea"/>
                <a:cs typeface="+mn-cs"/>
              </a:rPr>
              <a:t>Basic Skills and ESL Unit</a:t>
            </a:r>
          </a:p>
          <a:p>
            <a:pPr marL="281275" lvl="1" indent="0" eaLnBrk="1" fontAlgn="auto" hangingPunct="1">
              <a:spcAft>
                <a:spcPts val="0"/>
              </a:spcAft>
              <a:buFont typeface="Arial" panose="020B0604020202020204" pitchFamily="34" charset="0"/>
              <a:buNone/>
              <a:defRPr/>
            </a:pPr>
            <a:r>
              <a:rPr lang="en-US" altLang="en-US" sz="2250" b="1" dirty="0">
                <a:ea typeface="+mn-ea"/>
                <a:hlinkClick r:id="rId4"/>
              </a:rPr>
              <a:t>http://extranet.cccco.edu/Divisions/AcademicAffairs/BasicSkillsEnglishasaSecondLanguage.aspx</a:t>
            </a:r>
            <a:endParaRPr lang="en-US" altLang="en-US" sz="2250" b="1" dirty="0">
              <a:ea typeface="+mn-ea"/>
            </a:endParaRPr>
          </a:p>
          <a:p>
            <a:pPr marL="0" indent="0" eaLnBrk="1" fontAlgn="auto" hangingPunct="1">
              <a:spcAft>
                <a:spcPts val="0"/>
              </a:spcAft>
              <a:defRPr/>
            </a:pPr>
            <a:endParaRPr lang="en-US" altLang="en-US" sz="2250" dirty="0">
              <a:effectLst>
                <a:outerShdw blurRad="38100" dist="38100" dir="2700000" algn="tl">
                  <a:srgbClr val="C0C0C0"/>
                </a:outerShdw>
              </a:effectLst>
              <a:ea typeface="+mn-ea"/>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E3B484C0-1D64-48A9-869B-6BB7DFF099E6}"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39</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56324" name="Rectangle 3"/>
          <p:cNvSpPr>
            <a:spLocks noGrp="1" noChangeArrowheads="1"/>
          </p:cNvSpPr>
          <p:nvPr>
            <p:ph type="title"/>
          </p:nvPr>
        </p:nvSpPr>
        <p:spPr>
          <a:xfrm>
            <a:off x="392113" y="963613"/>
            <a:ext cx="8234362" cy="590550"/>
          </a:xfrm>
        </p:spPr>
        <p:txBody>
          <a:bodyPr>
            <a:normAutofit fontScale="90000"/>
          </a:bodyPr>
          <a:lstStyle/>
          <a:p>
            <a:pPr eaLnBrk="1" fontAlgn="auto" hangingPunct="1">
              <a:spcAft>
                <a:spcPts val="0"/>
              </a:spcAft>
              <a:defRPr/>
            </a:pPr>
            <a:r>
              <a:rPr altLang="en-US" dirty="0" smtClean="0">
                <a:effectLst>
                  <a:outerShdw blurRad="38100" dist="38100" dir="2700000" algn="tl">
                    <a:srgbClr val="C0C0C0"/>
                  </a:outerShdw>
                </a:effectLst>
                <a:ea typeface="+mj-ea"/>
                <a:cs typeface="+mj-cs"/>
              </a:rPr>
              <a:t>Useful Resources</a:t>
            </a:r>
            <a:endParaRPr altLang="en-US" dirty="0" smtClean="0">
              <a:ea typeface="+mj-ea"/>
              <a:cs typeface="+mj-cs"/>
            </a:endParaRPr>
          </a:p>
        </p:txBody>
      </p:sp>
      <p:sp>
        <p:nvSpPr>
          <p:cNvPr id="56325" name="Rectangle 4"/>
          <p:cNvSpPr>
            <a:spLocks noGrp="1" noChangeArrowheads="1"/>
          </p:cNvSpPr>
          <p:nvPr>
            <p:ph idx="1"/>
          </p:nvPr>
        </p:nvSpPr>
        <p:spPr>
          <a:xfrm>
            <a:off x="349250" y="2084388"/>
            <a:ext cx="8232775" cy="4792662"/>
          </a:xfrm>
        </p:spPr>
        <p:txBody>
          <a:bodyPr rtlCol="0">
            <a:normAutofit/>
          </a:bodyPr>
          <a:lstStyle/>
          <a:p>
            <a:pPr marL="0" indent="0" eaLnBrk="1" fontAlgn="auto" hangingPunct="1">
              <a:spcAft>
                <a:spcPts val="0"/>
              </a:spcAft>
              <a:buFont typeface="Arial" panose="020B0604020202020204" pitchFamily="34" charset="0"/>
              <a:buNone/>
              <a:defRPr/>
            </a:pPr>
            <a:r>
              <a:rPr lang="en-US" altLang="en-US" sz="2531" b="1" dirty="0">
                <a:ea typeface="+mn-ea"/>
                <a:cs typeface="+mn-cs"/>
              </a:rPr>
              <a:t>Non Credit Instruction</a:t>
            </a:r>
          </a:p>
          <a:p>
            <a:pPr marL="281275" lvl="1" indent="0" eaLnBrk="1" fontAlgn="auto" hangingPunct="1">
              <a:spcAft>
                <a:spcPts val="0"/>
              </a:spcAft>
              <a:buFont typeface="Arial" panose="020B0604020202020204" pitchFamily="34" charset="0"/>
              <a:buNone/>
              <a:defRPr/>
            </a:pPr>
            <a:r>
              <a:rPr lang="en-US" altLang="en-US" sz="2531" b="1" dirty="0">
                <a:solidFill>
                  <a:srgbClr val="FFFFFF"/>
                </a:solidFill>
                <a:ea typeface="+mn-ea"/>
                <a:hlinkClick r:id="rId3"/>
              </a:rPr>
              <a:t>http://www.asccc.org/sites/default/files/publications/noncredit-instruction09_0.pdf</a:t>
            </a:r>
            <a:endParaRPr lang="en-US" altLang="en-US" sz="2531" b="1" dirty="0">
              <a:solidFill>
                <a:srgbClr val="FFFFFF"/>
              </a:solidFill>
              <a:ea typeface="+mn-ea"/>
            </a:endParaRPr>
          </a:p>
          <a:p>
            <a:pPr marL="0" indent="0" eaLnBrk="1" fontAlgn="auto" hangingPunct="1">
              <a:spcAft>
                <a:spcPts val="0"/>
              </a:spcAft>
              <a:buFont typeface="Arial" panose="020B0604020202020204" pitchFamily="34" charset="0"/>
              <a:buNone/>
              <a:defRPr/>
            </a:pPr>
            <a:endParaRPr lang="en-US" altLang="en-US" sz="2531" b="1" dirty="0">
              <a:ea typeface="+mn-ea"/>
              <a:cs typeface="+mn-cs"/>
            </a:endParaRPr>
          </a:p>
          <a:p>
            <a:pPr marL="0" indent="0" eaLnBrk="1" fontAlgn="auto" hangingPunct="1">
              <a:spcAft>
                <a:spcPts val="0"/>
              </a:spcAft>
              <a:buFont typeface="Arial" panose="020B0604020202020204" pitchFamily="34" charset="0"/>
              <a:buNone/>
              <a:defRPr/>
            </a:pPr>
            <a:r>
              <a:rPr lang="en-US" altLang="en-US" sz="2531" b="1" dirty="0">
                <a:ea typeface="+mn-ea"/>
                <a:cs typeface="+mn-cs"/>
              </a:rPr>
              <a:t>Baccalaureate Degree Pilot Program</a:t>
            </a:r>
          </a:p>
          <a:p>
            <a:pPr marL="281275" lvl="1" indent="0" eaLnBrk="1" fontAlgn="auto" hangingPunct="1">
              <a:spcAft>
                <a:spcPts val="0"/>
              </a:spcAft>
              <a:buFont typeface="Arial" panose="020B0604020202020204" pitchFamily="34" charset="0"/>
              <a:buNone/>
              <a:defRPr/>
            </a:pPr>
            <a:r>
              <a:rPr lang="en-US" altLang="en-US" sz="2531" b="1" dirty="0">
                <a:ea typeface="+mn-ea"/>
                <a:hlinkClick r:id="rId4"/>
              </a:rPr>
              <a:t>http://extranet.cccco.edu/Divisions/AcademicAffairs/CurriculumandInstructionUnit/Curriculum/BaccalaureateDegreePilotProgram.aspx</a:t>
            </a:r>
            <a:endParaRPr lang="en-US" altLang="en-US" sz="2531" b="1" dirty="0">
              <a:ea typeface="+mn-ea"/>
            </a:endParaRPr>
          </a:p>
          <a:p>
            <a:pPr marL="0" indent="0" eaLnBrk="1" fontAlgn="auto" hangingPunct="1">
              <a:spcAft>
                <a:spcPts val="0"/>
              </a:spcAft>
              <a:defRPr/>
            </a:pPr>
            <a:endParaRPr lang="en-US" altLang="en-US" sz="2531" dirty="0">
              <a:effectLst>
                <a:outerShdw blurRad="38100" dist="38100" dir="2700000" algn="tl">
                  <a:srgbClr val="C0C0C0"/>
                </a:outerShdw>
              </a:effectLst>
              <a:ea typeface="+mn-ea"/>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Curriculum Basics</a:t>
            </a:r>
            <a:endParaRPr lang="en-US" dirty="0"/>
          </a:p>
        </p:txBody>
      </p:sp>
      <p:sp>
        <p:nvSpPr>
          <p:cNvPr id="3" name="Subtitle 2"/>
          <p:cNvSpPr>
            <a:spLocks noGrp="1"/>
          </p:cNvSpPr>
          <p:nvPr>
            <p:ph type="subTitle" idx="1"/>
          </p:nvPr>
        </p:nvSpPr>
        <p:spPr/>
        <p:txBody>
          <a:bodyPr/>
          <a:lstStyle/>
          <a:p>
            <a:r>
              <a:rPr lang="en-US" dirty="0" smtClean="0"/>
              <a:t>Ed Code, Title 5, &amp; PCAH</a:t>
            </a:r>
            <a:endParaRPr lang="en-US" dirty="0"/>
          </a:p>
          <a:p>
            <a:r>
              <a:rPr lang="en-US" dirty="0" smtClean="0"/>
              <a:t>10+1</a:t>
            </a:r>
          </a:p>
          <a:p>
            <a:r>
              <a:rPr lang="en-US" dirty="0" smtClean="0"/>
              <a:t>Curriculum Process Overview</a:t>
            </a:r>
            <a:endParaRPr lang="en-US" dirty="0"/>
          </a:p>
        </p:txBody>
      </p:sp>
    </p:spTree>
    <p:extLst>
      <p:ext uri="{BB962C8B-B14F-4D97-AF65-F5344CB8AC3E}">
        <p14:creationId xmlns:p14="http://schemas.microsoft.com/office/powerpoint/2010/main" val="3170811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Curriculum Basics: Ed Code, Title 5, &amp; the PCAH</a:t>
            </a:r>
            <a:endParaRPr lang="en-US" sz="2800" b="1" dirty="0"/>
          </a:p>
        </p:txBody>
      </p:sp>
      <p:sp>
        <p:nvSpPr>
          <p:cNvPr id="3" name="Content Placeholder 2"/>
          <p:cNvSpPr>
            <a:spLocks noGrp="1"/>
          </p:cNvSpPr>
          <p:nvPr>
            <p:ph idx="1"/>
          </p:nvPr>
        </p:nvSpPr>
        <p:spPr>
          <a:xfrm>
            <a:off x="457200" y="1600200"/>
            <a:ext cx="8229600" cy="5496636"/>
          </a:xfrm>
        </p:spPr>
        <p:txBody>
          <a:bodyPr/>
          <a:lstStyle/>
          <a:p>
            <a:pPr marL="342900" lvl="4" indent="-342900" eaLnBrk="1" hangingPunct="1"/>
            <a:r>
              <a:rPr lang="en-US" altLang="en-US" sz="2400" b="1" dirty="0" smtClean="0"/>
              <a:t>California Education Code </a:t>
            </a:r>
            <a:r>
              <a:rPr lang="en-US" altLang="en-US" sz="2400" dirty="0" smtClean="0"/>
              <a:t>(I</a:t>
            </a:r>
            <a:r>
              <a:rPr lang="en-US" altLang="en-US" sz="2300" dirty="0" smtClean="0"/>
              <a:t>t’s the Law.)</a:t>
            </a:r>
          </a:p>
          <a:p>
            <a:pPr marL="709930" lvl="6" indent="-342900"/>
            <a:r>
              <a:rPr lang="en-US" sz="2400" dirty="0"/>
              <a:t>Ed Code §70902(b)(7):  Gives academic senates primary responsibility for curriculum and academic </a:t>
            </a:r>
            <a:r>
              <a:rPr lang="en-US" sz="2400" dirty="0" smtClean="0"/>
              <a:t>standards.</a:t>
            </a:r>
            <a:endParaRPr lang="en-US" altLang="en-US" sz="2400" b="1" dirty="0" smtClean="0">
              <a:cs typeface="Arial" panose="020B0604020202020204" pitchFamily="34" charset="0"/>
            </a:endParaRPr>
          </a:p>
          <a:p>
            <a:pPr marL="342900" lvl="4" indent="-342900" eaLnBrk="1" hangingPunct="1"/>
            <a:r>
              <a:rPr lang="en-US" altLang="en-US" sz="2400" b="1" dirty="0" smtClean="0">
                <a:cs typeface="Arial" panose="020B0604020202020204" pitchFamily="34" charset="0"/>
              </a:rPr>
              <a:t>CA Code of Regulations Title 5</a:t>
            </a:r>
            <a:r>
              <a:rPr lang="en-US" altLang="en-US" sz="2400" dirty="0" smtClean="0">
                <a:cs typeface="Arial" panose="020B0604020202020204" pitchFamily="34" charset="0"/>
              </a:rPr>
              <a:t> (</a:t>
            </a:r>
            <a:r>
              <a:rPr lang="en-US" altLang="en-US" sz="2300" dirty="0" smtClean="0">
                <a:cs typeface="Arial" panose="020B0604020202020204" pitchFamily="34" charset="0"/>
              </a:rPr>
              <a:t>Interprets Ed Code and has the force of law.)</a:t>
            </a:r>
          </a:p>
          <a:p>
            <a:pPr marL="709930" lvl="6" indent="-342900"/>
            <a:r>
              <a:rPr lang="en-US" sz="2400" dirty="0"/>
              <a:t>Title 5 § 55002: Requires colleges to establish curriculum committees through mutual agreement between the college/district and the academic senate</a:t>
            </a:r>
          </a:p>
          <a:p>
            <a:pPr marL="342900" lvl="4" indent="-342900" eaLnBrk="1" hangingPunct="1"/>
            <a:r>
              <a:rPr lang="en-US" altLang="en-US" sz="2400" b="1" dirty="0" smtClean="0"/>
              <a:t>Program and Course Approval Handbook (PCAH)</a:t>
            </a:r>
            <a:endParaRPr lang="en-US" altLang="en-US" sz="2400" dirty="0" smtClean="0"/>
          </a:p>
          <a:p>
            <a:pPr marL="709930" lvl="6" indent="-342900"/>
            <a:r>
              <a:rPr lang="en-US" altLang="en-US" sz="2300" dirty="0" smtClean="0"/>
              <a:t>Establishes specific regulations and guidelines for implementing Title 5</a:t>
            </a:r>
          </a:p>
          <a:p>
            <a:endParaRPr lang="en-US" dirty="0"/>
          </a:p>
        </p:txBody>
      </p:sp>
    </p:spTree>
    <p:extLst>
      <p:ext uri="{BB962C8B-B14F-4D97-AF65-F5344CB8AC3E}">
        <p14:creationId xmlns:p14="http://schemas.microsoft.com/office/powerpoint/2010/main" val="40448519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Curriculum Basics: the 10+1 (</a:t>
            </a:r>
            <a:r>
              <a:rPr lang="en-US" sz="2800" dirty="0" smtClean="0"/>
              <a:t>Title 5 §53200): Academic &amp; Professional Matters &amp; Curriculum </a:t>
            </a:r>
            <a:endParaRPr lang="en-US" sz="2800" dirty="0"/>
          </a:p>
        </p:txBody>
      </p:sp>
      <p:sp>
        <p:nvSpPr>
          <p:cNvPr id="3" name="Content Placeholder 2"/>
          <p:cNvSpPr>
            <a:spLocks noGrp="1"/>
          </p:cNvSpPr>
          <p:nvPr>
            <p:ph idx="1"/>
          </p:nvPr>
        </p:nvSpPr>
        <p:spPr/>
        <p:txBody>
          <a:bodyPr/>
          <a:lstStyle/>
          <a:p>
            <a:pPr marL="342900" indent="-342900" eaLnBrk="1" fontAlgn="t" hangingPunct="1">
              <a:buFont typeface="+mj-lt"/>
              <a:buAutoNum type="arabicPeriod"/>
            </a:pPr>
            <a:r>
              <a:rPr lang="en-US" sz="1800" b="1" dirty="0" smtClean="0">
                <a:solidFill>
                  <a:srgbClr val="FF0000"/>
                </a:solidFill>
              </a:rPr>
              <a:t>Curriculum </a:t>
            </a:r>
            <a:r>
              <a:rPr lang="en-US" sz="1800" b="1" dirty="0">
                <a:solidFill>
                  <a:srgbClr val="FF0000"/>
                </a:solidFill>
              </a:rPr>
              <a:t>including establishing prerequisites and places courses within </a:t>
            </a:r>
            <a:r>
              <a:rPr lang="en-US" sz="1800" b="1" dirty="0" smtClean="0">
                <a:solidFill>
                  <a:srgbClr val="FF0000"/>
                </a:solidFill>
              </a:rPr>
              <a:t>disciplines</a:t>
            </a:r>
          </a:p>
          <a:p>
            <a:pPr marL="342900" indent="-342900" eaLnBrk="1" fontAlgn="t" hangingPunct="1">
              <a:buFont typeface="+mj-lt"/>
              <a:buAutoNum type="arabicPeriod"/>
            </a:pPr>
            <a:r>
              <a:rPr lang="en-US" sz="1800" b="1" dirty="0" smtClean="0">
                <a:solidFill>
                  <a:srgbClr val="FF0000"/>
                </a:solidFill>
              </a:rPr>
              <a:t>Degree </a:t>
            </a:r>
            <a:r>
              <a:rPr lang="en-US" sz="1800" b="1" dirty="0">
                <a:solidFill>
                  <a:srgbClr val="FF0000"/>
                </a:solidFill>
              </a:rPr>
              <a:t>and certificate </a:t>
            </a:r>
            <a:r>
              <a:rPr lang="en-US" sz="1800" b="1" dirty="0" smtClean="0">
                <a:solidFill>
                  <a:srgbClr val="FF0000"/>
                </a:solidFill>
              </a:rPr>
              <a:t>requirements</a:t>
            </a:r>
          </a:p>
          <a:p>
            <a:pPr marL="342900" indent="-342900" eaLnBrk="1" fontAlgn="t" hangingPunct="1">
              <a:buFont typeface="+mj-lt"/>
              <a:buAutoNum type="arabicPeriod"/>
            </a:pPr>
            <a:r>
              <a:rPr lang="en-US" sz="1800" b="1" dirty="0" smtClean="0">
                <a:solidFill>
                  <a:srgbClr val="FF0000"/>
                </a:solidFill>
              </a:rPr>
              <a:t>Grading policies</a:t>
            </a:r>
          </a:p>
          <a:p>
            <a:pPr marL="342900" indent="-342900" eaLnBrk="1" fontAlgn="t" hangingPunct="1">
              <a:buFont typeface="+mj-lt"/>
              <a:buAutoNum type="arabicPeriod"/>
            </a:pPr>
            <a:r>
              <a:rPr lang="en-US" sz="1800" b="1" dirty="0" smtClean="0">
                <a:solidFill>
                  <a:srgbClr val="FF0000"/>
                </a:solidFill>
              </a:rPr>
              <a:t>Educational </a:t>
            </a:r>
            <a:r>
              <a:rPr lang="en-US" sz="1800" b="1" dirty="0">
                <a:solidFill>
                  <a:srgbClr val="FF0000"/>
                </a:solidFill>
              </a:rPr>
              <a:t>program </a:t>
            </a:r>
            <a:r>
              <a:rPr lang="en-US" sz="1800" b="1" dirty="0" smtClean="0">
                <a:solidFill>
                  <a:srgbClr val="FF0000"/>
                </a:solidFill>
              </a:rPr>
              <a:t>development</a:t>
            </a:r>
          </a:p>
          <a:p>
            <a:pPr marL="342900" indent="-342900" eaLnBrk="1" fontAlgn="t" hangingPunct="1">
              <a:buFont typeface="+mj-lt"/>
              <a:buAutoNum type="arabicPeriod"/>
            </a:pPr>
            <a:r>
              <a:rPr lang="en-US" sz="1800" b="1" dirty="0" smtClean="0">
                <a:solidFill>
                  <a:srgbClr val="FF0000"/>
                </a:solidFill>
              </a:rPr>
              <a:t>Standards </a:t>
            </a:r>
            <a:r>
              <a:rPr lang="en-US" sz="1800" b="1" dirty="0">
                <a:solidFill>
                  <a:srgbClr val="FF0000"/>
                </a:solidFill>
              </a:rPr>
              <a:t>or policies regarding student preparation and </a:t>
            </a:r>
            <a:r>
              <a:rPr lang="en-US" sz="1800" b="1" dirty="0" smtClean="0">
                <a:solidFill>
                  <a:srgbClr val="FF0000"/>
                </a:solidFill>
              </a:rPr>
              <a:t>success</a:t>
            </a:r>
          </a:p>
          <a:p>
            <a:pPr marL="342900" indent="-342900" eaLnBrk="1" fontAlgn="t" hangingPunct="1">
              <a:buFont typeface="+mj-lt"/>
              <a:buAutoNum type="arabicPeriod"/>
            </a:pPr>
            <a:r>
              <a:rPr lang="en-US" sz="1800" dirty="0" smtClean="0"/>
              <a:t>District </a:t>
            </a:r>
            <a:r>
              <a:rPr lang="en-US" sz="1800" dirty="0"/>
              <a:t>and college governance structures, as related to faculty </a:t>
            </a:r>
            <a:r>
              <a:rPr lang="en-US" sz="1800" dirty="0" smtClean="0"/>
              <a:t>roles</a:t>
            </a:r>
          </a:p>
          <a:p>
            <a:pPr marL="342900" indent="-342900" eaLnBrk="1" fontAlgn="t" hangingPunct="1">
              <a:buFont typeface="+mj-lt"/>
              <a:buAutoNum type="arabicPeriod"/>
            </a:pPr>
            <a:r>
              <a:rPr lang="en-US" sz="1800" dirty="0" smtClean="0"/>
              <a:t>Faculty </a:t>
            </a:r>
            <a:r>
              <a:rPr lang="en-US" sz="1800" dirty="0"/>
              <a:t>roles and involvement in accreditation processes, including self-study and annual </a:t>
            </a:r>
            <a:r>
              <a:rPr lang="en-US" sz="1800" dirty="0" smtClean="0"/>
              <a:t>reports</a:t>
            </a:r>
          </a:p>
          <a:p>
            <a:pPr marL="342900" indent="-342900" eaLnBrk="1" fontAlgn="t" hangingPunct="1">
              <a:buFont typeface="+mj-lt"/>
              <a:buAutoNum type="arabicPeriod"/>
            </a:pPr>
            <a:r>
              <a:rPr lang="en-US" sz="1800" dirty="0" smtClean="0"/>
              <a:t>Policies </a:t>
            </a:r>
            <a:r>
              <a:rPr lang="en-US" sz="1800" dirty="0"/>
              <a:t>for faculty professional development </a:t>
            </a:r>
            <a:r>
              <a:rPr lang="en-US" sz="1800" dirty="0" smtClean="0"/>
              <a:t>activities</a:t>
            </a:r>
          </a:p>
          <a:p>
            <a:pPr marL="342900" indent="-342900" eaLnBrk="1" fontAlgn="t" hangingPunct="1">
              <a:buFont typeface="+mj-lt"/>
              <a:buAutoNum type="arabicPeriod"/>
            </a:pPr>
            <a:r>
              <a:rPr lang="en-US" sz="1800" dirty="0" smtClean="0"/>
              <a:t>Processes </a:t>
            </a:r>
            <a:r>
              <a:rPr lang="en-US" sz="1800" dirty="0"/>
              <a:t>for program </a:t>
            </a:r>
            <a:r>
              <a:rPr lang="en-US" sz="1800" dirty="0" smtClean="0"/>
              <a:t>review</a:t>
            </a:r>
          </a:p>
          <a:p>
            <a:pPr marL="342900" indent="-342900" eaLnBrk="1" fontAlgn="t" hangingPunct="1">
              <a:buFont typeface="+mj-lt"/>
              <a:buAutoNum type="arabicPeriod"/>
            </a:pPr>
            <a:r>
              <a:rPr lang="en-US" sz="1800" dirty="0" smtClean="0"/>
              <a:t>Processes </a:t>
            </a:r>
            <a:r>
              <a:rPr lang="en-US" sz="1800" dirty="0"/>
              <a:t>for institutional planning and budget </a:t>
            </a:r>
            <a:r>
              <a:rPr lang="en-US" sz="1800" dirty="0" smtClean="0"/>
              <a:t>development</a:t>
            </a:r>
          </a:p>
          <a:p>
            <a:pPr marL="342900" indent="-342900" eaLnBrk="1" fontAlgn="t" hangingPunct="1">
              <a:buFont typeface="+mj-lt"/>
              <a:buAutoNum type="arabicPeriod"/>
            </a:pPr>
            <a:r>
              <a:rPr lang="en-US" sz="1800" dirty="0" smtClean="0"/>
              <a:t>Other </a:t>
            </a:r>
            <a:r>
              <a:rPr lang="en-US" sz="1800" dirty="0"/>
              <a:t>academic and professional matters as mutually agreed upon between the governing board and the academic senate</a:t>
            </a:r>
          </a:p>
        </p:txBody>
      </p:sp>
      <p:sp>
        <p:nvSpPr>
          <p:cNvPr id="4" name="Right Arrow 3"/>
          <p:cNvSpPr/>
          <p:nvPr/>
        </p:nvSpPr>
        <p:spPr>
          <a:xfrm>
            <a:off x="81888" y="1578592"/>
            <a:ext cx="341194" cy="37303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81888" y="2165448"/>
            <a:ext cx="341194" cy="37303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81888" y="2520290"/>
            <a:ext cx="341194" cy="37303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81888" y="2834194"/>
            <a:ext cx="341194" cy="37303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81888" y="3161738"/>
            <a:ext cx="341194" cy="37303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4601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Process Overview</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solidFill>
                  <a:srgbClr val="FF0000"/>
                </a:solidFill>
              </a:rPr>
              <a:t>New Courses</a:t>
            </a:r>
            <a:r>
              <a:rPr lang="en-US" baseline="0" dirty="0" smtClean="0">
                <a:solidFill>
                  <a:srgbClr val="FF0000"/>
                </a:solidFill>
              </a:rPr>
              <a:t>/Programs are conceived and developed </a:t>
            </a:r>
          </a:p>
          <a:p>
            <a:pPr marL="457200" indent="-457200">
              <a:buFont typeface="+mj-lt"/>
              <a:buAutoNum type="arabicPeriod"/>
            </a:pPr>
            <a:r>
              <a:rPr lang="en-US" baseline="0" dirty="0" smtClean="0">
                <a:solidFill>
                  <a:srgbClr val="FF0000"/>
                </a:solidFill>
              </a:rPr>
              <a:t>Local Review and Approval Process</a:t>
            </a:r>
          </a:p>
          <a:p>
            <a:pPr marL="457200" indent="-457200">
              <a:buFont typeface="+mj-lt"/>
              <a:buAutoNum type="arabicPeriod"/>
            </a:pPr>
            <a:r>
              <a:rPr lang="en-US" baseline="0" dirty="0" smtClean="0">
                <a:solidFill>
                  <a:srgbClr val="FF0000"/>
                </a:solidFill>
              </a:rPr>
              <a:t>State Approval Process</a:t>
            </a:r>
          </a:p>
          <a:p>
            <a:pPr marL="457200" indent="-457200">
              <a:buFont typeface="+mj-lt"/>
              <a:buAutoNum type="arabicPeriod"/>
            </a:pPr>
            <a:r>
              <a:rPr lang="en-US" baseline="0" dirty="0" smtClean="0">
                <a:solidFill>
                  <a:srgbClr val="FF0000"/>
                </a:solidFill>
              </a:rPr>
              <a:t>Implementation and Review</a:t>
            </a:r>
          </a:p>
          <a:p>
            <a:endParaRPr lang="en-US" baseline="0" dirty="0" smtClean="0"/>
          </a:p>
          <a:p>
            <a:pPr marL="0" indent="0">
              <a:buNone/>
            </a:pPr>
            <a:r>
              <a:rPr lang="en-US" dirty="0" smtClean="0"/>
              <a:t>Discussion: </a:t>
            </a:r>
            <a:r>
              <a:rPr lang="en-US" baseline="0" dirty="0" smtClean="0"/>
              <a:t>Of these four components, who does what? How can faculty, administration, students, and staff work together to create and maintain the college curriculum in a collegial, effective, and efficient manner?</a:t>
            </a:r>
            <a:endParaRPr lang="en-US" dirty="0" smtClean="0"/>
          </a:p>
        </p:txBody>
      </p:sp>
    </p:spTree>
    <p:extLst>
      <p:ext uri="{BB962C8B-B14F-4D97-AF65-F5344CB8AC3E}">
        <p14:creationId xmlns:p14="http://schemas.microsoft.com/office/powerpoint/2010/main" val="18478722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Who Does What? </a:t>
            </a:r>
            <a:endParaRPr lang="en-US" dirty="0"/>
          </a:p>
        </p:txBody>
      </p:sp>
      <p:sp>
        <p:nvSpPr>
          <p:cNvPr id="3" name="Content Placeholder 2"/>
          <p:cNvSpPr>
            <a:spLocks noGrp="1"/>
          </p:cNvSpPr>
          <p:nvPr>
            <p:ph idx="1"/>
          </p:nvPr>
        </p:nvSpPr>
        <p:spPr>
          <a:xfrm>
            <a:off x="457200" y="1518312"/>
            <a:ext cx="8229600" cy="5257800"/>
          </a:xfrm>
        </p:spPr>
        <p:txBody>
          <a:bodyPr/>
          <a:lstStyle/>
          <a:p>
            <a:r>
              <a:rPr lang="en-US" dirty="0" smtClean="0">
                <a:solidFill>
                  <a:srgbClr val="FF0000"/>
                </a:solidFill>
              </a:rPr>
              <a:t>Faculty: </a:t>
            </a:r>
          </a:p>
          <a:p>
            <a:pPr lvl="1"/>
            <a:r>
              <a:rPr lang="en-US" dirty="0" smtClean="0"/>
              <a:t>Primacy over curriculum</a:t>
            </a:r>
          </a:p>
          <a:p>
            <a:pPr lvl="1"/>
            <a:r>
              <a:rPr lang="en-US" dirty="0" smtClean="0"/>
              <a:t>Subject matter experts </a:t>
            </a:r>
          </a:p>
          <a:p>
            <a:pPr lvl="1"/>
            <a:r>
              <a:rPr lang="en-US" dirty="0" smtClean="0"/>
              <a:t>Develop Course/Program Outline of Record</a:t>
            </a:r>
          </a:p>
          <a:p>
            <a:r>
              <a:rPr lang="en-US" dirty="0" smtClean="0">
                <a:solidFill>
                  <a:srgbClr val="FF0000"/>
                </a:solidFill>
              </a:rPr>
              <a:t>Administration: </a:t>
            </a:r>
          </a:p>
          <a:p>
            <a:pPr lvl="1"/>
            <a:r>
              <a:rPr lang="en-US" dirty="0" smtClean="0"/>
              <a:t>Broader view of the college</a:t>
            </a:r>
          </a:p>
          <a:p>
            <a:pPr lvl="1"/>
            <a:r>
              <a:rPr lang="en-US" dirty="0" smtClean="0"/>
              <a:t>Often the “practical” voice: budgetary concerns; “dream catcher”</a:t>
            </a:r>
          </a:p>
          <a:p>
            <a:pPr lvl="1"/>
            <a:r>
              <a:rPr lang="en-US" dirty="0" smtClean="0"/>
              <a:t>Expertise</a:t>
            </a:r>
            <a:r>
              <a:rPr lang="en-US" baseline="0" dirty="0" smtClean="0"/>
              <a:t> with regulations</a:t>
            </a:r>
            <a:r>
              <a:rPr lang="en-US" dirty="0" smtClean="0"/>
              <a:t> and/or </a:t>
            </a:r>
            <a:r>
              <a:rPr lang="en-US" baseline="0" dirty="0" smtClean="0"/>
              <a:t>compliance requirements,</a:t>
            </a:r>
            <a:r>
              <a:rPr lang="en-US" dirty="0" smtClean="0"/>
              <a:t> including certain programs (CTE, basic skills, non-credit, DE, etc.)</a:t>
            </a:r>
          </a:p>
          <a:p>
            <a:r>
              <a:rPr lang="en-US" dirty="0" smtClean="0">
                <a:solidFill>
                  <a:srgbClr val="FF0000"/>
                </a:solidFill>
              </a:rPr>
              <a:t>Staff/Curriculum Specialist:</a:t>
            </a:r>
          </a:p>
          <a:p>
            <a:pPr lvl="1"/>
            <a:r>
              <a:rPr lang="en-US" dirty="0" smtClean="0"/>
              <a:t>Experts on regulations, codes, procedures</a:t>
            </a:r>
          </a:p>
          <a:p>
            <a:pPr lvl="0"/>
            <a:r>
              <a:rPr lang="en-US" dirty="0" smtClean="0">
                <a:solidFill>
                  <a:srgbClr val="FF0000"/>
                </a:solidFill>
              </a:rPr>
              <a:t>Students:</a:t>
            </a:r>
          </a:p>
          <a:p>
            <a:pPr lvl="1"/>
            <a:r>
              <a:rPr lang="en-US" dirty="0" smtClean="0"/>
              <a:t>Per</a:t>
            </a:r>
            <a:r>
              <a:rPr lang="en-US" baseline="0" dirty="0" smtClean="0"/>
              <a:t> Title 5, students have an integral role in the curriculum process</a:t>
            </a:r>
            <a:endParaRPr lang="en-US" dirty="0" smtClean="0"/>
          </a:p>
          <a:p>
            <a:endParaRPr lang="en-US" dirty="0"/>
          </a:p>
        </p:txBody>
      </p:sp>
    </p:spTree>
    <p:extLst>
      <p:ext uri="{BB962C8B-B14F-4D97-AF65-F5344CB8AC3E}">
        <p14:creationId xmlns:p14="http://schemas.microsoft.com/office/powerpoint/2010/main" val="16598137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Curriculum Review &amp; Approval Process: </a:t>
            </a:r>
            <a:r>
              <a:rPr lang="en-US" dirty="0" smtClean="0">
                <a:solidFill>
                  <a:srgbClr val="FF0000"/>
                </a:solidFill>
              </a:rPr>
              <a:t>General Rules</a:t>
            </a:r>
            <a:endParaRPr lang="en-US" dirty="0">
              <a:solidFill>
                <a:srgbClr val="FF0000"/>
              </a:solidFill>
            </a:endParaRPr>
          </a:p>
        </p:txBody>
      </p:sp>
      <p:sp>
        <p:nvSpPr>
          <p:cNvPr id="3" name="Content Placeholder 2"/>
          <p:cNvSpPr>
            <a:spLocks noGrp="1"/>
          </p:cNvSpPr>
          <p:nvPr>
            <p:ph idx="1"/>
          </p:nvPr>
        </p:nvSpPr>
        <p:spPr>
          <a:xfrm>
            <a:off x="457200" y="1600200"/>
            <a:ext cx="8229600" cy="5105400"/>
          </a:xfrm>
        </p:spPr>
        <p:txBody>
          <a:bodyPr/>
          <a:lstStyle/>
          <a:p>
            <a:r>
              <a:rPr lang="en-US" dirty="0" smtClean="0"/>
              <a:t>Establish procedures that are very explicit and have a means to </a:t>
            </a:r>
            <a:r>
              <a:rPr lang="en-US" b="1" u="sng" dirty="0" smtClean="0"/>
              <a:t>address</a:t>
            </a:r>
            <a:r>
              <a:rPr lang="en-US" dirty="0" smtClean="0"/>
              <a:t> conflict resolution. </a:t>
            </a:r>
          </a:p>
          <a:p>
            <a:r>
              <a:rPr lang="en-US" dirty="0" smtClean="0"/>
              <a:t>Committee bylaws: ensure they can guide the process</a:t>
            </a:r>
            <a:r>
              <a:rPr lang="en-US" baseline="0" dirty="0" smtClean="0"/>
              <a:t> and clearly</a:t>
            </a:r>
            <a:r>
              <a:rPr lang="en-US" dirty="0" smtClean="0"/>
              <a:t> delineate the respective roles of faculty, administration, and staff</a:t>
            </a:r>
          </a:p>
          <a:p>
            <a:r>
              <a:rPr lang="en-US" dirty="0" smtClean="0"/>
              <a:t>The Curriculum Committee and the Curriculum Approval Process are two different things:</a:t>
            </a:r>
          </a:p>
          <a:p>
            <a:pPr lvl="1"/>
            <a:r>
              <a:rPr lang="en-US" dirty="0" smtClean="0"/>
              <a:t>Separate</a:t>
            </a:r>
            <a:r>
              <a:rPr lang="en-US" baseline="0" dirty="0" smtClean="0"/>
              <a:t> rules and procedures for the committee and the process</a:t>
            </a:r>
            <a:endParaRPr lang="en-US" dirty="0" smtClean="0"/>
          </a:p>
          <a:p>
            <a:pPr lvl="1"/>
            <a:r>
              <a:rPr lang="en-US" dirty="0" smtClean="0"/>
              <a:t>Changes</a:t>
            </a:r>
            <a:r>
              <a:rPr lang="en-US" baseline="0" dirty="0" smtClean="0"/>
              <a:t> to the curriculum committee composition must be mutually agreed upon by both the Academic Senate and the administration </a:t>
            </a:r>
          </a:p>
          <a:p>
            <a:pPr lvl="1"/>
            <a:r>
              <a:rPr lang="en-US" baseline="0" dirty="0" smtClean="0"/>
              <a:t>Per Title 5, the senate must be involved in the approval process.  </a:t>
            </a:r>
            <a:r>
              <a:rPr lang="en-US" b="1" u="sng" baseline="0" dirty="0" smtClean="0"/>
              <a:t>However, the </a:t>
            </a:r>
            <a:r>
              <a:rPr lang="en-US" b="1" u="sng" dirty="0" smtClean="0"/>
              <a:t>senate may delegate course and program approval to the curriculum committee.</a:t>
            </a:r>
          </a:p>
          <a:p>
            <a:endParaRPr lang="en-US" dirty="0"/>
          </a:p>
        </p:txBody>
      </p:sp>
    </p:spTree>
    <p:extLst>
      <p:ext uri="{BB962C8B-B14F-4D97-AF65-F5344CB8AC3E}">
        <p14:creationId xmlns:p14="http://schemas.microsoft.com/office/powerpoint/2010/main" val="394654840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
  <TotalTime>1753</TotalTime>
  <Words>2878</Words>
  <Application>Microsoft Macintosh PowerPoint</Application>
  <PresentationFormat>On-screen Show (4:3)</PresentationFormat>
  <Paragraphs>326</Paragraphs>
  <Slides>39</Slides>
  <Notes>11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Clarity</vt:lpstr>
      <vt:lpstr>  Topics for New(er) Curriculum Chairs, Specialists and Administrators</vt:lpstr>
      <vt:lpstr>Outcomes--</vt:lpstr>
      <vt:lpstr>Introductions … Who Are You?</vt:lpstr>
      <vt:lpstr>Curriculum Basics</vt:lpstr>
      <vt:lpstr>Curriculum Basics: Ed Code, Title 5, &amp; the PCAH</vt:lpstr>
      <vt:lpstr>Curriculum Basics: the 10+1 (Title 5 §53200): Academic &amp; Professional Matters &amp; Curriculum </vt:lpstr>
      <vt:lpstr>Curriculum Process Overview</vt:lpstr>
      <vt:lpstr>Curriculum Process: Who Does What? </vt:lpstr>
      <vt:lpstr>Local Curriculum Review &amp; Approval Process: General Rules</vt:lpstr>
      <vt:lpstr>The Curriculum Committee</vt:lpstr>
      <vt:lpstr>Curriculum Committee &amp; Brown Act</vt:lpstr>
      <vt:lpstr>Curriculum Basics</vt:lpstr>
      <vt:lpstr>Curriculum Chair</vt:lpstr>
      <vt:lpstr>Curriculum Chair Responsibilities</vt:lpstr>
      <vt:lpstr>Chief Instructional Officer</vt:lpstr>
      <vt:lpstr>Articulation Officer</vt:lpstr>
      <vt:lpstr>Curriculum Specialist</vt:lpstr>
      <vt:lpstr>Others?</vt:lpstr>
      <vt:lpstr>Curriculum Basics</vt:lpstr>
      <vt:lpstr>The Curriculum Process: New Course and Program Development</vt:lpstr>
      <vt:lpstr>Course Outline of Record [COR]</vt:lpstr>
      <vt:lpstr>Importance of the COR</vt:lpstr>
      <vt:lpstr>Additional COR Items to Consider</vt:lpstr>
      <vt:lpstr>Key Questions to be Asked</vt:lpstr>
      <vt:lpstr>What else guides/advises  your curriculum/courses?</vt:lpstr>
      <vt:lpstr>Curriculum Approval &amp; the Curriculum Committee: What Is Your Process?</vt:lpstr>
      <vt:lpstr>Curriculum Process &amp; Academic Senate</vt:lpstr>
      <vt:lpstr>Curriculum Process: Next Steps</vt:lpstr>
      <vt:lpstr>Curriculum Inventory</vt:lpstr>
      <vt:lpstr>Curriculum &amp; Financial Aid</vt:lpstr>
      <vt:lpstr>Curriculum Process Overview</vt:lpstr>
      <vt:lpstr>Questions?</vt:lpstr>
      <vt:lpstr>Useful Resources</vt:lpstr>
      <vt:lpstr>Useful Resources</vt:lpstr>
      <vt:lpstr>Useful Resources</vt:lpstr>
      <vt:lpstr>Useful Resources</vt:lpstr>
      <vt:lpstr>Useful Resources</vt:lpstr>
      <vt:lpstr>Useful Resources</vt:lpstr>
      <vt:lpstr>Useful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Dolores Davison</cp:lastModifiedBy>
  <cp:revision>119</cp:revision>
  <dcterms:created xsi:type="dcterms:W3CDTF">2015-10-21T19:14:41Z</dcterms:created>
  <dcterms:modified xsi:type="dcterms:W3CDTF">2016-10-24T22:02:40Z</dcterms:modified>
</cp:coreProperties>
</file>