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7" r:id="rId2"/>
    <p:sldId id="258" r:id="rId3"/>
    <p:sldId id="259" r:id="rId4"/>
    <p:sldId id="270" r:id="rId5"/>
    <p:sldId id="261" r:id="rId6"/>
    <p:sldId id="262" r:id="rId7"/>
    <p:sldId id="263" r:id="rId8"/>
    <p:sldId id="264" r:id="rId9"/>
    <p:sldId id="265" r:id="rId10"/>
    <p:sldId id="266" r:id="rId11"/>
    <p:sldId id="271" r:id="rId12"/>
    <p:sldId id="267" r:id="rId13"/>
    <p:sldId id="268" r:id="rId14"/>
    <p:sldId id="272" r:id="rId15"/>
    <p:sldId id="273"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98"/>
    <p:restoredTop sz="96098"/>
  </p:normalViewPr>
  <p:slideViewPr>
    <p:cSldViewPr snapToGrid="0" snapToObjects="1">
      <p:cViewPr varScale="1">
        <p:scale>
          <a:sx n="93" d="100"/>
          <a:sy n="93" d="100"/>
        </p:scale>
        <p:origin x="63" y="525"/>
      </p:cViewPr>
      <p:guideLst/>
    </p:cSldViewPr>
  </p:slideViewPr>
  <p:notesTextViewPr>
    <p:cViewPr>
      <p:scale>
        <a:sx n="1" d="1"/>
        <a:sy n="1" d="1"/>
      </p:scale>
      <p:origin x="0" y="0"/>
    </p:cViewPr>
  </p:notesTextViewPr>
  <p:notesViewPr>
    <p:cSldViewPr snapToGrid="0" snapToObjects="1">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1F9473-CDB2-A242-B14F-9B74DB3987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073C0BC-CB8F-984F-846F-A9BFB0ADF8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59122EF-3A06-9141-8FEE-89B53DB2C451}" type="datetimeFigureOut">
              <a:rPr lang="en-US"/>
              <a:pPr>
                <a:defRPr/>
              </a:pPr>
              <a:t>7/7/2021</a:t>
            </a:fld>
            <a:endParaRPr lang="en-US"/>
          </a:p>
        </p:txBody>
      </p:sp>
      <p:sp>
        <p:nvSpPr>
          <p:cNvPr id="4" name="Footer Placeholder 3">
            <a:extLst>
              <a:ext uri="{FF2B5EF4-FFF2-40B4-BE49-F238E27FC236}">
                <a16:creationId xmlns:a16="http://schemas.microsoft.com/office/drawing/2014/main" id="{AE4C780E-FCFC-0141-9107-16337722A8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19D053D9-0119-8440-8A5E-55A2CACF6BD7}"/>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477A772-FF1E-B348-814E-109FA8C010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A4E4A6-F142-744B-8B61-759DF28F47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E9602AF-F550-DD4B-90E2-930F822CC26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6C15E05-1770-FD4B-92C5-036841A749F4}" type="datetimeFigureOut">
              <a:rPr lang="en-US"/>
              <a:pPr>
                <a:defRPr/>
              </a:pPr>
              <a:t>7/7/2021</a:t>
            </a:fld>
            <a:endParaRPr lang="en-US"/>
          </a:p>
        </p:txBody>
      </p:sp>
      <p:sp>
        <p:nvSpPr>
          <p:cNvPr id="4" name="Slide Image Placeholder 3">
            <a:extLst>
              <a:ext uri="{FF2B5EF4-FFF2-40B4-BE49-F238E27FC236}">
                <a16:creationId xmlns:a16="http://schemas.microsoft.com/office/drawing/2014/main" id="{69372417-185E-6849-9319-E913BE84C40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D6AF744-7027-8646-AA79-D075524BC91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64A6B5-0739-EA42-8944-B71C0FB8FE8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25437BAA-9B46-EC40-BEF1-43370B607296}"/>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70DC487-BDB2-6D45-9816-97856CFFE5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59005" y="4683512"/>
            <a:ext cx="10432249" cy="1736660"/>
          </a:xfrm>
        </p:spPr>
        <p:txBody>
          <a:bodyPr anchor="t">
            <a:normAutofit/>
          </a:bodyPr>
          <a:lstStyle>
            <a:lvl1pPr algn="ctr">
              <a:lnSpc>
                <a:spcPct val="100000"/>
              </a:lnSpc>
              <a:defRPr sz="4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86548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44C84B4-E136-D14D-BFCD-761AFC51B5DF}"/>
              </a:ext>
            </a:extLst>
          </p:cNvPr>
          <p:cNvSpPr/>
          <p:nvPr userDrawn="1"/>
        </p:nvSpPr>
        <p:spPr>
          <a:xfrm>
            <a:off x="0" y="0"/>
            <a:ext cx="12192000" cy="2355850"/>
          </a:xfrm>
          <a:prstGeom prst="rect">
            <a:avLst/>
          </a:prstGeom>
          <a:solidFill>
            <a:schemeClr val="tx1"/>
          </a:solidFill>
          <a:ln>
            <a:noFill/>
          </a:ln>
          <a:effectLst>
            <a:outerShdw blurRad="228600" dist="63500" dir="5400000" algn="t"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5" name="Picture 6">
            <a:extLst>
              <a:ext uri="{FF2B5EF4-FFF2-40B4-BE49-F238E27FC236}">
                <a16:creationId xmlns:a16="http://schemas.microsoft.com/office/drawing/2014/main" id="{99C98BE8-0B2B-D24C-81B5-9A02A470B6A9}"/>
              </a:ext>
            </a:extLst>
          </p:cNvPr>
          <p:cNvPicPr>
            <a:picLocks noChangeAspect="1" noChangeArrowheads="1"/>
          </p:cNvPicPr>
          <p:nvPr userDrawn="1"/>
        </p:nvPicPr>
        <p:blipFill>
          <a:blip r:embed="rId2"/>
          <a:srcRect/>
          <a:stretch/>
        </p:blipFill>
        <p:spPr bwMode="auto">
          <a:xfrm rot="5400000">
            <a:off x="-12700" y="0"/>
            <a:ext cx="2354263"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9CCE6120-A3E7-B74A-80E4-CEE89411E7E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02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60319" y="403412"/>
            <a:ext cx="8793479" cy="1685768"/>
          </a:xfrm>
        </p:spPr>
        <p:txBody>
          <a:bodyPr anchor="b">
            <a:normAutofit/>
          </a:bodyPr>
          <a:lstStyle>
            <a:lvl1pPr algn="l">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829994" y="2662568"/>
            <a:ext cx="10523806" cy="356941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7" name="Slide Number Placeholder 12">
            <a:extLst>
              <a:ext uri="{FF2B5EF4-FFF2-40B4-BE49-F238E27FC236}">
                <a16:creationId xmlns:a16="http://schemas.microsoft.com/office/drawing/2014/main" id="{6A5332E9-7068-6643-982F-DACEF72F70AF}"/>
              </a:ext>
            </a:extLst>
          </p:cNvPr>
          <p:cNvSpPr>
            <a:spLocks noGrp="1"/>
          </p:cNvSpPr>
          <p:nvPr>
            <p:ph type="sldNum" sz="quarter" idx="10"/>
          </p:nvPr>
        </p:nvSpPr>
        <p:spPr/>
        <p:txBody>
          <a:bodyPr/>
          <a:lstStyle>
            <a:lvl1pPr>
              <a:defRPr/>
            </a:lvl1pPr>
          </a:lstStyle>
          <a:p>
            <a:pPr>
              <a:defRPr/>
            </a:pPr>
            <a:fld id="{216EA7D2-791D-1446-935B-01E569172531}" type="slidenum">
              <a:rPr lang="en-US"/>
              <a:pPr>
                <a:defRPr/>
              </a:pPr>
              <a:t>‹#›</a:t>
            </a:fld>
            <a:endParaRPr lang="en-US" dirty="0"/>
          </a:p>
        </p:txBody>
      </p:sp>
    </p:spTree>
    <p:extLst>
      <p:ext uri="{BB962C8B-B14F-4D97-AF65-F5344CB8AC3E}">
        <p14:creationId xmlns:p14="http://schemas.microsoft.com/office/powerpoint/2010/main" val="84303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28AB4D-DA98-7649-B789-EC85DB00435A}"/>
              </a:ext>
            </a:extLst>
          </p:cNvPr>
          <p:cNvSpPr/>
          <p:nvPr userDrawn="1"/>
        </p:nvSpPr>
        <p:spPr>
          <a:xfrm>
            <a:off x="0" y="0"/>
            <a:ext cx="927100" cy="6858000"/>
          </a:xfrm>
          <a:prstGeom prst="rect">
            <a:avLst/>
          </a:prstGeom>
          <a:solidFill>
            <a:schemeClr val="tx1"/>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7" name="Picture 5">
            <a:extLst>
              <a:ext uri="{FF2B5EF4-FFF2-40B4-BE49-F238E27FC236}">
                <a16:creationId xmlns:a16="http://schemas.microsoft.com/office/drawing/2014/main" id="{3114CFDB-7B1C-3F48-8AF7-573266356B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49363" y="6376988"/>
            <a:ext cx="344487"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accent4"/>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C1EF1C64-37B0-294D-9662-A1C96B0D6519}"/>
              </a:ext>
            </a:extLst>
          </p:cNvPr>
          <p:cNvSpPr>
            <a:spLocks noGrp="1"/>
          </p:cNvSpPr>
          <p:nvPr>
            <p:ph type="sldNum" sz="quarter" idx="10"/>
          </p:nvPr>
        </p:nvSpPr>
        <p:spPr/>
        <p:txBody>
          <a:bodyPr/>
          <a:lstStyle>
            <a:lvl1pPr>
              <a:defRPr/>
            </a:lvl1pPr>
          </a:lstStyle>
          <a:p>
            <a:pPr>
              <a:defRPr/>
            </a:pPr>
            <a:fld id="{90D309FC-E684-5941-A7D8-0617C9E0A3D1}" type="slidenum">
              <a:rPr lang="en-US" altLang="en-US"/>
              <a:pPr>
                <a:defRPr/>
              </a:pPr>
              <a:t>‹#›</a:t>
            </a:fld>
            <a:endParaRPr lang="en-US" altLang="en-US"/>
          </a:p>
        </p:txBody>
      </p:sp>
    </p:spTree>
    <p:extLst>
      <p:ext uri="{BB962C8B-B14F-4D97-AF65-F5344CB8AC3E}">
        <p14:creationId xmlns:p14="http://schemas.microsoft.com/office/powerpoint/2010/main" val="389544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75EC23-81C3-3D4D-87BE-03A97D42A170}"/>
              </a:ext>
            </a:extLst>
          </p:cNvPr>
          <p:cNvSpPr/>
          <p:nvPr userDrawn="1"/>
        </p:nvSpPr>
        <p:spPr>
          <a:xfrm>
            <a:off x="0" y="0"/>
            <a:ext cx="927100" cy="6858000"/>
          </a:xfrm>
          <a:prstGeom prst="rect">
            <a:avLst/>
          </a:prstGeom>
          <a:solidFill>
            <a:schemeClr val="tx1"/>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5" name="Picture 6">
            <a:extLst>
              <a:ext uri="{FF2B5EF4-FFF2-40B4-BE49-F238E27FC236}">
                <a16:creationId xmlns:a16="http://schemas.microsoft.com/office/drawing/2014/main" id="{98B0BE87-2F8B-EE4C-9328-41229F20D0E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350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accent4"/>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BF2DB33E-45E1-3441-A125-F0E1D95DFC28}"/>
              </a:ext>
            </a:extLst>
          </p:cNvPr>
          <p:cNvSpPr>
            <a:spLocks noGrp="1"/>
          </p:cNvSpPr>
          <p:nvPr>
            <p:ph type="sldNum" sz="quarter" idx="10"/>
          </p:nvPr>
        </p:nvSpPr>
        <p:spPr/>
        <p:txBody>
          <a:bodyPr/>
          <a:lstStyle>
            <a:lvl1pPr>
              <a:defRPr/>
            </a:lvl1pPr>
          </a:lstStyle>
          <a:p>
            <a:pPr>
              <a:defRPr/>
            </a:pPr>
            <a:fld id="{BF3ADA36-3A7E-9B49-A772-18572EEB4566}" type="slidenum">
              <a:rPr lang="en-US" altLang="en-US"/>
              <a:pPr>
                <a:defRPr/>
              </a:pPr>
              <a:t>‹#›</a:t>
            </a:fld>
            <a:endParaRPr lang="en-US" altLang="en-US"/>
          </a:p>
        </p:txBody>
      </p:sp>
    </p:spTree>
    <p:extLst>
      <p:ext uri="{BB962C8B-B14F-4D97-AF65-F5344CB8AC3E}">
        <p14:creationId xmlns:p14="http://schemas.microsoft.com/office/powerpoint/2010/main" val="60311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457757B5-4737-5F4E-8377-CA27BE1786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1375" y="6376988"/>
            <a:ext cx="344488"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23234471-3ECA-6C4E-A7C9-5CB6CB33D00E}"/>
              </a:ext>
            </a:extLst>
          </p:cNvPr>
          <p:cNvSpPr>
            <a:spLocks noGrp="1"/>
          </p:cNvSpPr>
          <p:nvPr>
            <p:ph type="sldNum" sz="quarter" idx="10"/>
          </p:nvPr>
        </p:nvSpPr>
        <p:spPr>
          <a:xfrm>
            <a:off x="10298113" y="6356350"/>
            <a:ext cx="1055687" cy="365125"/>
          </a:xfrm>
        </p:spPr>
        <p:txBody>
          <a:bodyPr/>
          <a:lstStyle>
            <a:lvl1pPr>
              <a:defRPr/>
            </a:lvl1pPr>
          </a:lstStyle>
          <a:p>
            <a:pPr>
              <a:defRPr/>
            </a:pPr>
            <a:fld id="{B476066F-DB51-BE42-A60B-06DAE2942EC1}" type="slidenum">
              <a:rPr lang="en-US" altLang="en-US"/>
              <a:pPr>
                <a:defRPr/>
              </a:pPr>
              <a:t>‹#›</a:t>
            </a:fld>
            <a:endParaRPr lang="en-US" altLang="en-US"/>
          </a:p>
        </p:txBody>
      </p:sp>
    </p:spTree>
    <p:extLst>
      <p:ext uri="{BB962C8B-B14F-4D97-AF65-F5344CB8AC3E}">
        <p14:creationId xmlns:p14="http://schemas.microsoft.com/office/powerpoint/2010/main" val="2039549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19A38D-6D75-2B4F-98B4-57364A92C02F}"/>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4F6BD75E-9AF0-904A-A3D6-F506897C15C2}"/>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29EA61E8-B75B-B74B-87CB-4B8D9381DBCB}"/>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9ED82E19-CF53-804B-BF6B-B4883B61ADC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Lst>
  <p:hf hdr="0" dt="0"/>
  <p:txStyles>
    <p:titleStyle>
      <a:lvl1pPr algn="l" rtl="0" eaLnBrk="1" fontAlgn="base" hangingPunct="1">
        <a:lnSpc>
          <a:spcPct val="90000"/>
        </a:lnSpc>
        <a:spcBef>
          <a:spcPct val="0"/>
        </a:spcBef>
        <a:spcAft>
          <a:spcPct val="0"/>
        </a:spcAft>
        <a:defRPr sz="4400" kern="1200">
          <a:solidFill>
            <a:schemeClr val="accent4"/>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accent1"/>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8FEF5590-87FD-C344-BCEF-789F88CD639F}"/>
              </a:ext>
            </a:extLst>
          </p:cNvPr>
          <p:cNvSpPr>
            <a:spLocks noGrp="1" noChangeArrowheads="1"/>
          </p:cNvSpPr>
          <p:nvPr>
            <p:ph type="title"/>
          </p:nvPr>
        </p:nvSpPr>
        <p:spPr>
          <a:xfrm>
            <a:off x="958850" y="4683125"/>
            <a:ext cx="10433050" cy="1736725"/>
          </a:xfrm>
        </p:spPr>
        <p:txBody>
          <a:bodyPr/>
          <a:lstStyle/>
          <a:p>
            <a:r>
              <a:rPr lang="en-US" b="1" dirty="0"/>
              <a:t>Curriculum Pre-Session:  </a:t>
            </a:r>
            <a:r>
              <a:rPr lang="en-US" dirty="0"/>
              <a:t>New/Newer Curriculum Administrators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6A8D-DA64-45B3-ABC8-121F9E4E38C9}"/>
              </a:ext>
            </a:extLst>
          </p:cNvPr>
          <p:cNvSpPr>
            <a:spLocks noGrp="1"/>
          </p:cNvSpPr>
          <p:nvPr>
            <p:ph type="title"/>
          </p:nvPr>
        </p:nvSpPr>
        <p:spPr/>
        <p:txBody>
          <a:bodyPr/>
          <a:lstStyle/>
          <a:p>
            <a:r>
              <a:rPr lang="en-US" dirty="0"/>
              <a:t>Scenario 6: Rethinking Curriculum</a:t>
            </a:r>
          </a:p>
        </p:txBody>
      </p:sp>
      <p:sp>
        <p:nvSpPr>
          <p:cNvPr id="3" name="Content Placeholder 2">
            <a:extLst>
              <a:ext uri="{FF2B5EF4-FFF2-40B4-BE49-F238E27FC236}">
                <a16:creationId xmlns:a16="http://schemas.microsoft.com/office/drawing/2014/main" id="{47AFF605-7504-47D5-AA6A-619E90095429}"/>
              </a:ext>
            </a:extLst>
          </p:cNvPr>
          <p:cNvSpPr>
            <a:spLocks noGrp="1"/>
          </p:cNvSpPr>
          <p:nvPr>
            <p:ph idx="1"/>
          </p:nvPr>
        </p:nvSpPr>
        <p:spPr/>
        <p:txBody>
          <a:bodyPr/>
          <a:lstStyle/>
          <a:p>
            <a:pPr lvl="0">
              <a:spcBef>
                <a:spcPts val="0"/>
              </a:spcBef>
              <a:buClr>
                <a:srgbClr val="674831"/>
              </a:buClr>
              <a:buSzPts val="2800"/>
            </a:pPr>
            <a:r>
              <a:rPr lang="en-US" dirty="0"/>
              <a:t>The Academic Senate is entrenched in discussions related to the purpose and objectives of anti-racist curriculum. Some faculty are opposed to over-regulation fearing the encroachment into Academic Freedom.</a:t>
            </a:r>
          </a:p>
          <a:p>
            <a:pPr lvl="0">
              <a:buClr>
                <a:srgbClr val="674831"/>
              </a:buClr>
              <a:buSzPts val="2800"/>
            </a:pPr>
            <a:endParaRPr lang="en-US" dirty="0"/>
          </a:p>
          <a:p>
            <a:pPr marL="228600" lvl="0" indent="-228600">
              <a:buClr>
                <a:srgbClr val="674831"/>
              </a:buClr>
              <a:buSzPts val="2800"/>
              <a:buChar char="•"/>
            </a:pPr>
            <a:r>
              <a:rPr lang="en-US" i="1" dirty="0"/>
              <a:t>What is your role?</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else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E4DB5A0A-AE74-4A03-A9BE-448B7BE08722}"/>
              </a:ext>
            </a:extLst>
          </p:cNvPr>
          <p:cNvSpPr>
            <a:spLocks noGrp="1"/>
          </p:cNvSpPr>
          <p:nvPr>
            <p:ph type="sldNum" sz="quarter" idx="10"/>
          </p:nvPr>
        </p:nvSpPr>
        <p:spPr/>
        <p:txBody>
          <a:bodyPr/>
          <a:lstStyle/>
          <a:p>
            <a:pPr>
              <a:defRPr/>
            </a:pPr>
            <a:fld id="{216EA7D2-791D-1446-935B-01E569172531}" type="slidenum">
              <a:rPr lang="en-US" smtClean="0"/>
              <a:pPr>
                <a:defRPr/>
              </a:pPr>
              <a:t>10</a:t>
            </a:fld>
            <a:endParaRPr lang="en-US" dirty="0"/>
          </a:p>
        </p:txBody>
      </p:sp>
    </p:spTree>
    <p:extLst>
      <p:ext uri="{BB962C8B-B14F-4D97-AF65-F5344CB8AC3E}">
        <p14:creationId xmlns:p14="http://schemas.microsoft.com/office/powerpoint/2010/main" val="2231499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E3B3-42D3-4940-8725-7475F8C33972}"/>
              </a:ext>
            </a:extLst>
          </p:cNvPr>
          <p:cNvSpPr>
            <a:spLocks noGrp="1"/>
          </p:cNvSpPr>
          <p:nvPr>
            <p:ph type="title"/>
          </p:nvPr>
        </p:nvSpPr>
        <p:spPr/>
        <p:txBody>
          <a:bodyPr/>
          <a:lstStyle/>
          <a:p>
            <a:r>
              <a:rPr lang="en-US" dirty="0"/>
              <a:t>Scenario 7: TMC/ADT and CSUs</a:t>
            </a:r>
          </a:p>
        </p:txBody>
      </p:sp>
      <p:sp>
        <p:nvSpPr>
          <p:cNvPr id="3" name="Content Placeholder 2">
            <a:extLst>
              <a:ext uri="{FF2B5EF4-FFF2-40B4-BE49-F238E27FC236}">
                <a16:creationId xmlns:a16="http://schemas.microsoft.com/office/drawing/2014/main" id="{1D87AB27-BC4E-4693-BE27-42F655E3EF85}"/>
              </a:ext>
            </a:extLst>
          </p:cNvPr>
          <p:cNvSpPr>
            <a:spLocks noGrp="1"/>
          </p:cNvSpPr>
          <p:nvPr>
            <p:ph idx="1"/>
          </p:nvPr>
        </p:nvSpPr>
        <p:spPr/>
        <p:txBody>
          <a:bodyPr/>
          <a:lstStyle/>
          <a:p>
            <a:r>
              <a:rPr lang="en-US" dirty="0"/>
              <a:t>The local CSU transfer institution just rescinded the similarity designation for three Associate Degrees for Transfer, indicating that </a:t>
            </a:r>
            <a:r>
              <a:rPr lang="en-US" i="1" dirty="0"/>
              <a:t>their</a:t>
            </a:r>
            <a:r>
              <a:rPr lang="en-US" dirty="0"/>
              <a:t> new degrees are not similar to the Transfer Model Curriculum (TMC).</a:t>
            </a:r>
          </a:p>
          <a:p>
            <a:endParaRPr lang="en-US" dirty="0"/>
          </a:p>
          <a:p>
            <a:pPr marL="228600" lvl="0" indent="-228600">
              <a:buClr>
                <a:srgbClr val="674831"/>
              </a:buClr>
              <a:buSzPts val="2800"/>
              <a:buChar char="•"/>
            </a:pPr>
            <a:r>
              <a:rPr lang="en-US" i="1" dirty="0"/>
              <a:t>What is your role?</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else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3A3C1816-2525-41D7-A1EC-E7201A7B9C04}"/>
              </a:ext>
            </a:extLst>
          </p:cNvPr>
          <p:cNvSpPr>
            <a:spLocks noGrp="1"/>
          </p:cNvSpPr>
          <p:nvPr>
            <p:ph type="sldNum" sz="quarter" idx="10"/>
          </p:nvPr>
        </p:nvSpPr>
        <p:spPr/>
        <p:txBody>
          <a:bodyPr/>
          <a:lstStyle/>
          <a:p>
            <a:pPr>
              <a:defRPr/>
            </a:pPr>
            <a:fld id="{216EA7D2-791D-1446-935B-01E569172531}" type="slidenum">
              <a:rPr lang="en-US" smtClean="0"/>
              <a:pPr>
                <a:defRPr/>
              </a:pPr>
              <a:t>11</a:t>
            </a:fld>
            <a:endParaRPr lang="en-US" dirty="0"/>
          </a:p>
        </p:txBody>
      </p:sp>
    </p:spTree>
    <p:extLst>
      <p:ext uri="{BB962C8B-B14F-4D97-AF65-F5344CB8AC3E}">
        <p14:creationId xmlns:p14="http://schemas.microsoft.com/office/powerpoint/2010/main" val="2025018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A662-8D93-48DB-B8BC-6EF9B756289B}"/>
              </a:ext>
            </a:extLst>
          </p:cNvPr>
          <p:cNvSpPr>
            <a:spLocks noGrp="1"/>
          </p:cNvSpPr>
          <p:nvPr>
            <p:ph type="title"/>
          </p:nvPr>
        </p:nvSpPr>
        <p:spPr/>
        <p:txBody>
          <a:bodyPr/>
          <a:lstStyle/>
          <a:p>
            <a:r>
              <a:rPr lang="en-US" dirty="0"/>
              <a:t>Scenario 8: Steps in the Curriculum Process</a:t>
            </a:r>
          </a:p>
        </p:txBody>
      </p:sp>
      <p:sp>
        <p:nvSpPr>
          <p:cNvPr id="3" name="Content Placeholder 2">
            <a:extLst>
              <a:ext uri="{FF2B5EF4-FFF2-40B4-BE49-F238E27FC236}">
                <a16:creationId xmlns:a16="http://schemas.microsoft.com/office/drawing/2014/main" id="{C89FBE5D-42F5-4020-8374-846B22BEBE16}"/>
              </a:ext>
            </a:extLst>
          </p:cNvPr>
          <p:cNvSpPr>
            <a:spLocks noGrp="1"/>
          </p:cNvSpPr>
          <p:nvPr>
            <p:ph idx="1"/>
          </p:nvPr>
        </p:nvSpPr>
        <p:spPr/>
        <p:txBody>
          <a:bodyPr/>
          <a:lstStyle/>
          <a:p>
            <a:pPr lvl="0">
              <a:spcBef>
                <a:spcPts val="0"/>
              </a:spcBef>
              <a:buClr>
                <a:srgbClr val="674831"/>
              </a:buClr>
              <a:buSzPts val="2800"/>
            </a:pPr>
            <a:r>
              <a:rPr lang="en-US" dirty="0"/>
              <a:t>A new CIO suggests that deans be included in the curriculum process at the start and participate in discussions on identifying SLOs (including ensuring at least one SLO speaks to equity and/or multiculturalism). Faculty are questioning the appropriateness of this type of administrative involvement and whether it is even allowable.</a:t>
            </a:r>
          </a:p>
          <a:p>
            <a:pPr lvl="0">
              <a:buClr>
                <a:srgbClr val="674831"/>
              </a:buClr>
              <a:buSzPts val="2800"/>
            </a:pPr>
            <a:endParaRPr lang="en-US" dirty="0"/>
          </a:p>
          <a:p>
            <a:pPr marL="228600" lvl="0" indent="-228600">
              <a:buClr>
                <a:srgbClr val="674831"/>
              </a:buClr>
              <a:buSzPts val="2800"/>
              <a:buChar char="•"/>
            </a:pPr>
            <a:r>
              <a:rPr lang="en-US" i="1" dirty="0"/>
              <a:t>What do you ask?</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40D23F98-2928-410C-8EF5-10C749562DDA}"/>
              </a:ext>
            </a:extLst>
          </p:cNvPr>
          <p:cNvSpPr>
            <a:spLocks noGrp="1"/>
          </p:cNvSpPr>
          <p:nvPr>
            <p:ph type="sldNum" sz="quarter" idx="10"/>
          </p:nvPr>
        </p:nvSpPr>
        <p:spPr/>
        <p:txBody>
          <a:bodyPr/>
          <a:lstStyle/>
          <a:p>
            <a:pPr>
              <a:defRPr/>
            </a:pPr>
            <a:fld id="{216EA7D2-791D-1446-935B-01E569172531}" type="slidenum">
              <a:rPr lang="en-US" smtClean="0"/>
              <a:pPr>
                <a:defRPr/>
              </a:pPr>
              <a:t>12</a:t>
            </a:fld>
            <a:endParaRPr lang="en-US" dirty="0"/>
          </a:p>
        </p:txBody>
      </p:sp>
    </p:spTree>
    <p:extLst>
      <p:ext uri="{BB962C8B-B14F-4D97-AF65-F5344CB8AC3E}">
        <p14:creationId xmlns:p14="http://schemas.microsoft.com/office/powerpoint/2010/main" val="3289746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0A04-B35A-4954-B095-F184CB7ECF4C}"/>
              </a:ext>
            </a:extLst>
          </p:cNvPr>
          <p:cNvSpPr>
            <a:spLocks noGrp="1"/>
          </p:cNvSpPr>
          <p:nvPr>
            <p:ph type="title"/>
          </p:nvPr>
        </p:nvSpPr>
        <p:spPr/>
        <p:txBody>
          <a:bodyPr/>
          <a:lstStyle/>
          <a:p>
            <a:r>
              <a:rPr lang="en-US" dirty="0"/>
              <a:t>Scenario 9: Credit for Prior Learning</a:t>
            </a:r>
          </a:p>
        </p:txBody>
      </p:sp>
      <p:sp>
        <p:nvSpPr>
          <p:cNvPr id="3" name="Content Placeholder 2">
            <a:extLst>
              <a:ext uri="{FF2B5EF4-FFF2-40B4-BE49-F238E27FC236}">
                <a16:creationId xmlns:a16="http://schemas.microsoft.com/office/drawing/2014/main" id="{348386D0-34EC-46B3-BC27-DD030DF571D4}"/>
              </a:ext>
            </a:extLst>
          </p:cNvPr>
          <p:cNvSpPr>
            <a:spLocks noGrp="1"/>
          </p:cNvSpPr>
          <p:nvPr>
            <p:ph idx="1"/>
          </p:nvPr>
        </p:nvSpPr>
        <p:spPr>
          <a:xfrm>
            <a:off x="537411" y="2662568"/>
            <a:ext cx="11004884" cy="3569419"/>
          </a:xfrm>
        </p:spPr>
        <p:txBody>
          <a:bodyPr/>
          <a:lstStyle/>
          <a:p>
            <a:pPr lvl="0">
              <a:lnSpc>
                <a:spcPct val="115000"/>
              </a:lnSpc>
              <a:spcBef>
                <a:spcPts val="1200"/>
              </a:spcBef>
            </a:pPr>
            <a:r>
              <a:rPr lang="en-US" dirty="0"/>
              <a:t>The  Board of Trustees is excited about expanding opportunities for Credit for Prior Learning, but some departments are concerned that expansion will take away from their enrollment and impact the overarching number of sections they will be able to offer. </a:t>
            </a:r>
          </a:p>
          <a:p>
            <a:pPr lvl="0">
              <a:buClr>
                <a:srgbClr val="674831"/>
              </a:buClr>
              <a:buSzPts val="2800"/>
            </a:pPr>
            <a:endParaRPr lang="en-US" dirty="0"/>
          </a:p>
          <a:p>
            <a:pPr marL="228600" lvl="0" indent="-228600">
              <a:buClr>
                <a:srgbClr val="674831"/>
              </a:buClr>
              <a:buSzPts val="2800"/>
              <a:buChar char="•"/>
            </a:pPr>
            <a:r>
              <a:rPr lang="en-US" i="1" dirty="0"/>
              <a:t>What do you ask?</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537826CC-BF18-4BEC-AE91-6F7248C1EE21}"/>
              </a:ext>
            </a:extLst>
          </p:cNvPr>
          <p:cNvSpPr>
            <a:spLocks noGrp="1"/>
          </p:cNvSpPr>
          <p:nvPr>
            <p:ph type="sldNum" sz="quarter" idx="10"/>
          </p:nvPr>
        </p:nvSpPr>
        <p:spPr/>
        <p:txBody>
          <a:bodyPr/>
          <a:lstStyle/>
          <a:p>
            <a:pPr>
              <a:defRPr/>
            </a:pPr>
            <a:fld id="{216EA7D2-791D-1446-935B-01E569172531}" type="slidenum">
              <a:rPr lang="en-US" smtClean="0"/>
              <a:pPr>
                <a:defRPr/>
              </a:pPr>
              <a:t>13</a:t>
            </a:fld>
            <a:endParaRPr lang="en-US" dirty="0"/>
          </a:p>
        </p:txBody>
      </p:sp>
    </p:spTree>
    <p:extLst>
      <p:ext uri="{BB962C8B-B14F-4D97-AF65-F5344CB8AC3E}">
        <p14:creationId xmlns:p14="http://schemas.microsoft.com/office/powerpoint/2010/main" val="3228348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5C6-7501-495E-8AC7-A114E1661669}"/>
              </a:ext>
            </a:extLst>
          </p:cNvPr>
          <p:cNvSpPr>
            <a:spLocks noGrp="1"/>
          </p:cNvSpPr>
          <p:nvPr>
            <p:ph type="title"/>
          </p:nvPr>
        </p:nvSpPr>
        <p:spPr/>
        <p:txBody>
          <a:bodyPr/>
          <a:lstStyle/>
          <a:p>
            <a:r>
              <a:rPr lang="en-US" dirty="0"/>
              <a:t>I did not see that coming!</a:t>
            </a:r>
          </a:p>
        </p:txBody>
      </p:sp>
      <p:sp>
        <p:nvSpPr>
          <p:cNvPr id="3" name="Content Placeholder 2">
            <a:extLst>
              <a:ext uri="{FF2B5EF4-FFF2-40B4-BE49-F238E27FC236}">
                <a16:creationId xmlns:a16="http://schemas.microsoft.com/office/drawing/2014/main" id="{48EA025F-7FAF-452F-B3AE-008A94DCE7F9}"/>
              </a:ext>
            </a:extLst>
          </p:cNvPr>
          <p:cNvSpPr>
            <a:spLocks noGrp="1"/>
          </p:cNvSpPr>
          <p:nvPr>
            <p:ph idx="1"/>
          </p:nvPr>
        </p:nvSpPr>
        <p:spPr/>
        <p:txBody>
          <a:bodyPr/>
          <a:lstStyle/>
          <a:p>
            <a:r>
              <a:rPr lang="en-US" dirty="0"/>
              <a:t>Describe a recent experience from your home college, related to curriculum, that surprised (flabbergasted, stupefied, shocked, stunned, traumatized, mystified, baffled, bewildered) you.</a:t>
            </a:r>
          </a:p>
          <a:p>
            <a:endParaRPr lang="en-US" dirty="0"/>
          </a:p>
        </p:txBody>
      </p:sp>
      <p:sp>
        <p:nvSpPr>
          <p:cNvPr id="4" name="Slide Number Placeholder 3">
            <a:extLst>
              <a:ext uri="{FF2B5EF4-FFF2-40B4-BE49-F238E27FC236}">
                <a16:creationId xmlns:a16="http://schemas.microsoft.com/office/drawing/2014/main" id="{E17CE23F-CFB4-408B-B47F-3D2E01289588}"/>
              </a:ext>
            </a:extLst>
          </p:cNvPr>
          <p:cNvSpPr>
            <a:spLocks noGrp="1"/>
          </p:cNvSpPr>
          <p:nvPr>
            <p:ph type="sldNum" sz="quarter" idx="10"/>
          </p:nvPr>
        </p:nvSpPr>
        <p:spPr/>
        <p:txBody>
          <a:bodyPr/>
          <a:lstStyle/>
          <a:p>
            <a:pPr>
              <a:defRPr/>
            </a:pPr>
            <a:fld id="{216EA7D2-791D-1446-935B-01E569172531}" type="slidenum">
              <a:rPr lang="en-US" smtClean="0"/>
              <a:pPr>
                <a:defRPr/>
              </a:pPr>
              <a:t>14</a:t>
            </a:fld>
            <a:endParaRPr lang="en-US" dirty="0"/>
          </a:p>
        </p:txBody>
      </p:sp>
    </p:spTree>
    <p:extLst>
      <p:ext uri="{BB962C8B-B14F-4D97-AF65-F5344CB8AC3E}">
        <p14:creationId xmlns:p14="http://schemas.microsoft.com/office/powerpoint/2010/main" val="338711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D4FC-9AC5-411E-8C49-EC0FEA395FDC}"/>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D34DAAB-3231-48F4-8B4F-EB330F885596}"/>
              </a:ext>
            </a:extLst>
          </p:cNvPr>
          <p:cNvSpPr>
            <a:spLocks noGrp="1"/>
          </p:cNvSpPr>
          <p:nvPr>
            <p:ph idx="1"/>
          </p:nvPr>
        </p:nvSpPr>
        <p:spPr>
          <a:xfrm>
            <a:off x="1768457" y="3561347"/>
            <a:ext cx="7624195" cy="2670640"/>
          </a:xfrm>
        </p:spPr>
        <p:txBody>
          <a:bodyPr/>
          <a:lstStyle/>
          <a:p>
            <a:r>
              <a:rPr lang="en-US" dirty="0"/>
              <a:t>Use the </a:t>
            </a:r>
            <a:r>
              <a:rPr lang="en-US" dirty="0" err="1"/>
              <a:t>Pathable</a:t>
            </a:r>
            <a:r>
              <a:rPr lang="en-US" dirty="0"/>
              <a:t> Chat or raise your hand to bring your question to the group!</a:t>
            </a:r>
          </a:p>
          <a:p>
            <a:endParaRPr lang="en-US" dirty="0"/>
          </a:p>
          <a:p>
            <a:r>
              <a:rPr lang="en-US" dirty="0"/>
              <a:t>		Thank you for participating!</a:t>
            </a:r>
          </a:p>
        </p:txBody>
      </p:sp>
      <p:sp>
        <p:nvSpPr>
          <p:cNvPr id="4" name="Slide Number Placeholder 3">
            <a:extLst>
              <a:ext uri="{FF2B5EF4-FFF2-40B4-BE49-F238E27FC236}">
                <a16:creationId xmlns:a16="http://schemas.microsoft.com/office/drawing/2014/main" id="{34A9BDBF-1DA6-41C9-9F62-8529DE520478}"/>
              </a:ext>
            </a:extLst>
          </p:cNvPr>
          <p:cNvSpPr>
            <a:spLocks noGrp="1"/>
          </p:cNvSpPr>
          <p:nvPr>
            <p:ph type="sldNum" sz="quarter" idx="10"/>
          </p:nvPr>
        </p:nvSpPr>
        <p:spPr/>
        <p:txBody>
          <a:bodyPr/>
          <a:lstStyle/>
          <a:p>
            <a:pPr>
              <a:defRPr/>
            </a:pPr>
            <a:fld id="{216EA7D2-791D-1446-935B-01E569172531}" type="slidenum">
              <a:rPr lang="en-US" smtClean="0"/>
              <a:pPr>
                <a:defRPr/>
              </a:pPr>
              <a:t>15</a:t>
            </a:fld>
            <a:endParaRPr lang="en-US" dirty="0"/>
          </a:p>
        </p:txBody>
      </p:sp>
    </p:spTree>
    <p:extLst>
      <p:ext uri="{BB962C8B-B14F-4D97-AF65-F5344CB8AC3E}">
        <p14:creationId xmlns:p14="http://schemas.microsoft.com/office/powerpoint/2010/main" val="4177085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AD8DC-94D9-4354-B5FC-E65872081A61}"/>
              </a:ext>
            </a:extLst>
          </p:cNvPr>
          <p:cNvSpPr>
            <a:spLocks noGrp="1"/>
          </p:cNvSpPr>
          <p:nvPr>
            <p:ph type="title"/>
          </p:nvPr>
        </p:nvSpPr>
        <p:spPr/>
        <p:txBody>
          <a:bodyPr/>
          <a:lstStyle/>
          <a:p>
            <a:r>
              <a:rPr lang="en-US" dirty="0"/>
              <a:t>Session Facilitators:</a:t>
            </a:r>
          </a:p>
        </p:txBody>
      </p:sp>
      <p:sp>
        <p:nvSpPr>
          <p:cNvPr id="3" name="Content Placeholder 2">
            <a:extLst>
              <a:ext uri="{FF2B5EF4-FFF2-40B4-BE49-F238E27FC236}">
                <a16:creationId xmlns:a16="http://schemas.microsoft.com/office/drawing/2014/main" id="{1E88C821-9A60-43F7-9E7F-84B62109FA2B}"/>
              </a:ext>
            </a:extLst>
          </p:cNvPr>
          <p:cNvSpPr>
            <a:spLocks noGrp="1"/>
          </p:cNvSpPr>
          <p:nvPr>
            <p:ph idx="1"/>
          </p:nvPr>
        </p:nvSpPr>
        <p:spPr>
          <a:xfrm>
            <a:off x="829994" y="2462463"/>
            <a:ext cx="10523806" cy="4259011"/>
          </a:xfrm>
        </p:spPr>
        <p:txBody>
          <a:bodyPr/>
          <a:lstStyle/>
          <a:p>
            <a:pPr lvl="0" algn="ctr">
              <a:lnSpc>
                <a:spcPct val="100000"/>
              </a:lnSpc>
              <a:spcBef>
                <a:spcPts val="0"/>
              </a:spcBef>
              <a:buClr>
                <a:schemeClr val="dk2"/>
              </a:buClr>
              <a:buSzPct val="100000"/>
            </a:pPr>
            <a:r>
              <a:rPr lang="en-US" dirty="0">
                <a:solidFill>
                  <a:schemeClr val="dk2"/>
                </a:solidFill>
              </a:rPr>
              <a:t>Karen </a:t>
            </a:r>
            <a:r>
              <a:rPr lang="en-US" dirty="0" err="1">
                <a:solidFill>
                  <a:schemeClr val="dk2"/>
                </a:solidFill>
              </a:rPr>
              <a:t>Daar</a:t>
            </a:r>
            <a:r>
              <a:rPr lang="en-US" dirty="0">
                <a:solidFill>
                  <a:schemeClr val="dk2"/>
                </a:solidFill>
              </a:rPr>
              <a:t>,  Vice President of Academic Affairs, </a:t>
            </a:r>
            <a:endParaRPr lang="en-US" dirty="0"/>
          </a:p>
          <a:p>
            <a:pPr lvl="0" algn="ctr">
              <a:lnSpc>
                <a:spcPct val="100000"/>
              </a:lnSpc>
              <a:spcBef>
                <a:spcPts val="0"/>
              </a:spcBef>
              <a:buClr>
                <a:schemeClr val="dk2"/>
              </a:buClr>
              <a:buSzPct val="100000"/>
            </a:pPr>
            <a:r>
              <a:rPr lang="en-US" dirty="0">
                <a:solidFill>
                  <a:schemeClr val="dk2"/>
                </a:solidFill>
              </a:rPr>
              <a:t>Los Angeles Valley College</a:t>
            </a:r>
          </a:p>
          <a:p>
            <a:pPr lvl="0" algn="ctr">
              <a:lnSpc>
                <a:spcPct val="100000"/>
              </a:lnSpc>
              <a:spcBef>
                <a:spcPts val="0"/>
              </a:spcBef>
              <a:buClr>
                <a:schemeClr val="dk2"/>
              </a:buClr>
              <a:buSzPct val="100000"/>
            </a:pPr>
            <a:endParaRPr lang="en-US" dirty="0"/>
          </a:p>
          <a:p>
            <a:pPr algn="ctr">
              <a:buSzPct val="100000"/>
            </a:pPr>
            <a:r>
              <a:rPr lang="en-US" dirty="0">
                <a:solidFill>
                  <a:schemeClr val="dk2"/>
                </a:solidFill>
              </a:rPr>
              <a:t>Robert Cabral, Interim Dean of Student Learning</a:t>
            </a:r>
          </a:p>
          <a:p>
            <a:pPr algn="ctr">
              <a:buSzPct val="100000"/>
            </a:pPr>
            <a:r>
              <a:rPr lang="en-US" dirty="0">
                <a:solidFill>
                  <a:schemeClr val="dk2"/>
                </a:solidFill>
              </a:rPr>
              <a:t>Moorpark College</a:t>
            </a:r>
            <a:endParaRPr lang="en-US" dirty="0"/>
          </a:p>
          <a:p>
            <a:pPr lvl="0" algn="ctr">
              <a:lnSpc>
                <a:spcPct val="100000"/>
              </a:lnSpc>
              <a:spcBef>
                <a:spcPts val="0"/>
              </a:spcBef>
              <a:buClr>
                <a:srgbClr val="674831"/>
              </a:buClr>
              <a:buSzPct val="100000"/>
            </a:pPr>
            <a:endParaRPr lang="en-US" dirty="0">
              <a:solidFill>
                <a:schemeClr val="dk2"/>
              </a:solidFill>
            </a:endParaRPr>
          </a:p>
          <a:p>
            <a:pPr lvl="0" algn="ctr">
              <a:lnSpc>
                <a:spcPct val="100000"/>
              </a:lnSpc>
              <a:spcBef>
                <a:spcPts val="0"/>
              </a:spcBef>
              <a:buClr>
                <a:schemeClr val="dk2"/>
              </a:buClr>
              <a:buSzPct val="100000"/>
            </a:pPr>
            <a:r>
              <a:rPr lang="en-US" dirty="0">
                <a:solidFill>
                  <a:schemeClr val="dk2"/>
                </a:solidFill>
              </a:rPr>
              <a:t>Jennifer Vega La Serna, Vice President of Academic Services, </a:t>
            </a:r>
            <a:endParaRPr lang="en-US" dirty="0"/>
          </a:p>
          <a:p>
            <a:pPr lvl="0" algn="ctr">
              <a:lnSpc>
                <a:spcPct val="100000"/>
              </a:lnSpc>
              <a:spcBef>
                <a:spcPts val="0"/>
              </a:spcBef>
              <a:buClr>
                <a:schemeClr val="dk2"/>
              </a:buClr>
              <a:buSzPct val="100000"/>
            </a:pPr>
            <a:r>
              <a:rPr lang="en-US" dirty="0">
                <a:solidFill>
                  <a:schemeClr val="dk2"/>
                </a:solidFill>
              </a:rPr>
              <a:t>College of </a:t>
            </a:r>
            <a:r>
              <a:rPr lang="en-US">
                <a:solidFill>
                  <a:schemeClr val="dk2"/>
                </a:solidFill>
              </a:rPr>
              <a:t>the </a:t>
            </a:r>
            <a:r>
              <a:rPr lang="en-US" smtClean="0">
                <a:solidFill>
                  <a:schemeClr val="dk2"/>
                </a:solidFill>
              </a:rPr>
              <a:t>Sequoias</a:t>
            </a:r>
            <a:endParaRPr lang="en-US" dirty="0">
              <a:solidFill>
                <a:schemeClr val="dk2"/>
              </a:solidFill>
            </a:endParaRPr>
          </a:p>
          <a:p>
            <a:pPr lvl="0" algn="ctr">
              <a:lnSpc>
                <a:spcPct val="100000"/>
              </a:lnSpc>
              <a:spcBef>
                <a:spcPts val="0"/>
              </a:spcBef>
              <a:buClr>
                <a:schemeClr val="dk2"/>
              </a:buClr>
              <a:buSzPct val="100000"/>
            </a:pPr>
            <a:endParaRPr lang="en-US" dirty="0"/>
          </a:p>
          <a:p>
            <a:pPr lvl="0" algn="ctr">
              <a:lnSpc>
                <a:spcPct val="100000"/>
              </a:lnSpc>
              <a:spcBef>
                <a:spcPts val="0"/>
              </a:spcBef>
              <a:buClr>
                <a:schemeClr val="dk2"/>
              </a:buClr>
              <a:buSzPct val="100000"/>
            </a:pPr>
            <a:r>
              <a:rPr lang="en-US" dirty="0">
                <a:solidFill>
                  <a:schemeClr val="dk2"/>
                </a:solidFill>
              </a:rPr>
              <a:t>Jennifer Zellet, Vice President of Instruction</a:t>
            </a:r>
          </a:p>
          <a:p>
            <a:pPr lvl="0" algn="ctr">
              <a:lnSpc>
                <a:spcPct val="100000"/>
              </a:lnSpc>
              <a:spcBef>
                <a:spcPts val="0"/>
              </a:spcBef>
              <a:buClr>
                <a:schemeClr val="dk2"/>
              </a:buClr>
              <a:buSzPct val="100000"/>
            </a:pPr>
            <a:r>
              <a:rPr lang="en-US" dirty="0">
                <a:solidFill>
                  <a:schemeClr val="dk2"/>
                </a:solidFill>
              </a:rPr>
              <a:t>Modesto Junior College</a:t>
            </a:r>
          </a:p>
          <a:p>
            <a:endParaRPr lang="en-US" dirty="0"/>
          </a:p>
        </p:txBody>
      </p:sp>
      <p:sp>
        <p:nvSpPr>
          <p:cNvPr id="4" name="Slide Number Placeholder 3">
            <a:extLst>
              <a:ext uri="{FF2B5EF4-FFF2-40B4-BE49-F238E27FC236}">
                <a16:creationId xmlns:a16="http://schemas.microsoft.com/office/drawing/2014/main" id="{B0474FD3-B88E-490C-A45F-8AAA1A4E9373}"/>
              </a:ext>
            </a:extLst>
          </p:cNvPr>
          <p:cNvSpPr>
            <a:spLocks noGrp="1"/>
          </p:cNvSpPr>
          <p:nvPr>
            <p:ph type="sldNum" sz="quarter" idx="10"/>
          </p:nvPr>
        </p:nvSpPr>
        <p:spPr/>
        <p:txBody>
          <a:bodyPr/>
          <a:lstStyle/>
          <a:p>
            <a:pPr>
              <a:defRPr/>
            </a:pPr>
            <a:fld id="{216EA7D2-791D-1446-935B-01E569172531}" type="slidenum">
              <a:rPr lang="en-US" smtClean="0"/>
              <a:pPr>
                <a:defRPr/>
              </a:pPr>
              <a:t>2</a:t>
            </a:fld>
            <a:endParaRPr lang="en-US" dirty="0"/>
          </a:p>
        </p:txBody>
      </p:sp>
    </p:spTree>
    <p:extLst>
      <p:ext uri="{BB962C8B-B14F-4D97-AF65-F5344CB8AC3E}">
        <p14:creationId xmlns:p14="http://schemas.microsoft.com/office/powerpoint/2010/main" val="238001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9E78D-36D9-48B7-B721-C384A5C0B677}"/>
              </a:ext>
            </a:extLst>
          </p:cNvPr>
          <p:cNvSpPr>
            <a:spLocks noGrp="1"/>
          </p:cNvSpPr>
          <p:nvPr>
            <p:ph type="title"/>
          </p:nvPr>
        </p:nvSpPr>
        <p:spPr/>
        <p:txBody>
          <a:bodyPr/>
          <a:lstStyle/>
          <a:p>
            <a:r>
              <a:rPr lang="en-US" dirty="0"/>
              <a:t>Session Learning Outcomes:</a:t>
            </a:r>
          </a:p>
        </p:txBody>
      </p:sp>
      <p:sp>
        <p:nvSpPr>
          <p:cNvPr id="3" name="Content Placeholder 2">
            <a:extLst>
              <a:ext uri="{FF2B5EF4-FFF2-40B4-BE49-F238E27FC236}">
                <a16:creationId xmlns:a16="http://schemas.microsoft.com/office/drawing/2014/main" id="{2DEF7B3F-0A32-4EDF-9411-81BDF498CD05}"/>
              </a:ext>
            </a:extLst>
          </p:cNvPr>
          <p:cNvSpPr>
            <a:spLocks noGrp="1"/>
          </p:cNvSpPr>
          <p:nvPr>
            <p:ph idx="1"/>
          </p:nvPr>
        </p:nvSpPr>
        <p:spPr/>
        <p:txBody>
          <a:bodyPr/>
          <a:lstStyle/>
          <a:p>
            <a:r>
              <a:rPr lang="en-US" dirty="0"/>
              <a:t>By the end of this session, participants will be able to:</a:t>
            </a:r>
          </a:p>
          <a:p>
            <a:endParaRPr lang="en-US" dirty="0"/>
          </a:p>
          <a:p>
            <a:pPr marL="914400" lvl="1">
              <a:spcBef>
                <a:spcPts val="0"/>
              </a:spcBef>
              <a:buClr>
                <a:srgbClr val="674831"/>
              </a:buClr>
              <a:buSzPts val="2800"/>
            </a:pPr>
            <a:r>
              <a:rPr lang="en-US" dirty="0"/>
              <a:t>Visualize internal curriculum processes as an administrator and a campus leader. </a:t>
            </a:r>
          </a:p>
          <a:p>
            <a:pPr marL="914400" lvl="1">
              <a:buClr>
                <a:srgbClr val="674831"/>
              </a:buClr>
              <a:buSzPts val="2800"/>
            </a:pPr>
            <a:r>
              <a:rPr lang="en-US" dirty="0"/>
              <a:t>Explore the impact of Equity and Anti-Racism on curricular processes.</a:t>
            </a:r>
          </a:p>
          <a:p>
            <a:pPr marL="914400" lvl="1">
              <a:buClr>
                <a:srgbClr val="674831"/>
              </a:buClr>
              <a:buSzPts val="2800"/>
            </a:pPr>
            <a:r>
              <a:rPr lang="en-US" dirty="0"/>
              <a:t>Navigate through the Curriculum World.</a:t>
            </a:r>
          </a:p>
          <a:p>
            <a:pPr marL="914400" lvl="1">
              <a:buClr>
                <a:srgbClr val="674831"/>
              </a:buClr>
              <a:buSzPts val="2800"/>
            </a:pPr>
            <a:r>
              <a:rPr lang="en-US" dirty="0"/>
              <a:t>Appreciate the ambiguity inherent in curriculum rules and processes while gaining confidence in local decision making.</a:t>
            </a:r>
          </a:p>
          <a:p>
            <a:endParaRPr lang="en-US" dirty="0"/>
          </a:p>
        </p:txBody>
      </p:sp>
      <p:sp>
        <p:nvSpPr>
          <p:cNvPr id="4" name="Slide Number Placeholder 3">
            <a:extLst>
              <a:ext uri="{FF2B5EF4-FFF2-40B4-BE49-F238E27FC236}">
                <a16:creationId xmlns:a16="http://schemas.microsoft.com/office/drawing/2014/main" id="{7EC33F64-5218-4A22-907F-9CD3C6A31FB9}"/>
              </a:ext>
            </a:extLst>
          </p:cNvPr>
          <p:cNvSpPr>
            <a:spLocks noGrp="1"/>
          </p:cNvSpPr>
          <p:nvPr>
            <p:ph type="sldNum" sz="quarter" idx="10"/>
          </p:nvPr>
        </p:nvSpPr>
        <p:spPr/>
        <p:txBody>
          <a:bodyPr/>
          <a:lstStyle/>
          <a:p>
            <a:pPr>
              <a:defRPr/>
            </a:pPr>
            <a:fld id="{216EA7D2-791D-1446-935B-01E569172531}" type="slidenum">
              <a:rPr lang="en-US" smtClean="0"/>
              <a:pPr>
                <a:defRPr/>
              </a:pPr>
              <a:t>3</a:t>
            </a:fld>
            <a:endParaRPr lang="en-US" dirty="0"/>
          </a:p>
        </p:txBody>
      </p:sp>
    </p:spTree>
    <p:extLst>
      <p:ext uri="{BB962C8B-B14F-4D97-AF65-F5344CB8AC3E}">
        <p14:creationId xmlns:p14="http://schemas.microsoft.com/office/powerpoint/2010/main" val="823491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7BFF7-B2A2-4DEE-A5FE-81E0219E1C32}"/>
              </a:ext>
            </a:extLst>
          </p:cNvPr>
          <p:cNvSpPr>
            <a:spLocks noGrp="1"/>
          </p:cNvSpPr>
          <p:nvPr>
            <p:ph type="title"/>
          </p:nvPr>
        </p:nvSpPr>
        <p:spPr/>
        <p:txBody>
          <a:bodyPr/>
          <a:lstStyle/>
          <a:p>
            <a:r>
              <a:rPr lang="en-US" dirty="0"/>
              <a:t>Who is here? (Use the </a:t>
            </a:r>
            <a:r>
              <a:rPr lang="en-US" dirty="0" err="1"/>
              <a:t>Pathable</a:t>
            </a:r>
            <a:r>
              <a:rPr lang="en-US" dirty="0"/>
              <a:t> Chat!)</a:t>
            </a:r>
          </a:p>
        </p:txBody>
      </p:sp>
      <p:sp>
        <p:nvSpPr>
          <p:cNvPr id="3" name="Content Placeholder 2">
            <a:extLst>
              <a:ext uri="{FF2B5EF4-FFF2-40B4-BE49-F238E27FC236}">
                <a16:creationId xmlns:a16="http://schemas.microsoft.com/office/drawing/2014/main" id="{AA56D05B-197C-446B-B390-8F2EC3E68EAF}"/>
              </a:ext>
            </a:extLst>
          </p:cNvPr>
          <p:cNvSpPr>
            <a:spLocks noGrp="1"/>
          </p:cNvSpPr>
          <p:nvPr>
            <p:ph sz="half" idx="2"/>
          </p:nvPr>
        </p:nvSpPr>
        <p:spPr/>
        <p:txBody>
          <a:bodyPr/>
          <a:lstStyle/>
          <a:p>
            <a:r>
              <a:rPr lang="en-US" dirty="0"/>
              <a:t>CIO</a:t>
            </a:r>
          </a:p>
          <a:p>
            <a:r>
              <a:rPr lang="en-US" dirty="0"/>
              <a:t>Curriculum Chair</a:t>
            </a:r>
          </a:p>
          <a:p>
            <a:r>
              <a:rPr lang="en-US" dirty="0"/>
              <a:t>Curriculum Specialist</a:t>
            </a:r>
          </a:p>
          <a:p>
            <a:r>
              <a:rPr lang="en-US" dirty="0"/>
              <a:t>Articulation Officer</a:t>
            </a:r>
          </a:p>
          <a:p>
            <a:r>
              <a:rPr lang="en-US" dirty="0"/>
              <a:t>Curriculum Committee Faculty Member</a:t>
            </a:r>
          </a:p>
        </p:txBody>
      </p:sp>
      <p:sp>
        <p:nvSpPr>
          <p:cNvPr id="4" name="Content Placeholder 3">
            <a:extLst>
              <a:ext uri="{FF2B5EF4-FFF2-40B4-BE49-F238E27FC236}">
                <a16:creationId xmlns:a16="http://schemas.microsoft.com/office/drawing/2014/main" id="{CEC127E8-8BE9-4C6F-8DAC-BC5621DD23A1}"/>
              </a:ext>
            </a:extLst>
          </p:cNvPr>
          <p:cNvSpPr>
            <a:spLocks noGrp="1"/>
          </p:cNvSpPr>
          <p:nvPr>
            <p:ph sz="quarter" idx="4"/>
          </p:nvPr>
        </p:nvSpPr>
        <p:spPr/>
        <p:txBody>
          <a:bodyPr/>
          <a:lstStyle/>
          <a:p>
            <a:r>
              <a:rPr lang="en-US" dirty="0"/>
              <a:t>Counselor</a:t>
            </a:r>
          </a:p>
          <a:p>
            <a:r>
              <a:rPr lang="en-US" dirty="0"/>
              <a:t>Chancellor’s Office Staff</a:t>
            </a:r>
          </a:p>
          <a:p>
            <a:r>
              <a:rPr lang="en-US" dirty="0"/>
              <a:t>CTE Dean</a:t>
            </a:r>
          </a:p>
          <a:p>
            <a:r>
              <a:rPr lang="en-US" dirty="0"/>
              <a:t>Instructional Dean</a:t>
            </a:r>
          </a:p>
          <a:p>
            <a:r>
              <a:rPr lang="en-US" dirty="0"/>
              <a:t>Other</a:t>
            </a:r>
          </a:p>
        </p:txBody>
      </p:sp>
      <p:sp>
        <p:nvSpPr>
          <p:cNvPr id="5" name="Slide Number Placeholder 4">
            <a:extLst>
              <a:ext uri="{FF2B5EF4-FFF2-40B4-BE49-F238E27FC236}">
                <a16:creationId xmlns:a16="http://schemas.microsoft.com/office/drawing/2014/main" id="{9417399E-4AA9-4818-ABE1-7884185EA502}"/>
              </a:ext>
            </a:extLst>
          </p:cNvPr>
          <p:cNvSpPr>
            <a:spLocks noGrp="1"/>
          </p:cNvSpPr>
          <p:nvPr>
            <p:ph type="sldNum" sz="quarter" idx="10"/>
          </p:nvPr>
        </p:nvSpPr>
        <p:spPr/>
        <p:txBody>
          <a:bodyPr/>
          <a:lstStyle/>
          <a:p>
            <a:pPr>
              <a:defRPr/>
            </a:pPr>
            <a:fld id="{90D309FC-E684-5941-A7D8-0617C9E0A3D1}" type="slidenum">
              <a:rPr lang="en-US" altLang="en-US" smtClean="0"/>
              <a:pPr>
                <a:defRPr/>
              </a:pPr>
              <a:t>4</a:t>
            </a:fld>
            <a:endParaRPr lang="en-US" altLang="en-US"/>
          </a:p>
        </p:txBody>
      </p:sp>
    </p:spTree>
    <p:extLst>
      <p:ext uri="{BB962C8B-B14F-4D97-AF65-F5344CB8AC3E}">
        <p14:creationId xmlns:p14="http://schemas.microsoft.com/office/powerpoint/2010/main" val="3470043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180D2-5C55-4E3B-B617-96DE964056A2}"/>
              </a:ext>
            </a:extLst>
          </p:cNvPr>
          <p:cNvSpPr>
            <a:spLocks noGrp="1"/>
          </p:cNvSpPr>
          <p:nvPr>
            <p:ph type="title"/>
          </p:nvPr>
        </p:nvSpPr>
        <p:spPr/>
        <p:txBody>
          <a:bodyPr/>
          <a:lstStyle/>
          <a:p>
            <a:r>
              <a:rPr lang="en-US" dirty="0"/>
              <a:t>Scenario 1: Alignment with CSU</a:t>
            </a:r>
          </a:p>
        </p:txBody>
      </p:sp>
      <p:sp>
        <p:nvSpPr>
          <p:cNvPr id="3" name="Content Placeholder 2">
            <a:extLst>
              <a:ext uri="{FF2B5EF4-FFF2-40B4-BE49-F238E27FC236}">
                <a16:creationId xmlns:a16="http://schemas.microsoft.com/office/drawing/2014/main" id="{7F846E97-FF34-4731-8943-FD9146894DFB}"/>
              </a:ext>
            </a:extLst>
          </p:cNvPr>
          <p:cNvSpPr>
            <a:spLocks noGrp="1"/>
          </p:cNvSpPr>
          <p:nvPr>
            <p:ph idx="1"/>
          </p:nvPr>
        </p:nvSpPr>
        <p:spPr/>
        <p:txBody>
          <a:bodyPr/>
          <a:lstStyle/>
          <a:p>
            <a:pPr>
              <a:spcBef>
                <a:spcPts val="0"/>
              </a:spcBef>
              <a:buClr>
                <a:srgbClr val="674831"/>
              </a:buClr>
              <a:buSzPts val="2800"/>
            </a:pPr>
            <a:r>
              <a:rPr lang="en-US" dirty="0"/>
              <a:t>The college’s articulation officer has submitted many of the college’s long-standing Chicano Studies and African-American Studies courses for CSU-GE Area F, but most have been rejected. The discipline faculty are mortified. The College President is asking if we need to shut down both programs. </a:t>
            </a:r>
          </a:p>
          <a:p>
            <a:pPr lvl="0">
              <a:buClr>
                <a:srgbClr val="674831"/>
              </a:buClr>
              <a:buSzPts val="2800"/>
            </a:pPr>
            <a:endParaRPr lang="en-US" dirty="0"/>
          </a:p>
          <a:p>
            <a:pPr marL="228600" lvl="0" indent="-228600">
              <a:buClr>
                <a:srgbClr val="674831"/>
              </a:buClr>
              <a:buSzPts val="2800"/>
              <a:buChar char="•"/>
            </a:pPr>
            <a:r>
              <a:rPr lang="en-US" i="1" dirty="0"/>
              <a:t>What do you ask?</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5A70E7B1-4E1F-49C0-B0E6-0689D14B1965}"/>
              </a:ext>
            </a:extLst>
          </p:cNvPr>
          <p:cNvSpPr>
            <a:spLocks noGrp="1"/>
          </p:cNvSpPr>
          <p:nvPr>
            <p:ph type="sldNum" sz="quarter" idx="10"/>
          </p:nvPr>
        </p:nvSpPr>
        <p:spPr/>
        <p:txBody>
          <a:bodyPr/>
          <a:lstStyle/>
          <a:p>
            <a:pPr>
              <a:defRPr/>
            </a:pPr>
            <a:fld id="{216EA7D2-791D-1446-935B-01E569172531}" type="slidenum">
              <a:rPr lang="en-US" smtClean="0"/>
              <a:pPr>
                <a:defRPr/>
              </a:pPr>
              <a:t>5</a:t>
            </a:fld>
            <a:endParaRPr lang="en-US" dirty="0"/>
          </a:p>
        </p:txBody>
      </p:sp>
    </p:spTree>
    <p:extLst>
      <p:ext uri="{BB962C8B-B14F-4D97-AF65-F5344CB8AC3E}">
        <p14:creationId xmlns:p14="http://schemas.microsoft.com/office/powerpoint/2010/main" val="1269226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22B3-0C24-49BE-9960-D9E39A780E16}"/>
              </a:ext>
            </a:extLst>
          </p:cNvPr>
          <p:cNvSpPr>
            <a:spLocks noGrp="1"/>
          </p:cNvSpPr>
          <p:nvPr>
            <p:ph type="title"/>
          </p:nvPr>
        </p:nvSpPr>
        <p:spPr/>
        <p:txBody>
          <a:bodyPr/>
          <a:lstStyle/>
          <a:p>
            <a:r>
              <a:rPr lang="en-US" dirty="0"/>
              <a:t>Scenario 2: Program Development</a:t>
            </a:r>
          </a:p>
        </p:txBody>
      </p:sp>
      <p:sp>
        <p:nvSpPr>
          <p:cNvPr id="3" name="Content Placeholder 2">
            <a:extLst>
              <a:ext uri="{FF2B5EF4-FFF2-40B4-BE49-F238E27FC236}">
                <a16:creationId xmlns:a16="http://schemas.microsoft.com/office/drawing/2014/main" id="{3199C6B2-D9A3-4FCF-A05F-EC8AB2C0FD3B}"/>
              </a:ext>
            </a:extLst>
          </p:cNvPr>
          <p:cNvSpPr>
            <a:spLocks noGrp="1"/>
          </p:cNvSpPr>
          <p:nvPr>
            <p:ph idx="1"/>
          </p:nvPr>
        </p:nvSpPr>
        <p:spPr>
          <a:xfrm>
            <a:off x="1415621" y="2786931"/>
            <a:ext cx="10523806" cy="3569419"/>
          </a:xfrm>
        </p:spPr>
        <p:txBody>
          <a:bodyPr/>
          <a:lstStyle/>
          <a:p>
            <a:pPr lvl="0">
              <a:spcBef>
                <a:spcPts val="0"/>
              </a:spcBef>
              <a:buClr>
                <a:srgbClr val="674831"/>
              </a:buClr>
              <a:buSzPts val="2800"/>
            </a:pPr>
            <a:r>
              <a:rPr lang="en-US" dirty="0"/>
              <a:t>Faculty in the Nutrition program begin to develop courses to create a new Culinary Arts program. This would require extensive funding, hiring new faculty, accreditation and facilities.</a:t>
            </a:r>
          </a:p>
          <a:p>
            <a:pPr lvl="0">
              <a:buClr>
                <a:srgbClr val="674831"/>
              </a:buClr>
              <a:buSzPts val="2800"/>
            </a:pPr>
            <a:endParaRPr lang="en-US" dirty="0"/>
          </a:p>
          <a:p>
            <a:pPr marL="228600" lvl="0" indent="-228600">
              <a:buClr>
                <a:srgbClr val="674831"/>
              </a:buClr>
              <a:buSzPts val="2800"/>
              <a:buChar char="•"/>
            </a:pPr>
            <a:r>
              <a:rPr lang="en-US" i="1" dirty="0"/>
              <a:t>What do you ask?</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6A219ABD-89F4-41D1-945F-EE0991B78D21}"/>
              </a:ext>
            </a:extLst>
          </p:cNvPr>
          <p:cNvSpPr>
            <a:spLocks noGrp="1"/>
          </p:cNvSpPr>
          <p:nvPr>
            <p:ph type="sldNum" sz="quarter" idx="10"/>
          </p:nvPr>
        </p:nvSpPr>
        <p:spPr/>
        <p:txBody>
          <a:bodyPr/>
          <a:lstStyle/>
          <a:p>
            <a:pPr>
              <a:defRPr/>
            </a:pPr>
            <a:fld id="{216EA7D2-791D-1446-935B-01E569172531}" type="slidenum">
              <a:rPr lang="en-US" smtClean="0"/>
              <a:pPr>
                <a:defRPr/>
              </a:pPr>
              <a:t>6</a:t>
            </a:fld>
            <a:endParaRPr lang="en-US" dirty="0"/>
          </a:p>
        </p:txBody>
      </p:sp>
    </p:spTree>
    <p:extLst>
      <p:ext uri="{BB962C8B-B14F-4D97-AF65-F5344CB8AC3E}">
        <p14:creationId xmlns:p14="http://schemas.microsoft.com/office/powerpoint/2010/main" val="427023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FC46-40A6-4087-A984-DCBE5EB2DC4C}"/>
              </a:ext>
            </a:extLst>
          </p:cNvPr>
          <p:cNvSpPr>
            <a:spLocks noGrp="1"/>
          </p:cNvSpPr>
          <p:nvPr>
            <p:ph type="title"/>
          </p:nvPr>
        </p:nvSpPr>
        <p:spPr/>
        <p:txBody>
          <a:bodyPr/>
          <a:lstStyle/>
          <a:p>
            <a:r>
              <a:rPr lang="en-US" dirty="0"/>
              <a:t>Scenario 3: Persistent Equity Gaps</a:t>
            </a:r>
          </a:p>
        </p:txBody>
      </p:sp>
      <p:sp>
        <p:nvSpPr>
          <p:cNvPr id="3" name="Content Placeholder 2">
            <a:extLst>
              <a:ext uri="{FF2B5EF4-FFF2-40B4-BE49-F238E27FC236}">
                <a16:creationId xmlns:a16="http://schemas.microsoft.com/office/drawing/2014/main" id="{54E689F4-3CF1-4AD5-8507-34AB68F5217F}"/>
              </a:ext>
            </a:extLst>
          </p:cNvPr>
          <p:cNvSpPr>
            <a:spLocks noGrp="1"/>
          </p:cNvSpPr>
          <p:nvPr>
            <p:ph idx="1"/>
          </p:nvPr>
        </p:nvSpPr>
        <p:spPr>
          <a:xfrm>
            <a:off x="336885" y="2662568"/>
            <a:ext cx="11421978" cy="3569419"/>
          </a:xfrm>
        </p:spPr>
        <p:txBody>
          <a:bodyPr/>
          <a:lstStyle/>
          <a:p>
            <a:pPr lvl="0">
              <a:spcBef>
                <a:spcPts val="0"/>
              </a:spcBef>
              <a:buClr>
                <a:srgbClr val="674831"/>
              </a:buClr>
              <a:buSzPct val="100000"/>
            </a:pPr>
            <a:r>
              <a:rPr lang="en-US" dirty="0"/>
              <a:t>The CCCCO has just released a new AB 705 Dashboard that includes placement, success, and throughput rates for English, Math, and ESL. The data show that students are still being placed below transfer level, with a significant number of disproportionately impacted students in that group. To your surprise, when you consult the dashboard, you realize that at your college, DI gaps have increased in Math and English.</a:t>
            </a:r>
          </a:p>
          <a:p>
            <a:pPr marL="228600" lvl="0" indent="-228600">
              <a:buClr>
                <a:srgbClr val="674831"/>
              </a:buClr>
              <a:buSzPct val="100000"/>
              <a:buChar char="•"/>
            </a:pPr>
            <a:r>
              <a:rPr lang="en-US" i="1" dirty="0"/>
              <a:t>What do you ask?</a:t>
            </a:r>
            <a:endParaRPr lang="en-US" dirty="0"/>
          </a:p>
          <a:p>
            <a:pPr marL="228600" lvl="0" indent="-228600">
              <a:buClr>
                <a:srgbClr val="674831"/>
              </a:buClr>
              <a:buSzPct val="100000"/>
              <a:buChar char="•"/>
            </a:pPr>
            <a:r>
              <a:rPr lang="en-US" i="1" dirty="0"/>
              <a:t>What do you do?</a:t>
            </a:r>
            <a:endParaRPr lang="en-US" dirty="0"/>
          </a:p>
          <a:p>
            <a:pPr marL="228600" lvl="0" indent="-228600">
              <a:buClr>
                <a:srgbClr val="674831"/>
              </a:buClr>
              <a:buSzPct val="100000"/>
              <a:buChar char="•"/>
            </a:pPr>
            <a:r>
              <a:rPr lang="en-US" i="1" dirty="0"/>
              <a:t>Who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CB81EB66-063E-46EB-828C-DDBB36B13417}"/>
              </a:ext>
            </a:extLst>
          </p:cNvPr>
          <p:cNvSpPr>
            <a:spLocks noGrp="1"/>
          </p:cNvSpPr>
          <p:nvPr>
            <p:ph type="sldNum" sz="quarter" idx="10"/>
          </p:nvPr>
        </p:nvSpPr>
        <p:spPr/>
        <p:txBody>
          <a:bodyPr/>
          <a:lstStyle/>
          <a:p>
            <a:pPr>
              <a:defRPr/>
            </a:pPr>
            <a:fld id="{216EA7D2-791D-1446-935B-01E569172531}" type="slidenum">
              <a:rPr lang="en-US" smtClean="0"/>
              <a:pPr>
                <a:defRPr/>
              </a:pPr>
              <a:t>7</a:t>
            </a:fld>
            <a:endParaRPr lang="en-US" dirty="0"/>
          </a:p>
        </p:txBody>
      </p:sp>
    </p:spTree>
    <p:extLst>
      <p:ext uri="{BB962C8B-B14F-4D97-AF65-F5344CB8AC3E}">
        <p14:creationId xmlns:p14="http://schemas.microsoft.com/office/powerpoint/2010/main" val="2647093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806A-B413-4E67-B5F4-FC705320EA68}"/>
              </a:ext>
            </a:extLst>
          </p:cNvPr>
          <p:cNvSpPr>
            <a:spLocks noGrp="1"/>
          </p:cNvSpPr>
          <p:nvPr>
            <p:ph type="title"/>
          </p:nvPr>
        </p:nvSpPr>
        <p:spPr/>
        <p:txBody>
          <a:bodyPr/>
          <a:lstStyle/>
          <a:p>
            <a:r>
              <a:rPr lang="en-US" dirty="0"/>
              <a:t>Scenario 4: Validation of Prerequisites</a:t>
            </a:r>
          </a:p>
        </p:txBody>
      </p:sp>
      <p:sp>
        <p:nvSpPr>
          <p:cNvPr id="3" name="Content Placeholder 2">
            <a:extLst>
              <a:ext uri="{FF2B5EF4-FFF2-40B4-BE49-F238E27FC236}">
                <a16:creationId xmlns:a16="http://schemas.microsoft.com/office/drawing/2014/main" id="{FF43F5AF-159F-457E-8548-CE23E60586F6}"/>
              </a:ext>
            </a:extLst>
          </p:cNvPr>
          <p:cNvSpPr>
            <a:spLocks noGrp="1"/>
          </p:cNvSpPr>
          <p:nvPr>
            <p:ph idx="1"/>
          </p:nvPr>
        </p:nvSpPr>
        <p:spPr>
          <a:xfrm>
            <a:off x="425116" y="2662568"/>
            <a:ext cx="10928684" cy="3569419"/>
          </a:xfrm>
        </p:spPr>
        <p:txBody>
          <a:bodyPr/>
          <a:lstStyle/>
          <a:p>
            <a:pPr lvl="0">
              <a:lnSpc>
                <a:spcPct val="115000"/>
              </a:lnSpc>
              <a:spcBef>
                <a:spcPts val="1200"/>
              </a:spcBef>
            </a:pPr>
            <a:r>
              <a:rPr lang="en-US" dirty="0"/>
              <a:t>Being new to your responsibility supervising curriculum processes, you realize that some non-sequential prerequisites from other disciplines that were previously approved by the Curriculum Committee through content review did not include any statistical analysis—and the prerequisites continue to be listed in the course outline, Schedule of Classes, and College Catalog. </a:t>
            </a:r>
          </a:p>
          <a:p>
            <a:pPr marL="228600" lvl="0" indent="-228600">
              <a:buClr>
                <a:srgbClr val="674831"/>
              </a:buClr>
              <a:buSzPts val="2800"/>
              <a:buChar char="•"/>
            </a:pPr>
            <a:r>
              <a:rPr lang="en-US" i="1" dirty="0"/>
              <a:t>What do you ask?</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BE9B306C-F849-471F-B6EE-C05BA076BD06}"/>
              </a:ext>
            </a:extLst>
          </p:cNvPr>
          <p:cNvSpPr>
            <a:spLocks noGrp="1"/>
          </p:cNvSpPr>
          <p:nvPr>
            <p:ph type="sldNum" sz="quarter" idx="10"/>
          </p:nvPr>
        </p:nvSpPr>
        <p:spPr/>
        <p:txBody>
          <a:bodyPr/>
          <a:lstStyle/>
          <a:p>
            <a:pPr>
              <a:defRPr/>
            </a:pPr>
            <a:fld id="{216EA7D2-791D-1446-935B-01E569172531}" type="slidenum">
              <a:rPr lang="en-US" smtClean="0"/>
              <a:pPr>
                <a:defRPr/>
              </a:pPr>
              <a:t>8</a:t>
            </a:fld>
            <a:endParaRPr lang="en-US" dirty="0"/>
          </a:p>
        </p:txBody>
      </p:sp>
    </p:spTree>
    <p:extLst>
      <p:ext uri="{BB962C8B-B14F-4D97-AF65-F5344CB8AC3E}">
        <p14:creationId xmlns:p14="http://schemas.microsoft.com/office/powerpoint/2010/main" val="2781212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8D2B-0687-43BA-85E7-D864A7254765}"/>
              </a:ext>
            </a:extLst>
          </p:cNvPr>
          <p:cNvSpPr>
            <a:spLocks noGrp="1"/>
          </p:cNvSpPr>
          <p:nvPr>
            <p:ph type="title"/>
          </p:nvPr>
        </p:nvSpPr>
        <p:spPr/>
        <p:txBody>
          <a:bodyPr/>
          <a:lstStyle/>
          <a:p>
            <a:r>
              <a:rPr lang="en-US" dirty="0"/>
              <a:t>Scenario 5: Using TOP Codes</a:t>
            </a:r>
          </a:p>
        </p:txBody>
      </p:sp>
      <p:sp>
        <p:nvSpPr>
          <p:cNvPr id="3" name="Content Placeholder 2">
            <a:extLst>
              <a:ext uri="{FF2B5EF4-FFF2-40B4-BE49-F238E27FC236}">
                <a16:creationId xmlns:a16="http://schemas.microsoft.com/office/drawing/2014/main" id="{BAAB3A14-92F2-46F9-9BFF-ADE48F3F624F}"/>
              </a:ext>
            </a:extLst>
          </p:cNvPr>
          <p:cNvSpPr>
            <a:spLocks noGrp="1"/>
          </p:cNvSpPr>
          <p:nvPr>
            <p:ph idx="1"/>
          </p:nvPr>
        </p:nvSpPr>
        <p:spPr>
          <a:xfrm>
            <a:off x="641685" y="2662568"/>
            <a:ext cx="10996862" cy="3569419"/>
          </a:xfrm>
        </p:spPr>
        <p:txBody>
          <a:bodyPr/>
          <a:lstStyle/>
          <a:p>
            <a:pPr lvl="0">
              <a:lnSpc>
                <a:spcPct val="115000"/>
              </a:lnSpc>
              <a:spcBef>
                <a:spcPts val="1200"/>
              </a:spcBef>
            </a:pPr>
            <a:r>
              <a:rPr lang="en-US" dirty="0"/>
              <a:t>Discipline faculty are asking for your assistance in requesting a new TOP Code for an emerging discipline to identify the appropriate faculty minimum qualifications/faculty service areas, determine load and faculty compensation, and to ensure appropriate placement in a division.</a:t>
            </a:r>
          </a:p>
          <a:p>
            <a:pPr marL="228600" lvl="0" indent="-228600">
              <a:buClr>
                <a:srgbClr val="674831"/>
              </a:buClr>
              <a:buSzPts val="2800"/>
              <a:buChar char="•"/>
            </a:pPr>
            <a:r>
              <a:rPr lang="en-US" i="1" dirty="0"/>
              <a:t>What do you ask?</a:t>
            </a:r>
            <a:endParaRPr lang="en-US" dirty="0"/>
          </a:p>
          <a:p>
            <a:pPr marL="228600" lvl="0" indent="-228600">
              <a:buClr>
                <a:srgbClr val="674831"/>
              </a:buClr>
              <a:buSzPts val="2800"/>
              <a:buChar char="•"/>
            </a:pPr>
            <a:r>
              <a:rPr lang="en-US" i="1" dirty="0"/>
              <a:t>What do you do?</a:t>
            </a:r>
            <a:endParaRPr lang="en-US" dirty="0"/>
          </a:p>
          <a:p>
            <a:pPr marL="228600" lvl="0" indent="-228600">
              <a:buClr>
                <a:srgbClr val="674831"/>
              </a:buClr>
              <a:buSzPts val="2800"/>
              <a:buChar char="•"/>
            </a:pPr>
            <a:r>
              <a:rPr lang="en-US" i="1" dirty="0"/>
              <a:t>Who should be included in the discussion?</a:t>
            </a:r>
            <a:endParaRPr lang="en-US" dirty="0"/>
          </a:p>
          <a:p>
            <a:endParaRPr lang="en-US" dirty="0"/>
          </a:p>
        </p:txBody>
      </p:sp>
      <p:sp>
        <p:nvSpPr>
          <p:cNvPr id="4" name="Slide Number Placeholder 3">
            <a:extLst>
              <a:ext uri="{FF2B5EF4-FFF2-40B4-BE49-F238E27FC236}">
                <a16:creationId xmlns:a16="http://schemas.microsoft.com/office/drawing/2014/main" id="{A70BE6BA-0E2A-4C49-9EDA-0B253ECAA28A}"/>
              </a:ext>
            </a:extLst>
          </p:cNvPr>
          <p:cNvSpPr>
            <a:spLocks noGrp="1"/>
          </p:cNvSpPr>
          <p:nvPr>
            <p:ph type="sldNum" sz="quarter" idx="10"/>
          </p:nvPr>
        </p:nvSpPr>
        <p:spPr/>
        <p:txBody>
          <a:bodyPr/>
          <a:lstStyle/>
          <a:p>
            <a:pPr>
              <a:defRPr/>
            </a:pPr>
            <a:fld id="{216EA7D2-791D-1446-935B-01E569172531}" type="slidenum">
              <a:rPr lang="en-US" smtClean="0"/>
              <a:pPr>
                <a:defRPr/>
              </a:pPr>
              <a:t>9</a:t>
            </a:fld>
            <a:endParaRPr lang="en-US" dirty="0"/>
          </a:p>
        </p:txBody>
      </p:sp>
    </p:spTree>
    <p:extLst>
      <p:ext uri="{BB962C8B-B14F-4D97-AF65-F5344CB8AC3E}">
        <p14:creationId xmlns:p14="http://schemas.microsoft.com/office/powerpoint/2010/main" val="2413923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ASCCC Curriculum Inst. 2020 Theme">
  <a:themeElements>
    <a:clrScheme name="ASCCC CI 2021">
      <a:dk1>
        <a:srgbClr val="005B96"/>
      </a:dk1>
      <a:lt1>
        <a:srgbClr val="FFFFFF"/>
      </a:lt1>
      <a:dk2>
        <a:srgbClr val="4186C3"/>
      </a:dk2>
      <a:lt2>
        <a:srgbClr val="F0ECE8"/>
      </a:lt2>
      <a:accent1>
        <a:srgbClr val="9277B9"/>
      </a:accent1>
      <a:accent2>
        <a:srgbClr val="26BB9A"/>
      </a:accent2>
      <a:accent3>
        <a:srgbClr val="54514F"/>
      </a:accent3>
      <a:accent4>
        <a:srgbClr val="008C77"/>
      </a:accent4>
      <a:accent5>
        <a:srgbClr val="005B95"/>
      </a:accent5>
      <a:accent6>
        <a:srgbClr val="4186C3"/>
      </a:accent6>
      <a:hlink>
        <a:srgbClr val="005B95"/>
      </a:hlink>
      <a:folHlink>
        <a:srgbClr val="9277B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1 ppt template 1" id="{51EA16D3-33AF-FB47-8A3F-98393035F582}" vid="{B3F2FE11-A695-BB46-B2B0-D0567344DE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CI 2021 ppt template 1</Template>
  <TotalTime>194</TotalTime>
  <Words>853</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vt:lpstr>
      <vt:lpstr>Palatino</vt:lpstr>
      <vt:lpstr>ASCCC Curriculum Inst. 2020 Theme</vt:lpstr>
      <vt:lpstr>Curriculum Pre-Session:  New/Newer Curriculum Administrators</vt:lpstr>
      <vt:lpstr>Session Facilitators:</vt:lpstr>
      <vt:lpstr>Session Learning Outcomes:</vt:lpstr>
      <vt:lpstr>Who is here? (Use the Pathable Chat!)</vt:lpstr>
      <vt:lpstr>Scenario 1: Alignment with CSU</vt:lpstr>
      <vt:lpstr>Scenario 2: Program Development</vt:lpstr>
      <vt:lpstr>Scenario 3: Persistent Equity Gaps</vt:lpstr>
      <vt:lpstr>Scenario 4: Validation of Prerequisites</vt:lpstr>
      <vt:lpstr>Scenario 5: Using TOP Codes</vt:lpstr>
      <vt:lpstr>Scenario 6: Rethinking Curriculum</vt:lpstr>
      <vt:lpstr>Scenario 7: TMC/ADT and CSUs</vt:lpstr>
      <vt:lpstr>Scenario 8: Steps in the Curriculum Process</vt:lpstr>
      <vt:lpstr>Scenario 9: Credit for Prior Learning</vt:lpstr>
      <vt:lpstr>I did not see that coming!</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Pre-Session:  New/Newer Curriculum Administrators</dc:title>
  <dc:creator>Jennifer Zellet</dc:creator>
  <cp:lastModifiedBy>Daar, Karen L</cp:lastModifiedBy>
  <cp:revision>12</cp:revision>
  <cp:lastPrinted>2020-11-24T19:39:26Z</cp:lastPrinted>
  <dcterms:created xsi:type="dcterms:W3CDTF">2021-06-30T20:35:03Z</dcterms:created>
  <dcterms:modified xsi:type="dcterms:W3CDTF">2021-07-07T18:15:02Z</dcterms:modified>
</cp:coreProperties>
</file>