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sccc.org/events/exemplary-program-award-0" TargetMode="External"/><Relationship Id="rId3" Type="http://schemas.openxmlformats.org/officeDocument/2006/relationships/hyperlink" Target="https://asccc.org/events/hayward-award-0" TargetMode="External"/><Relationship Id="rId4" Type="http://schemas.openxmlformats.org/officeDocument/2006/relationships/hyperlink" Target="https://asccc.org/events/stanback-stroud-diversity-award-0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images.app.goo.gl/FzGhUg31jxYKk62y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Stephanie </a:t>
            </a:r>
            <a:endParaRPr/>
          </a:p>
        </p:txBody>
      </p:sp>
      <p:sp>
        <p:nvSpPr>
          <p:cNvPr id="46" name="Google Shape;46;p1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47" name="Google Shape;4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Julie </a:t>
            </a:r>
            <a:endParaRPr/>
          </a:p>
        </p:txBody>
      </p:sp>
      <p:sp>
        <p:nvSpPr>
          <p:cNvPr id="126" name="Google Shape;126;p9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127" name="Google Shape;12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</a:t>
            </a:r>
            <a:endParaRPr/>
          </a:p>
        </p:txBody>
      </p:sp>
      <p:sp>
        <p:nvSpPr>
          <p:cNvPr id="136" name="Google Shape;136;p10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137" name="Google Shape;13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</a:t>
            </a:r>
            <a:endParaRPr/>
          </a:p>
        </p:txBody>
      </p:sp>
      <p:sp>
        <p:nvSpPr>
          <p:cNvPr id="147" name="Google Shape;147;p11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148" name="Google Shape;14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Julie </a:t>
            </a:r>
            <a:endParaRPr/>
          </a:p>
        </p:txBody>
      </p:sp>
      <p:sp>
        <p:nvSpPr>
          <p:cNvPr id="158" name="Google Shape;158;p13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159" name="Google Shape;15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 </a:t>
            </a:r>
            <a:endParaRPr/>
          </a:p>
        </p:txBody>
      </p:sp>
      <p:sp>
        <p:nvSpPr>
          <p:cNvPr id="168" name="Google Shape;168;p14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169" name="Google Shape;16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</a:t>
            </a:r>
            <a:endParaRPr/>
          </a:p>
        </p:txBody>
      </p:sp>
      <p:sp>
        <p:nvSpPr>
          <p:cNvPr id="177" name="Google Shape;177;p15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178" name="Google Shape;17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</a:t>
            </a:r>
            <a:endParaRPr/>
          </a:p>
        </p:txBody>
      </p:sp>
      <p:sp>
        <p:nvSpPr>
          <p:cNvPr id="188" name="Google Shape;188;p16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189" name="Google Shape;18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Edit </a:t>
            </a:r>
            <a:endParaRPr/>
          </a:p>
        </p:txBody>
      </p:sp>
      <p:sp>
        <p:nvSpPr>
          <p:cNvPr id="198" name="Google Shape;198;p17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199" name="Google Shape;19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Julie </a:t>
            </a:r>
            <a:endParaRPr/>
          </a:p>
        </p:txBody>
      </p:sp>
      <p:sp>
        <p:nvSpPr>
          <p:cNvPr id="208" name="Google Shape;208;p18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209" name="Google Shape;20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545269051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a545269051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Julie </a:t>
            </a:r>
            <a:endParaRPr/>
          </a:p>
        </p:txBody>
      </p:sp>
      <p:sp>
        <p:nvSpPr>
          <p:cNvPr id="218" name="Google Shape;218;ga545269051_0_3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219" name="Google Shape;219;ga545269051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Sharon </a:t>
            </a:r>
            <a:endParaRPr/>
          </a:p>
          <a:p>
            <a:pPr indent="-10033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80"/>
              <a:buFont typeface="Noto Sans Symbols"/>
              <a:buChar char="⮚"/>
            </a:pPr>
            <a:r>
              <a:rPr b="1" lang="en-US" sz="158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lang="en-US" sz="158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xemplary Program Award</a:t>
            </a:r>
            <a:br>
              <a:rPr b="1" lang="en-US" sz="158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sz="158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530" lvl="1" marL="685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80"/>
              <a:buFont typeface="Noto Sans Symbols"/>
              <a:buChar char="•"/>
            </a:pPr>
            <a:r>
              <a:rPr lang="en-US" sz="158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Recognizes outstanding community college programs. </a:t>
            </a:r>
            <a:endParaRPr sz="158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530" lvl="1" marL="685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80"/>
              <a:buFont typeface="Noto Sans Symbols"/>
              <a:buChar char="•"/>
            </a:pPr>
            <a:r>
              <a:rPr lang="en-US" sz="158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year’s theme: “Equitable Practices in a Virtual Educational Environment” </a:t>
            </a:r>
            <a:endParaRPr sz="158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530" lvl="1" marL="685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80"/>
              <a:buFont typeface="Noto Sans Symbols"/>
              <a:buChar char="•"/>
            </a:pPr>
            <a:r>
              <a:rPr lang="en-US" sz="158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Applications due November 9.</a:t>
            </a:r>
            <a:endParaRPr sz="158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85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80" u="sng">
                <a:solidFill>
                  <a:srgbClr val="054590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https://asccc.org/events/exemplary-program-award-0</a:t>
            </a:r>
            <a:r>
              <a:rPr lang="en-US" sz="158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4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033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580"/>
              <a:buFont typeface="Noto Sans Symbols"/>
              <a:buChar char="⮚"/>
            </a:pPr>
            <a:r>
              <a:rPr b="1" lang="en-US" sz="158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 Hayward Award</a:t>
            </a:r>
            <a:endParaRPr sz="158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530" lvl="1" marL="6858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580"/>
              <a:buFont typeface="Noto Sans Symbols"/>
              <a:buChar char="•"/>
            </a:pPr>
            <a:r>
              <a:rPr lang="en-US" sz="158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Honors Outstanding community college faculty who have a track record of excellence both in teaching and in professional activities and have demonstrated commitment to their students, profession, and college.</a:t>
            </a:r>
            <a:endParaRPr sz="158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530" lvl="1" marL="6858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580"/>
              <a:buFont typeface="Noto Sans Symbols"/>
              <a:buChar char="•"/>
            </a:pPr>
            <a:r>
              <a:rPr lang="en-US" sz="158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Applications due December 11.  </a:t>
            </a:r>
            <a:br>
              <a:rPr lang="en-US" sz="158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80" u="sng">
                <a:solidFill>
                  <a:srgbClr val="05459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https://asccc.org/events/hayward-award-0</a:t>
            </a:r>
            <a:endParaRPr sz="124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033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580"/>
              <a:buFont typeface="Noto Sans Symbols"/>
              <a:buChar char="⮚"/>
            </a:pPr>
            <a:r>
              <a:rPr b="1" lang="en-US" sz="158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Stanback-Stroud Diversity Award</a:t>
            </a:r>
            <a:endParaRPr sz="158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530" lvl="1" marL="6858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580"/>
              <a:buFont typeface="Noto Sans Symbols"/>
              <a:buChar char="•"/>
            </a:pPr>
            <a:r>
              <a:rPr lang="en-US" sz="158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Honors faculty who have made special contributions addressing issues involving diversity.</a:t>
            </a:r>
            <a:endParaRPr sz="158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530" lvl="1" marL="6858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580"/>
              <a:buFont typeface="Noto Sans Symbols"/>
              <a:buChar char="•"/>
            </a:pPr>
            <a:r>
              <a:rPr lang="en-US" sz="158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Applications due February 8.</a:t>
            </a:r>
            <a:br>
              <a:rPr lang="en-US" sz="158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80" u="sng">
                <a:solidFill>
                  <a:srgbClr val="05459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https://asccc.org/events/stanback-stroud-diversity-award-0</a:t>
            </a:r>
            <a:endParaRPr sz="158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40"/>
              <a:buFont typeface="Arial"/>
              <a:buNone/>
            </a:pPr>
            <a:r>
              <a:t/>
            </a:r>
            <a:endParaRPr sz="174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9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229" name="Google Shape;229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Howard </a:t>
            </a:r>
            <a:endParaRPr/>
          </a:p>
        </p:txBody>
      </p:sp>
      <p:sp>
        <p:nvSpPr>
          <p:cNvPr id="239" name="Google Shape;239;p20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240" name="Google Shape;24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Howard </a:t>
            </a:r>
            <a:endParaRPr/>
          </a:p>
        </p:txBody>
      </p:sp>
      <p:sp>
        <p:nvSpPr>
          <p:cNvPr id="250" name="Google Shape;250;p21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251" name="Google Shape;25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Howard </a:t>
            </a:r>
            <a:endParaRPr/>
          </a:p>
        </p:txBody>
      </p:sp>
      <p:sp>
        <p:nvSpPr>
          <p:cNvPr id="260" name="Google Shape;260;p22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261" name="Google Shape;26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 </a:t>
            </a:r>
            <a:endParaRPr/>
          </a:p>
        </p:txBody>
      </p:sp>
      <p:sp>
        <p:nvSpPr>
          <p:cNvPr id="270" name="Google Shape;270;p23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271" name="Google Shape;271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</a:t>
            </a:r>
            <a:endParaRPr/>
          </a:p>
        </p:txBody>
      </p:sp>
      <p:sp>
        <p:nvSpPr>
          <p:cNvPr id="69" name="Google Shape;69;p4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70" name="Google Shape;7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 Poll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Word Cloud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Times New Roman"/>
              <a:buAutoNum type="arabicPeriod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How do you feel today on the first day of plenary ?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Times New Roman"/>
              <a:buAutoNum type="arabicPeriod"/>
            </a:pPr>
            <a:r>
              <a:rPr lang="en-US" sz="14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If you could learn one new professional skill, what would it be?</a:t>
            </a:r>
            <a:endParaRPr sz="14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80" name="Google Shape;8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Howard </a:t>
            </a:r>
            <a:endParaRPr/>
          </a:p>
        </p:txBody>
      </p:sp>
      <p:sp>
        <p:nvSpPr>
          <p:cNvPr id="90" name="Google Shape;90;p6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91" name="Google Shape;9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Howard</a:t>
            </a:r>
            <a:endParaRPr/>
          </a:p>
        </p:txBody>
      </p:sp>
      <p:sp>
        <p:nvSpPr>
          <p:cNvPr id="99" name="Google Shape;9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Sharon </a:t>
            </a:r>
            <a:endParaRPr/>
          </a:p>
        </p:txBody>
      </p:sp>
      <p:sp>
        <p:nvSpPr>
          <p:cNvPr id="108" name="Google Shape;108;p8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109" name="Google Shape;10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62f3c8a3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62f3c8a3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https://images.app.goo.gl/FzGhUg31jxYKk62y9</a:t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119" name="Google Shape;119;ga62f3c8a3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title"/>
          </p:nvPr>
        </p:nvSpPr>
        <p:spPr>
          <a:xfrm>
            <a:off x="815926" y="5111646"/>
            <a:ext cx="10547847" cy="1573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A">
  <p:cSld name="Section Slide A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2124222" y="0"/>
            <a:ext cx="10067778" cy="2355163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190500" sx="101000" rotWithShape="0" algn="l" dir="10800000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2895600" y="403412"/>
            <a:ext cx="8458198" cy="1685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29994" y="2662568"/>
            <a:ext cx="10523806" cy="3569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994" y="6377118"/>
            <a:ext cx="344357" cy="34435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15201" l="22088" r="12912" t="18379"/>
          <a:stretch/>
        </p:blipFill>
        <p:spPr>
          <a:xfrm>
            <a:off x="0" y="0"/>
            <a:ext cx="2729345" cy="2355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 Column Slide">
  <p:cSld name="Content 1 Column Slide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sx="101000" rotWithShape="0" algn="l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tino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5446" y="6377118"/>
            <a:ext cx="344357" cy="34435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>
            <p:ph idx="11" type="ftr"/>
          </p:nvPr>
        </p:nvSpPr>
        <p:spPr>
          <a:xfrm>
            <a:off x="167522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Column Slide">
  <p:cSld name="Content 2 Column Slide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sx="101000" rotWithShape="0" algn="l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tino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277650" y="1798320"/>
            <a:ext cx="4922537" cy="4391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6388259" y="1798320"/>
            <a:ext cx="4948881" cy="4391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49514" y="6377118"/>
            <a:ext cx="344357" cy="3443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168151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10297550" y="6356350"/>
            <a:ext cx="1056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947" y="6377118"/>
            <a:ext cx="344357" cy="34435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/>
          <p:nvPr>
            <p:ph idx="11" type="ftr"/>
          </p:nvPr>
        </p:nvSpPr>
        <p:spPr>
          <a:xfrm>
            <a:off x="130946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277650" y="365125"/>
            <a:ext cx="100761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C34"/>
              </a:buClr>
              <a:buSzPts val="4400"/>
              <a:buFont typeface="Palatino"/>
              <a:buNone/>
              <a:defRPr b="0" i="0" sz="4400" u="none" cap="none" strike="noStrike">
                <a:solidFill>
                  <a:srgbClr val="660C34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289154" y="1825625"/>
            <a:ext cx="1006464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asccc.org/sites/default/files/07_Resolution_Writing_Advice_0.pdf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asccc.org/about" TargetMode="External"/><Relationship Id="rId4" Type="http://schemas.openxmlformats.org/officeDocument/2006/relationships/hyperlink" Target="http://www.asccc.org/sites/default/files/Senate%20Delegates%20Roles%20%26%20Responsibilities_0.pdf" TargetMode="External"/><Relationship Id="rId5" Type="http://schemas.openxmlformats.org/officeDocument/2006/relationships/hyperlink" Target="http://www.asccc.org/papers/resolution-handbook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asccc.org/resources/resolutions" TargetMode="External"/><Relationship Id="rId4" Type="http://schemas.openxmlformats.org/officeDocument/2006/relationships/hyperlink" Target="https://www.asccc.org/events/2020-11-05-160000-2020-11-08-000000/2020-fall-plenary-session-virtual-event" TargetMode="External"/><Relationship Id="rId5" Type="http://schemas.openxmlformats.org/officeDocument/2006/relationships/hyperlink" Target="http://asccc.org/about/bylaws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815926" y="5111646"/>
            <a:ext cx="10547847" cy="1573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"/>
              <a:buNone/>
            </a:pPr>
            <a:r>
              <a:rPr lang="en-US" sz="4400"/>
              <a:t>New Delegates and First Time Attendees</a:t>
            </a:r>
            <a:br>
              <a:rPr lang="en-US" sz="4400"/>
            </a:br>
            <a:r>
              <a:rPr lang="en-US" sz="4400"/>
              <a:t>Information Session, Plenary Orientation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type="title"/>
          </p:nvPr>
        </p:nvSpPr>
        <p:spPr>
          <a:xfrm>
            <a:off x="2895600" y="403412"/>
            <a:ext cx="8458198" cy="11166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b="1" i="1" lang="en-US" sz="4800" u="none" cap="none" strike="noStrike">
                <a:latin typeface="Georgia"/>
                <a:ea typeface="Georgia"/>
                <a:cs typeface="Georgia"/>
                <a:sym typeface="Georgia"/>
              </a:rPr>
              <a:t>Session Attendance Plan</a:t>
            </a:r>
            <a:endParaRPr sz="4800"/>
          </a:p>
        </p:txBody>
      </p:sp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120162" y="2436937"/>
            <a:ext cx="11624534" cy="35694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t/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3429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❖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Review program </a:t>
            </a: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❖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Come in a team? Divide and conquer!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1" name="Google Shape;131;p16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6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Fall Plenary 2020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>
            <p:ph type="title"/>
          </p:nvPr>
        </p:nvSpPr>
        <p:spPr>
          <a:xfrm>
            <a:off x="2895600" y="403412"/>
            <a:ext cx="8458198" cy="1685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</a:pPr>
            <a:r>
              <a:rPr lang="en-US"/>
              <a:t>Accessing the PPT and Chat after the session </a:t>
            </a:r>
            <a:endParaRPr/>
          </a:p>
        </p:txBody>
      </p:sp>
      <p:sp>
        <p:nvSpPr>
          <p:cNvPr id="140" name="Google Shape;140;p17"/>
          <p:cNvSpPr txBox="1"/>
          <p:nvPr>
            <p:ph idx="1" type="body"/>
          </p:nvPr>
        </p:nvSpPr>
        <p:spPr>
          <a:xfrm>
            <a:off x="152775" y="2410475"/>
            <a:ext cx="119337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46355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❖"/>
            </a:pPr>
            <a:r>
              <a:rPr lang="en-US" sz="3700"/>
              <a:t>In Pathable you will be able to access the PPTs by clicking on Files </a:t>
            </a:r>
            <a:endParaRPr sz="3700"/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  <a:p>
            <a:pPr indent="-46355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❖"/>
            </a:pPr>
            <a:r>
              <a:rPr lang="en-US" sz="3700"/>
              <a:t>The chats are also archived in conversations. Can only access and use chat through Pathable platform. </a:t>
            </a:r>
            <a:endParaRPr sz="40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1" name="Google Shape;141;p17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17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pic>
        <p:nvPicPr>
          <p:cNvPr id="143" name="Google Shape;14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1850" y="3700366"/>
            <a:ext cx="6995283" cy="72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>
            <a:off x="2895600" y="403412"/>
            <a:ext cx="8458198" cy="1685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</a:pPr>
            <a:r>
              <a:rPr lang="en-US"/>
              <a:t>Pathable Tips and Connecting with other Attendees </a:t>
            </a:r>
            <a:endParaRPr/>
          </a:p>
        </p:txBody>
      </p:sp>
      <p:sp>
        <p:nvSpPr>
          <p:cNvPr id="151" name="Google Shape;151;p18"/>
          <p:cNvSpPr txBox="1"/>
          <p:nvPr>
            <p:ph idx="1" type="body"/>
          </p:nvPr>
        </p:nvSpPr>
        <p:spPr>
          <a:xfrm>
            <a:off x="0" y="2393500"/>
            <a:ext cx="12192000" cy="44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❖"/>
            </a:pPr>
            <a:r>
              <a:rPr b="1" lang="en-US" sz="3000">
                <a:solidFill>
                  <a:srgbClr val="990000"/>
                </a:solidFill>
              </a:rPr>
              <a:t>People</a:t>
            </a:r>
            <a:r>
              <a:rPr lang="en-US" sz="3000">
                <a:solidFill>
                  <a:srgbClr val="990000"/>
                </a:solidFill>
              </a:rPr>
              <a:t>-</a:t>
            </a:r>
            <a:r>
              <a:rPr lang="en-US" sz="3000"/>
              <a:t>-Allows you to see who is attending and their contact information </a:t>
            </a:r>
            <a:endParaRPr sz="3000"/>
          </a:p>
          <a:p>
            <a:pPr indent="-4191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❖"/>
            </a:pPr>
            <a:r>
              <a:rPr b="1" lang="en-US" sz="3000">
                <a:solidFill>
                  <a:schemeClr val="dk1"/>
                </a:solidFill>
              </a:rPr>
              <a:t>Schedule</a:t>
            </a:r>
            <a:r>
              <a:rPr lang="en-US" sz="3000">
                <a:solidFill>
                  <a:schemeClr val="dk1"/>
                </a:solidFill>
              </a:rPr>
              <a:t>-</a:t>
            </a:r>
            <a:r>
              <a:rPr lang="en-US" sz="3000"/>
              <a:t> Allows you to see the full agenda and create your own schedule </a:t>
            </a:r>
            <a:endParaRPr sz="3000"/>
          </a:p>
          <a:p>
            <a:pPr indent="-4191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❖"/>
            </a:pPr>
            <a:r>
              <a:rPr b="1" lang="en-US" sz="3000">
                <a:solidFill>
                  <a:schemeClr val="dk1"/>
                </a:solidFill>
              </a:rPr>
              <a:t>Conversations</a:t>
            </a:r>
            <a:r>
              <a:rPr lang="en-US" sz="3000">
                <a:solidFill>
                  <a:schemeClr val="dk1"/>
                </a:solidFill>
              </a:rPr>
              <a:t>-</a:t>
            </a:r>
            <a:r>
              <a:rPr lang="en-US" sz="3000"/>
              <a:t> General and Archived Chats (Need Help. Ask Here) </a:t>
            </a:r>
            <a:endParaRPr sz="3000"/>
          </a:p>
          <a:p>
            <a:pPr indent="-4191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❖"/>
            </a:pPr>
            <a:r>
              <a:rPr b="1" lang="en-US" sz="3000">
                <a:solidFill>
                  <a:schemeClr val="dk1"/>
                </a:solidFill>
              </a:rPr>
              <a:t>Resources</a:t>
            </a:r>
            <a:r>
              <a:rPr lang="en-US" sz="3000">
                <a:solidFill>
                  <a:schemeClr val="dk1"/>
                </a:solidFill>
              </a:rPr>
              <a:t>-</a:t>
            </a:r>
            <a:r>
              <a:rPr lang="en-US" sz="3000"/>
              <a:t> Links to ASCCC Resources </a:t>
            </a:r>
            <a:endParaRPr sz="30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18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pic>
        <p:nvPicPr>
          <p:cNvPr id="154" name="Google Shape;1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000" y="5368688"/>
            <a:ext cx="10997626" cy="86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2895600" y="403412"/>
            <a:ext cx="8458198" cy="1366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</a:pPr>
            <a:r>
              <a:rPr b="1" i="1" lang="en-US" sz="4000" u="none" cap="none" strike="noStrike">
                <a:latin typeface="Georgia"/>
                <a:ea typeface="Georgia"/>
                <a:cs typeface="Georgia"/>
                <a:sym typeface="Georgia"/>
              </a:rPr>
              <a:t>I’m a new delegate…</a:t>
            </a:r>
            <a:br>
              <a:rPr b="1" i="1" lang="en-US" sz="4000" u="none" cap="none" strike="noStrike">
                <a:latin typeface="Georgia"/>
                <a:ea typeface="Georgia"/>
                <a:cs typeface="Georgia"/>
                <a:sym typeface="Georgia"/>
              </a:rPr>
            </a:br>
            <a:r>
              <a:rPr b="1" i="1" lang="en-US" sz="4000" u="none" cap="none" strike="noStrike">
                <a:latin typeface="Georgia"/>
                <a:ea typeface="Georgia"/>
                <a:cs typeface="Georgia"/>
                <a:sym typeface="Georgia"/>
              </a:rPr>
              <a:t>	what do I do at Plenary?</a:t>
            </a:r>
            <a:endParaRPr sz="4000"/>
          </a:p>
        </p:txBody>
      </p:sp>
      <p:sp>
        <p:nvSpPr>
          <p:cNvPr id="162" name="Google Shape;162;p19"/>
          <p:cNvSpPr txBox="1"/>
          <p:nvPr>
            <p:ph idx="1" type="body"/>
          </p:nvPr>
        </p:nvSpPr>
        <p:spPr>
          <a:xfrm>
            <a:off x="0" y="2461400"/>
            <a:ext cx="12192000" cy="4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8001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en-US" sz="3200">
                <a:solidFill>
                  <a:srgbClr val="000000"/>
                </a:solidFill>
              </a:rPr>
              <a:t>Attend Area meetings at plenary</a:t>
            </a:r>
            <a:endParaRPr sz="2800">
              <a:solidFill>
                <a:srgbClr val="000000"/>
              </a:solidFill>
            </a:endParaRPr>
          </a:p>
          <a:p>
            <a:pPr indent="-368300" lvl="0" marL="8001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en-US" sz="3200">
                <a:solidFill>
                  <a:srgbClr val="000000"/>
                </a:solidFill>
              </a:rPr>
              <a:t>Read session resolutions packets.</a:t>
            </a:r>
            <a:endParaRPr sz="2800">
              <a:solidFill>
                <a:srgbClr val="000000"/>
              </a:solidFill>
            </a:endParaRPr>
          </a:p>
          <a:p>
            <a:pPr indent="-368300" lvl="0" marL="8001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en-US" sz="3200">
                <a:solidFill>
                  <a:srgbClr val="000000"/>
                </a:solidFill>
              </a:rPr>
              <a:t>Debate and vote on resolutions - represent your local senate’s positions</a:t>
            </a:r>
            <a:endParaRPr sz="2800">
              <a:solidFill>
                <a:srgbClr val="000000"/>
              </a:solidFill>
            </a:endParaRPr>
          </a:p>
          <a:p>
            <a:pPr indent="-368300" lvl="0" marL="8001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en-US" sz="3200">
                <a:solidFill>
                  <a:srgbClr val="000000"/>
                </a:solidFill>
              </a:rPr>
              <a:t>Network!</a:t>
            </a:r>
            <a:endParaRPr sz="2800">
              <a:solidFill>
                <a:srgbClr val="000000"/>
              </a:solidFill>
            </a:endParaRPr>
          </a:p>
          <a:p>
            <a:pPr indent="-254000" lvl="1" marL="11430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sz="3200">
                <a:solidFill>
                  <a:srgbClr val="000000"/>
                </a:solidFill>
              </a:rPr>
              <a:t>Get to know your Area Representative and the entire Executive Committee…we’re here to help!</a:t>
            </a:r>
            <a:endParaRPr sz="2800">
              <a:solidFill>
                <a:srgbClr val="000000"/>
              </a:solidFill>
            </a:endParaRPr>
          </a:p>
          <a:p>
            <a:pPr indent="-368300" lvl="0" marL="8001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en-US" sz="3200">
                <a:solidFill>
                  <a:srgbClr val="000000"/>
                </a:solidFill>
              </a:rPr>
              <a:t>And remember – have fun!</a:t>
            </a:r>
            <a:endParaRPr sz="2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19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Fall Plenary 2020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type="title"/>
          </p:nvPr>
        </p:nvSpPr>
        <p:spPr>
          <a:xfrm>
            <a:off x="2895600" y="403412"/>
            <a:ext cx="8458198" cy="1685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</a:pPr>
            <a:r>
              <a:rPr lang="en-US"/>
              <a:t>Caucuses </a:t>
            </a:r>
            <a:endParaRPr/>
          </a:p>
        </p:txBody>
      </p:sp>
      <p:sp>
        <p:nvSpPr>
          <p:cNvPr id="172" name="Google Shape;172;p20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0" y="2376525"/>
            <a:ext cx="12120300" cy="43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-US" sz="2700">
                <a:solidFill>
                  <a:srgbClr val="990000"/>
                </a:solidFill>
              </a:rPr>
              <a:t>Thurs Nov 5th 9am – 6pm Caucus Zoom Rooms Open</a:t>
            </a:r>
            <a:endParaRPr b="1" sz="2700">
              <a:solidFill>
                <a:srgbClr val="990000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en-US" sz="3200">
                <a:solidFill>
                  <a:schemeClr val="dk2"/>
                </a:solidFill>
              </a:rPr>
              <a:t>Black Caucus</a:t>
            </a:r>
            <a:endParaRPr sz="3200">
              <a:solidFill>
                <a:schemeClr val="dk2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en-US" sz="3200">
                <a:solidFill>
                  <a:schemeClr val="dk2"/>
                </a:solidFill>
              </a:rPr>
              <a:t>Latinx Caucus</a:t>
            </a:r>
            <a:endParaRPr sz="3200">
              <a:solidFill>
                <a:schemeClr val="dk2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en-US" sz="3200">
                <a:solidFill>
                  <a:schemeClr val="dk2"/>
                </a:solidFill>
              </a:rPr>
              <a:t>LGBTQIA+ Caucus</a:t>
            </a:r>
            <a:endParaRPr sz="3200">
              <a:solidFill>
                <a:schemeClr val="dk2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en-US" sz="3200">
                <a:solidFill>
                  <a:schemeClr val="dk2"/>
                </a:solidFill>
              </a:rPr>
              <a:t>Small or Rural College Caucus</a:t>
            </a:r>
            <a:endParaRPr sz="3200">
              <a:solidFill>
                <a:schemeClr val="dk2"/>
              </a:solidFill>
            </a:endParaRPr>
          </a:p>
          <a:p>
            <a:pPr indent="-431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en-US" sz="3200">
                <a:solidFill>
                  <a:schemeClr val="dk2"/>
                </a:solidFill>
              </a:rPr>
              <a:t>Womyn’s Caucus</a:t>
            </a:r>
            <a:endParaRPr sz="3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2895600" y="403412"/>
            <a:ext cx="8458198" cy="14135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</a:pPr>
            <a:r>
              <a:rPr b="1" i="1" lang="en-US" sz="4400" u="none" cap="none" strike="noStrike">
                <a:latin typeface="Georgia"/>
                <a:ea typeface="Georgia"/>
                <a:cs typeface="Georgia"/>
                <a:sym typeface="Georgia"/>
              </a:rPr>
              <a:t>Saturday is Voting Day - Resolutions</a:t>
            </a:r>
            <a:endParaRPr sz="4400"/>
          </a:p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115999" y="2415027"/>
            <a:ext cx="11978700" cy="43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165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❖"/>
            </a:pPr>
            <a:r>
              <a:rPr lang="en-US" sz="4300">
                <a:latin typeface="Arial"/>
                <a:ea typeface="Arial"/>
                <a:cs typeface="Arial"/>
                <a:sym typeface="Arial"/>
              </a:rPr>
              <a:t>Resolutions:  the process</a:t>
            </a:r>
            <a:endParaRPr sz="3500"/>
          </a:p>
          <a:p>
            <a:pPr indent="-50165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Char char="❖"/>
            </a:pPr>
            <a:r>
              <a:rPr lang="en-US" sz="4300">
                <a:latin typeface="Arial"/>
                <a:ea typeface="Arial"/>
                <a:cs typeface="Arial"/>
                <a:sym typeface="Arial"/>
              </a:rPr>
              <a:t>Discussion:  </a:t>
            </a:r>
            <a:r>
              <a:rPr lang="en-US" sz="4300"/>
              <a:t>Pro/Con </a:t>
            </a:r>
            <a:endParaRPr sz="3500"/>
          </a:p>
          <a:p>
            <a:pPr indent="-50165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❖"/>
            </a:pPr>
            <a:r>
              <a:rPr lang="en-US" sz="4300">
                <a:latin typeface="Arial"/>
                <a:ea typeface="Arial"/>
                <a:cs typeface="Arial"/>
                <a:sym typeface="Arial"/>
              </a:rPr>
              <a:t>Voting: who votes</a:t>
            </a:r>
            <a:endParaRPr sz="3500"/>
          </a:p>
          <a:p>
            <a:pPr indent="-50165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❖"/>
            </a:pPr>
            <a:r>
              <a:rPr lang="en-US" sz="4300">
                <a:latin typeface="Arial"/>
                <a:ea typeface="Arial"/>
                <a:cs typeface="Arial"/>
                <a:sym typeface="Arial"/>
              </a:rPr>
              <a:t>Elections: (Spring only) </a:t>
            </a:r>
            <a:endParaRPr sz="43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21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Fall Plenary 2020</a:t>
            </a:r>
            <a:endParaRPr/>
          </a:p>
        </p:txBody>
      </p:sp>
      <p:pic>
        <p:nvPicPr>
          <p:cNvPr descr="The is a Vote badge." id="184" name="Google Shape;1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6708" y="3661019"/>
            <a:ext cx="3066555" cy="3060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type="title"/>
          </p:nvPr>
        </p:nvSpPr>
        <p:spPr>
          <a:xfrm>
            <a:off x="2895599" y="308410"/>
            <a:ext cx="9122229" cy="1685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b="1" i="1" lang="en-US" sz="4800" u="none" cap="none" strike="noStrike">
                <a:latin typeface="Georgia"/>
                <a:ea typeface="Georgia"/>
                <a:cs typeface="Georgia"/>
                <a:sym typeface="Georgia"/>
              </a:rPr>
              <a:t>Requirements for Resolutions</a:t>
            </a:r>
            <a:endParaRPr sz="4800"/>
          </a:p>
        </p:txBody>
      </p:sp>
      <p:sp>
        <p:nvSpPr>
          <p:cNvPr id="192" name="Google Shape;192;p22"/>
          <p:cNvSpPr txBox="1"/>
          <p:nvPr>
            <p:ph idx="1" type="body"/>
          </p:nvPr>
        </p:nvSpPr>
        <p:spPr>
          <a:xfrm>
            <a:off x="0" y="2376525"/>
            <a:ext cx="12192000" cy="43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b="1" i="1" lang="en-US" sz="3200">
                <a:latin typeface="Georgia"/>
                <a:ea typeface="Georgia"/>
                <a:cs typeface="Georgia"/>
                <a:sym typeface="Georgia"/>
              </a:rPr>
              <a:t>Four is the limit for Resolved and Whereas statements. </a:t>
            </a:r>
            <a:endParaRPr sz="2800"/>
          </a:p>
          <a:p>
            <a:pPr indent="-3683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b="1" i="1" lang="en-US" sz="3200">
                <a:latin typeface="Georgia"/>
                <a:ea typeface="Georgia"/>
                <a:cs typeface="Georgia"/>
                <a:sym typeface="Georgia"/>
              </a:rPr>
              <a:t>Action must be within ASCCC purview. </a:t>
            </a:r>
            <a:endParaRPr sz="2800"/>
          </a:p>
          <a:p>
            <a:pPr indent="-3683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b="1" i="1" lang="en-US" sz="3200">
                <a:latin typeface="Georgia"/>
                <a:ea typeface="Georgia"/>
                <a:cs typeface="Georgia"/>
                <a:sym typeface="Georgia"/>
              </a:rPr>
              <a:t>Facts needed in Whereas statement. </a:t>
            </a:r>
            <a:endParaRPr sz="2800"/>
          </a:p>
          <a:p>
            <a:pPr indent="-3683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b="1" i="1" lang="en-US" sz="3200">
                <a:latin typeface="Georgia"/>
                <a:ea typeface="Georgia"/>
                <a:cs typeface="Georgia"/>
                <a:sym typeface="Georgia"/>
              </a:rPr>
              <a:t>Check Resolutions website for previous positions. </a:t>
            </a:r>
            <a:endParaRPr sz="2800"/>
          </a:p>
          <a:p>
            <a:pPr indent="-3683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b="1" i="1" lang="en-US" sz="3200">
                <a:latin typeface="Georgia"/>
                <a:ea typeface="Georgia"/>
                <a:cs typeface="Georgia"/>
                <a:sym typeface="Georgia"/>
              </a:rPr>
              <a:t>More specific requirements: </a:t>
            </a:r>
            <a:r>
              <a:rPr b="1" i="1" lang="en-US" sz="3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https://asccc.org/sites/default/files/07_Resolution_Writing_Advice_0.pdf</a:t>
            </a:r>
            <a:endParaRPr i="1"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193" name="Google Shape;193;p22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22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2895600" y="403412"/>
            <a:ext cx="8458198" cy="1152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"/>
              <a:buNone/>
            </a:pPr>
            <a:r>
              <a:rPr lang="en-US" sz="4400"/>
              <a:t>Resolutions, Voting &amp; Discussion</a:t>
            </a:r>
            <a:endParaRPr/>
          </a:p>
        </p:txBody>
      </p:sp>
      <p:sp>
        <p:nvSpPr>
          <p:cNvPr id="202" name="Google Shape;202;p23"/>
          <p:cNvSpPr txBox="1"/>
          <p:nvPr>
            <p:ph idx="1" type="body"/>
          </p:nvPr>
        </p:nvSpPr>
        <p:spPr>
          <a:xfrm>
            <a:off x="0" y="2444425"/>
            <a:ext cx="12192000" cy="4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en-US" sz="2800">
                <a:solidFill>
                  <a:srgbClr val="000000"/>
                </a:solidFill>
              </a:rPr>
              <a:t>Resolutions are debated and voted…</a:t>
            </a:r>
            <a:r>
              <a:rPr lang="en-US" sz="2800" u="sng">
                <a:solidFill>
                  <a:srgbClr val="000000"/>
                </a:solidFill>
              </a:rPr>
              <a:t>anyone can debate</a:t>
            </a:r>
            <a:r>
              <a:rPr lang="en-US" sz="2800">
                <a:solidFill>
                  <a:srgbClr val="000000"/>
                </a:solidFill>
              </a:rPr>
              <a:t>.</a:t>
            </a:r>
            <a:endParaRPr sz="2800"/>
          </a:p>
          <a:p>
            <a:pPr indent="-177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en-US" sz="2800">
                <a:solidFill>
                  <a:srgbClr val="000000"/>
                </a:solidFill>
              </a:rPr>
              <a:t>Arguments are made at the pro and con “mics”.</a:t>
            </a:r>
            <a:endParaRPr sz="2800"/>
          </a:p>
          <a:p>
            <a:pPr indent="-254000" lvl="1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➢"/>
            </a:pPr>
            <a:r>
              <a:rPr lang="en-US" sz="2800">
                <a:solidFill>
                  <a:srgbClr val="000000"/>
                </a:solidFill>
              </a:rPr>
              <a:t>Debate continues until no one is at a mic, or until time for debate expires (15 minutes)</a:t>
            </a:r>
            <a:endParaRPr sz="2800">
              <a:solidFill>
                <a:srgbClr val="000000"/>
              </a:solidFill>
            </a:endParaRPr>
          </a:p>
          <a:p>
            <a:pPr indent="-1778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en-US" sz="2800">
                <a:solidFill>
                  <a:srgbClr val="000000"/>
                </a:solidFill>
              </a:rPr>
              <a:t>Parliamentary mic is for making motions, parliamentary inquiries to the chair, etc.</a:t>
            </a:r>
            <a:endParaRPr sz="2800"/>
          </a:p>
          <a:p>
            <a:pPr indent="-1778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en-US" sz="2800">
                <a:solidFill>
                  <a:srgbClr val="000000"/>
                </a:solidFill>
              </a:rPr>
              <a:t>Votes are voice votes…</a:t>
            </a:r>
            <a:r>
              <a:rPr lang="en-US" sz="2800" u="sng">
                <a:solidFill>
                  <a:srgbClr val="000000"/>
                </a:solidFill>
              </a:rPr>
              <a:t>only delegates vote</a:t>
            </a:r>
            <a:r>
              <a:rPr lang="en-US" sz="2800">
                <a:solidFill>
                  <a:srgbClr val="000000"/>
                </a:solidFill>
              </a:rPr>
              <a:t>!</a:t>
            </a:r>
            <a:endParaRPr sz="2800"/>
          </a:p>
          <a:p>
            <a:pPr indent="-1778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en-US" sz="2800">
                <a:solidFill>
                  <a:srgbClr val="000000"/>
                </a:solidFill>
              </a:rPr>
              <a:t>Attend the Friday General Session from 4-5pm for more details on the virtual voting process </a:t>
            </a:r>
            <a:endParaRPr sz="2800"/>
          </a:p>
        </p:txBody>
      </p:sp>
      <p:sp>
        <p:nvSpPr>
          <p:cNvPr id="203" name="Google Shape;203;p23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23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/>
          <p:nvPr>
            <p:ph type="title"/>
          </p:nvPr>
        </p:nvSpPr>
        <p:spPr>
          <a:xfrm>
            <a:off x="2895600" y="403412"/>
            <a:ext cx="8458198" cy="1685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</a:pPr>
            <a:r>
              <a:rPr lang="en-US"/>
              <a:t>Disciplines Lis</a:t>
            </a:r>
            <a:r>
              <a:rPr lang="en-US">
                <a:solidFill>
                  <a:srgbClr val="F3F3F3"/>
                </a:solidFill>
              </a:rPr>
              <a:t>t </a:t>
            </a:r>
            <a:r>
              <a:rPr lang="en-US">
                <a:solidFill>
                  <a:srgbClr val="F3F3F3"/>
                </a:solidFill>
              </a:rPr>
              <a:t>Timeline</a:t>
            </a:r>
            <a:r>
              <a:rPr lang="en-US"/>
              <a:t> </a:t>
            </a:r>
            <a:endParaRPr/>
          </a:p>
        </p:txBody>
      </p:sp>
      <p:sp>
        <p:nvSpPr>
          <p:cNvPr id="212" name="Google Shape;212;p24"/>
          <p:cNvSpPr txBox="1"/>
          <p:nvPr>
            <p:ph idx="1" type="body"/>
          </p:nvPr>
        </p:nvSpPr>
        <p:spPr>
          <a:xfrm>
            <a:off x="101850" y="2444425"/>
            <a:ext cx="12018600" cy="41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February</a:t>
            </a:r>
            <a:r>
              <a:rPr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Request for Proposals</a:t>
            </a:r>
            <a:endParaRPr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September:</a:t>
            </a:r>
            <a:r>
              <a:rPr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Final Call for Proposals (due September 30) and Summary of Submitted Proposals Distributed</a:t>
            </a:r>
            <a:endParaRPr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October</a:t>
            </a:r>
            <a:r>
              <a:rPr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Proposals Discussed at Area Meetings with Written Testimony Submitted to ASCCC Office</a:t>
            </a:r>
            <a:endParaRPr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November</a:t>
            </a:r>
            <a:r>
              <a:rPr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First Hearing and Testimony Collected</a:t>
            </a:r>
            <a:endParaRPr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January/February</a:t>
            </a:r>
            <a:r>
              <a:rPr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Proposals Reviewed by ASCCC Executive Committee</a:t>
            </a:r>
            <a:endParaRPr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March</a:t>
            </a:r>
            <a:r>
              <a:rPr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Summary of Proposals to Area Meetings for Second Hearing</a:t>
            </a:r>
            <a:endParaRPr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April</a:t>
            </a:r>
            <a:r>
              <a:rPr lang="en-US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Second Hearing and Vote at Plenary to Recommend Changes to Disciplines List</a:t>
            </a:r>
            <a:endParaRPr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3" name="Google Shape;213;p24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24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type="title"/>
          </p:nvPr>
        </p:nvSpPr>
        <p:spPr>
          <a:xfrm>
            <a:off x="2895600" y="403412"/>
            <a:ext cx="8458200" cy="16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</a:pPr>
            <a:r>
              <a:rPr lang="en-US"/>
              <a:t>Disciplines Lis</a:t>
            </a:r>
            <a:r>
              <a:rPr lang="en-US">
                <a:solidFill>
                  <a:srgbClr val="F3F3F3"/>
                </a:solidFill>
              </a:rPr>
              <a:t>t Proposals</a:t>
            </a:r>
            <a:r>
              <a:rPr lang="en-US"/>
              <a:t> </a:t>
            </a:r>
            <a:endParaRPr/>
          </a:p>
        </p:txBody>
      </p:sp>
      <p:sp>
        <p:nvSpPr>
          <p:cNvPr id="222" name="Google Shape;222;p25"/>
          <p:cNvSpPr txBox="1"/>
          <p:nvPr>
            <p:ph idx="1" type="body"/>
          </p:nvPr>
        </p:nvSpPr>
        <p:spPr>
          <a:xfrm>
            <a:off x="101850" y="2478375"/>
            <a:ext cx="12090300" cy="42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Friday, November 6, 2020 5-6pm</a:t>
            </a:r>
            <a:br>
              <a:rPr lang="en-US" sz="2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953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❖"/>
            </a:pPr>
            <a:r>
              <a:rPr lang="en-US" sz="4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Second Hearing-Registered Behavior Technician</a:t>
            </a:r>
            <a:endParaRPr sz="4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953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❖"/>
            </a:pPr>
            <a:r>
              <a:rPr lang="en-US" sz="4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First Hearing-Film and Media Studies</a:t>
            </a:r>
            <a:endParaRPr sz="4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953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❖"/>
            </a:pPr>
            <a:r>
              <a:rPr lang="en-US" sz="4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First Hearing-Digital Fabrication Technology</a:t>
            </a:r>
            <a:endParaRPr sz="4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10438228" y="6356350"/>
            <a:ext cx="91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Google Shape;224;p25"/>
          <p:cNvSpPr txBox="1"/>
          <p:nvPr>
            <p:ph idx="11" type="ftr"/>
          </p:nvPr>
        </p:nvSpPr>
        <p:spPr>
          <a:xfrm>
            <a:off x="1267265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2895600" y="403412"/>
            <a:ext cx="8458198" cy="1685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Palatino"/>
              <a:buNone/>
            </a:pPr>
            <a:r>
              <a:rPr lang="en-US" sz="6600"/>
              <a:t>Presenters </a:t>
            </a:r>
            <a:endParaRPr/>
          </a:p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0" y="2325600"/>
            <a:ext cx="12192000" cy="45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7625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❖"/>
            </a:pPr>
            <a:r>
              <a:rPr b="1" lang="en-US" sz="3500">
                <a:solidFill>
                  <a:schemeClr val="dk1"/>
                </a:solidFill>
              </a:rPr>
              <a:t>Stephanie Curry,</a:t>
            </a:r>
            <a:r>
              <a:rPr lang="en-US" sz="3500"/>
              <a:t> ASCCC North Representative </a:t>
            </a:r>
            <a:endParaRPr sz="2700"/>
          </a:p>
          <a:p>
            <a:pPr indent="-47625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❖"/>
            </a:pPr>
            <a:r>
              <a:rPr b="1" lang="en-US" sz="3500">
                <a:solidFill>
                  <a:schemeClr val="dk1"/>
                </a:solidFill>
              </a:rPr>
              <a:t>Howard Eskew,</a:t>
            </a:r>
            <a:r>
              <a:rPr lang="en-US" sz="3500"/>
              <a:t> San Diego Mesa College, RwLS Committee </a:t>
            </a:r>
            <a:endParaRPr sz="2700"/>
          </a:p>
          <a:p>
            <a:pPr indent="-47625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❖"/>
            </a:pPr>
            <a:r>
              <a:rPr b="1" lang="en-US" sz="3500">
                <a:solidFill>
                  <a:schemeClr val="dk1"/>
                </a:solidFill>
              </a:rPr>
              <a:t>Julie Oliver,</a:t>
            </a:r>
            <a:r>
              <a:rPr lang="en-US" sz="3500"/>
              <a:t> ASCCC Area A Representative </a:t>
            </a:r>
            <a:endParaRPr sz="2700"/>
          </a:p>
          <a:p>
            <a:pPr indent="-47625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❖"/>
            </a:pPr>
            <a:r>
              <a:rPr b="1" lang="en-US" sz="3500">
                <a:solidFill>
                  <a:schemeClr val="dk1"/>
                </a:solidFill>
              </a:rPr>
              <a:t>Sharon Sampson,</a:t>
            </a:r>
            <a:r>
              <a:rPr lang="en-US" sz="3500"/>
              <a:t> Grossmont College, Standards and Practices Committee </a:t>
            </a:r>
            <a:endParaRPr sz="27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2895600" y="403412"/>
            <a:ext cx="8458198" cy="1199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latino"/>
              <a:buNone/>
            </a:pPr>
            <a:r>
              <a:rPr lang="en-US" sz="6000"/>
              <a:t>ASCCC Awards</a:t>
            </a:r>
            <a:endParaRPr/>
          </a:p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0" y="2368825"/>
            <a:ext cx="12192000" cy="4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b="1" lang="en-US" sz="2780">
                <a:solidFill>
                  <a:schemeClr val="dk1"/>
                </a:solidFill>
              </a:rPr>
              <a:t>Exemplary Program Award</a:t>
            </a:r>
            <a:r>
              <a:rPr b="1" lang="en-US" sz="2780">
                <a:solidFill>
                  <a:schemeClr val="dk1"/>
                </a:solidFill>
              </a:rPr>
              <a:t>:</a:t>
            </a:r>
            <a:r>
              <a:rPr b="1" lang="en-US" sz="2480">
                <a:solidFill>
                  <a:schemeClr val="dk1"/>
                </a:solidFill>
              </a:rPr>
              <a:t> </a:t>
            </a:r>
            <a:r>
              <a:rPr lang="en-US" sz="2480"/>
              <a:t>Recognizes outstanding community college programs. This year’s theme: “Equitable Practices in a Virtual Educational Environment” </a:t>
            </a:r>
            <a:endParaRPr sz="2480"/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40"/>
          </a:p>
          <a:p>
            <a:pPr indent="-38100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b="1" lang="en-US" sz="2780">
                <a:solidFill>
                  <a:schemeClr val="dk1"/>
                </a:solidFill>
              </a:rPr>
              <a:t>The Hayward Award</a:t>
            </a:r>
            <a:r>
              <a:rPr lang="en-US" sz="2780">
                <a:solidFill>
                  <a:schemeClr val="dk1"/>
                </a:solidFill>
              </a:rPr>
              <a:t>:</a:t>
            </a:r>
            <a:r>
              <a:rPr lang="en-US" sz="2480">
                <a:solidFill>
                  <a:srgbClr val="990000"/>
                </a:solidFill>
              </a:rPr>
              <a:t> </a:t>
            </a:r>
            <a:r>
              <a:rPr lang="en-US" sz="2480"/>
              <a:t>Honors Outstanding community college faculty who have a track record of excellence both in teaching and in professional activities and have demonstrated commitment to their students, profession, and college.</a:t>
            </a:r>
            <a:endParaRPr sz="2480"/>
          </a:p>
          <a:p>
            <a:pPr indent="0" lvl="0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40"/>
          </a:p>
          <a:p>
            <a:pPr indent="-38100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b="1" lang="en-US" sz="2780">
                <a:solidFill>
                  <a:schemeClr val="dk1"/>
                </a:solidFill>
              </a:rPr>
              <a:t>Stanback-Stroud Diversity Award</a:t>
            </a:r>
            <a:r>
              <a:rPr lang="en-US" sz="2780">
                <a:solidFill>
                  <a:schemeClr val="dk1"/>
                </a:solidFill>
              </a:rPr>
              <a:t>: </a:t>
            </a:r>
            <a:r>
              <a:rPr lang="en-US" sz="2480"/>
              <a:t>Honors faculty who have made special contributions addressing issues involving diversity.</a:t>
            </a:r>
            <a:endParaRPr sz="2480"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40"/>
              <a:buFont typeface="Arial"/>
              <a:buNone/>
            </a:pPr>
            <a:r>
              <a:t/>
            </a:r>
            <a:endParaRPr sz="2640"/>
          </a:p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26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pic>
        <p:nvPicPr>
          <p:cNvPr id="235" name="Google Shape;2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9675" y="5387800"/>
            <a:ext cx="5624576" cy="14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/>
          <p:nvPr>
            <p:ph type="title"/>
          </p:nvPr>
        </p:nvSpPr>
        <p:spPr>
          <a:xfrm>
            <a:off x="2799525" y="403400"/>
            <a:ext cx="92931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eorgia"/>
              <a:buNone/>
            </a:pPr>
            <a:r>
              <a:rPr b="1" i="1" lang="en-US" sz="6900" u="none" cap="none" strike="noStrike">
                <a:latin typeface="Georgia"/>
                <a:ea typeface="Georgia"/>
                <a:cs typeface="Georgia"/>
                <a:sym typeface="Georgia"/>
              </a:rPr>
              <a:t>Questions?</a:t>
            </a:r>
            <a:endParaRPr sz="6900"/>
          </a:p>
        </p:txBody>
      </p:sp>
      <p:sp>
        <p:nvSpPr>
          <p:cNvPr id="243" name="Google Shape;243;p27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Google Shape;244;p27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245" name="Google Shape;245;p27"/>
          <p:cNvSpPr txBox="1"/>
          <p:nvPr/>
        </p:nvSpPr>
        <p:spPr>
          <a:xfrm>
            <a:off x="8355600" y="3793425"/>
            <a:ext cx="29982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info@asccc.org</a:t>
            </a:r>
            <a:endParaRPr sz="3100"/>
          </a:p>
        </p:txBody>
      </p:sp>
      <p:pic>
        <p:nvPicPr>
          <p:cNvPr id="246" name="Google Shape;2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575" y="2395800"/>
            <a:ext cx="47625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/>
          <p:nvPr>
            <p:ph type="title"/>
          </p:nvPr>
        </p:nvSpPr>
        <p:spPr>
          <a:xfrm>
            <a:off x="2895600" y="403412"/>
            <a:ext cx="8458198" cy="13066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b="1" i="1" lang="en-US" sz="3600" u="none" cap="none" strike="noStrike">
                <a:latin typeface="Georgia"/>
                <a:ea typeface="Georgia"/>
                <a:cs typeface="Georgia"/>
                <a:sym typeface="Georgia"/>
              </a:rPr>
              <a:t>Important Senate Resources</a:t>
            </a:r>
            <a:br>
              <a:rPr b="1" i="1" lang="en-US" sz="3600" u="none" cap="none" strike="noStrike">
                <a:latin typeface="Georgia"/>
                <a:ea typeface="Georgia"/>
                <a:cs typeface="Georgia"/>
                <a:sym typeface="Georgia"/>
              </a:rPr>
            </a:br>
            <a:r>
              <a:rPr b="1" i="1" lang="en-US" sz="3600" u="none" cap="none" strike="noStrike">
                <a:latin typeface="Georgia"/>
                <a:ea typeface="Georgia"/>
                <a:cs typeface="Georgia"/>
                <a:sym typeface="Georgia"/>
              </a:rPr>
              <a:t> for Delegates</a:t>
            </a:r>
            <a:endParaRPr/>
          </a:p>
        </p:txBody>
      </p:sp>
      <p:sp>
        <p:nvSpPr>
          <p:cNvPr id="254" name="Google Shape;254;p28"/>
          <p:cNvSpPr txBox="1"/>
          <p:nvPr>
            <p:ph idx="1" type="body"/>
          </p:nvPr>
        </p:nvSpPr>
        <p:spPr>
          <a:xfrm>
            <a:off x="154379" y="2541319"/>
            <a:ext cx="11661569" cy="4061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b="1" i="1" lang="en-US">
                <a:solidFill>
                  <a:schemeClr val="dk1"/>
                </a:solidFill>
              </a:rPr>
              <a:t>About the Academic Senate: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b="1" lang="en-US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http://www.asccc.org/about</a:t>
            </a:r>
            <a:r>
              <a:rPr b="1" lang="en-US">
                <a:solidFill>
                  <a:srgbClr val="000000"/>
                </a:solidFill>
              </a:rPr>
              <a:t> </a:t>
            </a:r>
            <a:endParaRPr/>
          </a:p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b="1" i="1" lang="en-US">
                <a:solidFill>
                  <a:schemeClr val="dk1"/>
                </a:solidFill>
              </a:rPr>
              <a:t>Roles and Responsibilities fo</a:t>
            </a:r>
            <a:r>
              <a:rPr b="1" i="1" lang="en-US">
                <a:solidFill>
                  <a:schemeClr val="dk1"/>
                </a:solidFill>
              </a:rPr>
              <a:t>r </a:t>
            </a:r>
            <a:r>
              <a:rPr b="1" i="1" lang="en-US">
                <a:solidFill>
                  <a:schemeClr val="dk1"/>
                </a:solidFill>
              </a:rPr>
              <a:t>Delegates:</a:t>
            </a:r>
            <a:r>
              <a:rPr b="1" i="1" lang="en-US">
                <a:solidFill>
                  <a:schemeClr val="dk1"/>
                </a:solidFill>
              </a:rPr>
              <a:t>  </a:t>
            </a:r>
            <a:endParaRPr b="1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b="1" i="1" lang="en-US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http://www.asccc.org/sites/default/files/Senate%20Delegates%20Roles%20%26%20Responsibilities_0.pdf</a:t>
            </a:r>
            <a:r>
              <a:rPr b="1" i="1" lang="en-US">
                <a:solidFill>
                  <a:srgbClr val="000000"/>
                </a:solidFill>
              </a:rPr>
              <a:t> </a:t>
            </a:r>
            <a:endParaRPr b="1" i="1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b="1" i="1" lang="en-US">
                <a:solidFill>
                  <a:schemeClr val="dk1"/>
                </a:solidFill>
              </a:rPr>
              <a:t>Resolutions Handbook:</a:t>
            </a:r>
            <a:r>
              <a:rPr b="1" i="1" lang="en-US">
                <a:solidFill>
                  <a:srgbClr val="000000"/>
                </a:solidFill>
              </a:rPr>
              <a:t>  </a:t>
            </a:r>
            <a:r>
              <a:rPr b="1" lang="en-US" u="sng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http://www.asccc.org/papers/resolution-handbook</a:t>
            </a:r>
            <a:endParaRPr b="1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5" name="Google Shape;255;p28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28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Fall Plenary 2020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/>
          <p:nvPr>
            <p:ph type="title"/>
          </p:nvPr>
        </p:nvSpPr>
        <p:spPr>
          <a:xfrm>
            <a:off x="2895600" y="403412"/>
            <a:ext cx="8458198" cy="13066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b="1" i="1" lang="en-US" sz="3600" u="none" cap="none" strike="noStrike">
                <a:latin typeface="Georgia"/>
                <a:ea typeface="Georgia"/>
                <a:cs typeface="Georgia"/>
                <a:sym typeface="Georgia"/>
              </a:rPr>
              <a:t>More Important Senate Resources</a:t>
            </a:r>
            <a:br>
              <a:rPr b="1" i="1" lang="en-US" sz="3600" u="none" cap="none" strike="noStrike">
                <a:latin typeface="Georgia"/>
                <a:ea typeface="Georgia"/>
                <a:cs typeface="Georgia"/>
                <a:sym typeface="Georgia"/>
              </a:rPr>
            </a:br>
            <a:r>
              <a:rPr b="1" i="1" lang="en-US" sz="3600" u="none" cap="none" strike="noStrike">
                <a:latin typeface="Georgia"/>
                <a:ea typeface="Georgia"/>
                <a:cs typeface="Georgia"/>
                <a:sym typeface="Georgia"/>
              </a:rPr>
              <a:t> for Delegates</a:t>
            </a:r>
            <a:endParaRPr/>
          </a:p>
        </p:txBody>
      </p:sp>
      <p:sp>
        <p:nvSpPr>
          <p:cNvPr id="264" name="Google Shape;264;p29"/>
          <p:cNvSpPr txBox="1"/>
          <p:nvPr>
            <p:ph idx="1" type="body"/>
          </p:nvPr>
        </p:nvSpPr>
        <p:spPr>
          <a:xfrm>
            <a:off x="154375" y="2541326"/>
            <a:ext cx="11949000" cy="41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767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5"/>
              <a:buChar char="❖"/>
            </a:pPr>
            <a:r>
              <a:rPr b="1" i="1" lang="en-US" sz="3105">
                <a:solidFill>
                  <a:schemeClr val="dk1"/>
                </a:solidFill>
              </a:rPr>
              <a:t>Senate resolutions web page (searchable): </a:t>
            </a:r>
            <a:r>
              <a:rPr b="1" i="1" lang="en-US" sz="3105">
                <a:solidFill>
                  <a:srgbClr val="000000"/>
                </a:solidFill>
              </a:rPr>
              <a:t> </a:t>
            </a:r>
            <a:r>
              <a:rPr b="1" i="1" lang="en-US" sz="3105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http://asccc.org/resources/resolutions</a:t>
            </a:r>
            <a:endParaRPr b="1" i="1" sz="3105">
              <a:solidFill>
                <a:srgbClr val="000000"/>
              </a:solidFill>
            </a:endParaRPr>
          </a:p>
          <a:p>
            <a:pPr indent="-425767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5"/>
              <a:buChar char="❖"/>
            </a:pPr>
            <a:r>
              <a:rPr b="1" i="1" lang="en-US" sz="3105">
                <a:solidFill>
                  <a:schemeClr val="dk1"/>
                </a:solidFill>
              </a:rPr>
              <a:t>Session Resources:  </a:t>
            </a:r>
            <a:r>
              <a:rPr b="1" lang="en-US" sz="3105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https://www.asccc.org/events/2020-11-05-160000-2020-11-08-000000/2020-fall-plenary-session-virtual-event</a:t>
            </a:r>
            <a:endParaRPr b="1" sz="3105">
              <a:solidFill>
                <a:schemeClr val="dk1"/>
              </a:solidFill>
            </a:endParaRPr>
          </a:p>
          <a:p>
            <a:pPr indent="-425767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5"/>
              <a:buChar char="❖"/>
            </a:pPr>
            <a:r>
              <a:rPr b="1" i="1" lang="en-US" sz="3105">
                <a:solidFill>
                  <a:schemeClr val="dk1"/>
                </a:solidFill>
              </a:rPr>
              <a:t>ASCCC Bylaws: </a:t>
            </a:r>
            <a:r>
              <a:rPr b="1" lang="en-US" sz="3105" u="sng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http://asccc.org/about/bylaws</a:t>
            </a:r>
            <a:endParaRPr b="1" sz="3105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20"/>
              <a:buFont typeface="Arial"/>
              <a:buNone/>
            </a:pPr>
            <a:r>
              <a:t/>
            </a:r>
            <a:endParaRPr sz="2920"/>
          </a:p>
        </p:txBody>
      </p:sp>
      <p:sp>
        <p:nvSpPr>
          <p:cNvPr id="265" name="Google Shape;265;p29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29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Fall Plenary 2020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>
            <p:ph type="title"/>
          </p:nvPr>
        </p:nvSpPr>
        <p:spPr>
          <a:xfrm>
            <a:off x="2895600" y="403412"/>
            <a:ext cx="8458198" cy="1685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74" name="Google Shape;274;p30"/>
          <p:cNvSpPr txBox="1"/>
          <p:nvPr>
            <p:ph idx="1" type="body"/>
          </p:nvPr>
        </p:nvSpPr>
        <p:spPr>
          <a:xfrm>
            <a:off x="101850" y="2553125"/>
            <a:ext cx="12011400" cy="43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6000">
                <a:solidFill>
                  <a:schemeClr val="dk1"/>
                </a:solidFill>
              </a:rPr>
              <a:t>Thank you!!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6000">
                <a:solidFill>
                  <a:schemeClr val="dk1"/>
                </a:solidFill>
              </a:rPr>
              <a:t>Have a great plenary session!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5" name="Google Shape;275;p30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p30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pic>
        <p:nvPicPr>
          <p:cNvPr id="277" name="Google Shape;2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300" y="4342775"/>
            <a:ext cx="3224001" cy="25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2895600" y="403412"/>
            <a:ext cx="8458198" cy="1685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</a:pPr>
            <a:r>
              <a:rPr lang="en-US"/>
              <a:t>BREAKOUT DESCRIPTION</a:t>
            </a:r>
            <a:endParaRPr/>
          </a:p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-150" y="2376525"/>
            <a:ext cx="12192000" cy="43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en-US" sz="3000"/>
              <a:t>T</a:t>
            </a:r>
            <a:r>
              <a:rPr lang="en-US" sz="3000">
                <a:solidFill>
                  <a:srgbClr val="000000"/>
                </a:solidFill>
              </a:rPr>
              <a:t>his session will provide an overview of the ASCCC plenary session.  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en-US" sz="3000">
                <a:solidFill>
                  <a:srgbClr val="000000"/>
                </a:solidFill>
              </a:rPr>
              <a:t>A special focus ​will be placed on changes occurring due to the virtual ​format. ​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en-US" sz="3000">
                <a:solidFill>
                  <a:srgbClr val="000000"/>
                </a:solidFill>
              </a:rPr>
              <a:t>The resolution process ​will be shared, ​including how resolutions originate ​and are brought to Plenary, and specific style requirements. 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en-US" sz="3000">
                <a:solidFill>
                  <a:srgbClr val="000000"/>
                </a:solidFill>
              </a:rPr>
              <a:t>Participants will also discuss the requirements and obligations for delegates, and the ​electronic voting process used on Saturday.</a:t>
            </a:r>
            <a:endParaRPr sz="2600"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2895600" y="403412"/>
            <a:ext cx="8458198" cy="12353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latino"/>
              <a:buNone/>
            </a:pPr>
            <a:r>
              <a:rPr lang="en-US" sz="6000"/>
              <a:t>Topics for Today</a:t>
            </a:r>
            <a:endParaRPr/>
          </a:p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0" y="2444425"/>
            <a:ext cx="12192000" cy="4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8001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90"/>
              <a:buChar char="❖"/>
            </a:pPr>
            <a:r>
              <a:rPr lang="en-US" sz="2990"/>
              <a:t>Make personal connections with other newbies to the ASCCC Plenary  </a:t>
            </a:r>
            <a:endParaRPr sz="2800"/>
          </a:p>
          <a:p>
            <a:pPr indent="-368300" lvl="0" marL="8001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90"/>
              <a:buChar char="❖"/>
            </a:pPr>
            <a:r>
              <a:rPr lang="en-US" sz="2990"/>
              <a:t>Define the Role of the ASCCC &amp; Plenary</a:t>
            </a:r>
            <a:endParaRPr sz="2800"/>
          </a:p>
          <a:p>
            <a:pPr indent="-368300" lvl="0" marL="8001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90"/>
              <a:buChar char="❖"/>
            </a:pPr>
            <a:r>
              <a:rPr lang="en-US" sz="2990"/>
              <a:t>Develop a breakout session attendance plan</a:t>
            </a:r>
            <a:endParaRPr sz="2800"/>
          </a:p>
          <a:p>
            <a:pPr indent="-368300" lvl="0" marL="8001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90"/>
              <a:buChar char="❖"/>
            </a:pPr>
            <a:r>
              <a:rPr lang="en-US" sz="2990"/>
              <a:t>Resolutions, Voting and Discussion: Who participates in each?</a:t>
            </a:r>
            <a:endParaRPr sz="2800"/>
          </a:p>
          <a:p>
            <a:pPr indent="-368300" lvl="0" marL="8001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90"/>
              <a:buChar char="❖"/>
            </a:pPr>
            <a:r>
              <a:rPr lang="en-US" sz="2990"/>
              <a:t>Overview of Resolutions Process </a:t>
            </a:r>
            <a:endParaRPr sz="2800"/>
          </a:p>
          <a:p>
            <a:pPr indent="-368300" lvl="0" marL="8001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90"/>
              <a:buChar char="❖"/>
            </a:pPr>
            <a:r>
              <a:rPr lang="en-US" sz="2990"/>
              <a:t>Disciplines List Overview</a:t>
            </a:r>
            <a:endParaRPr sz="2800"/>
          </a:p>
          <a:p>
            <a:pPr indent="-368300" lvl="0" marL="8001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90"/>
              <a:buChar char="❖"/>
            </a:pPr>
            <a:r>
              <a:rPr lang="en-US" sz="2990"/>
              <a:t>ASCCC Awards</a:t>
            </a:r>
            <a:endParaRPr sz="2800"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20"/>
              <a:buFont typeface="Arial"/>
              <a:buNone/>
            </a:pPr>
            <a:r>
              <a:t/>
            </a:r>
            <a:endParaRPr sz="2220"/>
          </a:p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Fall Plenary 2020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1277650" y="365125"/>
            <a:ext cx="10046043" cy="6917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latino"/>
              <a:buNone/>
            </a:pPr>
            <a:r>
              <a:rPr b="1" lang="en-US" sz="4800"/>
              <a:t>Ice Breaker:</a:t>
            </a:r>
            <a:endParaRPr b="1"/>
          </a:p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167522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Fall Plenary 2020</a:t>
            </a:r>
            <a:endParaRPr/>
          </a:p>
        </p:txBody>
      </p:sp>
      <p:sp>
        <p:nvSpPr>
          <p:cNvPr id="85" name="Google Shape;85;p11"/>
          <p:cNvSpPr txBox="1"/>
          <p:nvPr/>
        </p:nvSpPr>
        <p:spPr>
          <a:xfrm rot="-762046">
            <a:off x="3365222" y="2451655"/>
            <a:ext cx="52777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1"/>
          <p:cNvSpPr/>
          <p:nvPr/>
        </p:nvSpPr>
        <p:spPr>
          <a:xfrm>
            <a:off x="2461400" y="1341050"/>
            <a:ext cx="7384200" cy="4888800"/>
          </a:xfrm>
          <a:prstGeom prst="vertic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en-US" sz="3500">
                <a:solidFill>
                  <a:schemeClr val="dk1"/>
                </a:solidFill>
              </a:rPr>
              <a:t>Answer the Poll Questions: </a:t>
            </a:r>
            <a:endParaRPr b="1"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>
            <a:off x="2895600" y="403412"/>
            <a:ext cx="8458198" cy="1199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rgia"/>
              <a:buNone/>
            </a:pPr>
            <a:r>
              <a:rPr b="1" i="1" lang="en-US" sz="5400" u="none" cap="none" strike="noStrike">
                <a:latin typeface="Georgia"/>
                <a:ea typeface="Georgia"/>
                <a:cs typeface="Georgia"/>
                <a:sym typeface="Georgia"/>
              </a:rPr>
              <a:t>Mission of ASCCC</a:t>
            </a:r>
            <a:endParaRPr sz="5400"/>
          </a:p>
        </p:txBody>
      </p:sp>
      <p:sp>
        <p:nvSpPr>
          <p:cNvPr id="94" name="Google Shape;94;p12"/>
          <p:cNvSpPr txBox="1"/>
          <p:nvPr>
            <p:ph idx="1" type="body"/>
          </p:nvPr>
        </p:nvSpPr>
        <p:spPr>
          <a:xfrm>
            <a:off x="0" y="2427450"/>
            <a:ext cx="12192000" cy="44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50"/>
              <a:buNone/>
            </a:pPr>
            <a:r>
              <a:rPr b="1" lang="en-US" sz="2850">
                <a:solidFill>
                  <a:schemeClr val="dk1"/>
                </a:solidFill>
              </a:rPr>
              <a:t>The Academic Senate for California Community Colleges (ASCCC):</a:t>
            </a:r>
            <a:endParaRPr b="1" sz="2700">
              <a:solidFill>
                <a:schemeClr val="dk1"/>
              </a:solidFill>
            </a:endParaRPr>
          </a:p>
          <a:p>
            <a:pPr indent="-361950" lvl="0" marL="8001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50"/>
              <a:buChar char="❖"/>
            </a:pPr>
            <a:r>
              <a:rPr lang="en-US" sz="2850"/>
              <a:t>fosters the effective participation by community college faculty in all statewide and local academic and professional matters; </a:t>
            </a:r>
            <a:endParaRPr sz="2700"/>
          </a:p>
          <a:p>
            <a:pPr indent="-361950" lvl="0" marL="8001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50"/>
              <a:buChar char="❖"/>
            </a:pPr>
            <a:r>
              <a:rPr lang="en-US" sz="2850"/>
              <a:t>develops, promotes, and acts upon policies responding to statewide concerns; </a:t>
            </a:r>
            <a:endParaRPr sz="2700"/>
          </a:p>
          <a:p>
            <a:pPr indent="-361950" lvl="0" marL="8001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50"/>
              <a:buChar char="❖"/>
            </a:pPr>
            <a:r>
              <a:rPr lang="en-US" sz="2850"/>
              <a:t>and serves as the official voice of the faculty of California Community Colleges in academic and professional matters. </a:t>
            </a:r>
            <a:endParaRPr sz="2700"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50"/>
              <a:buFont typeface="Arial"/>
              <a:buNone/>
            </a:pPr>
            <a:r>
              <a:t/>
            </a:r>
            <a:endParaRPr sz="285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50"/>
              <a:buNone/>
            </a:pPr>
            <a:r>
              <a:rPr lang="en-US" sz="2850">
                <a:solidFill>
                  <a:srgbClr val="000000"/>
                </a:solidFill>
              </a:rPr>
              <a:t>The ASCCC strengthens and supports the local senates of all California community colleges.</a:t>
            </a:r>
            <a:endParaRPr sz="27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40"/>
              <a:buFont typeface="Arial"/>
              <a:buNone/>
            </a:pPr>
            <a:r>
              <a:t/>
            </a:r>
            <a:endParaRPr sz="2040"/>
          </a:p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2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Fall Plenary 2020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type="title"/>
          </p:nvPr>
        </p:nvSpPr>
        <p:spPr>
          <a:xfrm>
            <a:off x="2895600" y="403412"/>
            <a:ext cx="8458198" cy="12353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b="1" i="1" lang="en-US" sz="4800" u="none" cap="none" strike="noStrike">
                <a:latin typeface="Georgia"/>
                <a:ea typeface="Georgia"/>
                <a:cs typeface="Georgia"/>
                <a:sym typeface="Georgia"/>
              </a:rPr>
              <a:t>Purpose of Plenary</a:t>
            </a:r>
            <a:endParaRPr sz="4800"/>
          </a:p>
        </p:txBody>
      </p:sp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0" y="2348125"/>
            <a:ext cx="12192000" cy="45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❖"/>
            </a:pPr>
            <a:r>
              <a:rPr b="1" lang="en-US" sz="3100">
                <a:solidFill>
                  <a:schemeClr val="dk1"/>
                </a:solidFill>
              </a:rPr>
              <a:t>T</a:t>
            </a:r>
            <a:r>
              <a:rPr b="1" lang="en-US" sz="3100">
                <a:solidFill>
                  <a:schemeClr val="dk1"/>
                </a:solidFill>
              </a:rPr>
              <a:t>he general and breakout sessions:</a:t>
            </a:r>
            <a:r>
              <a:rPr lang="en-US" sz="3100">
                <a:latin typeface="Arial"/>
                <a:ea typeface="Arial"/>
                <a:cs typeface="Arial"/>
                <a:sym typeface="Arial"/>
              </a:rPr>
              <a:t> permit local senates–their officers (who often also serve as their senate's official delegate), curriculum chairs, and other interested faculty–to: </a:t>
            </a:r>
            <a:endParaRPr sz="2700"/>
          </a:p>
          <a:p>
            <a:pPr indent="-425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Font typeface="Arial"/>
              <a:buChar char="➢"/>
            </a:pPr>
            <a:r>
              <a:rPr lang="en-US" sz="3100">
                <a:latin typeface="Arial"/>
                <a:ea typeface="Arial"/>
                <a:cs typeface="Arial"/>
                <a:sym typeface="Arial"/>
              </a:rPr>
              <a:t>be apprised about important topics and issues, </a:t>
            </a:r>
            <a:endParaRPr sz="2700"/>
          </a:p>
          <a:p>
            <a:pPr indent="-425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Font typeface="Arial"/>
              <a:buChar char="➢"/>
            </a:pPr>
            <a:r>
              <a:rPr lang="en-US" sz="3100">
                <a:latin typeface="Arial"/>
                <a:ea typeface="Arial"/>
                <a:cs typeface="Arial"/>
                <a:sym typeface="Arial"/>
              </a:rPr>
              <a:t>receive training to bolster the effectiveness of their senate, </a:t>
            </a:r>
            <a:endParaRPr sz="2700"/>
          </a:p>
          <a:p>
            <a:pPr indent="-425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Font typeface="Arial"/>
              <a:buChar char="➢"/>
            </a:pPr>
            <a:r>
              <a:rPr lang="en-US" sz="3100">
                <a:latin typeface="Arial"/>
                <a:ea typeface="Arial"/>
                <a:cs typeface="Arial"/>
                <a:sym typeface="Arial"/>
              </a:rPr>
              <a:t>to select representatives and officers, </a:t>
            </a:r>
            <a:endParaRPr sz="2700"/>
          </a:p>
          <a:p>
            <a:pPr indent="-425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Font typeface="Arial"/>
              <a:buChar char="➢"/>
            </a:pPr>
            <a:r>
              <a:rPr lang="en-US" sz="3100">
                <a:latin typeface="Arial"/>
                <a:ea typeface="Arial"/>
                <a:cs typeface="Arial"/>
                <a:sym typeface="Arial"/>
              </a:rPr>
              <a:t>and to determine Senate positions and provide the Executive Committee its direction through the resolution and voting</a:t>
            </a:r>
            <a:r>
              <a:rPr lang="en-US" sz="3100"/>
              <a:t> </a:t>
            </a:r>
            <a:r>
              <a:rPr lang="en-US" sz="3100">
                <a:latin typeface="Arial"/>
                <a:ea typeface="Arial"/>
                <a:cs typeface="Arial"/>
                <a:sym typeface="Arial"/>
              </a:rPr>
              <a:t>processes.</a:t>
            </a:r>
            <a:endParaRPr sz="2700"/>
          </a:p>
          <a:p>
            <a:pPr indent="0" lvl="0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3"/>
          <p:cNvSpPr txBox="1"/>
          <p:nvPr>
            <p:ph idx="11" type="ftr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Fall Plenary 2020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type="title"/>
          </p:nvPr>
        </p:nvSpPr>
        <p:spPr>
          <a:xfrm>
            <a:off x="2895600" y="403412"/>
            <a:ext cx="8458200" cy="16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</a:pPr>
            <a:r>
              <a:rPr b="1" lang="en-US"/>
              <a:t>Plenary Theme </a:t>
            </a:r>
            <a:endParaRPr b="1"/>
          </a:p>
        </p:txBody>
      </p:sp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0" y="2410475"/>
            <a:ext cx="7214400" cy="43110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b="1" lang="en-US" sz="3900">
                <a:solidFill>
                  <a:schemeClr val="dk1"/>
                </a:solidFill>
              </a:rPr>
              <a:t>Addressing Anti-Blackness &amp; IDEAs (Inclusion, Diversity, Equity, and Anti-Racism) in Academic and Professional Matters</a:t>
            </a:r>
            <a:endParaRPr sz="5400">
              <a:solidFill>
                <a:schemeClr val="dk1"/>
              </a:solidFill>
            </a:endParaRPr>
          </a:p>
        </p:txBody>
      </p:sp>
      <p:sp>
        <p:nvSpPr>
          <p:cNvPr id="113" name="Google Shape;113;p14"/>
          <p:cNvSpPr txBox="1"/>
          <p:nvPr>
            <p:ph idx="12" type="sldNum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4"/>
          <p:cNvSpPr txBox="1"/>
          <p:nvPr>
            <p:ph idx="11" type="ftr"/>
          </p:nvPr>
        </p:nvSpPr>
        <p:spPr>
          <a:xfrm>
            <a:off x="1267265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Academic Academy 2020</a:t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7214400" y="2410475"/>
            <a:ext cx="4799700" cy="4311000"/>
          </a:xfrm>
          <a:prstGeom prst="verticalScroll">
            <a:avLst>
              <a:gd fmla="val 12500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1"/>
                </a:solidFill>
              </a:rPr>
              <a:t>You Can Be </a:t>
            </a:r>
            <a:r>
              <a:rPr b="1" lang="en-US" sz="3800">
                <a:solidFill>
                  <a:schemeClr val="dk1"/>
                </a:solidFill>
              </a:rPr>
              <a:t>A Change Agent!</a:t>
            </a:r>
            <a:endParaRPr b="1" sz="3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800">
                <a:solidFill>
                  <a:schemeClr val="dk1"/>
                </a:solidFill>
              </a:rPr>
              <a:t>If Not You, Then Who?</a:t>
            </a:r>
            <a:endParaRPr b="1" i="1" sz="3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10297550" y="6356350"/>
            <a:ext cx="10563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375" y="0"/>
            <a:ext cx="8762175" cy="6713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SCCC Curriculum Inst. 2020 Theme">
  <a:themeElements>
    <a:clrScheme name="ASCCC Plenary Fall 2020 2">
      <a:dk1>
        <a:srgbClr val="891146"/>
      </a:dk1>
      <a:lt1>
        <a:srgbClr val="FFFFFF"/>
      </a:lt1>
      <a:dk2>
        <a:srgbClr val="000000"/>
      </a:dk2>
      <a:lt2>
        <a:srgbClr val="FEF2D3"/>
      </a:lt2>
      <a:accent1>
        <a:srgbClr val="182354"/>
      </a:accent1>
      <a:accent2>
        <a:srgbClr val="3F6C0D"/>
      </a:accent2>
      <a:accent3>
        <a:srgbClr val="5A7FC3"/>
      </a:accent3>
      <a:accent4>
        <a:srgbClr val="FFF1DA"/>
      </a:accent4>
      <a:accent5>
        <a:srgbClr val="F17B48"/>
      </a:accent5>
      <a:accent6>
        <a:srgbClr val="1598C5"/>
      </a:accent6>
      <a:hlink>
        <a:srgbClr val="054590"/>
      </a:hlink>
      <a:folHlink>
        <a:srgbClr val="2E60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