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4" r:id="rId16"/>
    <p:sldId id="273" r:id="rId17"/>
    <p:sldId id="270" r:id="rId18"/>
    <p:sldId id="272" r:id="rId19"/>
    <p:sldId id="275"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2E20"/>
    <a:srgbClr val="A4A9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28"/>
    <p:restoredTop sz="79833" autoAdjust="0"/>
  </p:normalViewPr>
  <p:slideViewPr>
    <p:cSldViewPr snapToGrid="0" snapToObjects="1">
      <p:cViewPr varScale="1">
        <p:scale>
          <a:sx n="72" d="100"/>
          <a:sy n="72" d="100"/>
        </p:scale>
        <p:origin x="448" y="1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7FFF04-A83F-451F-9160-F4DAC0862D33}" type="datetimeFigureOut">
              <a:rPr lang="en-US" smtClean="0"/>
              <a:t>2/5/18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83246-99A1-435F-B68A-E26FA25088B7}" type="slidenum">
              <a:rPr lang="en-US" smtClean="0"/>
              <a:t>‹#›</a:t>
            </a:fld>
            <a:endParaRPr lang="en-US"/>
          </a:p>
        </p:txBody>
      </p:sp>
    </p:spTree>
    <p:extLst>
      <p:ext uri="{BB962C8B-B14F-4D97-AF65-F5344CB8AC3E}">
        <p14:creationId xmlns:p14="http://schemas.microsoft.com/office/powerpoint/2010/main" val="204622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Room set up:  </a:t>
            </a:r>
          </a:p>
          <a:p>
            <a:r>
              <a:rPr lang="en-US" dirty="0"/>
              <a:t>Chairs in groups of six</a:t>
            </a:r>
            <a:r>
              <a:rPr lang="en-US" baseline="0" dirty="0"/>
              <a:t> to eight, or grouped around tables.</a:t>
            </a:r>
          </a:p>
          <a:p>
            <a:r>
              <a:rPr lang="en-US" baseline="0" dirty="0"/>
              <a:t>Projector and screen</a:t>
            </a:r>
          </a:p>
          <a:p>
            <a:r>
              <a:rPr lang="en-US" baseline="0" dirty="0"/>
              <a:t>Laptop hookup for PowerPoint</a:t>
            </a:r>
          </a:p>
          <a:p>
            <a:r>
              <a:rPr lang="en-US" baseline="0" dirty="0" err="1"/>
              <a:t>WiFi</a:t>
            </a:r>
            <a:r>
              <a:rPr lang="en-US" baseline="0" dirty="0"/>
              <a:t> access</a:t>
            </a:r>
            <a:endParaRPr lang="en-US" dirty="0"/>
          </a:p>
        </p:txBody>
      </p:sp>
      <p:sp>
        <p:nvSpPr>
          <p:cNvPr id="4" name="Slide Number Placeholder 3"/>
          <p:cNvSpPr>
            <a:spLocks noGrp="1"/>
          </p:cNvSpPr>
          <p:nvPr>
            <p:ph type="sldNum" sz="quarter" idx="10"/>
          </p:nvPr>
        </p:nvSpPr>
        <p:spPr/>
        <p:txBody>
          <a:bodyPr/>
          <a:lstStyle/>
          <a:p>
            <a:fld id="{A2983246-99A1-435F-B68A-E26FA25088B7}" type="slidenum">
              <a:rPr lang="en-US" smtClean="0"/>
              <a:t>1</a:t>
            </a:fld>
            <a:endParaRPr lang="en-US"/>
          </a:p>
        </p:txBody>
      </p:sp>
    </p:spTree>
    <p:extLst>
      <p:ext uri="{BB962C8B-B14F-4D97-AF65-F5344CB8AC3E}">
        <p14:creationId xmlns:p14="http://schemas.microsoft.com/office/powerpoint/2010/main" val="399359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Commission meets twice a year, January and June</a:t>
            </a:r>
          </a:p>
          <a:p>
            <a:endParaRPr lang="en-US" dirty="0"/>
          </a:p>
          <a:p>
            <a:r>
              <a:rPr lang="en-US" dirty="0"/>
              <a:t>Solicit Mentor feedback from the participants.</a:t>
            </a:r>
          </a:p>
          <a:p>
            <a:endParaRPr lang="en-US" dirty="0"/>
          </a:p>
          <a:p>
            <a:r>
              <a:rPr lang="en-US" dirty="0"/>
              <a:t>Before moving to Activity 1, review what</a:t>
            </a:r>
            <a:r>
              <a:rPr lang="en-US" baseline="0" dirty="0"/>
              <a:t> happens prior to the Visit.</a:t>
            </a:r>
            <a:endParaRPr lang="en-US" dirty="0"/>
          </a:p>
        </p:txBody>
      </p:sp>
      <p:sp>
        <p:nvSpPr>
          <p:cNvPr id="4" name="Slide Number Placeholder 3"/>
          <p:cNvSpPr>
            <a:spLocks noGrp="1"/>
          </p:cNvSpPr>
          <p:nvPr>
            <p:ph type="sldNum" sz="quarter" idx="10"/>
          </p:nvPr>
        </p:nvSpPr>
        <p:spPr/>
        <p:txBody>
          <a:bodyPr/>
          <a:lstStyle/>
          <a:p>
            <a:fld id="{A2983246-99A1-435F-B68A-E26FA25088B7}" type="slidenum">
              <a:rPr lang="en-US" smtClean="0"/>
              <a:t>10</a:t>
            </a:fld>
            <a:endParaRPr lang="en-US"/>
          </a:p>
        </p:txBody>
      </p:sp>
    </p:spTree>
    <p:extLst>
      <p:ext uri="{BB962C8B-B14F-4D97-AF65-F5344CB8AC3E}">
        <p14:creationId xmlns:p14="http://schemas.microsoft.com/office/powerpoint/2010/main" val="2933371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Half-hour with this handout.</a:t>
            </a:r>
          </a:p>
        </p:txBody>
      </p:sp>
      <p:sp>
        <p:nvSpPr>
          <p:cNvPr id="4" name="Slide Number Placeholder 3"/>
          <p:cNvSpPr>
            <a:spLocks noGrp="1"/>
          </p:cNvSpPr>
          <p:nvPr>
            <p:ph type="sldNum" sz="quarter" idx="10"/>
          </p:nvPr>
        </p:nvSpPr>
        <p:spPr/>
        <p:txBody>
          <a:bodyPr/>
          <a:lstStyle/>
          <a:p>
            <a:fld id="{A2983246-99A1-435F-B68A-E26FA25088B7}" type="slidenum">
              <a:rPr lang="en-US" smtClean="0"/>
              <a:t>11</a:t>
            </a:fld>
            <a:endParaRPr lang="en-US"/>
          </a:p>
        </p:txBody>
      </p:sp>
    </p:spTree>
    <p:extLst>
      <p:ext uri="{BB962C8B-B14F-4D97-AF65-F5344CB8AC3E}">
        <p14:creationId xmlns:p14="http://schemas.microsoft.com/office/powerpoint/2010/main" val="1503794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“Desk Review” of the evidence occurs before the visit.  During the visit, conduct interviews to verify the initial findings and to fill in gaps for information you still</a:t>
            </a:r>
            <a:r>
              <a:rPr lang="en-US" baseline="0" dirty="0"/>
              <a:t> need.</a:t>
            </a:r>
          </a:p>
          <a:p>
            <a:endParaRPr lang="en-US" baseline="0" dirty="0"/>
          </a:p>
          <a:p>
            <a:r>
              <a:rPr lang="en-US" baseline="0" dirty="0"/>
              <a:t>Prepare questions ahead of time.</a:t>
            </a:r>
          </a:p>
          <a:p>
            <a:endParaRPr lang="en-US" baseline="0" dirty="0"/>
          </a:p>
          <a:p>
            <a:r>
              <a:rPr lang="en-US" baseline="0" dirty="0"/>
              <a:t>Listen attentively and nonjudgmentally.  Show the clip.</a:t>
            </a:r>
            <a:endParaRPr lang="en-US" dirty="0"/>
          </a:p>
        </p:txBody>
      </p:sp>
      <p:sp>
        <p:nvSpPr>
          <p:cNvPr id="4" name="Slide Number Placeholder 3"/>
          <p:cNvSpPr>
            <a:spLocks noGrp="1"/>
          </p:cNvSpPr>
          <p:nvPr>
            <p:ph type="sldNum" sz="quarter" idx="10"/>
          </p:nvPr>
        </p:nvSpPr>
        <p:spPr/>
        <p:txBody>
          <a:bodyPr/>
          <a:lstStyle/>
          <a:p>
            <a:fld id="{A2983246-99A1-435F-B68A-E26FA25088B7}" type="slidenum">
              <a:rPr lang="en-US" smtClean="0"/>
              <a:t>12</a:t>
            </a:fld>
            <a:endParaRPr lang="en-US"/>
          </a:p>
        </p:txBody>
      </p:sp>
    </p:spTree>
    <p:extLst>
      <p:ext uri="{BB962C8B-B14F-4D97-AF65-F5344CB8AC3E}">
        <p14:creationId xmlns:p14="http://schemas.microsoft.com/office/powerpoint/2010/main" val="3066896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goes into the team report?</a:t>
            </a:r>
          </a:p>
        </p:txBody>
      </p:sp>
      <p:sp>
        <p:nvSpPr>
          <p:cNvPr id="4" name="Slide Number Placeholder 3"/>
          <p:cNvSpPr>
            <a:spLocks noGrp="1"/>
          </p:cNvSpPr>
          <p:nvPr>
            <p:ph type="sldNum" sz="quarter" idx="10"/>
          </p:nvPr>
        </p:nvSpPr>
        <p:spPr/>
        <p:txBody>
          <a:bodyPr/>
          <a:lstStyle/>
          <a:p>
            <a:fld id="{A2983246-99A1-435F-B68A-E26FA25088B7}" type="slidenum">
              <a:rPr lang="en-US" smtClean="0"/>
              <a:t>13</a:t>
            </a:fld>
            <a:endParaRPr lang="en-US"/>
          </a:p>
        </p:txBody>
      </p:sp>
    </p:spTree>
    <p:extLst>
      <p:ext uri="{BB962C8B-B14F-4D97-AF65-F5344CB8AC3E}">
        <p14:creationId xmlns:p14="http://schemas.microsoft.com/office/powerpoint/2010/main" val="929152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83246-99A1-435F-B68A-E26FA25088B7}" type="slidenum">
              <a:rPr lang="en-US" smtClean="0"/>
              <a:t>14</a:t>
            </a:fld>
            <a:endParaRPr lang="en-US"/>
          </a:p>
        </p:txBody>
      </p:sp>
    </p:spTree>
    <p:extLst>
      <p:ext uri="{BB962C8B-B14F-4D97-AF65-F5344CB8AC3E}">
        <p14:creationId xmlns:p14="http://schemas.microsoft.com/office/powerpoint/2010/main" val="492998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you go about writing up this standard?  What would you want to include?</a:t>
            </a:r>
          </a:p>
          <a:p>
            <a:endParaRPr lang="en-US" dirty="0"/>
          </a:p>
          <a:p>
            <a:r>
              <a:rPr lang="en-US" dirty="0"/>
              <a:t>When this slide opens, participants will not see the outcomes.  Announce that we will reveal them when</a:t>
            </a:r>
            <a:r>
              <a:rPr lang="en-US" baseline="0" dirty="0"/>
              <a:t> we discuss their responses to the activity.</a:t>
            </a:r>
          </a:p>
          <a:p>
            <a:endParaRPr lang="en-US" baseline="0" dirty="0"/>
          </a:p>
          <a:p>
            <a:r>
              <a:rPr lang="en-US" baseline="0" dirty="0"/>
              <a:t>Allow time for individual drafting, then small group discussion of issues and challenges.  </a:t>
            </a:r>
          </a:p>
          <a:p>
            <a:endParaRPr lang="en-US" baseline="0" dirty="0"/>
          </a:p>
          <a:p>
            <a:r>
              <a:rPr lang="en-US" baseline="0" dirty="0"/>
              <a:t>Then click to reveal the outcomes, and discuss.</a:t>
            </a:r>
            <a:endParaRPr lang="en-US" dirty="0"/>
          </a:p>
        </p:txBody>
      </p:sp>
      <p:sp>
        <p:nvSpPr>
          <p:cNvPr id="4" name="Slide Number Placeholder 3"/>
          <p:cNvSpPr>
            <a:spLocks noGrp="1"/>
          </p:cNvSpPr>
          <p:nvPr>
            <p:ph type="sldNum" sz="quarter" idx="10"/>
          </p:nvPr>
        </p:nvSpPr>
        <p:spPr/>
        <p:txBody>
          <a:bodyPr/>
          <a:lstStyle/>
          <a:p>
            <a:fld id="{A2983246-99A1-435F-B68A-E26FA25088B7}" type="slidenum">
              <a:rPr lang="en-US" smtClean="0"/>
              <a:t>15</a:t>
            </a:fld>
            <a:endParaRPr lang="en-US"/>
          </a:p>
        </p:txBody>
      </p:sp>
    </p:spTree>
    <p:extLst>
      <p:ext uri="{BB962C8B-B14F-4D97-AF65-F5344CB8AC3E}">
        <p14:creationId xmlns:p14="http://schemas.microsoft.com/office/powerpoint/2010/main" val="4192519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members form assumptions regarding the extent</a:t>
            </a:r>
            <a:r>
              <a:rPr lang="en-US" baseline="0" dirty="0"/>
              <a:t> to which a college’s practices are aligned to the Standards.</a:t>
            </a:r>
          </a:p>
          <a:p>
            <a:endParaRPr lang="en-US" baseline="0" dirty="0"/>
          </a:p>
          <a:p>
            <a:pPr marL="171450" indent="-171450">
              <a:buFont typeface="Arial" panose="020B0604020202020204" pitchFamily="34" charset="0"/>
              <a:buChar char="•"/>
            </a:pPr>
            <a:r>
              <a:rPr lang="en-US" baseline="0" dirty="0"/>
              <a:t>Be familiar with the Standards.  Evaluate the college against the standards.</a:t>
            </a:r>
          </a:p>
          <a:p>
            <a:pPr marL="171450" indent="-171450">
              <a:buFont typeface="Arial" panose="020B0604020202020204" pitchFamily="34" charset="0"/>
              <a:buChar char="•"/>
            </a:pPr>
            <a:r>
              <a:rPr lang="en-US" baseline="0" dirty="0"/>
              <a:t>Evaluate how well the documentary evidence demonstrates that the college’s policies and practices are aligned to the standards.</a:t>
            </a:r>
          </a:p>
          <a:p>
            <a:pPr marL="171450" indent="-171450">
              <a:buFont typeface="Arial" panose="020B0604020202020204" pitchFamily="34" charset="0"/>
              <a:buChar char="•"/>
            </a:pPr>
            <a:r>
              <a:rPr lang="en-US" baseline="0" dirty="0"/>
              <a:t>Use observations and interviews to solidify your findings.  Or use them to correct or revise your initial findings.</a:t>
            </a:r>
          </a:p>
          <a:p>
            <a:pPr marL="171450" indent="-171450">
              <a:buFont typeface="Arial" panose="020B0604020202020204" pitchFamily="34" charset="0"/>
              <a:buChar char="•"/>
            </a:pPr>
            <a:r>
              <a:rPr lang="en-US" baseline="0" dirty="0"/>
              <a:t>Keep the college’s mission at the center of the discussion.  Avoid comparing the college to your own institution.  Compare the college to the standards.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Share findings with the team.  You will become aware of recurring themes across the standards.  From these discussions, teams collaborate to write commendations and recommendations.</a:t>
            </a:r>
            <a:endParaRPr lang="en-US" dirty="0"/>
          </a:p>
        </p:txBody>
      </p:sp>
      <p:sp>
        <p:nvSpPr>
          <p:cNvPr id="4" name="Slide Number Placeholder 3"/>
          <p:cNvSpPr>
            <a:spLocks noGrp="1"/>
          </p:cNvSpPr>
          <p:nvPr>
            <p:ph type="sldNum" sz="quarter" idx="10"/>
          </p:nvPr>
        </p:nvSpPr>
        <p:spPr/>
        <p:txBody>
          <a:bodyPr/>
          <a:lstStyle/>
          <a:p>
            <a:fld id="{A2983246-99A1-435F-B68A-E26FA25088B7}" type="slidenum">
              <a:rPr lang="en-US" smtClean="0"/>
              <a:t>16</a:t>
            </a:fld>
            <a:endParaRPr lang="en-US"/>
          </a:p>
        </p:txBody>
      </p:sp>
    </p:spTree>
    <p:extLst>
      <p:ext uri="{BB962C8B-B14F-4D97-AF65-F5344CB8AC3E}">
        <p14:creationId xmlns:p14="http://schemas.microsoft.com/office/powerpoint/2010/main" val="2833451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difference between a holistic approach and parsing out all 127</a:t>
            </a:r>
            <a:r>
              <a:rPr lang="en-US" baseline="0" dirty="0"/>
              <a:t> mini-standards.</a:t>
            </a:r>
          </a:p>
          <a:p>
            <a:endParaRPr lang="en-US" baseline="0" dirty="0"/>
          </a:p>
          <a:p>
            <a:r>
              <a:rPr lang="en-US" baseline="0" dirty="0"/>
              <a:t>The College meets Standard II.C.</a:t>
            </a:r>
          </a:p>
          <a:p>
            <a:r>
              <a:rPr lang="en-US" baseline="0" dirty="0"/>
              <a:t>The College meets Standard II.C except Standard II.C.4.</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2983246-99A1-435F-B68A-E26FA25088B7}" type="slidenum">
              <a:rPr lang="en-US" smtClean="0"/>
              <a:t>17</a:t>
            </a:fld>
            <a:endParaRPr lang="en-US"/>
          </a:p>
        </p:txBody>
      </p:sp>
    </p:spTree>
    <p:extLst>
      <p:ext uri="{BB962C8B-B14F-4D97-AF65-F5344CB8AC3E}">
        <p14:creationId xmlns:p14="http://schemas.microsoft.com/office/powerpoint/2010/main" val="4078135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Stories: </a:t>
            </a:r>
          </a:p>
          <a:p>
            <a:endParaRPr lang="en-US" dirty="0"/>
          </a:p>
          <a:p>
            <a:r>
              <a:rPr lang="en-US" dirty="0"/>
              <a:t>Who has had a memorable experience on a site visit </a:t>
            </a:r>
          </a:p>
          <a:p>
            <a:pPr marL="171450" indent="-171450">
              <a:buFont typeface="Arial" panose="020B0604020202020204" pitchFamily="34" charset="0"/>
              <a:buChar char="•"/>
            </a:pPr>
            <a:r>
              <a:rPr lang="en-US" dirty="0"/>
              <a:t>When</a:t>
            </a:r>
            <a:r>
              <a:rPr lang="en-US" baseline="0" dirty="0"/>
              <a:t> the documentary evidence lined up perfectly with interview data and observations?</a:t>
            </a:r>
          </a:p>
          <a:p>
            <a:pPr marL="171450" indent="-171450">
              <a:buFont typeface="Arial" panose="020B0604020202020204" pitchFamily="34" charset="0"/>
              <a:buChar char="•"/>
            </a:pPr>
            <a:r>
              <a:rPr lang="en-US" baseline="0" dirty="0"/>
              <a:t>When interviews and observations showed something very different from what was reported in the ISER or the evidence documents?</a:t>
            </a:r>
          </a:p>
          <a:p>
            <a:pPr marL="171450" indent="-171450">
              <a:buFont typeface="Arial" panose="020B0604020202020204" pitchFamily="34" charset="0"/>
              <a:buChar char="•"/>
            </a:pPr>
            <a:r>
              <a:rPr lang="en-US" baseline="0" dirty="0"/>
              <a:t>When interviews and observations actually showed that the college was doing better than revealed in the ISER or evidence documents?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Then try Activity 4</a:t>
            </a:r>
            <a:endParaRPr lang="en-US" dirty="0"/>
          </a:p>
        </p:txBody>
      </p:sp>
      <p:sp>
        <p:nvSpPr>
          <p:cNvPr id="4" name="Slide Number Placeholder 3"/>
          <p:cNvSpPr>
            <a:spLocks noGrp="1"/>
          </p:cNvSpPr>
          <p:nvPr>
            <p:ph type="sldNum" sz="quarter" idx="10"/>
          </p:nvPr>
        </p:nvSpPr>
        <p:spPr/>
        <p:txBody>
          <a:bodyPr/>
          <a:lstStyle/>
          <a:p>
            <a:fld id="{A2983246-99A1-435F-B68A-E26FA25088B7}" type="slidenum">
              <a:rPr lang="en-US" smtClean="0"/>
              <a:t>18</a:t>
            </a:fld>
            <a:endParaRPr lang="en-US"/>
          </a:p>
        </p:txBody>
      </p:sp>
    </p:spTree>
    <p:extLst>
      <p:ext uri="{BB962C8B-B14F-4D97-AF65-F5344CB8AC3E}">
        <p14:creationId xmlns:p14="http://schemas.microsoft.com/office/powerpoint/2010/main" val="1230001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do you think?</a:t>
            </a:r>
          </a:p>
        </p:txBody>
      </p:sp>
      <p:sp>
        <p:nvSpPr>
          <p:cNvPr id="4" name="Slide Number Placeholder 3"/>
          <p:cNvSpPr>
            <a:spLocks noGrp="1"/>
          </p:cNvSpPr>
          <p:nvPr>
            <p:ph type="sldNum" sz="quarter" idx="10"/>
          </p:nvPr>
        </p:nvSpPr>
        <p:spPr/>
        <p:txBody>
          <a:bodyPr/>
          <a:lstStyle/>
          <a:p>
            <a:fld id="{A2983246-99A1-435F-B68A-E26FA25088B7}" type="slidenum">
              <a:rPr lang="en-US" smtClean="0"/>
              <a:t>19</a:t>
            </a:fld>
            <a:endParaRPr lang="en-US"/>
          </a:p>
        </p:txBody>
      </p:sp>
    </p:spTree>
    <p:extLst>
      <p:ext uri="{BB962C8B-B14F-4D97-AF65-F5344CB8AC3E}">
        <p14:creationId xmlns:p14="http://schemas.microsoft.com/office/powerpoint/2010/main" val="116136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MENTORS:</a:t>
            </a:r>
            <a:r>
              <a:rPr lang="en-US" baseline="0" dirty="0"/>
              <a:t>  </a:t>
            </a:r>
          </a:p>
          <a:p>
            <a:r>
              <a:rPr lang="en-US" baseline="0" dirty="0"/>
              <a:t>Hopefully in each group there will be at least one person who has been on a team who will be willing to share his or her experience.  We can find these people from the sign-up sheet.</a:t>
            </a:r>
            <a:endParaRPr lang="en-US" dirty="0"/>
          </a:p>
        </p:txBody>
      </p:sp>
      <p:sp>
        <p:nvSpPr>
          <p:cNvPr id="4" name="Slide Number Placeholder 3"/>
          <p:cNvSpPr>
            <a:spLocks noGrp="1"/>
          </p:cNvSpPr>
          <p:nvPr>
            <p:ph type="sldNum" sz="quarter" idx="10"/>
          </p:nvPr>
        </p:nvSpPr>
        <p:spPr/>
        <p:txBody>
          <a:bodyPr/>
          <a:lstStyle/>
          <a:p>
            <a:fld id="{A2983246-99A1-435F-B68A-E26FA25088B7}" type="slidenum">
              <a:rPr lang="en-US" smtClean="0"/>
              <a:t>2</a:t>
            </a:fld>
            <a:endParaRPr lang="en-US"/>
          </a:p>
        </p:txBody>
      </p:sp>
    </p:spTree>
    <p:extLst>
      <p:ext uri="{BB962C8B-B14F-4D97-AF65-F5344CB8AC3E}">
        <p14:creationId xmlns:p14="http://schemas.microsoft.com/office/powerpoint/2010/main" val="340404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review of the topics</a:t>
            </a:r>
            <a:r>
              <a:rPr lang="en-US" baseline="0" dirty="0"/>
              <a:t> for discussion</a:t>
            </a:r>
            <a:endParaRPr lang="en-US" dirty="0"/>
          </a:p>
        </p:txBody>
      </p:sp>
      <p:sp>
        <p:nvSpPr>
          <p:cNvPr id="4" name="Slide Number Placeholder 3"/>
          <p:cNvSpPr>
            <a:spLocks noGrp="1"/>
          </p:cNvSpPr>
          <p:nvPr>
            <p:ph type="sldNum" sz="quarter" idx="10"/>
          </p:nvPr>
        </p:nvSpPr>
        <p:spPr/>
        <p:txBody>
          <a:bodyPr/>
          <a:lstStyle/>
          <a:p>
            <a:fld id="{A2983246-99A1-435F-B68A-E26FA25088B7}" type="slidenum">
              <a:rPr lang="en-US" smtClean="0"/>
              <a:t>3</a:t>
            </a:fld>
            <a:endParaRPr lang="en-US"/>
          </a:p>
        </p:txBody>
      </p:sp>
    </p:spTree>
    <p:extLst>
      <p:ext uri="{BB962C8B-B14F-4D97-AF65-F5344CB8AC3E}">
        <p14:creationId xmlns:p14="http://schemas.microsoft.com/office/powerpoint/2010/main" val="266521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overview of expected outcomes</a:t>
            </a:r>
          </a:p>
        </p:txBody>
      </p:sp>
      <p:sp>
        <p:nvSpPr>
          <p:cNvPr id="4" name="Slide Number Placeholder 3"/>
          <p:cNvSpPr>
            <a:spLocks noGrp="1"/>
          </p:cNvSpPr>
          <p:nvPr>
            <p:ph type="sldNum" sz="quarter" idx="10"/>
          </p:nvPr>
        </p:nvSpPr>
        <p:spPr/>
        <p:txBody>
          <a:bodyPr/>
          <a:lstStyle/>
          <a:p>
            <a:fld id="{A2983246-99A1-435F-B68A-E26FA25088B7}" type="slidenum">
              <a:rPr lang="en-US" smtClean="0"/>
              <a:t>4</a:t>
            </a:fld>
            <a:endParaRPr lang="en-US"/>
          </a:p>
        </p:txBody>
      </p:sp>
    </p:spTree>
    <p:extLst>
      <p:ext uri="{BB962C8B-B14F-4D97-AF65-F5344CB8AC3E}">
        <p14:creationId xmlns:p14="http://schemas.microsoft.com/office/powerpoint/2010/main" val="57335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importance of peer review, why/how it’s valid, relevant for higher education, and value-adding</a:t>
            </a:r>
            <a:r>
              <a:rPr lang="en-US" baseline="0" dirty="0"/>
              <a:t> for institutions and professional development.</a:t>
            </a:r>
          </a:p>
          <a:p>
            <a:endParaRPr lang="en-US" baseline="0" dirty="0"/>
          </a:p>
          <a:p>
            <a:r>
              <a:rPr lang="en-US" baseline="0" dirty="0"/>
              <a:t>Explain the alternative—if not peer, then who?  </a:t>
            </a:r>
          </a:p>
          <a:p>
            <a:r>
              <a:rPr lang="en-US" baseline="0" dirty="0"/>
              <a:t>A government agency, which is how it is done in most countries.  Can a Ministry of Education do a better job than higher </a:t>
            </a:r>
            <a:r>
              <a:rPr lang="en-US" baseline="0" dirty="0" err="1"/>
              <a:t>ed</a:t>
            </a:r>
            <a:r>
              <a:rPr lang="en-US" baseline="0" dirty="0"/>
              <a:t> professionals when it comes to assessing institutional quality and encouraging improvement?</a:t>
            </a:r>
            <a:endParaRPr lang="en-US" dirty="0"/>
          </a:p>
        </p:txBody>
      </p:sp>
      <p:sp>
        <p:nvSpPr>
          <p:cNvPr id="4" name="Slide Number Placeholder 3"/>
          <p:cNvSpPr>
            <a:spLocks noGrp="1"/>
          </p:cNvSpPr>
          <p:nvPr>
            <p:ph type="sldNum" sz="quarter" idx="10"/>
          </p:nvPr>
        </p:nvSpPr>
        <p:spPr/>
        <p:txBody>
          <a:bodyPr/>
          <a:lstStyle/>
          <a:p>
            <a:fld id="{A2983246-99A1-435F-B68A-E26FA25088B7}" type="slidenum">
              <a:rPr lang="en-US" smtClean="0"/>
              <a:t>5</a:t>
            </a:fld>
            <a:endParaRPr lang="en-US"/>
          </a:p>
        </p:txBody>
      </p:sp>
    </p:spTree>
    <p:extLst>
      <p:ext uri="{BB962C8B-B14F-4D97-AF65-F5344CB8AC3E}">
        <p14:creationId xmlns:p14="http://schemas.microsoft.com/office/powerpoint/2010/main" val="425044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Mentors</a:t>
            </a:r>
            <a:r>
              <a:rPr lang="en-US" baseline="0" dirty="0"/>
              <a:t> can share experiences of how on a visit they have</a:t>
            </a:r>
          </a:p>
          <a:p>
            <a:pPr marL="685800" lvl="1" indent="-228600">
              <a:buAutoNum type="arabicPeriod"/>
            </a:pPr>
            <a:r>
              <a:rPr lang="en-US" baseline="0" dirty="0"/>
              <a:t>Celebrated the college</a:t>
            </a:r>
          </a:p>
          <a:p>
            <a:pPr marL="685800" lvl="1" indent="-228600">
              <a:buAutoNum type="arabicPeriod"/>
            </a:pPr>
            <a:r>
              <a:rPr lang="en-US" baseline="0" dirty="0"/>
              <a:t>Helped the college</a:t>
            </a:r>
          </a:p>
          <a:p>
            <a:pPr marL="685800" lvl="1" indent="-228600">
              <a:buAutoNum type="arabicPeriod"/>
            </a:pPr>
            <a:r>
              <a:rPr lang="en-US" baseline="0" dirty="0"/>
              <a:t>Supported the college</a:t>
            </a:r>
          </a:p>
          <a:p>
            <a:pPr marL="685800" lvl="1" indent="-228600">
              <a:buAutoNum type="arabicPeriod"/>
            </a:pPr>
            <a:endParaRPr lang="en-US" baseline="0" dirty="0"/>
          </a:p>
          <a:p>
            <a:pPr marL="228600" lvl="0" indent="-228600">
              <a:buAutoNum type="arabicPeriod"/>
            </a:pPr>
            <a:r>
              <a:rPr lang="en-US" baseline="0" dirty="0"/>
              <a:t>Talk about the diversity of institutions in our region.</a:t>
            </a:r>
          </a:p>
          <a:p>
            <a:pPr marL="228600" lvl="0" indent="-228600">
              <a:buAutoNum type="arabicPeriod"/>
            </a:pPr>
            <a:endParaRPr lang="en-US" baseline="0" dirty="0"/>
          </a:p>
          <a:p>
            <a:pPr marL="228600" lvl="0" indent="-228600">
              <a:buAutoNum type="arabicPeriod"/>
            </a:pPr>
            <a:r>
              <a:rPr lang="en-US" baseline="0" dirty="0"/>
              <a:t>Discuss the new protocol: ACCJC vice presidents will accompany the teams on the visit.</a:t>
            </a:r>
          </a:p>
          <a:p>
            <a:pPr marL="685800" lvl="1" indent="-228600">
              <a:buFont typeface="Arial" panose="020B0604020202020204" pitchFamily="34" charset="0"/>
              <a:buChar char="•"/>
            </a:pPr>
            <a:r>
              <a:rPr lang="en-US" baseline="0" dirty="0"/>
              <a:t>To help the team to help the college</a:t>
            </a:r>
          </a:p>
          <a:p>
            <a:pPr marL="685800" lvl="1" indent="-228600">
              <a:buFont typeface="Arial" panose="020B0604020202020204" pitchFamily="34" charset="0"/>
              <a:buChar char="•"/>
            </a:pPr>
            <a:r>
              <a:rPr lang="en-US" baseline="0" dirty="0"/>
              <a:t>To support consistency in assessing of college strengths and weaknesses</a:t>
            </a:r>
          </a:p>
          <a:p>
            <a:pPr marL="685800" lvl="1" indent="-228600">
              <a:buFont typeface="Arial" panose="020B0604020202020204" pitchFamily="34" charset="0"/>
              <a:buChar char="•"/>
            </a:pPr>
            <a:r>
              <a:rPr lang="en-US" baseline="0" dirty="0"/>
              <a:t>To ensure that the team’s recommendations are supported by the team’s findings</a:t>
            </a:r>
          </a:p>
          <a:p>
            <a:pPr marL="685800" lvl="1" indent="-228600">
              <a:buFont typeface="Arial" panose="020B0604020202020204" pitchFamily="34" charset="0"/>
              <a:buChar char="•"/>
            </a:pPr>
            <a:r>
              <a:rPr lang="en-US" baseline="0" dirty="0"/>
              <a:t>To assist both the team and the college during the visit</a:t>
            </a:r>
          </a:p>
          <a:p>
            <a:pPr marL="0" lvl="0" indent="0">
              <a:buFont typeface="+mj-lt"/>
              <a:buNone/>
            </a:pPr>
            <a:endParaRPr lang="en-US" baseline="0" dirty="0"/>
          </a:p>
          <a:p>
            <a:pPr marL="685800" lvl="1" indent="-2286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2983246-99A1-435F-B68A-E26FA25088B7}" type="slidenum">
              <a:rPr lang="en-US" smtClean="0"/>
              <a:t>6</a:t>
            </a:fld>
            <a:endParaRPr lang="en-US"/>
          </a:p>
        </p:txBody>
      </p:sp>
    </p:spTree>
    <p:extLst>
      <p:ext uri="{BB962C8B-B14F-4D97-AF65-F5344CB8AC3E}">
        <p14:creationId xmlns:p14="http://schemas.microsoft.com/office/powerpoint/2010/main" val="537323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Facilitators can tag-team</a:t>
            </a:r>
            <a:r>
              <a:rPr lang="en-US" baseline="0" dirty="0"/>
              <a:t> a quick review of these points.</a:t>
            </a:r>
          </a:p>
          <a:p>
            <a:r>
              <a:rPr lang="en-US" baseline="0" dirty="0"/>
              <a:t>Fairly self-explanatory</a:t>
            </a:r>
            <a:endParaRPr lang="en-US" dirty="0"/>
          </a:p>
        </p:txBody>
      </p:sp>
      <p:sp>
        <p:nvSpPr>
          <p:cNvPr id="4" name="Slide Number Placeholder 3"/>
          <p:cNvSpPr>
            <a:spLocks noGrp="1"/>
          </p:cNvSpPr>
          <p:nvPr>
            <p:ph type="sldNum" sz="quarter" idx="10"/>
          </p:nvPr>
        </p:nvSpPr>
        <p:spPr/>
        <p:txBody>
          <a:bodyPr/>
          <a:lstStyle/>
          <a:p>
            <a:fld id="{A2983246-99A1-435F-B68A-E26FA25088B7}" type="slidenum">
              <a:rPr lang="en-US" smtClean="0"/>
              <a:t>7</a:t>
            </a:fld>
            <a:endParaRPr lang="en-US"/>
          </a:p>
        </p:txBody>
      </p:sp>
    </p:spTree>
    <p:extLst>
      <p:ext uri="{BB962C8B-B14F-4D97-AF65-F5344CB8AC3E}">
        <p14:creationId xmlns:p14="http://schemas.microsoft.com/office/powerpoint/2010/main" val="104268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21 Eligibility Requirements:  The basics.  If an institution does not have these, it isn’t a college.</a:t>
            </a:r>
            <a:br>
              <a:rPr lang="en-US" dirty="0"/>
            </a:br>
            <a:r>
              <a:rPr lang="en-US" dirty="0"/>
              <a:t>5 ERs</a:t>
            </a:r>
            <a:r>
              <a:rPr lang="en-US" baseline="0" dirty="0"/>
              <a:t> </a:t>
            </a:r>
            <a:r>
              <a:rPr lang="en-US" dirty="0"/>
              <a:t>must be addressed separately.  The other 16 are covered within the analysis of the Standards.</a:t>
            </a:r>
          </a:p>
          <a:p>
            <a:pPr marL="228600" indent="-228600">
              <a:buFont typeface="+mj-lt"/>
              <a:buAutoNum type="arabicPeriod"/>
            </a:pPr>
            <a:endParaRPr lang="en-US" dirty="0"/>
          </a:p>
          <a:p>
            <a:pPr marL="228600" indent="-228600">
              <a:buFont typeface="+mj-lt"/>
              <a:buAutoNum type="arabicPeriod"/>
            </a:pPr>
            <a:r>
              <a:rPr lang="en-US" dirty="0"/>
              <a:t>4 Standards divided into 14 sections.  128 mini-standards.</a:t>
            </a:r>
            <a:br>
              <a:rPr lang="en-US" dirty="0"/>
            </a:br>
            <a:r>
              <a:rPr lang="en-US" dirty="0"/>
              <a:t>Explain how the Commissioners are trying to move into a more holistic review of colleges using the larger overarching standards (the 14).  Known as the “new taxonomy.”</a:t>
            </a:r>
            <a:br>
              <a:rPr lang="en-US" dirty="0"/>
            </a:br>
            <a:r>
              <a:rPr lang="en-US" dirty="0"/>
              <a:t>Still, team members will still be required to report their</a:t>
            </a:r>
            <a:r>
              <a:rPr lang="en-US" baseline="0" dirty="0"/>
              <a:t> findings on the 128 mini-standards.  Their findings and conclusions will help the Commissioners to make the larger, more holistically based decisions.</a:t>
            </a:r>
          </a:p>
          <a:p>
            <a:pPr marL="228600" indent="-228600">
              <a:buFont typeface="+mj-lt"/>
              <a:buAutoNum type="arabicPeriod"/>
            </a:pPr>
            <a:endParaRPr lang="en-US" baseline="0" dirty="0"/>
          </a:p>
          <a:p>
            <a:pPr marL="228600" indent="-228600">
              <a:buFont typeface="+mj-lt"/>
              <a:buAutoNum type="arabicPeriod"/>
            </a:pPr>
            <a:r>
              <a:rPr lang="en-US" dirty="0"/>
              <a:t>The policies are</a:t>
            </a:r>
            <a:r>
              <a:rPr lang="en-US" baseline="0" dirty="0"/>
              <a:t> reviewed as a checklist.  The USDE is strict in holding accrediting agencies (peer reviewers) accountable for ensuring that colleges satisfy these regulations.  For example: ensuring that Distance Education and Correspondence Education are clearly delineated at a college.</a:t>
            </a:r>
          </a:p>
          <a:p>
            <a:pPr marL="228600" indent="-228600">
              <a:buFont typeface="+mj-lt"/>
              <a:buAutoNum type="arabicPeriod"/>
            </a:pPr>
            <a:endParaRPr lang="en-US" baseline="0" dirty="0"/>
          </a:p>
          <a:p>
            <a:pPr marL="228600" indent="-228600">
              <a:buFont typeface="+mj-lt"/>
              <a:buAutoNum type="arabicPeriod"/>
            </a:pPr>
            <a:r>
              <a:rPr lang="en-US" baseline="0" dirty="0"/>
              <a:t>Click the link to show the participants the resources that are available.</a:t>
            </a:r>
            <a:endParaRPr lang="en-US" dirty="0"/>
          </a:p>
        </p:txBody>
      </p:sp>
      <p:sp>
        <p:nvSpPr>
          <p:cNvPr id="4" name="Slide Number Placeholder 3"/>
          <p:cNvSpPr>
            <a:spLocks noGrp="1"/>
          </p:cNvSpPr>
          <p:nvPr>
            <p:ph type="sldNum" sz="quarter" idx="10"/>
          </p:nvPr>
        </p:nvSpPr>
        <p:spPr/>
        <p:txBody>
          <a:bodyPr/>
          <a:lstStyle/>
          <a:p>
            <a:fld id="{A2983246-99A1-435F-B68A-E26FA25088B7}" type="slidenum">
              <a:rPr lang="en-US" smtClean="0"/>
              <a:t>8</a:t>
            </a:fld>
            <a:endParaRPr lang="en-US"/>
          </a:p>
        </p:txBody>
      </p:sp>
    </p:spTree>
    <p:extLst>
      <p:ext uri="{BB962C8B-B14F-4D97-AF65-F5344CB8AC3E}">
        <p14:creationId xmlns:p14="http://schemas.microsoft.com/office/powerpoint/2010/main" val="107380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discussion points:</a:t>
            </a:r>
          </a:p>
          <a:p>
            <a:pPr marL="171450" indent="-171450">
              <a:buFont typeface="Arial" panose="020B0604020202020204" pitchFamily="34" charset="0"/>
              <a:buChar char="•"/>
            </a:pPr>
            <a:r>
              <a:rPr lang="en-US" dirty="0"/>
              <a:t>What materials are sent to the team (Steve)</a:t>
            </a:r>
          </a:p>
          <a:p>
            <a:pPr marL="171450" indent="-171450">
              <a:buFont typeface="Arial" panose="020B0604020202020204" pitchFamily="34" charset="0"/>
              <a:buChar char="•"/>
            </a:pPr>
            <a:r>
              <a:rPr lang="en-US" dirty="0"/>
              <a:t>What is a team</a:t>
            </a:r>
            <a:r>
              <a:rPr lang="en-US" baseline="0" dirty="0"/>
              <a:t> member’s reaction to the materials (</a:t>
            </a:r>
            <a:r>
              <a:rPr lang="en-US" baseline="0" dirty="0" err="1"/>
              <a:t>Ginni</a:t>
            </a:r>
            <a:r>
              <a:rPr lang="en-US" baseline="0" dirty="0"/>
              <a:t>)</a:t>
            </a:r>
          </a:p>
          <a:p>
            <a:pPr marL="171450" indent="-171450">
              <a:buFont typeface="Arial" panose="020B0604020202020204" pitchFamily="34" charset="0"/>
              <a:buChar char="•"/>
            </a:pPr>
            <a:r>
              <a:rPr lang="en-US" baseline="0" dirty="0"/>
              <a:t>Describe general assigning of assignments: who gets what.  (Steve)</a:t>
            </a:r>
          </a:p>
          <a:p>
            <a:pPr marL="171450" indent="-171450">
              <a:buFont typeface="Arial" panose="020B0604020202020204" pitchFamily="34" charset="0"/>
              <a:buChar char="•"/>
            </a:pPr>
            <a:r>
              <a:rPr lang="en-US" baseline="0" dirty="0"/>
              <a:t>Describe expectations for Assignments 1 &amp; 2 (the preparatory work before the visit) (</a:t>
            </a:r>
            <a:r>
              <a:rPr lang="en-US" baseline="0" dirty="0" err="1"/>
              <a:t>Ginni</a:t>
            </a:r>
            <a:r>
              <a:rPr lang="en-US" baseline="0" dirty="0"/>
              <a:t>)</a:t>
            </a:r>
          </a:p>
          <a:p>
            <a:pPr marL="171450" indent="-171450">
              <a:buFont typeface="Arial" panose="020B0604020202020204" pitchFamily="34" charset="0"/>
              <a:buChar char="•"/>
            </a:pPr>
            <a:r>
              <a:rPr lang="en-US" baseline="0" dirty="0"/>
              <a:t>Briefly zip through Site visit and the steps to complete the team report (Steve)</a:t>
            </a:r>
            <a:endParaRPr lang="en-US" dirty="0"/>
          </a:p>
        </p:txBody>
      </p:sp>
      <p:sp>
        <p:nvSpPr>
          <p:cNvPr id="4" name="Slide Number Placeholder 3"/>
          <p:cNvSpPr>
            <a:spLocks noGrp="1"/>
          </p:cNvSpPr>
          <p:nvPr>
            <p:ph type="sldNum" sz="quarter" idx="10"/>
          </p:nvPr>
        </p:nvSpPr>
        <p:spPr/>
        <p:txBody>
          <a:bodyPr/>
          <a:lstStyle/>
          <a:p>
            <a:fld id="{A2983246-99A1-435F-B68A-E26FA25088B7}" type="slidenum">
              <a:rPr lang="en-US" smtClean="0"/>
              <a:t>9</a:t>
            </a:fld>
            <a:endParaRPr lang="en-US"/>
          </a:p>
        </p:txBody>
      </p:sp>
    </p:spTree>
    <p:extLst>
      <p:ext uri="{BB962C8B-B14F-4D97-AF65-F5344CB8AC3E}">
        <p14:creationId xmlns:p14="http://schemas.microsoft.com/office/powerpoint/2010/main" val="274595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77634"/>
            <a:ext cx="2628900" cy="499932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1177635"/>
            <a:ext cx="7734300" cy="4999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306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0655"/>
            <a:ext cx="10515600" cy="6100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2/5/18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93788"/>
            <a:ext cx="10515600" cy="5969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txBox="1">
            <a:spLocks/>
          </p:cNvSpPr>
          <p:nvPr/>
        </p:nvSpPr>
        <p:spPr>
          <a:xfrm>
            <a:off x="9701563" y="6356351"/>
            <a:ext cx="1652239" cy="228600"/>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a:latin typeface="Arial" charset="0"/>
                <a:ea typeface="Arial" charset="0"/>
                <a:cs typeface="Arial" charset="0"/>
              </a:rPr>
              <a:t>ACCJC.ORG</a:t>
            </a:r>
            <a:endParaRPr lang="en-US" sz="900" dirty="0">
              <a:latin typeface="Arial" charset="0"/>
              <a:ea typeface="Arial" charset="0"/>
              <a:cs typeface="Arial" charset="0"/>
            </a:endParaRPr>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10" name="Picture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8200" y="6356351"/>
            <a:ext cx="2855259" cy="228600"/>
          </a:xfrm>
          <a:prstGeom prst="rect">
            <a:avLst/>
          </a:prstGeom>
        </p:spPr>
      </p:pic>
    </p:spTree>
    <p:extLst>
      <p:ext uri="{BB962C8B-B14F-4D97-AF65-F5344CB8AC3E}">
        <p14:creationId xmlns:p14="http://schemas.microsoft.com/office/powerpoint/2010/main" val="688272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p5WPVLljm1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_rels/slide1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ccjc.org/public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New Peer Reviewer Training</a:t>
            </a:r>
            <a:br>
              <a:rPr lang="en-US" b="1" dirty="0"/>
            </a:br>
            <a:r>
              <a:rPr lang="en-US" b="1" dirty="0"/>
              <a:t>Spring 2018</a:t>
            </a:r>
          </a:p>
        </p:txBody>
      </p:sp>
      <p:sp>
        <p:nvSpPr>
          <p:cNvPr id="3" name="Subtitle 2"/>
          <p:cNvSpPr>
            <a:spLocks noGrp="1"/>
          </p:cNvSpPr>
          <p:nvPr>
            <p:ph type="subTitle" idx="1"/>
          </p:nvPr>
        </p:nvSpPr>
        <p:spPr>
          <a:xfrm>
            <a:off x="930812" y="4014414"/>
            <a:ext cx="10330375" cy="1655762"/>
          </a:xfrm>
        </p:spPr>
        <p:txBody>
          <a:bodyPr/>
          <a:lstStyle/>
          <a:p>
            <a:r>
              <a:rPr lang="en-US" dirty="0" err="1"/>
              <a:t>Ginni</a:t>
            </a:r>
            <a:r>
              <a:rPr lang="en-US" dirty="0"/>
              <a:t> May, Sacramento City College and ASCCC </a:t>
            </a:r>
          </a:p>
          <a:p>
            <a:r>
              <a:rPr lang="en-US" dirty="0"/>
              <a:t>Steve Reynolds, ACCJC Vice President</a:t>
            </a:r>
          </a:p>
        </p:txBody>
      </p:sp>
      <p:sp>
        <p:nvSpPr>
          <p:cNvPr id="4" name="AutoShape 4" descr="Image result for marshall islands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7410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The Review Process Continued</a:t>
            </a:r>
          </a:p>
        </p:txBody>
      </p:sp>
      <p:sp>
        <p:nvSpPr>
          <p:cNvPr id="3" name="Content Placeholder 2"/>
          <p:cNvSpPr>
            <a:spLocks noGrp="1"/>
          </p:cNvSpPr>
          <p:nvPr>
            <p:ph idx="1"/>
          </p:nvPr>
        </p:nvSpPr>
        <p:spPr/>
        <p:txBody>
          <a:bodyPr/>
          <a:lstStyle/>
          <a:p>
            <a:r>
              <a:rPr lang="en-US" dirty="0"/>
              <a:t>Report is Finalized</a:t>
            </a:r>
          </a:p>
          <a:p>
            <a:r>
              <a:rPr lang="en-US" dirty="0"/>
              <a:t>Commission Meeting and Action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Mentors</a:t>
            </a:r>
          </a:p>
          <a:p>
            <a:pPr lvl="1"/>
            <a:r>
              <a:rPr lang="en-US" dirty="0"/>
              <a:t>What do you wish ACCJC would have told you regarding the work load?</a:t>
            </a:r>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795" y="313819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07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Activity 1</a:t>
            </a:r>
          </a:p>
        </p:txBody>
      </p:sp>
      <p:sp>
        <p:nvSpPr>
          <p:cNvPr id="3" name="Content Placeholder 2"/>
          <p:cNvSpPr>
            <a:spLocks noGrp="1"/>
          </p:cNvSpPr>
          <p:nvPr>
            <p:ph idx="1"/>
          </p:nvPr>
        </p:nvSpPr>
        <p:spPr/>
        <p:txBody>
          <a:bodyPr/>
          <a:lstStyle/>
          <a:p>
            <a:pPr marL="0" indent="0">
              <a:buNone/>
            </a:pPr>
            <a:r>
              <a:rPr lang="en-US" dirty="0"/>
              <a:t>Outcome – to verify the information described in the ISER</a:t>
            </a:r>
          </a:p>
          <a:p>
            <a:pPr lvl="1"/>
            <a:r>
              <a:rPr lang="en-US" dirty="0"/>
              <a:t>Determine who you want to interview</a:t>
            </a:r>
          </a:p>
          <a:p>
            <a:pPr lvl="1"/>
            <a:r>
              <a:rPr lang="en-US" dirty="0"/>
              <a:t>Determine what questions you should ask</a:t>
            </a:r>
          </a:p>
          <a:p>
            <a:pPr lvl="1"/>
            <a:r>
              <a:rPr lang="en-US" dirty="0"/>
              <a:t>Determine what additional evidence is needed</a:t>
            </a:r>
          </a:p>
          <a:p>
            <a:r>
              <a:rPr lang="en-US" dirty="0"/>
              <a:t>Reading your assigned ISER excerpt, make a list of individuals or groups that need to be interviewed.  What questions might you ask?  What additional evidence, if appropriate, would you need to verify in order to write your findings?</a:t>
            </a:r>
          </a:p>
        </p:txBody>
      </p:sp>
    </p:spTree>
    <p:extLst>
      <p:ext uri="{BB962C8B-B14F-4D97-AF65-F5344CB8AC3E}">
        <p14:creationId xmlns:p14="http://schemas.microsoft.com/office/powerpoint/2010/main" val="1150969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Interviewing Techniques</a:t>
            </a:r>
          </a:p>
        </p:txBody>
      </p:sp>
      <p:sp>
        <p:nvSpPr>
          <p:cNvPr id="3" name="Content Placeholder 2"/>
          <p:cNvSpPr>
            <a:spLocks noGrp="1"/>
          </p:cNvSpPr>
          <p:nvPr>
            <p:ph idx="1"/>
          </p:nvPr>
        </p:nvSpPr>
        <p:spPr>
          <a:xfrm>
            <a:off x="838200" y="1825624"/>
            <a:ext cx="6010835" cy="4772399"/>
          </a:xfrm>
        </p:spPr>
        <p:txBody>
          <a:bodyPr/>
          <a:lstStyle/>
          <a:p>
            <a:r>
              <a:rPr lang="en-US" dirty="0"/>
              <a:t>Questioning</a:t>
            </a:r>
          </a:p>
          <a:p>
            <a:pPr lvl="1"/>
            <a:r>
              <a:rPr lang="en-US" dirty="0"/>
              <a:t>Open-ended, verify, reflect</a:t>
            </a:r>
          </a:p>
          <a:p>
            <a:pPr lvl="1"/>
            <a:r>
              <a:rPr lang="en-US" dirty="0"/>
              <a:t>What information do you need?</a:t>
            </a:r>
          </a:p>
          <a:p>
            <a:r>
              <a:rPr lang="en-US" dirty="0"/>
              <a:t>Listening</a:t>
            </a:r>
          </a:p>
          <a:p>
            <a:r>
              <a:rPr lang="en-US" dirty="0"/>
              <a:t>Responding</a:t>
            </a:r>
          </a:p>
          <a:p>
            <a:pPr lvl="1"/>
            <a:r>
              <a:rPr lang="en-US" dirty="0"/>
              <a:t>Body language </a:t>
            </a:r>
            <a:r>
              <a:rPr lang="en-US" sz="1600" dirty="0"/>
              <a:t>(</a:t>
            </a:r>
            <a:r>
              <a:rPr lang="en-US" sz="1600" dirty="0">
                <a:hlinkClick r:id="rId3"/>
              </a:rPr>
              <a:t>https://www.youtube.com/watch?v=p5WPVLljm1A</a:t>
            </a:r>
            <a:r>
              <a:rPr lang="en-US" sz="1600" dirty="0"/>
              <a:t>) </a:t>
            </a:r>
            <a:endParaRPr lang="en-US" dirty="0"/>
          </a:p>
          <a:p>
            <a:pPr lvl="1"/>
            <a:r>
              <a:rPr lang="en-US" dirty="0"/>
              <a:t>Ask for examples</a:t>
            </a:r>
          </a:p>
          <a:p>
            <a:pPr lvl="1"/>
            <a:r>
              <a:rPr lang="en-US" dirty="0"/>
              <a:t>Seek clarification</a:t>
            </a:r>
          </a:p>
        </p:txBody>
      </p:sp>
      <p:pic>
        <p:nvPicPr>
          <p:cNvPr id="4" name="Picture 3">
            <a:extLst>
              <a:ext uri="{FF2B5EF4-FFF2-40B4-BE49-F238E27FC236}">
                <a16:creationId xmlns:a16="http://schemas.microsoft.com/office/drawing/2014/main" id="{B0774BD0-71B7-4642-8FED-22EF8A5718FF}"/>
              </a:ext>
            </a:extLst>
          </p:cNvPr>
          <p:cNvPicPr>
            <a:picLocks noChangeAspect="1"/>
          </p:cNvPicPr>
          <p:nvPr/>
        </p:nvPicPr>
        <p:blipFill>
          <a:blip r:embed="rId4"/>
          <a:stretch>
            <a:fillRect/>
          </a:stretch>
        </p:blipFill>
        <p:spPr>
          <a:xfrm>
            <a:off x="6492072" y="2187761"/>
            <a:ext cx="2266819" cy="1505697"/>
          </a:xfrm>
          <a:prstGeom prst="rect">
            <a:avLst/>
          </a:prstGeom>
        </p:spPr>
      </p:pic>
      <p:pic>
        <p:nvPicPr>
          <p:cNvPr id="5" name="Picture 4">
            <a:extLst>
              <a:ext uri="{FF2B5EF4-FFF2-40B4-BE49-F238E27FC236}">
                <a16:creationId xmlns:a16="http://schemas.microsoft.com/office/drawing/2014/main" id="{08468487-2157-DE4A-91A7-B8FB5DBC0B08}"/>
              </a:ext>
            </a:extLst>
          </p:cNvPr>
          <p:cNvPicPr>
            <a:picLocks noChangeAspect="1"/>
          </p:cNvPicPr>
          <p:nvPr/>
        </p:nvPicPr>
        <p:blipFill>
          <a:blip r:embed="rId5"/>
          <a:stretch>
            <a:fillRect/>
          </a:stretch>
        </p:blipFill>
        <p:spPr>
          <a:xfrm>
            <a:off x="9233648" y="3429651"/>
            <a:ext cx="2261721" cy="1357033"/>
          </a:xfrm>
          <a:prstGeom prst="rect">
            <a:avLst/>
          </a:prstGeom>
        </p:spPr>
      </p:pic>
      <p:pic>
        <p:nvPicPr>
          <p:cNvPr id="6" name="Picture 5">
            <a:extLst>
              <a:ext uri="{FF2B5EF4-FFF2-40B4-BE49-F238E27FC236}">
                <a16:creationId xmlns:a16="http://schemas.microsoft.com/office/drawing/2014/main" id="{3B6547D8-6F6E-024A-8186-28CC035A0026}"/>
              </a:ext>
            </a:extLst>
          </p:cNvPr>
          <p:cNvPicPr>
            <a:picLocks noChangeAspect="1"/>
          </p:cNvPicPr>
          <p:nvPr/>
        </p:nvPicPr>
        <p:blipFill>
          <a:blip r:embed="rId6"/>
          <a:stretch>
            <a:fillRect/>
          </a:stretch>
        </p:blipFill>
        <p:spPr>
          <a:xfrm>
            <a:off x="6492072" y="4518212"/>
            <a:ext cx="2396016" cy="1680788"/>
          </a:xfrm>
          <a:prstGeom prst="rect">
            <a:avLst/>
          </a:prstGeom>
        </p:spPr>
      </p:pic>
    </p:spTree>
    <p:extLst>
      <p:ext uri="{BB962C8B-B14F-4D97-AF65-F5344CB8AC3E}">
        <p14:creationId xmlns:p14="http://schemas.microsoft.com/office/powerpoint/2010/main" val="283188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5705"/>
            <a:ext cx="10515600" cy="1032965"/>
          </a:xfrm>
        </p:spPr>
        <p:txBody>
          <a:bodyPr>
            <a:normAutofit fontScale="90000"/>
          </a:bodyPr>
          <a:lstStyle/>
          <a:p>
            <a:pPr algn="ctr"/>
            <a:r>
              <a:rPr lang="en-US" b="1" dirty="0"/>
              <a:t>The Team Report</a:t>
            </a:r>
            <a:br>
              <a:rPr lang="en-US" b="1" dirty="0"/>
            </a:br>
            <a:r>
              <a:rPr lang="en-US" sz="3600" b="1" dirty="0"/>
              <a:t>(a.k.a. External Evaluation Report, or EER)</a:t>
            </a:r>
          </a:p>
        </p:txBody>
      </p:sp>
      <p:sp>
        <p:nvSpPr>
          <p:cNvPr id="3" name="Content Placeholder 2"/>
          <p:cNvSpPr>
            <a:spLocks noGrp="1"/>
          </p:cNvSpPr>
          <p:nvPr>
            <p:ph idx="1"/>
          </p:nvPr>
        </p:nvSpPr>
        <p:spPr>
          <a:xfrm>
            <a:off x="838200" y="2349597"/>
            <a:ext cx="10515600" cy="4351338"/>
          </a:xfrm>
        </p:spPr>
        <p:txBody>
          <a:bodyPr/>
          <a:lstStyle/>
          <a:p>
            <a:pPr marL="0" indent="0">
              <a:buNone/>
            </a:pPr>
            <a:r>
              <a:rPr lang="en-US" dirty="0"/>
              <a:t>SECTIONS OF THE REPORT</a:t>
            </a:r>
          </a:p>
          <a:p>
            <a:r>
              <a:rPr lang="en-US" dirty="0"/>
              <a:t>General Observations</a:t>
            </a:r>
          </a:p>
          <a:p>
            <a:r>
              <a:rPr lang="en-US" dirty="0"/>
              <a:t>Findings and Evidence</a:t>
            </a:r>
          </a:p>
          <a:p>
            <a:r>
              <a:rPr lang="en-US" dirty="0"/>
              <a:t>Conclusions</a:t>
            </a:r>
          </a:p>
          <a:p>
            <a:endParaRPr lang="en-US" dirty="0"/>
          </a:p>
          <a:p>
            <a:r>
              <a:rPr lang="en-US" dirty="0"/>
              <a:t>Commendations </a:t>
            </a:r>
          </a:p>
          <a:p>
            <a:r>
              <a:rPr lang="en-US" dirty="0"/>
              <a:t>Recommendations</a:t>
            </a:r>
          </a:p>
        </p:txBody>
      </p:sp>
      <p:pic>
        <p:nvPicPr>
          <p:cNvPr id="4" name="Picture 3">
            <a:extLst>
              <a:ext uri="{FF2B5EF4-FFF2-40B4-BE49-F238E27FC236}">
                <a16:creationId xmlns:a16="http://schemas.microsoft.com/office/drawing/2014/main" id="{9A2BB188-4976-3343-9D55-F76DE4030951}"/>
              </a:ext>
            </a:extLst>
          </p:cNvPr>
          <p:cNvPicPr>
            <a:picLocks noChangeAspect="1"/>
          </p:cNvPicPr>
          <p:nvPr/>
        </p:nvPicPr>
        <p:blipFill>
          <a:blip r:embed="rId3"/>
          <a:stretch>
            <a:fillRect/>
          </a:stretch>
        </p:blipFill>
        <p:spPr>
          <a:xfrm>
            <a:off x="6530788" y="3112246"/>
            <a:ext cx="2374153" cy="2374153"/>
          </a:xfrm>
          <a:prstGeom prst="rect">
            <a:avLst/>
          </a:prstGeom>
        </p:spPr>
      </p:pic>
    </p:spTree>
    <p:extLst>
      <p:ext uri="{BB962C8B-B14F-4D97-AF65-F5344CB8AC3E}">
        <p14:creationId xmlns:p14="http://schemas.microsoft.com/office/powerpoint/2010/main" val="386169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Activity 2 – Sample Team Reports</a:t>
            </a:r>
          </a:p>
        </p:txBody>
      </p:sp>
      <p:sp>
        <p:nvSpPr>
          <p:cNvPr id="3" name="Content Placeholder 2"/>
          <p:cNvSpPr>
            <a:spLocks noGrp="1"/>
          </p:cNvSpPr>
          <p:nvPr>
            <p:ph sz="half" idx="1"/>
          </p:nvPr>
        </p:nvSpPr>
        <p:spPr/>
        <p:txBody>
          <a:bodyPr/>
          <a:lstStyle/>
          <a:p>
            <a:endParaRPr lang="en-US" dirty="0"/>
          </a:p>
          <a:p>
            <a:pPr marL="0" indent="0">
              <a:buNone/>
            </a:pPr>
            <a:r>
              <a:rPr lang="en-US" dirty="0"/>
              <a:t>Outcome – to discover nuances of well-written Team Reports</a:t>
            </a:r>
          </a:p>
          <a:p>
            <a:r>
              <a:rPr lang="en-US" dirty="0"/>
              <a:t>Read the sample excerpts from peer review team reports.</a:t>
            </a:r>
          </a:p>
          <a:p>
            <a:r>
              <a:rPr lang="en-US" dirty="0"/>
              <a:t>Discuss your responses to the questions at the bottom of the page.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495" y="2440961"/>
            <a:ext cx="3220775" cy="2587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335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Activity 3 – Writing a Team Report</a:t>
            </a:r>
          </a:p>
        </p:txBody>
      </p:sp>
      <p:sp>
        <p:nvSpPr>
          <p:cNvPr id="3" name="Content Placeholder 2"/>
          <p:cNvSpPr>
            <a:spLocks noGrp="1"/>
          </p:cNvSpPr>
          <p:nvPr>
            <p:ph idx="1"/>
          </p:nvPr>
        </p:nvSpPr>
        <p:spPr/>
        <p:txBody>
          <a:bodyPr/>
          <a:lstStyle/>
          <a:p>
            <a:pPr marL="0" indent="0">
              <a:buNone/>
            </a:pPr>
            <a:r>
              <a:rPr lang="en-US" dirty="0"/>
              <a:t>Outcomes – </a:t>
            </a:r>
          </a:p>
          <a:p>
            <a:pPr lvl="1"/>
            <a:r>
              <a:rPr lang="en-US" dirty="0"/>
              <a:t>Understand the writing process.</a:t>
            </a:r>
          </a:p>
          <a:p>
            <a:pPr lvl="1"/>
            <a:r>
              <a:rPr lang="en-US" dirty="0"/>
              <a:t>Evaluate the extent to which the college’s practices align with the Standards.</a:t>
            </a:r>
          </a:p>
          <a:p>
            <a:pPr lvl="1"/>
            <a:r>
              <a:rPr lang="en-US" dirty="0"/>
              <a:t>Appreciate the peer reviewer’s desire to help the college be a better institution.</a:t>
            </a:r>
          </a:p>
          <a:p>
            <a:r>
              <a:rPr lang="en-US" dirty="0"/>
              <a:t>Using the ISER excerpt from Activity 1, develop your initial thoughts for writing the team report.  Use the template as a guide.</a:t>
            </a:r>
          </a:p>
        </p:txBody>
      </p:sp>
      <p:pic>
        <p:nvPicPr>
          <p:cNvPr id="4" name="Picture 3">
            <a:extLst>
              <a:ext uri="{FF2B5EF4-FFF2-40B4-BE49-F238E27FC236}">
                <a16:creationId xmlns:a16="http://schemas.microsoft.com/office/drawing/2014/main" id="{13D509C3-4F38-F84B-9F2E-A818534EB7C7}"/>
              </a:ext>
            </a:extLst>
          </p:cNvPr>
          <p:cNvPicPr>
            <a:picLocks noChangeAspect="1"/>
          </p:cNvPicPr>
          <p:nvPr/>
        </p:nvPicPr>
        <p:blipFill>
          <a:blip r:embed="rId3"/>
          <a:stretch>
            <a:fillRect/>
          </a:stretch>
        </p:blipFill>
        <p:spPr>
          <a:xfrm>
            <a:off x="4669491" y="4714210"/>
            <a:ext cx="2853017" cy="1597690"/>
          </a:xfrm>
          <a:prstGeom prst="rect">
            <a:avLst/>
          </a:prstGeom>
        </p:spPr>
      </p:pic>
    </p:spTree>
    <p:extLst>
      <p:ext uri="{BB962C8B-B14F-4D97-AF65-F5344CB8AC3E}">
        <p14:creationId xmlns:p14="http://schemas.microsoft.com/office/powerpoint/2010/main" val="8259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10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Triangulation: Validating Your Assumptions</a:t>
            </a:r>
          </a:p>
        </p:txBody>
      </p:sp>
      <p:sp>
        <p:nvSpPr>
          <p:cNvPr id="3" name="Content Placeholder 2"/>
          <p:cNvSpPr>
            <a:spLocks noGrp="1"/>
          </p:cNvSpPr>
          <p:nvPr>
            <p:ph idx="1"/>
          </p:nvPr>
        </p:nvSpPr>
        <p:spPr/>
        <p:txBody>
          <a:bodyPr/>
          <a:lstStyle/>
          <a:p>
            <a:endParaRPr lang="en-US" dirty="0"/>
          </a:p>
        </p:txBody>
      </p:sp>
      <p:sp>
        <p:nvSpPr>
          <p:cNvPr id="4" name="Isosceles Triangle 3"/>
          <p:cNvSpPr/>
          <p:nvPr/>
        </p:nvSpPr>
        <p:spPr>
          <a:xfrm>
            <a:off x="3910693" y="2718708"/>
            <a:ext cx="4327071" cy="2963636"/>
          </a:xfrm>
          <a:prstGeom prst="triangle">
            <a:avLst>
              <a:gd name="adj" fmla="val 50000"/>
            </a:avLst>
          </a:prstGeom>
          <a:gradFill>
            <a:gsLst>
              <a:gs pos="99000">
                <a:srgbClr val="842E20"/>
              </a:gs>
              <a:gs pos="19000">
                <a:srgbClr val="A4A963"/>
              </a:gs>
            </a:gsLst>
            <a:lin ang="5400000" scaled="0"/>
          </a:gradFill>
          <a:ln>
            <a:solidFill>
              <a:srgbClr val="842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ffectLst>
                  <a:glow rad="228600">
                    <a:schemeClr val="accent4">
                      <a:satMod val="175000"/>
                      <a:alpha val="40000"/>
                    </a:schemeClr>
                  </a:glow>
                </a:effectLst>
              </a:rPr>
              <a:t>MISSION</a:t>
            </a:r>
          </a:p>
        </p:txBody>
      </p:sp>
      <p:sp>
        <p:nvSpPr>
          <p:cNvPr id="5" name="TextBox 4"/>
          <p:cNvSpPr txBox="1"/>
          <p:nvPr/>
        </p:nvSpPr>
        <p:spPr>
          <a:xfrm>
            <a:off x="4793780" y="2095519"/>
            <a:ext cx="2560894" cy="584775"/>
          </a:xfrm>
          <a:prstGeom prst="rect">
            <a:avLst/>
          </a:prstGeom>
          <a:noFill/>
        </p:spPr>
        <p:txBody>
          <a:bodyPr wrap="none" rtlCol="0">
            <a:spAutoFit/>
          </a:bodyPr>
          <a:lstStyle/>
          <a:p>
            <a:r>
              <a:rPr lang="en-US" sz="3200" dirty="0"/>
              <a:t>The Standards</a:t>
            </a:r>
          </a:p>
        </p:txBody>
      </p:sp>
      <p:sp>
        <p:nvSpPr>
          <p:cNvPr id="7" name="TextBox 6"/>
          <p:cNvSpPr txBox="1"/>
          <p:nvPr/>
        </p:nvSpPr>
        <p:spPr>
          <a:xfrm>
            <a:off x="1823840" y="4976634"/>
            <a:ext cx="2086853" cy="1077218"/>
          </a:xfrm>
          <a:prstGeom prst="rect">
            <a:avLst/>
          </a:prstGeom>
          <a:noFill/>
        </p:spPr>
        <p:txBody>
          <a:bodyPr wrap="none" rtlCol="0">
            <a:spAutoFit/>
          </a:bodyPr>
          <a:lstStyle/>
          <a:p>
            <a:r>
              <a:rPr lang="en-US" sz="3200" dirty="0"/>
              <a:t>Evidence</a:t>
            </a:r>
          </a:p>
          <a:p>
            <a:r>
              <a:rPr lang="en-US" sz="3200" dirty="0"/>
              <a:t>Documents</a:t>
            </a:r>
          </a:p>
        </p:txBody>
      </p:sp>
      <p:sp>
        <p:nvSpPr>
          <p:cNvPr id="8" name="TextBox 7"/>
          <p:cNvSpPr txBox="1"/>
          <p:nvPr/>
        </p:nvSpPr>
        <p:spPr>
          <a:xfrm>
            <a:off x="8301298" y="4976634"/>
            <a:ext cx="2380780" cy="1077218"/>
          </a:xfrm>
          <a:prstGeom prst="rect">
            <a:avLst/>
          </a:prstGeom>
          <a:noFill/>
        </p:spPr>
        <p:txBody>
          <a:bodyPr wrap="none" rtlCol="0">
            <a:spAutoFit/>
          </a:bodyPr>
          <a:lstStyle/>
          <a:p>
            <a:r>
              <a:rPr lang="en-US" sz="3200" dirty="0"/>
              <a:t>Observations</a:t>
            </a:r>
          </a:p>
          <a:p>
            <a:r>
              <a:rPr lang="en-US" sz="3200" dirty="0"/>
              <a:t>&amp; Interviews</a:t>
            </a:r>
          </a:p>
        </p:txBody>
      </p:sp>
      <p:sp>
        <p:nvSpPr>
          <p:cNvPr id="9" name="Rectangle 8"/>
          <p:cNvSpPr/>
          <p:nvPr/>
        </p:nvSpPr>
        <p:spPr>
          <a:xfrm>
            <a:off x="2914649" y="3277196"/>
            <a:ext cx="6319157" cy="830997"/>
          </a:xfrm>
          <a:prstGeom prst="rect">
            <a:avLst/>
          </a:prstGeom>
          <a:noFill/>
        </p:spPr>
        <p:txBody>
          <a:bodyPr wrap="square" lIns="91440" tIns="45720" rIns="91440" bIns="45720">
            <a:spAutoFit/>
          </a:bodyPr>
          <a:lstStyle/>
          <a:p>
            <a:pPr algn="ctr"/>
            <a:r>
              <a:rPr lang="en-US" sz="4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50" endPos="85000" dist="60007" dir="5400000" sy="-100000" algn="bl" rotWithShape="0"/>
                </a:effectLst>
              </a:rPr>
              <a:t>Recurring Themes</a:t>
            </a:r>
          </a:p>
        </p:txBody>
      </p:sp>
    </p:spTree>
    <p:extLst>
      <p:ext uri="{BB962C8B-B14F-4D97-AF65-F5344CB8AC3E}">
        <p14:creationId xmlns:p14="http://schemas.microsoft.com/office/powerpoint/2010/main" val="81260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3788"/>
            <a:ext cx="10515600" cy="924926"/>
          </a:xfrm>
        </p:spPr>
        <p:txBody>
          <a:bodyPr>
            <a:normAutofit fontScale="90000"/>
          </a:bodyPr>
          <a:lstStyle/>
          <a:p>
            <a:pPr algn="ctr"/>
            <a:br>
              <a:rPr lang="en-US" b="1" dirty="0"/>
            </a:br>
            <a:r>
              <a:rPr lang="en-US" b="1" dirty="0"/>
              <a:t>Reviewing a College According to the Standards:</a:t>
            </a:r>
            <a:br>
              <a:rPr lang="en-US" b="1" dirty="0"/>
            </a:br>
            <a:r>
              <a:rPr lang="en-US" b="1" dirty="0"/>
              <a:t>Do They Meet or Not Meet? That is the Question.</a:t>
            </a:r>
            <a:br>
              <a:rPr lang="en-US" b="1" dirty="0"/>
            </a:br>
            <a:endParaRPr lang="en-US" b="1" dirty="0"/>
          </a:p>
        </p:txBody>
      </p:sp>
      <p:sp>
        <p:nvSpPr>
          <p:cNvPr id="3" name="Content Placeholder 2"/>
          <p:cNvSpPr>
            <a:spLocks noGrp="1"/>
          </p:cNvSpPr>
          <p:nvPr>
            <p:ph idx="1"/>
          </p:nvPr>
        </p:nvSpPr>
        <p:spPr>
          <a:xfrm>
            <a:off x="838200" y="2243797"/>
            <a:ext cx="10515600" cy="3933166"/>
          </a:xfrm>
        </p:spPr>
        <p:txBody>
          <a:bodyPr/>
          <a:lstStyle/>
          <a:p>
            <a:endParaRPr lang="en-US" dirty="0"/>
          </a:p>
          <a:p>
            <a:endParaRPr lang="en-US" dirty="0"/>
          </a:p>
          <a:p>
            <a:r>
              <a:rPr lang="en-US" dirty="0"/>
              <a:t>Exceeds the standard</a:t>
            </a:r>
          </a:p>
          <a:p>
            <a:r>
              <a:rPr lang="en-US" dirty="0"/>
              <a:t>Meets the standard</a:t>
            </a:r>
          </a:p>
          <a:p>
            <a:r>
              <a:rPr lang="en-US" dirty="0"/>
              <a:t>Does not meet the standard</a:t>
            </a:r>
          </a:p>
          <a:p>
            <a:r>
              <a:rPr lang="en-US" dirty="0"/>
              <a:t>Somewhat meets the standard????</a:t>
            </a:r>
          </a:p>
        </p:txBody>
      </p:sp>
      <p:pic>
        <p:nvPicPr>
          <p:cNvPr id="4" name="Picture 3">
            <a:extLst>
              <a:ext uri="{FF2B5EF4-FFF2-40B4-BE49-F238E27FC236}">
                <a16:creationId xmlns:a16="http://schemas.microsoft.com/office/drawing/2014/main" id="{98A27FC1-3D0C-5F45-8F49-D585E031E7A2}"/>
              </a:ext>
            </a:extLst>
          </p:cNvPr>
          <p:cNvPicPr>
            <a:picLocks noChangeAspect="1"/>
          </p:cNvPicPr>
          <p:nvPr/>
        </p:nvPicPr>
        <p:blipFill>
          <a:blip r:embed="rId3"/>
          <a:stretch>
            <a:fillRect/>
          </a:stretch>
        </p:blipFill>
        <p:spPr>
          <a:xfrm>
            <a:off x="7189693" y="2732363"/>
            <a:ext cx="3175000" cy="2956034"/>
          </a:xfrm>
          <a:prstGeom prst="rect">
            <a:avLst/>
          </a:prstGeom>
        </p:spPr>
      </p:pic>
    </p:spTree>
    <p:extLst>
      <p:ext uri="{BB962C8B-B14F-4D97-AF65-F5344CB8AC3E}">
        <p14:creationId xmlns:p14="http://schemas.microsoft.com/office/powerpoint/2010/main" val="1789539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Unexpected Situations that Teams Encounter</a:t>
            </a:r>
          </a:p>
        </p:txBody>
      </p:sp>
      <p:sp>
        <p:nvSpPr>
          <p:cNvPr id="3" name="Content Placeholder 2"/>
          <p:cNvSpPr>
            <a:spLocks noGrp="1"/>
          </p:cNvSpPr>
          <p:nvPr>
            <p:ph idx="1"/>
          </p:nvPr>
        </p:nvSpPr>
        <p:spPr/>
        <p:txBody>
          <a:bodyPr/>
          <a:lstStyle/>
          <a:p>
            <a:endParaRPr lang="en-US" dirty="0"/>
          </a:p>
          <a:p>
            <a:r>
              <a:rPr lang="en-US" dirty="0"/>
              <a:t>Stories from the field</a:t>
            </a:r>
          </a:p>
          <a:p>
            <a:endParaRPr lang="en-US" dirty="0"/>
          </a:p>
          <a:p>
            <a:r>
              <a:rPr lang="en-US" dirty="0"/>
              <a:t>Discuss Activity 4</a:t>
            </a:r>
          </a:p>
        </p:txBody>
      </p:sp>
      <p:pic>
        <p:nvPicPr>
          <p:cNvPr id="4" name="Picture 3">
            <a:extLst>
              <a:ext uri="{FF2B5EF4-FFF2-40B4-BE49-F238E27FC236}">
                <a16:creationId xmlns:a16="http://schemas.microsoft.com/office/drawing/2014/main" id="{1B0C1BD6-9325-2449-BD7D-CD07687ECB99}"/>
              </a:ext>
            </a:extLst>
          </p:cNvPr>
          <p:cNvPicPr>
            <a:picLocks noChangeAspect="1"/>
          </p:cNvPicPr>
          <p:nvPr/>
        </p:nvPicPr>
        <p:blipFill>
          <a:blip r:embed="rId3"/>
          <a:stretch>
            <a:fillRect/>
          </a:stretch>
        </p:blipFill>
        <p:spPr>
          <a:xfrm>
            <a:off x="6570755" y="2848315"/>
            <a:ext cx="3523503" cy="2340429"/>
          </a:xfrm>
          <a:prstGeom prst="rect">
            <a:avLst/>
          </a:prstGeom>
        </p:spPr>
      </p:pic>
    </p:spTree>
    <p:extLst>
      <p:ext uri="{BB962C8B-B14F-4D97-AF65-F5344CB8AC3E}">
        <p14:creationId xmlns:p14="http://schemas.microsoft.com/office/powerpoint/2010/main" val="169557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Training Outcomes (from the start)</a:t>
            </a:r>
          </a:p>
        </p:txBody>
      </p:sp>
      <p:sp>
        <p:nvSpPr>
          <p:cNvPr id="3" name="Content Placeholder 2"/>
          <p:cNvSpPr>
            <a:spLocks noGrp="1"/>
          </p:cNvSpPr>
          <p:nvPr>
            <p:ph idx="1"/>
          </p:nvPr>
        </p:nvSpPr>
        <p:spPr/>
        <p:txBody>
          <a:bodyPr/>
          <a:lstStyle/>
          <a:p>
            <a:pPr marL="0" indent="0">
              <a:buNone/>
            </a:pPr>
            <a:r>
              <a:rPr lang="en-US" dirty="0"/>
              <a:t>Upon completion of this workshop, participants will be able to—</a:t>
            </a:r>
          </a:p>
          <a:p>
            <a:r>
              <a:rPr lang="en-US" dirty="0"/>
              <a:t>Understand the dual purpose of the peer review model:  compliance and improvement.</a:t>
            </a:r>
          </a:p>
          <a:p>
            <a:r>
              <a:rPr lang="en-US" dirty="0"/>
              <a:t>Appreciate the role and responsibilities of a peer reviewer.</a:t>
            </a:r>
          </a:p>
          <a:p>
            <a:r>
              <a:rPr lang="en-US" dirty="0"/>
              <a:t>Evaluate an institution according to standards, within the context of the institution’s mission.</a:t>
            </a:r>
          </a:p>
          <a:p>
            <a:r>
              <a:rPr lang="en-US" dirty="0"/>
              <a:t>Write clear reports as the basis for the Commission’s consistent decision-making.</a:t>
            </a:r>
          </a:p>
        </p:txBody>
      </p:sp>
    </p:spTree>
    <p:extLst>
      <p:ext uri="{BB962C8B-B14F-4D97-AF65-F5344CB8AC3E}">
        <p14:creationId xmlns:p14="http://schemas.microsoft.com/office/powerpoint/2010/main" val="414595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Welcome and Introductions</a:t>
            </a:r>
          </a:p>
        </p:txBody>
      </p:sp>
      <p:sp>
        <p:nvSpPr>
          <p:cNvPr id="3" name="Content Placeholder 2"/>
          <p:cNvSpPr>
            <a:spLocks noGrp="1"/>
          </p:cNvSpPr>
          <p:nvPr>
            <p:ph idx="1"/>
          </p:nvPr>
        </p:nvSpPr>
        <p:spPr/>
        <p:txBody>
          <a:bodyPr/>
          <a:lstStyle/>
          <a:p>
            <a:r>
              <a:rPr lang="en-US" dirty="0"/>
              <a:t>Welcome to New Reviewer Training!</a:t>
            </a:r>
          </a:p>
          <a:p>
            <a:pPr lvl="1"/>
            <a:r>
              <a:rPr lang="en-US" dirty="0"/>
              <a:t>Introduction of Facilitators</a:t>
            </a:r>
          </a:p>
          <a:p>
            <a:pPr lvl="1"/>
            <a:r>
              <a:rPr lang="en-US" dirty="0"/>
              <a:t>Introduction of Mentors</a:t>
            </a:r>
          </a:p>
          <a:p>
            <a:pPr lvl="2"/>
            <a:r>
              <a:rPr lang="en-US" dirty="0"/>
              <a:t>Why volunteer to be a peer reviewer?</a:t>
            </a:r>
          </a:p>
          <a:p>
            <a:r>
              <a:rPr lang="en-US" dirty="0"/>
              <a:t>Table Introductions</a:t>
            </a:r>
          </a:p>
        </p:txBody>
      </p:sp>
      <p:pic>
        <p:nvPicPr>
          <p:cNvPr id="4" name="Picture 4" descr="C:\Users\Janet\AppData\Local\Microsoft\Windows\INetCache\IE\T0KY738A\sbGrou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714" y="4642337"/>
            <a:ext cx="4151350" cy="1941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540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New Reviewer Round-Up</a:t>
            </a:r>
          </a:p>
        </p:txBody>
      </p:sp>
      <p:sp>
        <p:nvSpPr>
          <p:cNvPr id="3" name="Content Placeholder 2"/>
          <p:cNvSpPr>
            <a:spLocks noGrp="1"/>
          </p:cNvSpPr>
          <p:nvPr>
            <p:ph idx="1"/>
          </p:nvPr>
        </p:nvSpPr>
        <p:spPr/>
        <p:txBody>
          <a:bodyPr/>
          <a:lstStyle/>
          <a:p>
            <a:r>
              <a:rPr lang="en-US" dirty="0"/>
              <a:t>Table Debrief</a:t>
            </a:r>
          </a:p>
          <a:p>
            <a:pPr lvl="1"/>
            <a:r>
              <a:rPr lang="en-US" dirty="0"/>
              <a:t>What did you learn?</a:t>
            </a:r>
          </a:p>
          <a:p>
            <a:pPr lvl="1"/>
            <a:r>
              <a:rPr lang="en-US" dirty="0"/>
              <a:t>What questions or concerns do you have?</a:t>
            </a:r>
          </a:p>
          <a:p>
            <a:pPr marL="457200" lvl="1" indent="0">
              <a:buNone/>
            </a:pPr>
            <a:endParaRPr lang="en-US" dirty="0"/>
          </a:p>
          <a:p>
            <a:pPr lvl="1"/>
            <a:endParaRPr lang="en-US" dirty="0"/>
          </a:p>
          <a:p>
            <a:r>
              <a:rPr lang="en-US" dirty="0"/>
              <a:t>Next Steps – How do I get on a team?</a:t>
            </a:r>
          </a:p>
          <a:p>
            <a:endParaRPr lang="en-US" dirty="0"/>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403" y="4506474"/>
            <a:ext cx="3602385" cy="159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A92E8120-FD15-3C43-B8B0-482B4A7F13B3}"/>
              </a:ext>
            </a:extLst>
          </p:cNvPr>
          <p:cNvPicPr>
            <a:picLocks noChangeAspect="1"/>
          </p:cNvPicPr>
          <p:nvPr/>
        </p:nvPicPr>
        <p:blipFill>
          <a:blip r:embed="rId3"/>
          <a:stretch>
            <a:fillRect/>
          </a:stretch>
        </p:blipFill>
        <p:spPr>
          <a:xfrm>
            <a:off x="6735855" y="4338918"/>
            <a:ext cx="3303138" cy="1641182"/>
          </a:xfrm>
          <a:prstGeom prst="rect">
            <a:avLst/>
          </a:prstGeom>
        </p:spPr>
      </p:pic>
    </p:spTree>
    <p:extLst>
      <p:ext uri="{BB962C8B-B14F-4D97-AF65-F5344CB8AC3E}">
        <p14:creationId xmlns:p14="http://schemas.microsoft.com/office/powerpoint/2010/main" val="144717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Agenda</a:t>
            </a:r>
          </a:p>
        </p:txBody>
      </p:sp>
      <p:sp>
        <p:nvSpPr>
          <p:cNvPr id="5" name="Content Placeholder 4"/>
          <p:cNvSpPr>
            <a:spLocks noGrp="1"/>
          </p:cNvSpPr>
          <p:nvPr>
            <p:ph idx="1"/>
          </p:nvPr>
        </p:nvSpPr>
        <p:spPr/>
        <p:txBody>
          <a:bodyPr>
            <a:normAutofit/>
          </a:bodyPr>
          <a:lstStyle/>
          <a:p>
            <a:pPr marL="514350" indent="-514350">
              <a:buFont typeface="+mj-lt"/>
              <a:buAutoNum type="arabicPeriod"/>
            </a:pPr>
            <a:r>
              <a:rPr lang="en-US" dirty="0"/>
              <a:t>On the Topic of Peer Review . . . </a:t>
            </a:r>
          </a:p>
          <a:p>
            <a:pPr marL="514350" indent="-514350">
              <a:buFont typeface="+mj-lt"/>
              <a:buAutoNum type="arabicPeriod"/>
            </a:pPr>
            <a:r>
              <a:rPr lang="en-US" dirty="0"/>
              <a:t>ERs, Standards, and Resources </a:t>
            </a:r>
          </a:p>
          <a:p>
            <a:pPr marL="514350" indent="-514350">
              <a:buFont typeface="+mj-lt"/>
              <a:buAutoNum type="arabicPeriod"/>
            </a:pPr>
            <a:r>
              <a:rPr lang="en-US" dirty="0"/>
              <a:t>The Review Process</a:t>
            </a:r>
          </a:p>
          <a:p>
            <a:pPr marL="514350" indent="-514350">
              <a:buFont typeface="+mj-lt"/>
              <a:buAutoNum type="arabicPeriod"/>
            </a:pPr>
            <a:r>
              <a:rPr lang="en-US" dirty="0"/>
              <a:t>Interviewing Techniques</a:t>
            </a:r>
          </a:p>
          <a:p>
            <a:pPr marL="514350" indent="-514350">
              <a:buFont typeface="+mj-lt"/>
              <a:buAutoNum type="arabicPeriod"/>
            </a:pPr>
            <a:r>
              <a:rPr lang="en-US" dirty="0"/>
              <a:t>The Evaluation Report</a:t>
            </a:r>
          </a:p>
          <a:p>
            <a:pPr marL="514350" indent="-514350">
              <a:buFont typeface="+mj-lt"/>
              <a:buAutoNum type="arabicPeriod"/>
            </a:pPr>
            <a:r>
              <a:rPr lang="en-US" dirty="0"/>
              <a:t>Evaluating the College: Triangulation of Data</a:t>
            </a:r>
          </a:p>
          <a:p>
            <a:pPr marL="514350" indent="-514350">
              <a:buFont typeface="+mj-lt"/>
              <a:buAutoNum type="arabicPeriod"/>
            </a:pPr>
            <a:r>
              <a:rPr lang="en-US" dirty="0"/>
              <a:t>Unexpected Situations</a:t>
            </a:r>
          </a:p>
          <a:p>
            <a:pPr marL="514350" indent="-514350">
              <a:buFont typeface="+mj-lt"/>
              <a:buAutoNum type="arabicPeriod"/>
            </a:pPr>
            <a:r>
              <a:rPr lang="en-US" dirty="0"/>
              <a:t>Open Discussion, Questions and Answers</a:t>
            </a:r>
          </a:p>
        </p:txBody>
      </p:sp>
    </p:spTree>
    <p:extLst>
      <p:ext uri="{BB962C8B-B14F-4D97-AF65-F5344CB8AC3E}">
        <p14:creationId xmlns:p14="http://schemas.microsoft.com/office/powerpoint/2010/main" val="2732798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Training Outcomes</a:t>
            </a:r>
          </a:p>
        </p:txBody>
      </p:sp>
      <p:sp>
        <p:nvSpPr>
          <p:cNvPr id="3" name="Content Placeholder 2"/>
          <p:cNvSpPr>
            <a:spLocks noGrp="1"/>
          </p:cNvSpPr>
          <p:nvPr>
            <p:ph idx="1"/>
          </p:nvPr>
        </p:nvSpPr>
        <p:spPr/>
        <p:txBody>
          <a:bodyPr/>
          <a:lstStyle/>
          <a:p>
            <a:pPr marL="0" indent="0">
              <a:buNone/>
            </a:pPr>
            <a:r>
              <a:rPr lang="en-US" dirty="0"/>
              <a:t>Upon completion of this workshop, participants will be able to—</a:t>
            </a:r>
          </a:p>
          <a:p>
            <a:r>
              <a:rPr lang="en-US" dirty="0"/>
              <a:t>Understand the dual purpose of the peer review model:  compliance and improvement.</a:t>
            </a:r>
          </a:p>
          <a:p>
            <a:r>
              <a:rPr lang="en-US" dirty="0"/>
              <a:t>Appreciate the role and responsibilities of a peer reviewer.</a:t>
            </a:r>
          </a:p>
          <a:p>
            <a:r>
              <a:rPr lang="en-US" dirty="0"/>
              <a:t>Evaluate an institution according to standards, within the context of the institution’s mission.</a:t>
            </a:r>
          </a:p>
          <a:p>
            <a:r>
              <a:rPr lang="en-US" dirty="0"/>
              <a:t>Write clear reports as the basis for the Commission’s consistent decision-making.</a:t>
            </a:r>
          </a:p>
          <a:p>
            <a:pPr marL="0" indent="0">
              <a:buNone/>
            </a:pPr>
            <a:endParaRPr lang="en-US" dirty="0"/>
          </a:p>
        </p:txBody>
      </p:sp>
    </p:spTree>
    <p:extLst>
      <p:ext uri="{BB962C8B-B14F-4D97-AF65-F5344CB8AC3E}">
        <p14:creationId xmlns:p14="http://schemas.microsoft.com/office/powerpoint/2010/main" val="59369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Background on Peer Review</a:t>
            </a:r>
          </a:p>
        </p:txBody>
      </p:sp>
      <p:sp>
        <p:nvSpPr>
          <p:cNvPr id="3" name="Content Placeholder 2"/>
          <p:cNvSpPr>
            <a:spLocks noGrp="1"/>
          </p:cNvSpPr>
          <p:nvPr>
            <p:ph idx="1"/>
          </p:nvPr>
        </p:nvSpPr>
        <p:spPr/>
        <p:txBody>
          <a:bodyPr/>
          <a:lstStyle/>
          <a:p>
            <a:r>
              <a:rPr lang="en-US" dirty="0"/>
              <a:t>The most appropriate and desirable approach to evaluate the complex environment of higher education</a:t>
            </a:r>
          </a:p>
          <a:p>
            <a:pPr lvl="1"/>
            <a:r>
              <a:rPr lang="en-US" dirty="0"/>
              <a:t>Process that uses academic inquiry to inform practices for quality improvement, based on evidence</a:t>
            </a:r>
          </a:p>
          <a:p>
            <a:pPr lvl="1"/>
            <a:r>
              <a:rPr lang="en-US" dirty="0"/>
              <a:t>Results are used to allow for the evolution of policies and practices</a:t>
            </a:r>
          </a:p>
          <a:p>
            <a:r>
              <a:rPr lang="en-US" dirty="0"/>
              <a:t>Frequently at odds with governmentally directed evaluation, which often relies on standardization of expectations (CHEA, 2016)</a:t>
            </a:r>
          </a:p>
          <a:p>
            <a:endParaRPr lang="en-US" dirty="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473" y="5110023"/>
            <a:ext cx="3403860" cy="906120"/>
          </a:xfrm>
          <a:prstGeom prst="rect">
            <a:avLst/>
          </a:prstGeom>
        </p:spPr>
      </p:pic>
    </p:spTree>
    <p:extLst>
      <p:ext uri="{BB962C8B-B14F-4D97-AF65-F5344CB8AC3E}">
        <p14:creationId xmlns:p14="http://schemas.microsoft.com/office/powerpoint/2010/main" val="1696805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ACCJC Philosophy on Peer Review</a:t>
            </a:r>
          </a:p>
        </p:txBody>
      </p:sp>
      <p:sp>
        <p:nvSpPr>
          <p:cNvPr id="3" name="Content Placeholder 2"/>
          <p:cNvSpPr>
            <a:spLocks noGrp="1"/>
          </p:cNvSpPr>
          <p:nvPr>
            <p:ph idx="1"/>
          </p:nvPr>
        </p:nvSpPr>
        <p:spPr/>
        <p:txBody>
          <a:bodyPr/>
          <a:lstStyle/>
          <a:p>
            <a:r>
              <a:rPr lang="en-US" dirty="0"/>
              <a:t>Approaching the review with the right frame of mind</a:t>
            </a:r>
          </a:p>
          <a:p>
            <a:pPr lvl="1"/>
            <a:r>
              <a:rPr lang="en-US" dirty="0"/>
              <a:t>Celebrate the college, help the college, support the college</a:t>
            </a:r>
          </a:p>
          <a:p>
            <a:r>
              <a:rPr lang="en-US" dirty="0"/>
              <a:t>Mission-centered</a:t>
            </a:r>
          </a:p>
          <a:p>
            <a:pPr lvl="1"/>
            <a:r>
              <a:rPr lang="en-US" dirty="0"/>
              <a:t>Culture and environment</a:t>
            </a:r>
          </a:p>
          <a:p>
            <a:r>
              <a:rPr lang="en-US" dirty="0"/>
              <a:t>ACCJC staff role in the review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689" y="2809220"/>
            <a:ext cx="4487594" cy="3550624"/>
          </a:xfrm>
          <a:prstGeom prst="rect">
            <a:avLst/>
          </a:prstGeom>
        </p:spPr>
      </p:pic>
    </p:spTree>
    <p:extLst>
      <p:ext uri="{BB962C8B-B14F-4D97-AF65-F5344CB8AC3E}">
        <p14:creationId xmlns:p14="http://schemas.microsoft.com/office/powerpoint/2010/main" val="2968330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Expectations of Peer Reviewers</a:t>
            </a:r>
          </a:p>
        </p:txBody>
      </p:sp>
      <p:sp>
        <p:nvSpPr>
          <p:cNvPr id="3" name="Content Placeholder 2"/>
          <p:cNvSpPr>
            <a:spLocks noGrp="1"/>
          </p:cNvSpPr>
          <p:nvPr>
            <p:ph idx="1"/>
          </p:nvPr>
        </p:nvSpPr>
        <p:spPr/>
        <p:txBody>
          <a:bodyPr>
            <a:normAutofit fontScale="92500"/>
          </a:bodyPr>
          <a:lstStyle/>
          <a:p>
            <a:r>
              <a:rPr lang="en-US" dirty="0"/>
              <a:t>Have a working knowledge of ACCJC Eligibility Requirements, Accreditation Standards, Commission policies, and relevant federal regulations</a:t>
            </a:r>
          </a:p>
          <a:p>
            <a:r>
              <a:rPr lang="en-US" dirty="0"/>
              <a:t>Review the college in the context of its mission</a:t>
            </a:r>
          </a:p>
          <a:p>
            <a:pPr lvl="1"/>
            <a:r>
              <a:rPr lang="en-US" dirty="0"/>
              <a:t>Remain objective, flexible, and refrain from imposing personal opinions and beliefs</a:t>
            </a:r>
          </a:p>
          <a:p>
            <a:pPr lvl="1"/>
            <a:r>
              <a:rPr lang="en-US" dirty="0"/>
              <a:t>Have strong analytical skills</a:t>
            </a:r>
          </a:p>
          <a:p>
            <a:r>
              <a:rPr lang="en-US" dirty="0"/>
              <a:t>Represent the Commission and the peer review process</a:t>
            </a:r>
          </a:p>
          <a:p>
            <a:pPr lvl="1"/>
            <a:r>
              <a:rPr lang="en-US" dirty="0"/>
              <a:t>Develop relationships with college personnel – take the fear out of the process</a:t>
            </a:r>
          </a:p>
          <a:p>
            <a:r>
              <a:rPr lang="en-US" dirty="0"/>
              <a:t>Communicate clearly and concisely, orally and in writing</a:t>
            </a:r>
          </a:p>
          <a:p>
            <a:r>
              <a:rPr lang="en-US" dirty="0"/>
              <a:t>Work as part of a team</a:t>
            </a:r>
          </a:p>
        </p:txBody>
      </p:sp>
    </p:spTree>
    <p:extLst>
      <p:ext uri="{BB962C8B-B14F-4D97-AF65-F5344CB8AC3E}">
        <p14:creationId xmlns:p14="http://schemas.microsoft.com/office/powerpoint/2010/main" val="92626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1772"/>
            <a:ext cx="10515600" cy="1041010"/>
          </a:xfrm>
        </p:spPr>
        <p:txBody>
          <a:bodyPr>
            <a:normAutofit fontScale="90000"/>
          </a:bodyPr>
          <a:lstStyle/>
          <a:p>
            <a:pPr algn="ctr"/>
            <a:r>
              <a:rPr lang="en-US" b="1" dirty="0"/>
              <a:t>Eligibility Requirements, Accreditation Standards, and Commission Policies – Oh, My!</a:t>
            </a:r>
          </a:p>
        </p:txBody>
      </p:sp>
      <p:sp>
        <p:nvSpPr>
          <p:cNvPr id="3" name="Content Placeholder 2"/>
          <p:cNvSpPr>
            <a:spLocks noGrp="1"/>
          </p:cNvSpPr>
          <p:nvPr>
            <p:ph idx="1"/>
          </p:nvPr>
        </p:nvSpPr>
        <p:spPr>
          <a:xfrm>
            <a:off x="838200" y="2032781"/>
            <a:ext cx="10515600" cy="4255477"/>
          </a:xfrm>
        </p:spPr>
        <p:txBody>
          <a:bodyPr/>
          <a:lstStyle/>
          <a:p>
            <a:r>
              <a:rPr lang="en-US" dirty="0"/>
              <a:t>ERs</a:t>
            </a:r>
          </a:p>
          <a:p>
            <a:r>
              <a:rPr lang="en-US" dirty="0"/>
              <a:t>Standards</a:t>
            </a:r>
          </a:p>
          <a:p>
            <a:pPr lvl="1"/>
            <a:r>
              <a:rPr lang="en-US" dirty="0"/>
              <a:t>I:	   Mission, Academic Quality and Institutional Effectiveness, and Integrity</a:t>
            </a:r>
          </a:p>
          <a:p>
            <a:pPr lvl="1"/>
            <a:r>
              <a:rPr lang="en-US" dirty="0"/>
              <a:t>II:   Student Learning and Support Services</a:t>
            </a:r>
          </a:p>
          <a:p>
            <a:pPr lvl="1"/>
            <a:r>
              <a:rPr lang="en-US" dirty="0"/>
              <a:t>III:  Resources</a:t>
            </a:r>
          </a:p>
          <a:p>
            <a:pPr lvl="1"/>
            <a:r>
              <a:rPr lang="en-US" dirty="0"/>
              <a:t>IV:  Leadership and Governance</a:t>
            </a:r>
          </a:p>
          <a:p>
            <a:r>
              <a:rPr lang="en-US" dirty="0"/>
              <a:t>Policies Cover Federal Regulations</a:t>
            </a:r>
          </a:p>
          <a:p>
            <a:r>
              <a:rPr lang="en-US" dirty="0"/>
              <a:t>Resources</a:t>
            </a:r>
          </a:p>
          <a:p>
            <a:pPr lvl="1"/>
            <a:r>
              <a:rPr lang="en-US" dirty="0">
                <a:hlinkClick r:id="rId3"/>
              </a:rPr>
              <a:t>ACCJC Website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800" y="3743618"/>
            <a:ext cx="3175000" cy="2381250"/>
          </a:xfrm>
          <a:prstGeom prst="rect">
            <a:avLst/>
          </a:prstGeom>
        </p:spPr>
      </p:pic>
    </p:spTree>
    <p:extLst>
      <p:ext uri="{BB962C8B-B14F-4D97-AF65-F5344CB8AC3E}">
        <p14:creationId xmlns:p14="http://schemas.microsoft.com/office/powerpoint/2010/main" val="9503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The Review Process</a:t>
            </a:r>
          </a:p>
        </p:txBody>
      </p:sp>
      <p:sp>
        <p:nvSpPr>
          <p:cNvPr id="3" name="Content Placeholder 2"/>
          <p:cNvSpPr>
            <a:spLocks noGrp="1"/>
          </p:cNvSpPr>
          <p:nvPr>
            <p:ph idx="1"/>
          </p:nvPr>
        </p:nvSpPr>
        <p:spPr/>
        <p:txBody>
          <a:bodyPr/>
          <a:lstStyle/>
          <a:p>
            <a:r>
              <a:rPr lang="en-US" dirty="0"/>
              <a:t>Selection of chair and team staffing</a:t>
            </a:r>
          </a:p>
          <a:p>
            <a:r>
              <a:rPr lang="en-US" dirty="0"/>
              <a:t>Materials sent to team</a:t>
            </a:r>
          </a:p>
          <a:p>
            <a:r>
              <a:rPr lang="en-US" dirty="0"/>
              <a:t>Team training</a:t>
            </a:r>
          </a:p>
          <a:p>
            <a:pPr lvl="1"/>
            <a:r>
              <a:rPr lang="en-US" dirty="0"/>
              <a:t>Assignments 1 &amp; 2</a:t>
            </a:r>
          </a:p>
          <a:p>
            <a:pPr lvl="1"/>
            <a:r>
              <a:rPr lang="en-US" dirty="0"/>
              <a:t>Team assignment</a:t>
            </a:r>
          </a:p>
          <a:p>
            <a:r>
              <a:rPr lang="en-US" dirty="0"/>
              <a:t>Site visit</a:t>
            </a:r>
          </a:p>
          <a:p>
            <a:r>
              <a:rPr lang="en-US" dirty="0"/>
              <a:t>Completion of report</a:t>
            </a:r>
          </a:p>
          <a:p>
            <a:pPr lvl="1"/>
            <a:r>
              <a:rPr lang="en-US" dirty="0"/>
              <a:t>Sent to ACCJC staff</a:t>
            </a:r>
          </a:p>
          <a:p>
            <a:pPr lvl="1"/>
            <a:r>
              <a:rPr lang="en-US" dirty="0"/>
              <a:t>Sent to CEO for corrections on errors of facts</a:t>
            </a:r>
          </a:p>
          <a:p>
            <a:endParaRPr lang="en-US" dirty="0"/>
          </a:p>
          <a:p>
            <a:endParaRPr lang="en-US" dirty="0"/>
          </a:p>
        </p:txBody>
      </p:sp>
      <p:pic>
        <p:nvPicPr>
          <p:cNvPr id="5" name="Picture 4">
            <a:extLst>
              <a:ext uri="{FF2B5EF4-FFF2-40B4-BE49-F238E27FC236}">
                <a16:creationId xmlns:a16="http://schemas.microsoft.com/office/drawing/2014/main" id="{84D7249A-8898-CE43-8E19-160CA590878C}"/>
              </a:ext>
            </a:extLst>
          </p:cNvPr>
          <p:cNvPicPr>
            <a:picLocks noChangeAspect="1"/>
          </p:cNvPicPr>
          <p:nvPr/>
        </p:nvPicPr>
        <p:blipFill>
          <a:blip r:embed="rId3"/>
          <a:stretch>
            <a:fillRect/>
          </a:stretch>
        </p:blipFill>
        <p:spPr>
          <a:xfrm>
            <a:off x="6347011" y="2600323"/>
            <a:ext cx="4732151" cy="2488195"/>
          </a:xfrm>
          <a:prstGeom prst="rect">
            <a:avLst/>
          </a:prstGeom>
        </p:spPr>
      </p:pic>
    </p:spTree>
    <p:extLst>
      <p:ext uri="{BB962C8B-B14F-4D97-AF65-F5344CB8AC3E}">
        <p14:creationId xmlns:p14="http://schemas.microsoft.com/office/powerpoint/2010/main" val="3207562925"/>
      </p:ext>
    </p:extLst>
  </p:cSld>
  <p:clrMapOvr>
    <a:masterClrMapping/>
  </p:clrMapOvr>
</p:sld>
</file>

<file path=ppt/theme/theme1.xml><?xml version="1.0" encoding="utf-8"?>
<a:theme xmlns:a="http://schemas.openxmlformats.org/drawingml/2006/main" name="ACCJC Powerpoin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ACCJC Powerpoint Template</Template>
  <TotalTime>1752</TotalTime>
  <Words>1552</Words>
  <Application>Microsoft Macintosh PowerPoint</Application>
  <PresentationFormat>Widescreen</PresentationFormat>
  <Paragraphs>240</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ACCJC Powerpoint Template</vt:lpstr>
      <vt:lpstr>New Peer Reviewer Training Spring 2018</vt:lpstr>
      <vt:lpstr>Welcome and Introductions</vt:lpstr>
      <vt:lpstr>Agenda</vt:lpstr>
      <vt:lpstr>Training Outcomes</vt:lpstr>
      <vt:lpstr>Background on Peer Review</vt:lpstr>
      <vt:lpstr>ACCJC Philosophy on Peer Review</vt:lpstr>
      <vt:lpstr>Expectations of Peer Reviewers</vt:lpstr>
      <vt:lpstr>Eligibility Requirements, Accreditation Standards, and Commission Policies – Oh, My!</vt:lpstr>
      <vt:lpstr>The Review Process</vt:lpstr>
      <vt:lpstr>The Review Process Continued</vt:lpstr>
      <vt:lpstr>Activity 1</vt:lpstr>
      <vt:lpstr>Interviewing Techniques</vt:lpstr>
      <vt:lpstr>The Team Report (a.k.a. External Evaluation Report, or EER)</vt:lpstr>
      <vt:lpstr>Activity 2 – Sample Team Reports</vt:lpstr>
      <vt:lpstr>Activity 3 – Writing a Team Report</vt:lpstr>
      <vt:lpstr>Triangulation: Validating Your Assumptions</vt:lpstr>
      <vt:lpstr> Reviewing a College According to the Standards: Do They Meet or Not Meet? That is the Question. </vt:lpstr>
      <vt:lpstr>Unexpected Situations that Teams Encounter</vt:lpstr>
      <vt:lpstr>Training Outcomes (from the start)</vt:lpstr>
      <vt:lpstr>New Reviewer Round-Up</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Reviewer Training</dc:title>
  <dc:creator>Stephanie Droker</dc:creator>
  <cp:lastModifiedBy>Virginia May</cp:lastModifiedBy>
  <cp:revision>66</cp:revision>
  <dcterms:created xsi:type="dcterms:W3CDTF">2017-11-03T17:25:01Z</dcterms:created>
  <dcterms:modified xsi:type="dcterms:W3CDTF">2018-02-05T20:24:46Z</dcterms:modified>
</cp:coreProperties>
</file>