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</p:sldMasterIdLst>
  <p:sldIdLst>
    <p:sldId id="256" r:id="rId2"/>
    <p:sldId id="258" r:id="rId3"/>
    <p:sldId id="269" r:id="rId4"/>
    <p:sldId id="257" r:id="rId5"/>
    <p:sldId id="265" r:id="rId6"/>
    <p:sldId id="259" r:id="rId7"/>
    <p:sldId id="260" r:id="rId8"/>
    <p:sldId id="261" r:id="rId9"/>
    <p:sldId id="262" r:id="rId10"/>
    <p:sldId id="266" r:id="rId11"/>
    <p:sldId id="267" r:id="rId12"/>
    <p:sldId id="264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9EDF3009-1737-5E45-BA9F-47664572E5E3}" type="datetimeFigureOut">
              <a:rPr lang="en-US" smtClean="0"/>
              <a:t>4/4/15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3009-1737-5E45-BA9F-47664572E5E3}" type="datetimeFigureOut">
              <a:rPr lang="en-US" smtClean="0"/>
              <a:t>4/4/15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57A1-D75C-2C48-BAB1-339E5459B94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3009-1737-5E45-BA9F-47664572E5E3}" type="datetimeFigureOut">
              <a:rPr lang="en-US" smtClean="0"/>
              <a:t>4/4/15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57A1-D75C-2C48-BAB1-339E5459B9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3009-1737-5E45-BA9F-47664572E5E3}" type="datetimeFigureOut">
              <a:rPr lang="en-US" smtClean="0"/>
              <a:t>4/4/15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57A1-D75C-2C48-BAB1-339E5459B9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3009-1737-5E45-BA9F-47664572E5E3}" type="datetimeFigureOut">
              <a:rPr lang="en-US" smtClean="0"/>
              <a:t>4/4/15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57A1-D75C-2C48-BAB1-339E5459B9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3009-1737-5E45-BA9F-47664572E5E3}" type="datetimeFigureOut">
              <a:rPr lang="en-US" smtClean="0"/>
              <a:t>4/4/15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57A1-D75C-2C48-BAB1-339E5459B9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3009-1737-5E45-BA9F-47664572E5E3}" type="datetimeFigureOut">
              <a:rPr lang="en-US" smtClean="0"/>
              <a:t>4/4/15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57A1-D75C-2C48-BAB1-339E5459B9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9EDF3009-1737-5E45-BA9F-47664572E5E3}" type="datetimeFigureOut">
              <a:rPr lang="en-US" smtClean="0"/>
              <a:t>4/4/15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3009-1737-5E45-BA9F-47664572E5E3}" type="datetimeFigureOut">
              <a:rPr lang="en-US" smtClean="0"/>
              <a:t>4/4/15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57A1-D75C-2C48-BAB1-339E5459B9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3009-1737-5E45-BA9F-47664572E5E3}" type="datetimeFigureOut">
              <a:rPr lang="en-US" smtClean="0"/>
              <a:t>4/4/15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57A1-D75C-2C48-BAB1-339E5459B9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3009-1737-5E45-BA9F-47664572E5E3}" type="datetimeFigureOut">
              <a:rPr lang="en-US" smtClean="0"/>
              <a:t>4/4/15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57A1-D75C-2C48-BAB1-339E5459B9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3009-1737-5E45-BA9F-47664572E5E3}" type="datetimeFigureOut">
              <a:rPr lang="en-US" smtClean="0"/>
              <a:t>4/4/15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57A1-D75C-2C48-BAB1-339E5459B9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3009-1737-5E45-BA9F-47664572E5E3}" type="datetimeFigureOut">
              <a:rPr lang="en-US" smtClean="0"/>
              <a:t>4/4/15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57A1-D75C-2C48-BAB1-339E5459B9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3009-1737-5E45-BA9F-47664572E5E3}" type="datetimeFigureOut">
              <a:rPr lang="en-US" smtClean="0"/>
              <a:t>4/4/15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9EDF3009-1737-5E45-BA9F-47664572E5E3}" type="datetimeFigureOut">
              <a:rPr lang="en-US" smtClean="0"/>
              <a:t>4/4/15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605C57A1-D75C-2C48-BAB1-339E5459B9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ccc.org/sites/default/files/Senate%20Delegates%20Roles%20&amp;%20Responsibilities_0.pdf" TargetMode="External"/><Relationship Id="rId4" Type="http://schemas.openxmlformats.org/officeDocument/2006/relationships/hyperlink" Target="http://www.asccc.org/papers/resolution-handbook" TargetMode="External"/><Relationship Id="rId5" Type="http://schemas.openxmlformats.org/officeDocument/2006/relationships/hyperlink" Target="http://asccc.org/resources/resolutions" TargetMode="External"/><Relationship Id="rId6" Type="http://schemas.openxmlformats.org/officeDocument/2006/relationships/hyperlink" Target="http://www.asccc.org/events/2015-04-09-070000-2015-04-11-070000/2015-spring-plenary-session-0" TargetMode="External"/><Relationship Id="rId7" Type="http://schemas.openxmlformats.org/officeDocument/2006/relationships/hyperlink" Target="http://asccc.org/about/bylaw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sccc.org/about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sccc.org/resources/resolution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993523"/>
            <a:ext cx="6498158" cy="1724867"/>
          </a:xfrm>
        </p:spPr>
        <p:txBody>
          <a:bodyPr/>
          <a:lstStyle/>
          <a:p>
            <a:r>
              <a:rPr lang="en-US" dirty="0" smtClean="0">
                <a:solidFill>
                  <a:srgbClr val="D16349"/>
                </a:solidFill>
              </a:rPr>
              <a:t>New Delegate Orientation</a:t>
            </a:r>
            <a:endParaRPr lang="en-US" dirty="0">
              <a:solidFill>
                <a:srgbClr val="D1634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459762"/>
            <a:ext cx="6498159" cy="916641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smtClean="0">
                <a:solidFill>
                  <a:srgbClr val="000000"/>
                </a:solidFill>
              </a:rPr>
              <a:t>Julie Adams, ASCCC</a:t>
            </a:r>
          </a:p>
          <a:p>
            <a:r>
              <a:rPr lang="en-US" sz="2000" i="1" dirty="0" smtClean="0">
                <a:solidFill>
                  <a:srgbClr val="000000"/>
                </a:solidFill>
              </a:rPr>
              <a:t>Kale Braden, </a:t>
            </a:r>
            <a:r>
              <a:rPr lang="en-US" sz="2000" i="1" dirty="0" err="1" smtClean="0">
                <a:solidFill>
                  <a:srgbClr val="000000"/>
                </a:solidFill>
              </a:rPr>
              <a:t>Cosumnes</a:t>
            </a:r>
            <a:r>
              <a:rPr lang="en-US" sz="2000" i="1" dirty="0" smtClean="0">
                <a:solidFill>
                  <a:srgbClr val="000000"/>
                </a:solidFill>
              </a:rPr>
              <a:t> River College</a:t>
            </a:r>
          </a:p>
          <a:p>
            <a:r>
              <a:rPr lang="en-US" sz="2000" i="1" dirty="0" smtClean="0">
                <a:solidFill>
                  <a:srgbClr val="000000"/>
                </a:solidFill>
              </a:rPr>
              <a:t>John Freitas, Los Angeles City College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11271" y="5561953"/>
            <a:ext cx="6093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Academic Senate for California Community Colleges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Spring Plenary Session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20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D16349"/>
                </a:solidFill>
              </a:rPr>
              <a:t>Saturday is Voting Day - </a:t>
            </a:r>
            <a:r>
              <a:rPr lang="en-US" dirty="0" smtClean="0">
                <a:solidFill>
                  <a:srgbClr val="D16349"/>
                </a:solidFill>
              </a:rPr>
              <a:t>Elections</a:t>
            </a:r>
            <a:endParaRPr lang="en-US" dirty="0">
              <a:solidFill>
                <a:srgbClr val="D163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53329"/>
            <a:ext cx="7345363" cy="4312192"/>
          </a:xfrm>
        </p:spPr>
        <p:txBody>
          <a:bodyPr>
            <a:normAutofit/>
          </a:bodyPr>
          <a:lstStyle/>
          <a:p>
            <a:r>
              <a:rPr lang="en-US" dirty="0" smtClean="0"/>
              <a:t>Only registered delegates may vote – don’t forget to sign in and wear your blue ribbon!</a:t>
            </a:r>
          </a:p>
          <a:p>
            <a:r>
              <a:rPr lang="en-US" dirty="0" smtClean="0"/>
              <a:t>All delegates vote for Officers and the Representative At-Large</a:t>
            </a:r>
          </a:p>
          <a:p>
            <a:r>
              <a:rPr lang="en-US" dirty="0" smtClean="0"/>
              <a:t>Regional/Area Representatives </a:t>
            </a:r>
          </a:p>
          <a:p>
            <a:pPr lvl="1"/>
            <a:r>
              <a:rPr lang="en-US" dirty="0" smtClean="0"/>
              <a:t>Areas A and B vote for North and their respective Area Representatives</a:t>
            </a:r>
          </a:p>
          <a:p>
            <a:pPr lvl="1"/>
            <a:r>
              <a:rPr lang="en-US" dirty="0" smtClean="0"/>
              <a:t>Areas C and D vote for South and their respective Area Representatives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526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D16349"/>
                </a:solidFill>
              </a:rPr>
              <a:t>Saturday is Voting Day - Elections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94746"/>
            <a:ext cx="7345363" cy="4270775"/>
          </a:xfrm>
        </p:spPr>
        <p:txBody>
          <a:bodyPr/>
          <a:lstStyle/>
          <a:p>
            <a:r>
              <a:rPr lang="en-US" dirty="0" smtClean="0"/>
              <a:t>Order:  President, Vice President, Secretary, Treasurer, Area Representatives, North and South Representatives, Representative At-Large</a:t>
            </a:r>
          </a:p>
          <a:p>
            <a:r>
              <a:rPr lang="en-US" dirty="0" smtClean="0"/>
              <a:t>Filling out your ballot- pick, lick and stick!</a:t>
            </a:r>
          </a:p>
          <a:p>
            <a:r>
              <a:rPr lang="en-US" dirty="0" smtClean="0"/>
              <a:t>Sign your ballot and give to the teller…signature must match the delegate book!!!</a:t>
            </a:r>
          </a:p>
          <a:p>
            <a:r>
              <a:rPr lang="en-US" dirty="0" smtClean="0"/>
              <a:t>And then there’s “The Trickle”…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112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19163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D16349"/>
                </a:solidFill>
              </a:rPr>
              <a:t>Important Senate Resources for Delegates	</a:t>
            </a:r>
            <a:endParaRPr lang="en-US" dirty="0">
              <a:solidFill>
                <a:srgbClr val="D163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656687"/>
            <a:ext cx="7345363" cy="47491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About the Academic Senate - </a:t>
            </a:r>
            <a:r>
              <a:rPr lang="en-US" b="1" dirty="0" smtClean="0">
                <a:solidFill>
                  <a:srgbClr val="000000"/>
                </a:solidFill>
                <a:hlinkClick r:id="rId2"/>
              </a:rPr>
              <a:t>http</a:t>
            </a:r>
            <a:r>
              <a:rPr lang="en-US" b="1" dirty="0">
                <a:solidFill>
                  <a:srgbClr val="000000"/>
                </a:solidFill>
                <a:hlinkClick r:id="rId2"/>
              </a:rPr>
              <a:t>://www.asccc.org/</a:t>
            </a:r>
            <a:r>
              <a:rPr lang="en-US" b="1" dirty="0" smtClean="0">
                <a:solidFill>
                  <a:srgbClr val="000000"/>
                </a:solidFill>
                <a:hlinkClick r:id="rId2"/>
              </a:rPr>
              <a:t>about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“Roles and Responsibilities for Delegates”:  </a:t>
            </a:r>
            <a:endParaRPr lang="en-US" b="1" dirty="0">
              <a:solidFill>
                <a:srgbClr val="000000"/>
              </a:solidFill>
            </a:endParaRPr>
          </a:p>
          <a:p>
            <a:pPr marL="349250" lvl="1" indent="0">
              <a:buNone/>
            </a:pPr>
            <a:r>
              <a:rPr lang="en-US" dirty="0">
                <a:solidFill>
                  <a:srgbClr val="000000"/>
                </a:solidFill>
                <a:hlinkClick r:id="rId3"/>
              </a:rPr>
              <a:t>http://www.asccc.org/sites/default/files/Senate%20Delegates%20Roles%20%26%20Responsibilities_0.</a:t>
            </a:r>
            <a:r>
              <a:rPr lang="en-US" dirty="0" smtClean="0">
                <a:solidFill>
                  <a:srgbClr val="000000"/>
                </a:solidFill>
                <a:hlinkClick r:id="rId3"/>
              </a:rPr>
              <a:t>pdf</a:t>
            </a:r>
            <a:endParaRPr lang="en-US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Resolutions Handbook:  </a:t>
            </a:r>
            <a:r>
              <a:rPr lang="en-US" dirty="0" smtClean="0">
                <a:solidFill>
                  <a:srgbClr val="000000"/>
                </a:solidFill>
                <a:hlinkClick r:id="rId4"/>
              </a:rPr>
              <a:t>http</a:t>
            </a:r>
            <a:r>
              <a:rPr lang="en-US" dirty="0">
                <a:solidFill>
                  <a:srgbClr val="000000"/>
                </a:solidFill>
                <a:hlinkClick r:id="rId4"/>
              </a:rPr>
              <a:t>://www.asccc.org/papers/resolution-</a:t>
            </a:r>
            <a:r>
              <a:rPr lang="en-US" dirty="0" smtClean="0">
                <a:solidFill>
                  <a:srgbClr val="000000"/>
                </a:solidFill>
                <a:hlinkClick r:id="rId4"/>
              </a:rPr>
              <a:t>handbook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Senate resolutions web page (searchable):  </a:t>
            </a:r>
          </a:p>
          <a:p>
            <a:pPr marL="349250" lvl="1" indent="0">
              <a:buNone/>
            </a:pPr>
            <a:r>
              <a:rPr lang="fr-FR" dirty="0" smtClean="0">
                <a:solidFill>
                  <a:srgbClr val="000000"/>
                </a:solidFill>
                <a:hlinkClick r:id="rId5"/>
              </a:rPr>
              <a:t>http</a:t>
            </a:r>
            <a:r>
              <a:rPr lang="fr-FR" dirty="0">
                <a:solidFill>
                  <a:srgbClr val="000000"/>
                </a:solidFill>
                <a:hlinkClick r:id="rId5"/>
              </a:rPr>
              <a:t>://</a:t>
            </a:r>
            <a:r>
              <a:rPr lang="fr-FR" dirty="0" err="1">
                <a:solidFill>
                  <a:srgbClr val="000000"/>
                </a:solidFill>
                <a:hlinkClick r:id="rId5"/>
              </a:rPr>
              <a:t>asccc.org</a:t>
            </a:r>
            <a:r>
              <a:rPr lang="fr-FR" dirty="0">
                <a:solidFill>
                  <a:srgbClr val="000000"/>
                </a:solidFill>
                <a:hlinkClick r:id="rId5"/>
              </a:rPr>
              <a:t>/</a:t>
            </a:r>
            <a:r>
              <a:rPr lang="fr-FR" dirty="0" err="1">
                <a:solidFill>
                  <a:srgbClr val="000000"/>
                </a:solidFill>
                <a:hlinkClick r:id="rId5"/>
              </a:rPr>
              <a:t>resources</a:t>
            </a:r>
            <a:r>
              <a:rPr lang="fr-FR" dirty="0">
                <a:solidFill>
                  <a:srgbClr val="000000"/>
                </a:solidFill>
                <a:hlinkClick r:id="rId5"/>
              </a:rPr>
              <a:t>/</a:t>
            </a:r>
            <a:r>
              <a:rPr lang="fr-FR" dirty="0" err="1" smtClean="0">
                <a:solidFill>
                  <a:srgbClr val="000000"/>
                </a:solidFill>
                <a:hlinkClick r:id="rId5"/>
              </a:rPr>
              <a:t>resolutions</a:t>
            </a:r>
            <a:endParaRPr lang="fr-FR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Session Resources (Includes election information…click the “Resources’ tab)</a:t>
            </a:r>
            <a:r>
              <a:rPr lang="en-US" sz="1800" b="1" dirty="0" smtClean="0">
                <a:solidFill>
                  <a:srgbClr val="000000"/>
                </a:solidFill>
                <a:hlinkClick r:id="rId6"/>
              </a:rPr>
              <a:t>http</a:t>
            </a:r>
            <a:r>
              <a:rPr lang="en-US" sz="1800" b="1" dirty="0">
                <a:solidFill>
                  <a:srgbClr val="000000"/>
                </a:solidFill>
                <a:hlinkClick r:id="rId6"/>
              </a:rPr>
              <a:t>://www.asccc.org/events/2015-04-09-070000-2015-04-11-070000/2015-spring-plenary-session-</a:t>
            </a:r>
            <a:r>
              <a:rPr lang="en-US" sz="1800" b="1" dirty="0" smtClean="0">
                <a:solidFill>
                  <a:srgbClr val="000000"/>
                </a:solidFill>
                <a:hlinkClick r:id="rId6"/>
              </a:rPr>
              <a:t>0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ASCCC </a:t>
            </a:r>
            <a:r>
              <a:rPr lang="en-US" b="1" dirty="0">
                <a:solidFill>
                  <a:srgbClr val="000000"/>
                </a:solidFill>
              </a:rPr>
              <a:t>Bylaws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dirty="0" smtClean="0">
                <a:solidFill>
                  <a:srgbClr val="000000"/>
                </a:solidFill>
                <a:hlinkClick r:id="rId7"/>
              </a:rPr>
              <a:t>http</a:t>
            </a:r>
            <a:r>
              <a:rPr lang="en-US" dirty="0">
                <a:solidFill>
                  <a:srgbClr val="000000"/>
                </a:solidFill>
                <a:hlinkClick r:id="rId7"/>
              </a:rPr>
              <a:t>://asccc.org/about/</a:t>
            </a:r>
            <a:r>
              <a:rPr lang="en-US" dirty="0" smtClean="0">
                <a:solidFill>
                  <a:srgbClr val="000000"/>
                </a:solidFill>
                <a:hlinkClick r:id="rId7"/>
              </a:rPr>
              <a:t>bylaws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826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Questions?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Thank you, and have a great plenary session!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38294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D16349"/>
                </a:solidFill>
              </a:rPr>
              <a:t>What you need to do…now!</a:t>
            </a:r>
            <a:br>
              <a:rPr lang="en-US" dirty="0" smtClean="0">
                <a:solidFill>
                  <a:srgbClr val="D16349"/>
                </a:solidFill>
              </a:rPr>
            </a:br>
            <a:r>
              <a:rPr lang="en-US" sz="1800" dirty="0" smtClean="0">
                <a:solidFill>
                  <a:srgbClr val="D16349"/>
                </a:solidFill>
              </a:rPr>
              <a:t>(Or, as soon as possible…)</a:t>
            </a:r>
            <a:endParaRPr lang="en-US" sz="1800" dirty="0">
              <a:solidFill>
                <a:srgbClr val="D163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63775"/>
            <a:ext cx="7345363" cy="420174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Sign in as a delegate at the registration table!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Get your blue delegate ribbon!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u="sng" dirty="0" smtClean="0">
                <a:solidFill>
                  <a:srgbClr val="000000"/>
                </a:solidFill>
              </a:rPr>
              <a:t>Only</a:t>
            </a:r>
            <a:r>
              <a:rPr lang="en-US" dirty="0" smtClean="0">
                <a:solidFill>
                  <a:srgbClr val="000000"/>
                </a:solidFill>
              </a:rPr>
              <a:t> delegates may: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Vote on resolutions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Vote in elections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Your </a:t>
            </a:r>
            <a:r>
              <a:rPr lang="en-US" dirty="0">
                <a:solidFill>
                  <a:srgbClr val="000000"/>
                </a:solidFill>
              </a:rPr>
              <a:t>signatures on resolution forms and election ballots </a:t>
            </a:r>
            <a:r>
              <a:rPr lang="en-US" b="1" dirty="0">
                <a:solidFill>
                  <a:srgbClr val="000000"/>
                </a:solidFill>
              </a:rPr>
              <a:t>must match your sign-in </a:t>
            </a:r>
            <a:r>
              <a:rPr lang="en-US" b="1" dirty="0" smtClean="0">
                <a:solidFill>
                  <a:srgbClr val="000000"/>
                </a:solidFill>
              </a:rPr>
              <a:t>signature, so don’t forget how you signed in!</a:t>
            </a:r>
            <a:r>
              <a:rPr lang="en-US" b="1" dirty="0">
                <a:solidFill>
                  <a:srgbClr val="000000"/>
                </a:solidFill>
              </a:rPr>
              <a:t>!!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938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D16349"/>
                </a:solidFill>
              </a:rPr>
              <a:t>I’m a new delegate… </a:t>
            </a:r>
            <a:br>
              <a:rPr lang="en-US" dirty="0">
                <a:solidFill>
                  <a:srgbClr val="D16349"/>
                </a:solidFill>
              </a:rPr>
            </a:br>
            <a:r>
              <a:rPr lang="en-US" dirty="0">
                <a:solidFill>
                  <a:srgbClr val="D16349"/>
                </a:solidFill>
              </a:rPr>
              <a:t>what do I do?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22712"/>
            <a:ext cx="7345363" cy="4342809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Learn the structure, purpose and history of the Academic </a:t>
            </a:r>
            <a:r>
              <a:rPr lang="en-US" dirty="0" smtClean="0">
                <a:solidFill>
                  <a:srgbClr val="000000"/>
                </a:solidFill>
              </a:rPr>
              <a:t>Senate</a:t>
            </a:r>
            <a:endParaRPr lang="en-US" dirty="0" smtClean="0"/>
          </a:p>
          <a:p>
            <a:r>
              <a:rPr lang="en-US" dirty="0" smtClean="0"/>
              <a:t>Part of a team? </a:t>
            </a:r>
            <a:r>
              <a:rPr lang="en-US" dirty="0"/>
              <a:t>Spread yourselves around to different breakouts </a:t>
            </a:r>
            <a:endParaRPr lang="en-US" dirty="0" smtClean="0"/>
          </a:p>
          <a:p>
            <a:r>
              <a:rPr lang="en-US" dirty="0" smtClean="0"/>
              <a:t>Network!</a:t>
            </a:r>
          </a:p>
          <a:p>
            <a:pPr lvl="1"/>
            <a:r>
              <a:rPr lang="en-US" dirty="0" smtClean="0"/>
              <a:t>Meet new colleagues, exchange perspectives, learn from each other.</a:t>
            </a:r>
          </a:p>
          <a:p>
            <a:pPr lvl="1"/>
            <a:r>
              <a:rPr lang="en-US" dirty="0" smtClean="0"/>
              <a:t>Get to know your Area Representative and the entire Executive Committee…we’re here to help!</a:t>
            </a:r>
          </a:p>
          <a:p>
            <a:r>
              <a:rPr lang="en-US" dirty="0" smtClean="0"/>
              <a:t>Report back </a:t>
            </a:r>
            <a:r>
              <a:rPr lang="en-US" dirty="0"/>
              <a:t>to your </a:t>
            </a:r>
            <a:r>
              <a:rPr lang="en-US" dirty="0" smtClean="0"/>
              <a:t>senates…even </a:t>
            </a:r>
            <a:r>
              <a:rPr lang="en-US" dirty="0"/>
              <a:t>during </a:t>
            </a:r>
            <a:r>
              <a:rPr lang="en-US" dirty="0" smtClean="0"/>
              <a:t>plenary</a:t>
            </a:r>
          </a:p>
          <a:p>
            <a:r>
              <a:rPr lang="en-US" dirty="0" smtClean="0"/>
              <a:t>And remember – have fun!</a:t>
            </a:r>
          </a:p>
        </p:txBody>
      </p:sp>
    </p:spTree>
    <p:extLst>
      <p:ext uri="{BB962C8B-B14F-4D97-AF65-F5344CB8AC3E}">
        <p14:creationId xmlns:p14="http://schemas.microsoft.com/office/powerpoint/2010/main" val="1674650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D16349"/>
                </a:solidFill>
              </a:rPr>
              <a:t>I’m a new delegate… </a:t>
            </a:r>
            <a:br>
              <a:rPr lang="en-US" dirty="0" smtClean="0">
                <a:solidFill>
                  <a:srgbClr val="D16349"/>
                </a:solidFill>
              </a:rPr>
            </a:br>
            <a:r>
              <a:rPr lang="en-US" dirty="0" smtClean="0">
                <a:solidFill>
                  <a:srgbClr val="D16349"/>
                </a:solidFill>
              </a:rPr>
              <a:t>what do I do?</a:t>
            </a:r>
            <a:endParaRPr lang="en-US" dirty="0">
              <a:solidFill>
                <a:srgbClr val="D163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494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Attend Area meetings – pre-session and at plenary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Read session </a:t>
            </a:r>
            <a:r>
              <a:rPr lang="en-US" dirty="0">
                <a:solidFill>
                  <a:srgbClr val="000000"/>
                </a:solidFill>
              </a:rPr>
              <a:t>resolutions packets…they are revised </a:t>
            </a:r>
            <a:r>
              <a:rPr lang="en-US" dirty="0" smtClean="0">
                <a:solidFill>
                  <a:srgbClr val="000000"/>
                </a:solidFill>
              </a:rPr>
              <a:t>daily.</a:t>
            </a:r>
          </a:p>
          <a:p>
            <a:r>
              <a:rPr lang="en-US" dirty="0" smtClean="0"/>
              <a:t>Bring forward resolutions on behalf of your senate</a:t>
            </a:r>
          </a:p>
          <a:p>
            <a:r>
              <a:rPr lang="en-US" dirty="0" smtClean="0"/>
              <a:t>Feel inspired at a breakout? </a:t>
            </a:r>
            <a:r>
              <a:rPr lang="en-US" dirty="0"/>
              <a:t>Write a resolution</a:t>
            </a:r>
            <a:r>
              <a:rPr lang="en-US" dirty="0" smtClean="0"/>
              <a:t>!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Debate and vote on </a:t>
            </a:r>
            <a:r>
              <a:rPr lang="en-US" dirty="0">
                <a:solidFill>
                  <a:srgbClr val="000000"/>
                </a:solidFill>
              </a:rPr>
              <a:t>resolutions - </a:t>
            </a:r>
            <a:r>
              <a:rPr lang="en-US" dirty="0" smtClean="0">
                <a:solidFill>
                  <a:srgbClr val="000000"/>
                </a:solidFill>
              </a:rPr>
              <a:t>represent </a:t>
            </a:r>
            <a:r>
              <a:rPr lang="en-US" dirty="0">
                <a:solidFill>
                  <a:srgbClr val="000000"/>
                </a:solidFill>
              </a:rPr>
              <a:t>your local senate’s </a:t>
            </a:r>
            <a:r>
              <a:rPr lang="en-US" dirty="0" smtClean="0">
                <a:solidFill>
                  <a:srgbClr val="000000"/>
                </a:solidFill>
              </a:rPr>
              <a:t>positions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Vote in executive committee elections (</a:t>
            </a:r>
            <a:r>
              <a:rPr lang="en-US" u="sng" dirty="0" smtClean="0">
                <a:solidFill>
                  <a:srgbClr val="000000"/>
                </a:solidFill>
              </a:rPr>
              <a:t>spring only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724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71110"/>
            <a:ext cx="8042276" cy="107354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D16349"/>
                </a:solidFill>
              </a:rPr>
              <a:t>Resolutions Consent Calendar</a:t>
            </a:r>
            <a:endParaRPr lang="en-US" dirty="0">
              <a:solidFill>
                <a:srgbClr val="D163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55430"/>
            <a:ext cx="8042276" cy="44881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Resolutions are placed on the consent calendar if</a:t>
            </a:r>
          </a:p>
          <a:p>
            <a:pPr lvl="1"/>
            <a:r>
              <a:rPr lang="en-US" dirty="0"/>
              <a:t>Noncontroversial</a:t>
            </a:r>
          </a:p>
          <a:p>
            <a:pPr lvl="1"/>
            <a:r>
              <a:rPr lang="en-US" dirty="0"/>
              <a:t>Do not potentially reverse a previous position</a:t>
            </a:r>
          </a:p>
          <a:p>
            <a:pPr lvl="1"/>
            <a:r>
              <a:rPr lang="en-US" dirty="0"/>
              <a:t>Do not compete with another proposed </a:t>
            </a:r>
            <a:r>
              <a:rPr lang="en-US" dirty="0" smtClean="0"/>
              <a:t>resolution</a:t>
            </a:r>
            <a:endParaRPr lang="en-US" dirty="0"/>
          </a:p>
          <a:p>
            <a:r>
              <a:rPr lang="en-US" dirty="0" smtClean="0"/>
              <a:t>Consent Calendar is adopted at the start of voting on Saturday</a:t>
            </a:r>
          </a:p>
          <a:p>
            <a:r>
              <a:rPr lang="en-US" dirty="0" smtClean="0"/>
              <a:t>Consent Calendar items may be pulled by:</a:t>
            </a:r>
          </a:p>
          <a:p>
            <a:pPr lvl="1"/>
            <a:r>
              <a:rPr lang="en-US" dirty="0" smtClean="0"/>
              <a:t>Any faculty attendee at an Area meeting</a:t>
            </a:r>
          </a:p>
          <a:p>
            <a:pPr lvl="1"/>
            <a:r>
              <a:rPr lang="en-US" dirty="0" smtClean="0"/>
              <a:t>Any registered attendee by 8:20 AM on Saturday</a:t>
            </a:r>
          </a:p>
          <a:p>
            <a:pPr lvl="1"/>
            <a:r>
              <a:rPr lang="en-US" dirty="0" smtClean="0"/>
              <a:t>When the resolutions voting begins at 8:20 AM on Saturday before the Consent Calendar is adopted.</a:t>
            </a:r>
          </a:p>
          <a:p>
            <a:endParaRPr lang="en-US" dirty="0" smtClean="0"/>
          </a:p>
          <a:p>
            <a:pPr marL="349250" lvl="1" indent="0">
              <a:buNone/>
            </a:pPr>
            <a:endParaRPr lang="en-US" dirty="0" smtClean="0"/>
          </a:p>
          <a:p>
            <a:pPr marL="34925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5146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D16349"/>
                </a:solidFill>
              </a:rPr>
              <a:t>Resolutions</a:t>
            </a:r>
            <a:r>
              <a:rPr lang="en-US" dirty="0">
                <a:solidFill>
                  <a:srgbClr val="D16349"/>
                </a:solidFill>
              </a:rPr>
              <a:t> </a:t>
            </a:r>
            <a:r>
              <a:rPr lang="en-US" dirty="0" smtClean="0">
                <a:solidFill>
                  <a:srgbClr val="D16349"/>
                </a:solidFill>
              </a:rPr>
              <a:t>and </a:t>
            </a:r>
            <a:r>
              <a:rPr lang="en-US" dirty="0">
                <a:solidFill>
                  <a:srgbClr val="D16349"/>
                </a:solidFill>
              </a:rPr>
              <a:t>A</a:t>
            </a:r>
            <a:r>
              <a:rPr lang="en-US" dirty="0" smtClean="0">
                <a:solidFill>
                  <a:srgbClr val="D16349"/>
                </a:solidFill>
              </a:rPr>
              <a:t>mendments at Plenary Session</a:t>
            </a:r>
            <a:endParaRPr lang="en-US" dirty="0">
              <a:solidFill>
                <a:srgbClr val="D163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IMPORTANT DEADLINES:</a:t>
            </a:r>
            <a:endParaRPr lang="en-US" b="1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Resolutions due by the end of the Resolutions Writing Session on </a:t>
            </a:r>
            <a:r>
              <a:rPr lang="en-US" b="1" dirty="0">
                <a:solidFill>
                  <a:srgbClr val="000000"/>
                </a:solidFill>
              </a:rPr>
              <a:t>Thursday afternoon </a:t>
            </a:r>
            <a:r>
              <a:rPr lang="en-US" b="1" dirty="0" smtClean="0">
                <a:solidFill>
                  <a:srgbClr val="000000"/>
                </a:solidFill>
              </a:rPr>
              <a:t>(4:</a:t>
            </a:r>
            <a:r>
              <a:rPr lang="en-US" b="1" dirty="0">
                <a:solidFill>
                  <a:srgbClr val="000000"/>
                </a:solidFill>
              </a:rPr>
              <a:t>45-6</a:t>
            </a:r>
            <a:r>
              <a:rPr lang="en-US" b="1" dirty="0" smtClean="0">
                <a:solidFill>
                  <a:srgbClr val="000000"/>
                </a:solidFill>
              </a:rPr>
              <a:t>:00</a:t>
            </a:r>
            <a:r>
              <a:rPr lang="en-US" b="1" dirty="0">
                <a:solidFill>
                  <a:srgbClr val="000000"/>
                </a:solidFill>
              </a:rPr>
              <a:t>).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Amendments due by </a:t>
            </a:r>
            <a:r>
              <a:rPr lang="en-US" b="1" dirty="0" smtClean="0">
                <a:solidFill>
                  <a:srgbClr val="000000"/>
                </a:solidFill>
              </a:rPr>
              <a:t>Friday, 4:00…period!</a:t>
            </a:r>
            <a:endParaRPr lang="en-US" b="1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Resolutions submitted on Friday will be held over until next plenary session unless deemed urgent by the Executive Committee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Makers of resolutions and amendments can submit motions to withdraw…must be voted on by the body on Saturday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106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D16349"/>
                </a:solidFill>
              </a:rPr>
              <a:t>Resolutions and Amendments at </a:t>
            </a:r>
            <a:r>
              <a:rPr lang="en-US" dirty="0" smtClean="0">
                <a:solidFill>
                  <a:srgbClr val="D16349"/>
                </a:solidFill>
              </a:rPr>
              <a:t>Plenary Session</a:t>
            </a:r>
            <a:endParaRPr lang="en-US" dirty="0">
              <a:solidFill>
                <a:srgbClr val="D163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Requires 4 seconds signed by delegates!!!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Electronic copy preferred, but you still must submit resolutions form with: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Your signature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Your seconders’ signatures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Resolution/Amendment title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Resolution/Amendment body (if no electronic file exists)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Session contact information…cell phone preferred!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276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D16349"/>
                </a:solidFill>
              </a:rPr>
              <a:t>Submitting a </a:t>
            </a:r>
            <a:r>
              <a:rPr lang="en-US" sz="3600" dirty="0">
                <a:solidFill>
                  <a:srgbClr val="D16349"/>
                </a:solidFill>
              </a:rPr>
              <a:t>R</a:t>
            </a:r>
            <a:r>
              <a:rPr lang="en-US" sz="3600" dirty="0" smtClean="0">
                <a:solidFill>
                  <a:srgbClr val="D16349"/>
                </a:solidFill>
              </a:rPr>
              <a:t>esolution or Amendment?  </a:t>
            </a:r>
            <a:r>
              <a:rPr lang="en-US" sz="3600" dirty="0">
                <a:solidFill>
                  <a:srgbClr val="D16349"/>
                </a:solidFill>
              </a:rPr>
              <a:t>D</a:t>
            </a:r>
            <a:r>
              <a:rPr lang="en-US" sz="3600" dirty="0" smtClean="0">
                <a:solidFill>
                  <a:srgbClr val="D16349"/>
                </a:solidFill>
              </a:rPr>
              <a:t>o </a:t>
            </a:r>
            <a:r>
              <a:rPr lang="en-US" sz="3600" dirty="0">
                <a:solidFill>
                  <a:srgbClr val="D16349"/>
                </a:solidFill>
              </a:rPr>
              <a:t>Y</a:t>
            </a:r>
            <a:r>
              <a:rPr lang="en-US" sz="3600" dirty="0" smtClean="0">
                <a:solidFill>
                  <a:srgbClr val="D16349"/>
                </a:solidFill>
              </a:rPr>
              <a:t>our </a:t>
            </a:r>
            <a:r>
              <a:rPr lang="en-US" sz="3600" dirty="0">
                <a:solidFill>
                  <a:srgbClr val="D16349"/>
                </a:solidFill>
              </a:rPr>
              <a:t>H</a:t>
            </a:r>
            <a:r>
              <a:rPr lang="en-US" sz="3600" dirty="0" smtClean="0">
                <a:solidFill>
                  <a:srgbClr val="D16349"/>
                </a:solidFill>
              </a:rPr>
              <a:t>omework!</a:t>
            </a:r>
            <a:endParaRPr lang="en-US" sz="3600" dirty="0">
              <a:solidFill>
                <a:srgbClr val="D163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94746"/>
            <a:ext cx="7345363" cy="4270775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Check past resolutions to see if there is already an existing senate </a:t>
            </a:r>
            <a:r>
              <a:rPr lang="en-US" dirty="0" smtClean="0">
                <a:solidFill>
                  <a:srgbClr val="000000"/>
                </a:solidFill>
              </a:rPr>
              <a:t>position:</a:t>
            </a:r>
            <a:endParaRPr lang="en-US" dirty="0">
              <a:solidFill>
                <a:srgbClr val="000000"/>
              </a:solidFill>
            </a:endParaRPr>
          </a:p>
          <a:p>
            <a:pPr marL="350838" lvl="1" indent="0">
              <a:buNone/>
            </a:pPr>
            <a:r>
              <a:rPr lang="en-US" dirty="0" smtClean="0">
                <a:solidFill>
                  <a:srgbClr val="000000"/>
                </a:solidFill>
                <a:hlinkClick r:id="rId2"/>
              </a:rPr>
              <a:t>http</a:t>
            </a:r>
            <a:r>
              <a:rPr lang="en-US" dirty="0">
                <a:solidFill>
                  <a:srgbClr val="000000"/>
                </a:solidFill>
                <a:hlinkClick r:id="rId2"/>
              </a:rPr>
              <a:t>://asccc.org/resources/resolution</a:t>
            </a:r>
            <a:endParaRPr lang="en-US" dirty="0">
              <a:solidFill>
                <a:srgbClr val="000000"/>
              </a:solidFill>
            </a:endParaRPr>
          </a:p>
          <a:p>
            <a:pPr marL="350838" lvl="1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Note:  Reversing </a:t>
            </a:r>
            <a:r>
              <a:rPr lang="en-US" dirty="0">
                <a:solidFill>
                  <a:srgbClr val="000000"/>
                </a:solidFill>
              </a:rPr>
              <a:t>existing positions </a:t>
            </a:r>
            <a:r>
              <a:rPr lang="en-US" b="1" dirty="0">
                <a:solidFill>
                  <a:srgbClr val="000000"/>
                </a:solidFill>
              </a:rPr>
              <a:t>requires a 2/3 </a:t>
            </a:r>
            <a:r>
              <a:rPr lang="en-US" b="1" dirty="0" smtClean="0">
                <a:solidFill>
                  <a:srgbClr val="000000"/>
                </a:solidFill>
              </a:rPr>
              <a:t>majority vote </a:t>
            </a:r>
            <a:r>
              <a:rPr lang="en-US" dirty="0">
                <a:solidFill>
                  <a:srgbClr val="000000"/>
                </a:solidFill>
              </a:rPr>
              <a:t>of the </a:t>
            </a:r>
            <a:r>
              <a:rPr lang="en-US" dirty="0" smtClean="0">
                <a:solidFill>
                  <a:srgbClr val="000000"/>
                </a:solidFill>
              </a:rPr>
              <a:t>body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If you are considering an amendment, talk to the resolution contact person first, if </a:t>
            </a:r>
            <a:r>
              <a:rPr lang="en-US" dirty="0" smtClean="0">
                <a:solidFill>
                  <a:srgbClr val="000000"/>
                </a:solidFill>
              </a:rPr>
              <a:t>possible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Read session resolution packets each day!!!</a:t>
            </a:r>
          </a:p>
        </p:txBody>
      </p:sp>
    </p:spTree>
    <p:extLst>
      <p:ext uri="{BB962C8B-B14F-4D97-AF65-F5344CB8AC3E}">
        <p14:creationId xmlns:p14="http://schemas.microsoft.com/office/powerpoint/2010/main" val="1745226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70105"/>
            <a:ext cx="8042276" cy="123136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D16349"/>
                </a:solidFill>
              </a:rPr>
              <a:t>Saturday is Voting Day - Resolutions</a:t>
            </a:r>
            <a:endParaRPr lang="en-US" dirty="0">
              <a:solidFill>
                <a:srgbClr val="D163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Resolutions are debated and voted…anyone can debate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Arguments are made at the pro and con </a:t>
            </a:r>
            <a:r>
              <a:rPr lang="en-US" dirty="0" err="1" smtClean="0">
                <a:solidFill>
                  <a:srgbClr val="000000"/>
                </a:solidFill>
              </a:rPr>
              <a:t>mics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Debate continues until no one is at a </a:t>
            </a:r>
            <a:r>
              <a:rPr lang="en-US" dirty="0" err="1" smtClean="0">
                <a:solidFill>
                  <a:srgbClr val="000000"/>
                </a:solidFill>
              </a:rPr>
              <a:t>mic</a:t>
            </a:r>
            <a:r>
              <a:rPr lang="en-US" dirty="0" smtClean="0">
                <a:solidFill>
                  <a:srgbClr val="000000"/>
                </a:solidFill>
              </a:rPr>
              <a:t>, or until time for debate expires (15 minutes)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Parliamentary </a:t>
            </a:r>
            <a:r>
              <a:rPr lang="en-US" dirty="0" err="1" smtClean="0">
                <a:solidFill>
                  <a:srgbClr val="000000"/>
                </a:solidFill>
              </a:rPr>
              <a:t>mic</a:t>
            </a:r>
            <a:r>
              <a:rPr lang="en-US" dirty="0" smtClean="0">
                <a:solidFill>
                  <a:srgbClr val="000000"/>
                </a:solidFill>
              </a:rPr>
              <a:t> is for making motions, parliamentary inquiries to the chair, etc.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Votes are voice votes…only delegates vote!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If voice vote inconclusive, division of the house is done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If division of the house inconclusive…serpentine vote!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9221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185</TotalTime>
  <Words>890</Words>
  <Application>Microsoft Macintosh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Capital</vt:lpstr>
      <vt:lpstr>New Delegate Orientation</vt:lpstr>
      <vt:lpstr>What you need to do…now! (Or, as soon as possible…)</vt:lpstr>
      <vt:lpstr>I’m a new delegate…  what do I do?</vt:lpstr>
      <vt:lpstr>I’m a new delegate…  what do I do?</vt:lpstr>
      <vt:lpstr>Resolutions Consent Calendar</vt:lpstr>
      <vt:lpstr>Resolutions and Amendments at Plenary Session</vt:lpstr>
      <vt:lpstr>Resolutions and Amendments at Plenary Session</vt:lpstr>
      <vt:lpstr>Submitting a Resolution or Amendment?  Do Your Homework!</vt:lpstr>
      <vt:lpstr>Saturday is Voting Day - Resolutions</vt:lpstr>
      <vt:lpstr>Saturday is Voting Day - Elections</vt:lpstr>
      <vt:lpstr>Saturday is Voting Day - Elections</vt:lpstr>
      <vt:lpstr>Important Senate Resources for Delegates </vt:lpstr>
      <vt:lpstr>Questions?</vt:lpstr>
    </vt:vector>
  </TitlesOfParts>
  <Company>Los Angeles City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Delegate Orientation</dc:title>
  <dc:creator>John Freitas</dc:creator>
  <cp:lastModifiedBy>John Freitas</cp:lastModifiedBy>
  <cp:revision>24</cp:revision>
  <dcterms:created xsi:type="dcterms:W3CDTF">2013-11-05T01:04:34Z</dcterms:created>
  <dcterms:modified xsi:type="dcterms:W3CDTF">2015-04-04T21:03:49Z</dcterms:modified>
</cp:coreProperties>
</file>