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87" r:id="rId2"/>
    <p:sldId id="288" r:id="rId3"/>
    <p:sldId id="289" r:id="rId4"/>
    <p:sldId id="290" r:id="rId5"/>
    <p:sldId id="256" r:id="rId6"/>
    <p:sldId id="258" r:id="rId7"/>
    <p:sldId id="260" r:id="rId8"/>
    <p:sldId id="264" r:id="rId9"/>
    <p:sldId id="259" r:id="rId10"/>
    <p:sldId id="263" r:id="rId11"/>
    <p:sldId id="265" r:id="rId12"/>
    <p:sldId id="276" r:id="rId13"/>
    <p:sldId id="267" r:id="rId14"/>
    <p:sldId id="266" r:id="rId15"/>
    <p:sldId id="278" r:id="rId16"/>
    <p:sldId id="268" r:id="rId17"/>
    <p:sldId id="284" r:id="rId18"/>
    <p:sldId id="274" r:id="rId19"/>
    <p:sldId id="271" r:id="rId20"/>
    <p:sldId id="272" r:id="rId21"/>
    <p:sldId id="275" r:id="rId22"/>
    <p:sldId id="285" r:id="rId23"/>
    <p:sldId id="286" r:id="rId24"/>
    <p:sldId id="283" r:id="rId25"/>
    <p:sldId id="291" r:id="rId26"/>
    <p:sldId id="292" r:id="rId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171" autoAdjust="0"/>
  </p:normalViewPr>
  <p:slideViewPr>
    <p:cSldViewPr snapToGrid="0">
      <p:cViewPr>
        <p:scale>
          <a:sx n="63" d="100"/>
          <a:sy n="63" d="100"/>
        </p:scale>
        <p:origin x="-966" y="-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70F87-ECC2-4A6F-A427-913DC7D0DC9D}" type="doc">
      <dgm:prSet loTypeId="urn:microsoft.com/office/officeart/2005/8/layout/hProcess9" loCatId="process" qsTypeId="urn:microsoft.com/office/officeart/2005/8/quickstyle/simple1" qsCatId="simple" csTypeId="urn:microsoft.com/office/officeart/2005/8/colors/accent1_2" csCatId="accent1" phldr="1"/>
      <dgm:spPr/>
    </dgm:pt>
    <dgm:pt modelId="{62B48DE7-A471-40C2-9FDE-E96588D32CCF}">
      <dgm:prSet phldrT="[Text]" custT="1"/>
      <dgm:spPr>
        <a:solidFill>
          <a:schemeClr val="accent6">
            <a:lumMod val="40000"/>
            <a:lumOff val="60000"/>
          </a:schemeClr>
        </a:solidFill>
      </dgm:spPr>
      <dgm:t>
        <a:bodyPr/>
        <a:lstStyle/>
        <a:p>
          <a:r>
            <a:rPr lang="en-US" sz="11500" dirty="0" smtClean="0">
              <a:solidFill>
                <a:schemeClr val="bg1"/>
              </a:solidFill>
              <a:effectLst>
                <a:outerShdw blurRad="38100" dist="38100" dir="2700000" algn="tl">
                  <a:srgbClr val="000000">
                    <a:alpha val="43137"/>
                  </a:srgbClr>
                </a:outerShdw>
              </a:effectLst>
            </a:rPr>
            <a:t>Fall</a:t>
          </a:r>
          <a:endParaRPr lang="en-US" sz="11500" dirty="0">
            <a:solidFill>
              <a:schemeClr val="bg1"/>
            </a:solidFill>
            <a:effectLst>
              <a:outerShdw blurRad="38100" dist="38100" dir="2700000" algn="tl">
                <a:srgbClr val="000000">
                  <a:alpha val="43137"/>
                </a:srgbClr>
              </a:outerShdw>
            </a:effectLst>
          </a:endParaRPr>
        </a:p>
      </dgm:t>
    </dgm:pt>
    <dgm:pt modelId="{FCB984CE-0542-483E-9F73-C506BE379806}" type="parTrans" cxnId="{7E4DA160-2C97-4595-90FA-703472B5B96D}">
      <dgm:prSet/>
      <dgm:spPr/>
      <dgm:t>
        <a:bodyPr/>
        <a:lstStyle/>
        <a:p>
          <a:endParaRPr lang="en-US"/>
        </a:p>
      </dgm:t>
    </dgm:pt>
    <dgm:pt modelId="{AE7D5DFD-C7F8-4B15-8A98-C6EC57F9B5F3}" type="sibTrans" cxnId="{7E4DA160-2C97-4595-90FA-703472B5B96D}">
      <dgm:prSet/>
      <dgm:spPr/>
      <dgm:t>
        <a:bodyPr/>
        <a:lstStyle/>
        <a:p>
          <a:endParaRPr lang="en-US"/>
        </a:p>
      </dgm:t>
    </dgm:pt>
    <dgm:pt modelId="{340382B8-B315-4248-A7C2-9A64CEC3D356}">
      <dgm:prSet phldrT="[Text]" custT="1"/>
      <dgm:spPr/>
      <dgm:t>
        <a:bodyPr/>
        <a:lstStyle/>
        <a:p>
          <a:r>
            <a:rPr lang="en-US" sz="8800" dirty="0" smtClean="0">
              <a:solidFill>
                <a:schemeClr val="bg1"/>
              </a:solidFill>
              <a:effectLst>
                <a:outerShdw blurRad="38100" dist="38100" dir="2700000" algn="tl">
                  <a:srgbClr val="000000">
                    <a:alpha val="43137"/>
                  </a:srgbClr>
                </a:outerShdw>
              </a:effectLst>
            </a:rPr>
            <a:t>Spring</a:t>
          </a:r>
          <a:endParaRPr lang="en-US" sz="8800" dirty="0">
            <a:solidFill>
              <a:schemeClr val="bg1"/>
            </a:solidFill>
            <a:effectLst>
              <a:outerShdw blurRad="38100" dist="38100" dir="2700000" algn="tl">
                <a:srgbClr val="000000">
                  <a:alpha val="43137"/>
                </a:srgbClr>
              </a:outerShdw>
            </a:effectLst>
          </a:endParaRPr>
        </a:p>
      </dgm:t>
    </dgm:pt>
    <dgm:pt modelId="{527EDCD0-A8A8-4399-89BC-9FECF1BFF7C6}" type="parTrans" cxnId="{D71D699B-3674-4569-8B57-22BB857D3E20}">
      <dgm:prSet/>
      <dgm:spPr/>
      <dgm:t>
        <a:bodyPr/>
        <a:lstStyle/>
        <a:p>
          <a:endParaRPr lang="en-US"/>
        </a:p>
      </dgm:t>
    </dgm:pt>
    <dgm:pt modelId="{3875E85D-02DB-45B0-B424-3321D5E0F2E0}" type="sibTrans" cxnId="{D71D699B-3674-4569-8B57-22BB857D3E20}">
      <dgm:prSet/>
      <dgm:spPr/>
      <dgm:t>
        <a:bodyPr/>
        <a:lstStyle/>
        <a:p>
          <a:endParaRPr lang="en-US"/>
        </a:p>
      </dgm:t>
    </dgm:pt>
    <dgm:pt modelId="{5C82A973-CD5F-4F1A-B217-0D137C044DA7}" type="pres">
      <dgm:prSet presAssocID="{F1070F87-ECC2-4A6F-A427-913DC7D0DC9D}" presName="CompostProcess" presStyleCnt="0">
        <dgm:presLayoutVars>
          <dgm:dir/>
          <dgm:resizeHandles val="exact"/>
        </dgm:presLayoutVars>
      </dgm:prSet>
      <dgm:spPr/>
    </dgm:pt>
    <dgm:pt modelId="{AB2C4D5C-6D61-4035-8279-F57585FC13FB}" type="pres">
      <dgm:prSet presAssocID="{F1070F87-ECC2-4A6F-A427-913DC7D0DC9D}" presName="arrow" presStyleLbl="bgShp" presStyleIdx="0" presStyleCnt="1" custScaleX="117647" custLinFactNeighborX="-6791" custLinFactNeighborY="17482"/>
      <dgm:spPr/>
    </dgm:pt>
    <dgm:pt modelId="{D588D0FD-EC07-48AB-9A26-7E36C48961A6}" type="pres">
      <dgm:prSet presAssocID="{F1070F87-ECC2-4A6F-A427-913DC7D0DC9D}" presName="linearProcess" presStyleCnt="0"/>
      <dgm:spPr/>
    </dgm:pt>
    <dgm:pt modelId="{40CDC91B-34DA-4289-8421-729CEFE29044}" type="pres">
      <dgm:prSet presAssocID="{62B48DE7-A471-40C2-9FDE-E96588D32CCF}" presName="textNode" presStyleLbl="node1" presStyleIdx="0" presStyleCnt="2" custLinFactX="-31449" custLinFactNeighborX="-100000" custLinFactNeighborY="-2208">
        <dgm:presLayoutVars>
          <dgm:bulletEnabled val="1"/>
        </dgm:presLayoutVars>
      </dgm:prSet>
      <dgm:spPr/>
      <dgm:t>
        <a:bodyPr/>
        <a:lstStyle/>
        <a:p>
          <a:endParaRPr lang="en-US"/>
        </a:p>
      </dgm:t>
    </dgm:pt>
    <dgm:pt modelId="{CDDA8194-ECD5-4C64-8D4F-95778BBDC315}" type="pres">
      <dgm:prSet presAssocID="{AE7D5DFD-C7F8-4B15-8A98-C6EC57F9B5F3}" presName="sibTrans" presStyleCnt="0"/>
      <dgm:spPr/>
    </dgm:pt>
    <dgm:pt modelId="{B255E646-4E0C-45BC-96B1-A37B5B6FE353}" type="pres">
      <dgm:prSet presAssocID="{340382B8-B315-4248-A7C2-9A64CEC3D356}" presName="textNode" presStyleLbl="node1" presStyleIdx="1" presStyleCnt="2" custLinFactX="-22556" custLinFactNeighborX="-100000" custLinFactNeighborY="442">
        <dgm:presLayoutVars>
          <dgm:bulletEnabled val="1"/>
        </dgm:presLayoutVars>
      </dgm:prSet>
      <dgm:spPr/>
      <dgm:t>
        <a:bodyPr/>
        <a:lstStyle/>
        <a:p>
          <a:endParaRPr lang="en-US"/>
        </a:p>
      </dgm:t>
    </dgm:pt>
  </dgm:ptLst>
  <dgm:cxnLst>
    <dgm:cxn modelId="{4B147390-8A2A-4CD7-AC54-1743CB598316}" type="presOf" srcId="{62B48DE7-A471-40C2-9FDE-E96588D32CCF}" destId="{40CDC91B-34DA-4289-8421-729CEFE29044}" srcOrd="0" destOrd="0" presId="urn:microsoft.com/office/officeart/2005/8/layout/hProcess9"/>
    <dgm:cxn modelId="{D71D699B-3674-4569-8B57-22BB857D3E20}" srcId="{F1070F87-ECC2-4A6F-A427-913DC7D0DC9D}" destId="{340382B8-B315-4248-A7C2-9A64CEC3D356}" srcOrd="1" destOrd="0" parTransId="{527EDCD0-A8A8-4399-89BC-9FECF1BFF7C6}" sibTransId="{3875E85D-02DB-45B0-B424-3321D5E0F2E0}"/>
    <dgm:cxn modelId="{E3FF0283-8FE8-480F-982E-C46EBF718BB8}" type="presOf" srcId="{340382B8-B315-4248-A7C2-9A64CEC3D356}" destId="{B255E646-4E0C-45BC-96B1-A37B5B6FE353}" srcOrd="0" destOrd="0" presId="urn:microsoft.com/office/officeart/2005/8/layout/hProcess9"/>
    <dgm:cxn modelId="{82955048-A670-4A69-89DB-1583AE7F997B}" type="presOf" srcId="{F1070F87-ECC2-4A6F-A427-913DC7D0DC9D}" destId="{5C82A973-CD5F-4F1A-B217-0D137C044DA7}" srcOrd="0" destOrd="0" presId="urn:microsoft.com/office/officeart/2005/8/layout/hProcess9"/>
    <dgm:cxn modelId="{7E4DA160-2C97-4595-90FA-703472B5B96D}" srcId="{F1070F87-ECC2-4A6F-A427-913DC7D0DC9D}" destId="{62B48DE7-A471-40C2-9FDE-E96588D32CCF}" srcOrd="0" destOrd="0" parTransId="{FCB984CE-0542-483E-9F73-C506BE379806}" sibTransId="{AE7D5DFD-C7F8-4B15-8A98-C6EC57F9B5F3}"/>
    <dgm:cxn modelId="{C4868FEC-0701-47AE-90F5-79993BC6DBED}" type="presParOf" srcId="{5C82A973-CD5F-4F1A-B217-0D137C044DA7}" destId="{AB2C4D5C-6D61-4035-8279-F57585FC13FB}" srcOrd="0" destOrd="0" presId="urn:microsoft.com/office/officeart/2005/8/layout/hProcess9"/>
    <dgm:cxn modelId="{319CB1DA-71D0-4EC8-85F3-0F5423A32B10}" type="presParOf" srcId="{5C82A973-CD5F-4F1A-B217-0D137C044DA7}" destId="{D588D0FD-EC07-48AB-9A26-7E36C48961A6}" srcOrd="1" destOrd="0" presId="urn:microsoft.com/office/officeart/2005/8/layout/hProcess9"/>
    <dgm:cxn modelId="{F0436D16-64B8-4CE2-87EE-20C71F685158}" type="presParOf" srcId="{D588D0FD-EC07-48AB-9A26-7E36C48961A6}" destId="{40CDC91B-34DA-4289-8421-729CEFE29044}" srcOrd="0" destOrd="0" presId="urn:microsoft.com/office/officeart/2005/8/layout/hProcess9"/>
    <dgm:cxn modelId="{69EEC08D-CCBD-4CF2-AFAA-5E31FDC7F74F}" type="presParOf" srcId="{D588D0FD-EC07-48AB-9A26-7E36C48961A6}" destId="{CDDA8194-ECD5-4C64-8D4F-95778BBDC315}" srcOrd="1" destOrd="0" presId="urn:microsoft.com/office/officeart/2005/8/layout/hProcess9"/>
    <dgm:cxn modelId="{5DF5CA3A-3FE3-4DB9-9424-AF8A9EC504CD}" type="presParOf" srcId="{D588D0FD-EC07-48AB-9A26-7E36C48961A6}" destId="{B255E646-4E0C-45BC-96B1-A37B5B6FE353}"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C4D5C-6D61-4035-8279-F57585FC13FB}">
      <dsp:nvSpPr>
        <dsp:cNvPr id="0" name=""/>
        <dsp:cNvSpPr/>
      </dsp:nvSpPr>
      <dsp:spPr>
        <a:xfrm>
          <a:off x="0" y="0"/>
          <a:ext cx="10515594"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CDC91B-34DA-4289-8421-729CEFE29044}">
      <dsp:nvSpPr>
        <dsp:cNvPr id="0" name=""/>
        <dsp:cNvSpPr/>
      </dsp:nvSpPr>
      <dsp:spPr>
        <a:xfrm>
          <a:off x="0" y="1266970"/>
          <a:ext cx="3844766" cy="174053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0" tIns="438150" rIns="438150" bIns="438150" numCol="1" spcCol="1270" anchor="ctr" anchorCtr="0">
          <a:noAutofit/>
        </a:bodyPr>
        <a:lstStyle/>
        <a:p>
          <a:pPr lvl="0" algn="ctr" defTabSz="5111750">
            <a:lnSpc>
              <a:spcPct val="90000"/>
            </a:lnSpc>
            <a:spcBef>
              <a:spcPct val="0"/>
            </a:spcBef>
            <a:spcAft>
              <a:spcPct val="35000"/>
            </a:spcAft>
          </a:pPr>
          <a:r>
            <a:rPr lang="en-US" sz="11500" kern="1200" dirty="0" smtClean="0">
              <a:solidFill>
                <a:schemeClr val="bg1"/>
              </a:solidFill>
              <a:effectLst>
                <a:outerShdw blurRad="38100" dist="38100" dir="2700000" algn="tl">
                  <a:srgbClr val="000000">
                    <a:alpha val="43137"/>
                  </a:srgbClr>
                </a:outerShdw>
              </a:effectLst>
            </a:rPr>
            <a:t>Fall</a:t>
          </a:r>
          <a:endParaRPr lang="en-US" sz="11500" kern="1200" dirty="0">
            <a:solidFill>
              <a:schemeClr val="bg1"/>
            </a:solidFill>
            <a:effectLst>
              <a:outerShdw blurRad="38100" dist="38100" dir="2700000" algn="tl">
                <a:srgbClr val="000000">
                  <a:alpha val="43137"/>
                </a:srgbClr>
              </a:outerShdw>
            </a:effectLst>
          </a:endParaRPr>
        </a:p>
      </dsp:txBody>
      <dsp:txXfrm>
        <a:off x="84966" y="1351936"/>
        <a:ext cx="3674834" cy="1570603"/>
      </dsp:txXfrm>
    </dsp:sp>
    <dsp:sp modelId="{B255E646-4E0C-45BC-96B1-A37B5B6FE353}">
      <dsp:nvSpPr>
        <dsp:cNvPr id="0" name=""/>
        <dsp:cNvSpPr/>
      </dsp:nvSpPr>
      <dsp:spPr>
        <a:xfrm>
          <a:off x="4127684" y="1313094"/>
          <a:ext cx="3844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5280" tIns="335280" rIns="335280" bIns="335280" numCol="1" spcCol="1270" anchor="ctr" anchorCtr="0">
          <a:noAutofit/>
        </a:bodyPr>
        <a:lstStyle/>
        <a:p>
          <a:pPr lvl="0" algn="ctr" defTabSz="3911600">
            <a:lnSpc>
              <a:spcPct val="90000"/>
            </a:lnSpc>
            <a:spcBef>
              <a:spcPct val="0"/>
            </a:spcBef>
            <a:spcAft>
              <a:spcPct val="35000"/>
            </a:spcAft>
          </a:pPr>
          <a:r>
            <a:rPr lang="en-US" sz="8800" kern="1200" dirty="0" smtClean="0">
              <a:solidFill>
                <a:schemeClr val="bg1"/>
              </a:solidFill>
              <a:effectLst>
                <a:outerShdw blurRad="38100" dist="38100" dir="2700000" algn="tl">
                  <a:srgbClr val="000000">
                    <a:alpha val="43137"/>
                  </a:srgbClr>
                </a:outerShdw>
              </a:effectLst>
            </a:rPr>
            <a:t>Spring</a:t>
          </a:r>
          <a:endParaRPr lang="en-US" sz="8800" kern="1200" dirty="0">
            <a:solidFill>
              <a:schemeClr val="bg1"/>
            </a:solidFill>
            <a:effectLst>
              <a:outerShdw blurRad="38100" dist="38100" dir="2700000" algn="tl">
                <a:srgbClr val="000000">
                  <a:alpha val="43137"/>
                </a:srgbClr>
              </a:outerShdw>
            </a:effectLst>
          </a:endParaRPr>
        </a:p>
      </dsp:txBody>
      <dsp:txXfrm>
        <a:off x="4212650" y="1398060"/>
        <a:ext cx="3674834"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C352E20-3B91-482C-8B69-B348E0CC6993}" type="datetimeFigureOut">
              <a:rPr lang="en-US" smtClean="0"/>
              <a:t>3/13/2017</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894FFED-4B19-4ADB-9008-DB8FC8EA9564}" type="slidenum">
              <a:rPr lang="en-US" smtClean="0"/>
              <a:t>‹#›</a:t>
            </a:fld>
            <a:endParaRPr lang="en-US"/>
          </a:p>
        </p:txBody>
      </p:sp>
    </p:spTree>
    <p:extLst>
      <p:ext uri="{BB962C8B-B14F-4D97-AF65-F5344CB8AC3E}">
        <p14:creationId xmlns:p14="http://schemas.microsoft.com/office/powerpoint/2010/main" val="3466732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39B28AF-F0CB-40FB-AB5B-253F54487BA9}" type="datetimeFigureOut">
              <a:rPr lang="en-US" smtClean="0"/>
              <a:t>3/13/2017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027EA5E-1CA9-410E-8C0E-91BD3FE77EFB}" type="slidenum">
              <a:rPr lang="en-US" smtClean="0"/>
              <a:t>‹#›</a:t>
            </a:fld>
            <a:endParaRPr lang="en-US"/>
          </a:p>
        </p:txBody>
      </p:sp>
    </p:spTree>
    <p:extLst>
      <p:ext uri="{BB962C8B-B14F-4D97-AF65-F5344CB8AC3E}">
        <p14:creationId xmlns:p14="http://schemas.microsoft.com/office/powerpoint/2010/main" val="1231076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6EAC2-157E-434C-9995-73CD4FD359D0}" type="slidenum">
              <a:rPr lang="en-US" smtClean="0"/>
              <a:t>1</a:t>
            </a:fld>
            <a:endParaRPr lang="en-US"/>
          </a:p>
        </p:txBody>
      </p:sp>
    </p:spTree>
    <p:extLst>
      <p:ext uri="{BB962C8B-B14F-4D97-AF65-F5344CB8AC3E}">
        <p14:creationId xmlns:p14="http://schemas.microsoft.com/office/powerpoint/2010/main" val="24376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Faculty Orientations in the past</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12</a:t>
            </a:fld>
            <a:endParaRPr lang="en-US"/>
          </a:p>
        </p:txBody>
      </p:sp>
    </p:spTree>
    <p:extLst>
      <p:ext uri="{BB962C8B-B14F-4D97-AF65-F5344CB8AC3E}">
        <p14:creationId xmlns:p14="http://schemas.microsoft.com/office/powerpoint/2010/main" val="4227539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CTL</a:t>
            </a:r>
            <a:r>
              <a:rPr lang="en-US" baseline="0" dirty="0" smtClean="0"/>
              <a:t> Provided resources that will help guide the work!</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13</a:t>
            </a:fld>
            <a:endParaRPr lang="en-US"/>
          </a:p>
        </p:txBody>
      </p:sp>
    </p:spTree>
    <p:extLst>
      <p:ext uri="{BB962C8B-B14F-4D97-AF65-F5344CB8AC3E}">
        <p14:creationId xmlns:p14="http://schemas.microsoft.com/office/powerpoint/2010/main" val="1742126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need for JITT and follow up from the “firehose”</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14</a:t>
            </a:fld>
            <a:endParaRPr lang="en-US"/>
          </a:p>
        </p:txBody>
      </p:sp>
    </p:spTree>
    <p:extLst>
      <p:ext uri="{BB962C8B-B14F-4D97-AF65-F5344CB8AC3E}">
        <p14:creationId xmlns:p14="http://schemas.microsoft.com/office/powerpoint/2010/main" val="1468376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Connections and relationships</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15</a:t>
            </a:fld>
            <a:endParaRPr lang="en-US"/>
          </a:p>
        </p:txBody>
      </p:sp>
    </p:spTree>
    <p:extLst>
      <p:ext uri="{BB962C8B-B14F-4D97-AF65-F5344CB8AC3E}">
        <p14:creationId xmlns:p14="http://schemas.microsoft.com/office/powerpoint/2010/main" val="313691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format and</a:t>
            </a:r>
            <a:r>
              <a:rPr lang="en-US" baseline="0" dirty="0" smtClean="0"/>
              <a:t> overall schedule!</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16</a:t>
            </a:fld>
            <a:endParaRPr lang="en-US"/>
          </a:p>
        </p:txBody>
      </p:sp>
    </p:spTree>
    <p:extLst>
      <p:ext uri="{BB962C8B-B14F-4D97-AF65-F5344CB8AC3E}">
        <p14:creationId xmlns:p14="http://schemas.microsoft.com/office/powerpoint/2010/main" val="326364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Ongoing</a:t>
            </a:r>
            <a:r>
              <a:rPr lang="en-US" baseline="0" dirty="0" smtClean="0"/>
              <a:t> and meaningful communication</a:t>
            </a:r>
          </a:p>
          <a:p>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18</a:t>
            </a:fld>
            <a:endParaRPr lang="en-US"/>
          </a:p>
        </p:txBody>
      </p:sp>
    </p:spTree>
    <p:extLst>
      <p:ext uri="{BB962C8B-B14F-4D97-AF65-F5344CB8AC3E}">
        <p14:creationId xmlns:p14="http://schemas.microsoft.com/office/powerpoint/2010/main" val="1429083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27EA5E-1CA9-410E-8C0E-91BD3FE77EFB}" type="slidenum">
              <a:rPr lang="en-US" smtClean="0"/>
              <a:t>19</a:t>
            </a:fld>
            <a:endParaRPr lang="en-US"/>
          </a:p>
        </p:txBody>
      </p:sp>
    </p:spTree>
    <p:extLst>
      <p:ext uri="{BB962C8B-B14F-4D97-AF65-F5344CB8AC3E}">
        <p14:creationId xmlns:p14="http://schemas.microsoft.com/office/powerpoint/2010/main" val="1814574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amazing work taking</a:t>
            </a:r>
            <a:r>
              <a:rPr lang="en-US" baseline="0" dirty="0" smtClean="0"/>
              <a:t> place across this campus and I am inviting you to join us.</a:t>
            </a:r>
          </a:p>
          <a:p>
            <a:r>
              <a:rPr lang="en-US" baseline="0" dirty="0" smtClean="0"/>
              <a:t>Share the information, resource, the program.</a:t>
            </a:r>
          </a:p>
          <a:p>
            <a:r>
              <a:rPr lang="en-US" baseline="0" dirty="0" smtClean="0"/>
              <a:t>Student panels</a:t>
            </a:r>
          </a:p>
          <a:p>
            <a:r>
              <a:rPr lang="en-US" baseline="0" dirty="0" smtClean="0"/>
              <a:t>There is email going out today following this presentation</a:t>
            </a:r>
          </a:p>
          <a:p>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20</a:t>
            </a:fld>
            <a:endParaRPr lang="en-US"/>
          </a:p>
        </p:txBody>
      </p:sp>
    </p:spTree>
    <p:extLst>
      <p:ext uri="{BB962C8B-B14F-4D97-AF65-F5344CB8AC3E}">
        <p14:creationId xmlns:p14="http://schemas.microsoft.com/office/powerpoint/2010/main" val="1596265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21</a:t>
            </a:fld>
            <a:endParaRPr lang="en-US"/>
          </a:p>
        </p:txBody>
      </p:sp>
    </p:spTree>
    <p:extLst>
      <p:ext uri="{BB962C8B-B14F-4D97-AF65-F5344CB8AC3E}">
        <p14:creationId xmlns:p14="http://schemas.microsoft.com/office/powerpoint/2010/main" val="1714407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you get the idea…</a:t>
            </a:r>
          </a:p>
          <a:p>
            <a:pPr defTabSz="966612">
              <a:defRPr/>
            </a:pPr>
            <a:r>
              <a:rPr lang="en-US" baseline="0" dirty="0" smtClean="0"/>
              <a:t>During any of the breaks today – share your thoughts and ideas and these works</a:t>
            </a:r>
          </a:p>
          <a:p>
            <a:pPr defTabSz="966612">
              <a:defRPr/>
            </a:pPr>
            <a:endParaRPr lang="en-US" baseline="0" dirty="0" smtClean="0"/>
          </a:p>
          <a:p>
            <a:r>
              <a:rPr lang="en-US" dirty="0" smtClean="0"/>
              <a:t>The final products will be collected and shared at our first</a:t>
            </a:r>
            <a:r>
              <a:rPr lang="en-US" baseline="0" dirty="0" smtClean="0"/>
              <a:t> gathering.</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24</a:t>
            </a:fld>
            <a:endParaRPr lang="en-US"/>
          </a:p>
        </p:txBody>
      </p:sp>
    </p:spTree>
    <p:extLst>
      <p:ext uri="{BB962C8B-B14F-4D97-AF65-F5344CB8AC3E}">
        <p14:creationId xmlns:p14="http://schemas.microsoft.com/office/powerpoint/2010/main" val="3436656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6EAC2-157E-434C-9995-73CD4FD359D0}" type="slidenum">
              <a:rPr lang="en-US" smtClean="0"/>
              <a:t>2</a:t>
            </a:fld>
            <a:endParaRPr lang="en-US"/>
          </a:p>
        </p:txBody>
      </p:sp>
    </p:spTree>
    <p:extLst>
      <p:ext uri="{BB962C8B-B14F-4D97-AF65-F5344CB8AC3E}">
        <p14:creationId xmlns:p14="http://schemas.microsoft.com/office/powerpoint/2010/main" val="182141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Tammy: Introduction</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5</a:t>
            </a:fld>
            <a:endParaRPr lang="en-US"/>
          </a:p>
        </p:txBody>
      </p:sp>
    </p:spTree>
    <p:extLst>
      <p:ext uri="{BB962C8B-B14F-4D97-AF65-F5344CB8AC3E}">
        <p14:creationId xmlns:p14="http://schemas.microsoft.com/office/powerpoint/2010/main" val="34106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Tammy: The needs!!</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6</a:t>
            </a:fld>
            <a:endParaRPr lang="en-US"/>
          </a:p>
        </p:txBody>
      </p:sp>
    </p:spTree>
    <p:extLst>
      <p:ext uri="{BB962C8B-B14F-4D97-AF65-F5344CB8AC3E}">
        <p14:creationId xmlns:p14="http://schemas.microsoft.com/office/powerpoint/2010/main" val="250261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Heidi: The Vision / Goals</a:t>
            </a:r>
          </a:p>
          <a:p>
            <a:pPr defTabSz="966612">
              <a:defRPr/>
            </a:pPr>
            <a:r>
              <a:rPr lang="en-US" dirty="0" smtClean="0"/>
              <a:t>The partnerships</a:t>
            </a:r>
          </a:p>
          <a:p>
            <a:r>
              <a:rPr lang="en-US" dirty="0" smtClean="0"/>
              <a:t>Format</a:t>
            </a:r>
          </a:p>
          <a:p>
            <a:r>
              <a:rPr lang="en-US" dirty="0" smtClean="0"/>
              <a:t>Content</a:t>
            </a:r>
          </a:p>
          <a:p>
            <a:r>
              <a:rPr lang="en-US" dirty="0" smtClean="0"/>
              <a:t>The partnerships</a:t>
            </a:r>
          </a:p>
          <a:p>
            <a:r>
              <a:rPr lang="en-US" dirty="0" smtClean="0"/>
              <a:t>Process</a:t>
            </a:r>
          </a:p>
          <a:p>
            <a:r>
              <a:rPr lang="en-US" dirty="0" smtClean="0"/>
              <a:t>Communication </a:t>
            </a:r>
          </a:p>
          <a:p>
            <a:endParaRPr lang="en-US" dirty="0" smtClean="0"/>
          </a:p>
          <a:p>
            <a:endParaRPr lang="en-US" dirty="0" smtClean="0"/>
          </a:p>
          <a:p>
            <a:r>
              <a:rPr lang="en-US" dirty="0" smtClean="0"/>
              <a:t>I</a:t>
            </a:r>
          </a:p>
          <a:p>
            <a:pPr lvl="1"/>
            <a:r>
              <a:rPr lang="en-US" dirty="0" smtClean="0"/>
              <a:t>Website</a:t>
            </a:r>
          </a:p>
          <a:p>
            <a:pPr lvl="2"/>
            <a:r>
              <a:rPr lang="en-US" dirty="0" smtClean="0"/>
              <a:t>Google Calendar of Events</a:t>
            </a:r>
          </a:p>
          <a:p>
            <a:pPr lvl="2"/>
            <a:r>
              <a:rPr lang="en-US" dirty="0" smtClean="0"/>
              <a:t>Resources</a:t>
            </a:r>
          </a:p>
          <a:p>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7</a:t>
            </a:fld>
            <a:endParaRPr lang="en-US"/>
          </a:p>
        </p:txBody>
      </p:sp>
    </p:spTree>
    <p:extLst>
      <p:ext uri="{BB962C8B-B14F-4D97-AF65-F5344CB8AC3E}">
        <p14:creationId xmlns:p14="http://schemas.microsoft.com/office/powerpoint/2010/main" val="293103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will this pilot</a:t>
            </a:r>
            <a:r>
              <a:rPr lang="en-US" baseline="0" dirty="0" smtClean="0"/>
              <a:t> look like?</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8</a:t>
            </a:fld>
            <a:endParaRPr lang="en-US"/>
          </a:p>
        </p:txBody>
      </p:sp>
    </p:spTree>
    <p:extLst>
      <p:ext uri="{BB962C8B-B14F-4D97-AF65-F5344CB8AC3E}">
        <p14:creationId xmlns:p14="http://schemas.microsoft.com/office/powerpoint/2010/main" val="308394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Tammy: Where to we go and how do we get there?</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9</a:t>
            </a:fld>
            <a:endParaRPr lang="en-US"/>
          </a:p>
        </p:txBody>
      </p:sp>
    </p:spTree>
    <p:extLst>
      <p:ext uri="{BB962C8B-B14F-4D97-AF65-F5344CB8AC3E}">
        <p14:creationId xmlns:p14="http://schemas.microsoft.com/office/powerpoint/2010/main" val="3925252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Partnerships CTL,</a:t>
            </a:r>
            <a:r>
              <a:rPr lang="en-US" baseline="0" dirty="0" smtClean="0"/>
              <a:t> ITC, COP</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10</a:t>
            </a:fld>
            <a:endParaRPr lang="en-US"/>
          </a:p>
        </p:txBody>
      </p:sp>
    </p:spTree>
    <p:extLst>
      <p:ext uri="{BB962C8B-B14F-4D97-AF65-F5344CB8AC3E}">
        <p14:creationId xmlns:p14="http://schemas.microsoft.com/office/powerpoint/2010/main" val="3980359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Logisitic</a:t>
            </a:r>
            <a:r>
              <a:rPr lang="en-US" dirty="0" smtClean="0"/>
              <a:t>:</a:t>
            </a:r>
            <a:r>
              <a:rPr lang="en-US" baseline="0" dirty="0" smtClean="0"/>
              <a:t> </a:t>
            </a:r>
            <a:r>
              <a:rPr lang="en-US" dirty="0" smtClean="0"/>
              <a:t>The nuts and the bolts</a:t>
            </a:r>
            <a:endParaRPr lang="en-US" dirty="0"/>
          </a:p>
        </p:txBody>
      </p:sp>
      <p:sp>
        <p:nvSpPr>
          <p:cNvPr id="4" name="Slide Number Placeholder 3"/>
          <p:cNvSpPr>
            <a:spLocks noGrp="1"/>
          </p:cNvSpPr>
          <p:nvPr>
            <p:ph type="sldNum" sz="quarter" idx="10"/>
          </p:nvPr>
        </p:nvSpPr>
        <p:spPr/>
        <p:txBody>
          <a:bodyPr/>
          <a:lstStyle/>
          <a:p>
            <a:fld id="{9027EA5E-1CA9-410E-8C0E-91BD3FE77EFB}" type="slidenum">
              <a:rPr lang="en-US" smtClean="0"/>
              <a:t>11</a:t>
            </a:fld>
            <a:endParaRPr lang="en-US"/>
          </a:p>
        </p:txBody>
      </p:sp>
    </p:spTree>
    <p:extLst>
      <p:ext uri="{BB962C8B-B14F-4D97-AF65-F5344CB8AC3E}">
        <p14:creationId xmlns:p14="http://schemas.microsoft.com/office/powerpoint/2010/main" val="281413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97B999-E595-4571-B6DA-CB7EF1956FD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289714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97B999-E595-4571-B6DA-CB7EF1956FD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158898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97B999-E595-4571-B6DA-CB7EF1956FD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900929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12192000" cy="3429000"/>
          </a:xfrm>
          <a:prstGeom prst="rect">
            <a:avLst/>
          </a:prstGeom>
        </p:spPr>
      </p:pic>
      <p:sp>
        <p:nvSpPr>
          <p:cNvPr id="2" name="Title 1"/>
          <p:cNvSpPr>
            <a:spLocks noGrp="1"/>
          </p:cNvSpPr>
          <p:nvPr>
            <p:ph type="ctrTitle"/>
          </p:nvPr>
        </p:nvSpPr>
        <p:spPr>
          <a:xfrm>
            <a:off x="1039284" y="789082"/>
            <a:ext cx="10111317" cy="1470025"/>
          </a:xfrm>
        </p:spPr>
        <p:txBody>
          <a:bodyPr anchor="ctr" anchorCtr="0"/>
          <a:lstStyle/>
          <a:p>
            <a:r>
              <a:rPr lang="en-US" smtClean="0"/>
              <a:t>Click to edit Master title style</a:t>
            </a:r>
            <a:endParaRPr/>
          </a:p>
        </p:txBody>
      </p:sp>
      <p:sp>
        <p:nvSpPr>
          <p:cNvPr id="3" name="Subtitle 2"/>
          <p:cNvSpPr>
            <a:spLocks noGrp="1"/>
          </p:cNvSpPr>
          <p:nvPr>
            <p:ph type="subTitle" idx="1"/>
          </p:nvPr>
        </p:nvSpPr>
        <p:spPr>
          <a:xfrm>
            <a:off x="1039285" y="4724401"/>
            <a:ext cx="10111316"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A4ABB7F-DE02-4138-9BDA-18DD7199BCDC}" type="datetime1">
              <a:rPr lang="en-US" smtClean="0"/>
              <a:t>3/13/2017</a:t>
            </a:fld>
            <a:endParaRPr lang="en-US"/>
          </a:p>
        </p:txBody>
      </p:sp>
      <p:sp>
        <p:nvSpPr>
          <p:cNvPr id="5" name="Footer Placeholder 4"/>
          <p:cNvSpPr>
            <a:spLocks noGrp="1"/>
          </p:cNvSpPr>
          <p:nvPr>
            <p:ph type="ftr" sz="quarter" idx="11"/>
          </p:nvPr>
        </p:nvSpPr>
        <p:spPr/>
        <p:txBody>
          <a:bodyPr/>
          <a:lstStyle/>
          <a:p>
            <a:r>
              <a:rPr lang="en-US" smtClean="0"/>
              <a:t>Fall 2015 Plenary Local Senates Irvine, California</a:t>
            </a:r>
            <a:endParaRPr lang="en-US"/>
          </a:p>
        </p:txBody>
      </p:sp>
      <p:sp>
        <p:nvSpPr>
          <p:cNvPr id="6" name="Slide Number Placeholder 5"/>
          <p:cNvSpPr>
            <a:spLocks noGrp="1"/>
          </p:cNvSpPr>
          <p:nvPr>
            <p:ph type="sldNum" sz="quarter" idx="12"/>
          </p:nvPr>
        </p:nvSpPr>
        <p:spPr/>
        <p:txBody>
          <a:bodyPr/>
          <a:lstStyle/>
          <a:p>
            <a:fld id="{57048109-2BF9-1A40-A27F-CD8A4C5FB791}"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12192000" cy="125016"/>
          </a:xfrm>
          <a:prstGeom prst="rect">
            <a:avLst/>
          </a:prstGeom>
        </p:spPr>
      </p:pic>
      <p:sp>
        <p:nvSpPr>
          <p:cNvPr id="10" name="Picture Placeholder 9"/>
          <p:cNvSpPr>
            <a:spLocks noGrp="1"/>
          </p:cNvSpPr>
          <p:nvPr>
            <p:ph type="pic" sz="quarter" idx="13"/>
          </p:nvPr>
        </p:nvSpPr>
        <p:spPr>
          <a:xfrm>
            <a:off x="4903162" y="2564085"/>
            <a:ext cx="238567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smtClean="0"/>
              <a:t>Drag picture to placeholder or click icon to add</a:t>
            </a:r>
            <a:endParaRPr/>
          </a:p>
        </p:txBody>
      </p:sp>
    </p:spTree>
    <p:extLst>
      <p:ext uri="{BB962C8B-B14F-4D97-AF65-F5344CB8AC3E}">
        <p14:creationId xmlns:p14="http://schemas.microsoft.com/office/powerpoint/2010/main" val="1154546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97B999-E595-4571-B6DA-CB7EF1956FD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373660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97B999-E595-4571-B6DA-CB7EF1956FD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420239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97B999-E595-4571-B6DA-CB7EF1956FDA}"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400548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97B999-E595-4571-B6DA-CB7EF1956FDA}" type="datetimeFigureOut">
              <a:rPr lang="en-US" smtClean="0"/>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1960462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97B999-E595-4571-B6DA-CB7EF1956FDA}" type="datetimeFigureOut">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351117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97B999-E595-4571-B6DA-CB7EF1956FDA}" type="datetimeFigureOut">
              <a:rPr lang="en-US" smtClean="0"/>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402857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97B999-E595-4571-B6DA-CB7EF1956FDA}"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349386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97B999-E595-4571-B6DA-CB7EF1956FDA}"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999CA-97EF-4708-AF2D-8058BECE039F}" type="slidenum">
              <a:rPr lang="en-US" smtClean="0"/>
              <a:t>‹#›</a:t>
            </a:fld>
            <a:endParaRPr lang="en-US"/>
          </a:p>
        </p:txBody>
      </p:sp>
    </p:spTree>
    <p:extLst>
      <p:ext uri="{BB962C8B-B14F-4D97-AF65-F5344CB8AC3E}">
        <p14:creationId xmlns:p14="http://schemas.microsoft.com/office/powerpoint/2010/main" val="359217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7B999-E595-4571-B6DA-CB7EF1956FDA}" type="datetimeFigureOut">
              <a:rPr lang="en-US" smtClean="0"/>
              <a:t>3/13/2017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999CA-97EF-4708-AF2D-8058BECE039F}" type="slidenum">
              <a:rPr lang="en-US" smtClean="0"/>
              <a:t>‹#›</a:t>
            </a:fld>
            <a:endParaRPr lang="en-US"/>
          </a:p>
        </p:txBody>
      </p:sp>
    </p:spTree>
    <p:extLst>
      <p:ext uri="{BB962C8B-B14F-4D97-AF65-F5344CB8AC3E}">
        <p14:creationId xmlns:p14="http://schemas.microsoft.com/office/powerpoint/2010/main" val="32676364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d2l.losrios.edu/d2l/le/content/467535/viewContent/3844402/View" TargetMode="Externa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https://www.youtube.com/embed/ppb2DsFUjW4"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2l.losrios.edu/d2l/home/46753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vuid2soaGAo" TargetMode="External"/><Relationship Id="rId2" Type="http://schemas.openxmlformats.org/officeDocument/2006/relationships/slideLayout" Target="../slideLayouts/slideLayout2.xml"/><Relationship Id="rId1" Type="http://schemas.openxmlformats.org/officeDocument/2006/relationships/video" Target="https://www.youtube.com/embed/vuid2soaGAo" TargetMode="External"/><Relationship Id="rId5" Type="http://schemas.openxmlformats.org/officeDocument/2006/relationships/image" Target="../media/image29.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079" y="940526"/>
            <a:ext cx="11386868" cy="822959"/>
          </a:xfrm>
        </p:spPr>
        <p:txBody>
          <a:bodyPr>
            <a:noAutofit/>
          </a:bodyPr>
          <a:lstStyle/>
          <a:p>
            <a:pPr algn="ctr"/>
            <a:r>
              <a:rPr lang="en-US" sz="5400" b="1" dirty="0" smtClean="0">
                <a:solidFill>
                  <a:srgbClr val="00B050"/>
                </a:solidFill>
              </a:rPr>
              <a:t/>
            </a:r>
            <a:br>
              <a:rPr lang="en-US" sz="5400" b="1" dirty="0" smtClean="0">
                <a:solidFill>
                  <a:srgbClr val="00B050"/>
                </a:solidFill>
              </a:rPr>
            </a:br>
            <a:r>
              <a:rPr lang="en-US" sz="8000" b="1" dirty="0" smtClean="0">
                <a:solidFill>
                  <a:srgbClr val="00B050"/>
                </a:solidFill>
              </a:rPr>
              <a:t>New Faculty Orientation</a:t>
            </a:r>
            <a:endParaRPr lang="en-US" sz="8000" b="1" dirty="0">
              <a:solidFill>
                <a:srgbClr val="00B050"/>
              </a:solidFill>
            </a:endParaRPr>
          </a:p>
        </p:txBody>
      </p:sp>
      <p:sp>
        <p:nvSpPr>
          <p:cNvPr id="3" name="Subtitle 2"/>
          <p:cNvSpPr>
            <a:spLocks noGrp="1"/>
          </p:cNvSpPr>
          <p:nvPr>
            <p:ph type="subTitle" idx="1"/>
          </p:nvPr>
        </p:nvSpPr>
        <p:spPr>
          <a:xfrm>
            <a:off x="2045970" y="3200400"/>
            <a:ext cx="7599614" cy="3315652"/>
          </a:xfrm>
        </p:spPr>
        <p:txBody>
          <a:bodyPr>
            <a:normAutofit/>
          </a:bodyPr>
          <a:lstStyle/>
          <a:p>
            <a:endParaRPr lang="en-US" sz="2400" b="1" dirty="0" smtClean="0">
              <a:solidFill>
                <a:schemeClr val="tx1"/>
              </a:solidFill>
            </a:endParaRPr>
          </a:p>
          <a:p>
            <a:r>
              <a:rPr lang="en-US" sz="3200" b="1" dirty="0" smtClean="0">
                <a:solidFill>
                  <a:schemeClr val="tx1"/>
                </a:solidFill>
              </a:rPr>
              <a:t>Dan Crump, American River College</a:t>
            </a:r>
          </a:p>
          <a:p>
            <a:r>
              <a:rPr lang="en-US" sz="3200" b="1" dirty="0" smtClean="0">
                <a:solidFill>
                  <a:schemeClr val="tx1"/>
                </a:solidFill>
              </a:rPr>
              <a:t>Julie Oliver, </a:t>
            </a:r>
            <a:r>
              <a:rPr lang="en-US" sz="3200" b="1" dirty="0" err="1" smtClean="0">
                <a:solidFill>
                  <a:schemeClr val="tx1"/>
                </a:solidFill>
              </a:rPr>
              <a:t>Cosumnes</a:t>
            </a:r>
            <a:r>
              <a:rPr lang="en-US" sz="3200" b="1" dirty="0" smtClean="0">
                <a:solidFill>
                  <a:schemeClr val="tx1"/>
                </a:solidFill>
              </a:rPr>
              <a:t> River College</a:t>
            </a:r>
          </a:p>
          <a:p>
            <a:endParaRPr lang="en-US" sz="3200" b="1" dirty="0" smtClean="0">
              <a:solidFill>
                <a:schemeClr val="tx1"/>
              </a:solidFill>
            </a:endParaRPr>
          </a:p>
          <a:p>
            <a:r>
              <a:rPr lang="en-US" sz="3200" b="1" dirty="0" smtClean="0">
                <a:solidFill>
                  <a:schemeClr val="tx1"/>
                </a:solidFill>
              </a:rPr>
              <a:t>Instructional Design and Innovation 2017</a:t>
            </a:r>
          </a:p>
          <a:p>
            <a:r>
              <a:rPr lang="en-US" sz="3200" b="1" dirty="0" smtClean="0">
                <a:solidFill>
                  <a:schemeClr val="tx1"/>
                </a:solidFill>
              </a:rPr>
              <a:t>San Jose, CA</a:t>
            </a:r>
            <a:endParaRPr lang="en-US" sz="3200" b="1" dirty="0">
              <a:solidFill>
                <a:schemeClr val="tx1"/>
              </a:solidFill>
            </a:endParaRPr>
          </a:p>
        </p:txBody>
      </p:sp>
      <p:sp>
        <p:nvSpPr>
          <p:cNvPr id="9" name="Slide Number Placeholder 8"/>
          <p:cNvSpPr>
            <a:spLocks noGrp="1"/>
          </p:cNvSpPr>
          <p:nvPr>
            <p:ph type="sldNum" sz="quarter" idx="12"/>
          </p:nvPr>
        </p:nvSpPr>
        <p:spPr/>
        <p:txBody>
          <a:bodyPr/>
          <a:lstStyle/>
          <a:p>
            <a:fld id="{57048109-2BF9-1A40-A27F-CD8A4C5FB791}" type="slidenum">
              <a:rPr lang="en-US" smtClean="0"/>
              <a:t>1</a:t>
            </a:fld>
            <a:endParaRPr lang="en-US"/>
          </a:p>
        </p:txBody>
      </p:sp>
    </p:spTree>
    <p:extLst>
      <p:ext uri="{BB962C8B-B14F-4D97-AF65-F5344CB8AC3E}">
        <p14:creationId xmlns:p14="http://schemas.microsoft.com/office/powerpoint/2010/main" val="3099856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5045"/>
          </a:xfrm>
        </p:spPr>
        <p:txBody>
          <a:bodyPr>
            <a:normAutofit/>
          </a:bodyPr>
          <a:lstStyle/>
          <a:p>
            <a:pPr algn="ctr"/>
            <a:r>
              <a:rPr lang="en-US" sz="6000" b="1" dirty="0" smtClean="0"/>
              <a:t>Partnerships</a:t>
            </a:r>
            <a:endParaRPr lang="en-US" sz="6000" b="1" dirty="0"/>
          </a:p>
        </p:txBody>
      </p:sp>
      <p:pic>
        <p:nvPicPr>
          <p:cNvPr id="4098" name="Picture 2" descr="http://www.sherpanipartners.org/images/main/about-community-partnership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9864" y="1360170"/>
            <a:ext cx="6732271" cy="3783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4781" y="5588359"/>
            <a:ext cx="12109597" cy="461665"/>
          </a:xfrm>
          <a:prstGeom prst="rect">
            <a:avLst/>
          </a:prstGeom>
          <a:noFill/>
        </p:spPr>
        <p:txBody>
          <a:bodyPr wrap="none" rtlCol="0">
            <a:spAutoFit/>
          </a:bodyPr>
          <a:lstStyle/>
          <a:p>
            <a:r>
              <a:rPr lang="en-US" sz="2400" dirty="0" smtClean="0"/>
              <a:t>Center for Teaching and Learning | Instructional Technology  | Academic Senate | Faculty Union</a:t>
            </a:r>
            <a:endParaRPr lang="en-US" sz="2400" dirty="0"/>
          </a:p>
        </p:txBody>
      </p:sp>
    </p:spTree>
    <p:extLst>
      <p:ext uri="{BB962C8B-B14F-4D97-AF65-F5344CB8AC3E}">
        <p14:creationId xmlns:p14="http://schemas.microsoft.com/office/powerpoint/2010/main" val="3084817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Nuts and Bolts</a:t>
            </a:r>
            <a:endParaRPr lang="en-US" dirty="0"/>
          </a:p>
        </p:txBody>
      </p:sp>
      <p:pic>
        <p:nvPicPr>
          <p:cNvPr id="6148" name="Picture 4" descr="http://img.wonderhowto.com/img/48/37/63497735961496/0/nuts-and-bolts-steampunk-using-right-screws-for-job.1280x600.jpg"/>
          <p:cNvPicPr>
            <a:picLocks noChangeAspect="1" noChangeArrowheads="1"/>
          </p:cNvPicPr>
          <p:nvPr/>
        </p:nvPicPr>
        <p:blipFill rotWithShape="1">
          <a:blip r:embed="rId3">
            <a:extLst>
              <a:ext uri="{28A0092B-C50C-407E-A947-70E740481C1C}">
                <a14:useLocalDpi xmlns:a14="http://schemas.microsoft.com/office/drawing/2010/main" val="0"/>
              </a:ext>
            </a:extLst>
          </a:blip>
          <a:srcRect r="68842"/>
          <a:stretch/>
        </p:blipFill>
        <p:spPr bwMode="auto">
          <a:xfrm>
            <a:off x="838200" y="1825625"/>
            <a:ext cx="2819400" cy="4174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thinkingintegral.com/wp-content/uploads/2013/09/collectiveintel.jpg?e517ab"/>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469130" y="842644"/>
            <a:ext cx="6423660" cy="412249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373880" y="5211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Collaboration and Relationships</a:t>
            </a:r>
            <a:endParaRPr lang="en-US" dirty="0"/>
          </a:p>
        </p:txBody>
      </p:sp>
    </p:spTree>
    <p:extLst>
      <p:ext uri="{BB962C8B-B14F-4D97-AF65-F5344CB8AC3E}">
        <p14:creationId xmlns:p14="http://schemas.microsoft.com/office/powerpoint/2010/main" val="1913931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api.ning.com/files/0PKyB0rYTqok9Vz6OarzdWI7FTRctHleW3Pn8XAg0T9CoGfYFyrLU500tfnk3Z9rBOOk6CxvUkn*50NRS4dZ-A19KpmoeBjn/Drinking_From_The_Firehose_Information_Overload_Training.pn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2311"/>
          <a:stretch/>
        </p:blipFill>
        <p:spPr bwMode="auto">
          <a:xfrm>
            <a:off x="182878" y="0"/>
            <a:ext cx="11482893" cy="730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13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9212036" y="296091"/>
            <a:ext cx="2476500" cy="3838575"/>
          </a:xfrm>
          <a:prstGeom prst="rect">
            <a:avLst/>
          </a:prstGeom>
        </p:spPr>
      </p:pic>
      <p:pic>
        <p:nvPicPr>
          <p:cNvPr id="8194" name="Picture 2" descr="http://philosophy.commons.gc.cuny.edu/files/2015/07/welcome-470x2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96091"/>
            <a:ext cx="4594776" cy="25417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srcRect l="2940" t="829"/>
          <a:stretch/>
        </p:blipFill>
        <p:spPr>
          <a:xfrm>
            <a:off x="5657713" y="3029381"/>
            <a:ext cx="2145492" cy="3267696"/>
          </a:xfrm>
          <a:prstGeom prst="rect">
            <a:avLst/>
          </a:prstGeom>
        </p:spPr>
      </p:pic>
      <p:pic>
        <p:nvPicPr>
          <p:cNvPr id="6" name="Picture 5"/>
          <p:cNvPicPr>
            <a:picLocks noChangeAspect="1"/>
          </p:cNvPicPr>
          <p:nvPr/>
        </p:nvPicPr>
        <p:blipFill>
          <a:blip r:embed="rId6"/>
          <a:stretch>
            <a:fillRect/>
          </a:stretch>
        </p:blipFill>
        <p:spPr>
          <a:xfrm>
            <a:off x="7914982" y="4316791"/>
            <a:ext cx="3773553" cy="1891359"/>
          </a:xfrm>
          <a:prstGeom prst="rect">
            <a:avLst/>
          </a:prstGeom>
        </p:spPr>
      </p:pic>
      <p:pic>
        <p:nvPicPr>
          <p:cNvPr id="7" name="Picture 6"/>
          <p:cNvPicPr>
            <a:picLocks noChangeAspect="1"/>
          </p:cNvPicPr>
          <p:nvPr/>
        </p:nvPicPr>
        <p:blipFill>
          <a:blip r:embed="rId7"/>
          <a:stretch>
            <a:fillRect/>
          </a:stretch>
        </p:blipFill>
        <p:spPr>
          <a:xfrm>
            <a:off x="6298568" y="243012"/>
            <a:ext cx="2047875" cy="2647950"/>
          </a:xfrm>
          <a:prstGeom prst="rect">
            <a:avLst/>
          </a:prstGeom>
        </p:spPr>
      </p:pic>
      <p:pic>
        <p:nvPicPr>
          <p:cNvPr id="8" name="Picture 7"/>
          <p:cNvPicPr>
            <a:picLocks noChangeAspect="1"/>
          </p:cNvPicPr>
          <p:nvPr/>
        </p:nvPicPr>
        <p:blipFill>
          <a:blip r:embed="rId8"/>
          <a:stretch>
            <a:fillRect/>
          </a:stretch>
        </p:blipFill>
        <p:spPr>
          <a:xfrm>
            <a:off x="3265714" y="3029381"/>
            <a:ext cx="2020389" cy="3076271"/>
          </a:xfrm>
          <a:prstGeom prst="rect">
            <a:avLst/>
          </a:prstGeom>
        </p:spPr>
      </p:pic>
      <p:pic>
        <p:nvPicPr>
          <p:cNvPr id="9" name="Picture 8"/>
          <p:cNvPicPr>
            <a:picLocks noChangeAspect="1"/>
          </p:cNvPicPr>
          <p:nvPr/>
        </p:nvPicPr>
        <p:blipFill>
          <a:blip r:embed="rId9"/>
          <a:stretch>
            <a:fillRect/>
          </a:stretch>
        </p:blipFill>
        <p:spPr>
          <a:xfrm>
            <a:off x="777014" y="3029381"/>
            <a:ext cx="2055904" cy="3135939"/>
          </a:xfrm>
          <a:prstGeom prst="rect">
            <a:avLst/>
          </a:prstGeom>
        </p:spPr>
      </p:pic>
    </p:spTree>
    <p:extLst>
      <p:ext uri="{BB962C8B-B14F-4D97-AF65-F5344CB8AC3E}">
        <p14:creationId xmlns:p14="http://schemas.microsoft.com/office/powerpoint/2010/main" val="89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descr="http://cft.vanderbilt.edu/files/ji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944" y="-19141"/>
            <a:ext cx="6877141" cy="68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499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sysmarketing.co.uk/images/Heros/build-relationshi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 y="0"/>
            <a:ext cx="12253499" cy="417140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564238" y="3797541"/>
            <a:ext cx="3050568" cy="3050568"/>
          </a:xfrm>
          <a:prstGeom prst="rect">
            <a:avLst/>
          </a:prstGeom>
        </p:spPr>
      </p:pic>
      <p:pic>
        <p:nvPicPr>
          <p:cNvPr id="1028" name="Picture 4" descr="http://biztechnologysolutions.com/images/collabor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806" y="3787653"/>
            <a:ext cx="3577194" cy="30703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indigitalpublishing.com/wp-content/uploads/2013/12/Building-Relationships.jpg"/>
          <p:cNvPicPr>
            <a:picLocks noChangeAspect="1" noChangeArrowheads="1"/>
          </p:cNvPicPr>
          <p:nvPr/>
        </p:nvPicPr>
        <p:blipFill rotWithShape="1">
          <a:blip r:embed="rId6">
            <a:extLst>
              <a:ext uri="{28A0092B-C50C-407E-A947-70E740481C1C}">
                <a14:useLocalDpi xmlns:a14="http://schemas.microsoft.com/office/drawing/2010/main" val="0"/>
              </a:ext>
            </a:extLst>
          </a:blip>
          <a:srcRect r="80"/>
          <a:stretch/>
        </p:blipFill>
        <p:spPr bwMode="auto">
          <a:xfrm>
            <a:off x="-106130" y="3797541"/>
            <a:ext cx="5967000" cy="309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8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Basic Format</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Weekly meetings</a:t>
            </a:r>
          </a:p>
          <a:p>
            <a:r>
              <a:rPr lang="en-US" dirty="0" smtClean="0"/>
              <a:t>8am – 12pm</a:t>
            </a:r>
          </a:p>
          <a:p>
            <a:r>
              <a:rPr lang="en-US" dirty="0" smtClean="0"/>
              <a:t>Set agendas</a:t>
            </a:r>
          </a:p>
          <a:p>
            <a:r>
              <a:rPr lang="en-US" dirty="0" smtClean="0"/>
              <a:t>Student interaction</a:t>
            </a:r>
          </a:p>
          <a:p>
            <a:r>
              <a:rPr lang="en-US" dirty="0" smtClean="0"/>
              <a:t>Classroom visitations</a:t>
            </a:r>
          </a:p>
          <a:p>
            <a:r>
              <a:rPr lang="en-US" dirty="0" smtClean="0"/>
              <a:t>Social activities</a:t>
            </a:r>
          </a:p>
          <a:p>
            <a:r>
              <a:rPr lang="en-US" dirty="0" smtClean="0"/>
              <a:t>Community involvement</a:t>
            </a:r>
          </a:p>
          <a:p>
            <a:endParaRPr lang="en-US" dirty="0"/>
          </a:p>
        </p:txBody>
      </p:sp>
      <p:pic>
        <p:nvPicPr>
          <p:cNvPr id="9218" name="Picture 2" descr="https://s-media-cache-ak0.pinimg.com/236x/83/14/a5/8314a55a637cc05999b9907e96fb8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247" y="81040"/>
            <a:ext cx="6626037" cy="662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711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a:hlinkClick r:id="rId3"/>
          </p:cNvPr>
          <p:cNvSpPr txBox="1"/>
          <p:nvPr/>
        </p:nvSpPr>
        <p:spPr>
          <a:xfrm>
            <a:off x="-1717980" y="58728"/>
            <a:ext cx="10471563" cy="923330"/>
          </a:xfrm>
          <a:prstGeom prst="rect">
            <a:avLst/>
          </a:prstGeom>
          <a:noFill/>
        </p:spPr>
        <p:txBody>
          <a:bodyPr wrap="square" rtlCol="0">
            <a:spAutoFit/>
          </a:bodyPr>
          <a:lstStyle/>
          <a:p>
            <a:pPr algn="ctr"/>
            <a:r>
              <a:rPr lang="en-US" sz="5400" b="1" dirty="0" smtClean="0"/>
              <a:t>“If I Were Your Teacher”</a:t>
            </a:r>
            <a:endParaRPr lang="en-US" sz="5400" b="1" dirty="0"/>
          </a:p>
        </p:txBody>
      </p:sp>
      <p:pic>
        <p:nvPicPr>
          <p:cNvPr id="6" name="Picture 5"/>
          <p:cNvPicPr>
            <a:picLocks noChangeAspect="1"/>
          </p:cNvPicPr>
          <p:nvPr/>
        </p:nvPicPr>
        <p:blipFill>
          <a:blip r:embed="rId4"/>
          <a:stretch>
            <a:fillRect/>
          </a:stretch>
        </p:blipFill>
        <p:spPr>
          <a:xfrm>
            <a:off x="7265947" y="658307"/>
            <a:ext cx="4525376" cy="2977522"/>
          </a:xfrm>
          <a:prstGeom prst="rect">
            <a:avLst/>
          </a:prstGeom>
        </p:spPr>
      </p:pic>
      <p:pic>
        <p:nvPicPr>
          <p:cNvPr id="7" name="Picture 6"/>
          <p:cNvPicPr>
            <a:picLocks noChangeAspect="1"/>
          </p:cNvPicPr>
          <p:nvPr/>
        </p:nvPicPr>
        <p:blipFill>
          <a:blip r:embed="rId5"/>
          <a:stretch>
            <a:fillRect/>
          </a:stretch>
        </p:blipFill>
        <p:spPr>
          <a:xfrm>
            <a:off x="7082285" y="3798485"/>
            <a:ext cx="4709038" cy="2932339"/>
          </a:xfrm>
          <a:prstGeom prst="rect">
            <a:avLst/>
          </a:prstGeom>
        </p:spPr>
      </p:pic>
      <p:pic>
        <p:nvPicPr>
          <p:cNvPr id="8" name="Picture 7"/>
          <p:cNvPicPr>
            <a:picLocks noChangeAspect="1"/>
          </p:cNvPicPr>
          <p:nvPr/>
        </p:nvPicPr>
        <p:blipFill rotWithShape="1">
          <a:blip r:embed="rId6"/>
          <a:srcRect l="3279" r="7754"/>
          <a:stretch/>
        </p:blipFill>
        <p:spPr>
          <a:xfrm>
            <a:off x="108960" y="4571999"/>
            <a:ext cx="2510171" cy="2182586"/>
          </a:xfrm>
          <a:prstGeom prst="rect">
            <a:avLst/>
          </a:prstGeom>
        </p:spPr>
      </p:pic>
      <p:pic>
        <p:nvPicPr>
          <p:cNvPr id="9" name="Picture 8"/>
          <p:cNvPicPr>
            <a:picLocks noChangeAspect="1"/>
          </p:cNvPicPr>
          <p:nvPr/>
        </p:nvPicPr>
        <p:blipFill>
          <a:blip r:embed="rId7"/>
          <a:stretch>
            <a:fillRect/>
          </a:stretch>
        </p:blipFill>
        <p:spPr>
          <a:xfrm>
            <a:off x="2979726" y="4571999"/>
            <a:ext cx="3741964" cy="2158825"/>
          </a:xfrm>
          <a:prstGeom prst="rect">
            <a:avLst/>
          </a:prstGeom>
        </p:spPr>
      </p:pic>
      <p:pic>
        <p:nvPicPr>
          <p:cNvPr id="10" name="ppb2DsFUjW4"/>
          <p:cNvPicPr>
            <a:picLocks noGrp="1" noRot="1" noChangeAspect="1"/>
          </p:cNvPicPr>
          <p:nvPr>
            <p:ph idx="1"/>
            <a:videoFile r:link="rId1"/>
          </p:nvPr>
        </p:nvPicPr>
        <p:blipFill>
          <a:blip r:embed="rId8"/>
          <a:stretch>
            <a:fillRect/>
          </a:stretch>
        </p:blipFill>
        <p:spPr>
          <a:xfrm>
            <a:off x="477078" y="982058"/>
            <a:ext cx="5903193" cy="3320546"/>
          </a:xfrm>
          <a:prstGeom prst="rect">
            <a:avLst/>
          </a:prstGeom>
        </p:spPr>
      </p:pic>
    </p:spTree>
    <p:extLst>
      <p:ext uri="{BB962C8B-B14F-4D97-AF65-F5344CB8AC3E}">
        <p14:creationId xmlns:p14="http://schemas.microsoft.com/office/powerpoint/2010/main" val="155705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http://diligences.com/sites/default/files/iir-communication-counts%5B1%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 y="-583476"/>
            <a:ext cx="12131040" cy="822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523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mybrainllc.com/wp-content/uploads/2015/07/share-id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7" y="0"/>
            <a:ext cx="10650583" cy="6813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66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 Outcomes </a:t>
            </a:r>
            <a:endParaRPr lang="en-US" dirty="0"/>
          </a:p>
        </p:txBody>
      </p:sp>
      <p:sp>
        <p:nvSpPr>
          <p:cNvPr id="5" name="Content Placeholder 4"/>
          <p:cNvSpPr>
            <a:spLocks noGrp="1"/>
          </p:cNvSpPr>
          <p:nvPr>
            <p:ph idx="1"/>
          </p:nvPr>
        </p:nvSpPr>
        <p:spPr>
          <a:xfrm>
            <a:off x="211716" y="2128999"/>
            <a:ext cx="11455880" cy="3692106"/>
          </a:xfrm>
        </p:spPr>
        <p:txBody>
          <a:bodyPr>
            <a:normAutofit/>
          </a:bodyPr>
          <a:lstStyle/>
          <a:p>
            <a:pPr marL="285750" indent="-285750">
              <a:buFont typeface="Wingdings" charset="2"/>
              <a:buChar char="ü"/>
            </a:pPr>
            <a:r>
              <a:rPr lang="en-US" dirty="0" smtClean="0"/>
              <a:t>Discuss content important to include in an orientation plan</a:t>
            </a:r>
          </a:p>
          <a:p>
            <a:pPr marL="285750" indent="-285750">
              <a:buFont typeface="Wingdings" charset="2"/>
              <a:buChar char="ü"/>
            </a:pPr>
            <a:endParaRPr lang="en-US" dirty="0"/>
          </a:p>
          <a:p>
            <a:pPr marL="285750" indent="-285750">
              <a:buFont typeface="Wingdings" charset="2"/>
              <a:buChar char="ü"/>
            </a:pPr>
            <a:r>
              <a:rPr lang="en-US" dirty="0" smtClean="0"/>
              <a:t>Share experiences with new faculty orientation</a:t>
            </a:r>
          </a:p>
          <a:p>
            <a:pPr marL="285750" indent="-285750">
              <a:buFont typeface="Wingdings" charset="2"/>
              <a:buChar char="ü"/>
            </a:pPr>
            <a:endParaRPr lang="en-US" dirty="0" smtClean="0"/>
          </a:p>
          <a:p>
            <a:pPr marL="285750" indent="-285750">
              <a:buFont typeface="Wingdings" charset="2"/>
              <a:buChar char="ü"/>
            </a:pPr>
            <a:r>
              <a:rPr lang="en-US" dirty="0" smtClean="0"/>
              <a:t>Describe a orientation process at American River College</a:t>
            </a:r>
          </a:p>
          <a:p>
            <a:pPr marL="0" indent="0">
              <a:buNone/>
            </a:pPr>
            <a:endParaRPr lang="en-US" dirty="0" smtClean="0"/>
          </a:p>
          <a:p>
            <a:pPr marL="285750" indent="-285750">
              <a:buFont typeface="Wingdings" charset="2"/>
              <a:buChar char="ü"/>
            </a:pPr>
            <a:r>
              <a:rPr lang="en-US" dirty="0" smtClean="0"/>
              <a:t>Share resources—handbooks, programs, websites, etc.</a:t>
            </a:r>
            <a:endParaRPr lang="en-US" dirty="0"/>
          </a:p>
          <a:p>
            <a:endParaRPr lang="en-US" dirty="0"/>
          </a:p>
        </p:txBody>
      </p:sp>
      <p:sp>
        <p:nvSpPr>
          <p:cNvPr id="4" name="Slide Number Placeholder 3"/>
          <p:cNvSpPr>
            <a:spLocks noGrp="1"/>
          </p:cNvSpPr>
          <p:nvPr>
            <p:ph type="sldNum" sz="quarter" idx="12"/>
          </p:nvPr>
        </p:nvSpPr>
        <p:spPr/>
        <p:txBody>
          <a:bodyPr/>
          <a:lstStyle/>
          <a:p>
            <a:fld id="{F01EB0EE-5C55-4A20-9AF4-1E061F85A2B6}" type="slidenum">
              <a:rPr lang="en-US" smtClean="0"/>
              <a:t>2</a:t>
            </a:fld>
            <a:endParaRPr lang="en-US"/>
          </a:p>
        </p:txBody>
      </p:sp>
    </p:spTree>
    <p:extLst>
      <p:ext uri="{BB962C8B-B14F-4D97-AF65-F5344CB8AC3E}">
        <p14:creationId xmlns:p14="http://schemas.microsoft.com/office/powerpoint/2010/main" val="1604257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http://creativemornings.com/assets/tumblr_mmp4895VKw1qhkcy5o6_12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4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42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222" y="1359424"/>
            <a:ext cx="3458592" cy="3523294"/>
          </a:xfrm>
        </p:spPr>
        <p:txBody>
          <a:bodyPr/>
          <a:lstStyle/>
          <a:p>
            <a:pPr algn="ctr"/>
            <a:r>
              <a:rPr lang="en-US" b="1" dirty="0" smtClean="0"/>
              <a:t>The Foundational Resources</a:t>
            </a:r>
            <a:endParaRPr lang="en-US" sz="7200" b="1" dirty="0">
              <a:solidFill>
                <a:srgbClr val="C00000"/>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Picture 2">
            <a:hlinkClick r:id="rId3"/>
          </p:cNvPr>
          <p:cNvPicPr>
            <a:picLocks noChangeAspect="1"/>
          </p:cNvPicPr>
          <p:nvPr/>
        </p:nvPicPr>
        <p:blipFill>
          <a:blip r:embed="rId4"/>
          <a:stretch>
            <a:fillRect/>
          </a:stretch>
        </p:blipFill>
        <p:spPr>
          <a:xfrm>
            <a:off x="4935847" y="541538"/>
            <a:ext cx="6456720" cy="5829524"/>
          </a:xfrm>
          <a:prstGeom prst="rect">
            <a:avLst/>
          </a:prstGeom>
        </p:spPr>
      </p:pic>
    </p:spTree>
    <p:extLst>
      <p:ext uri="{BB962C8B-B14F-4D97-AF65-F5344CB8AC3E}">
        <p14:creationId xmlns:p14="http://schemas.microsoft.com/office/powerpoint/2010/main" val="9390455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710" y="365125"/>
            <a:ext cx="10515600" cy="1325563"/>
          </a:xfrm>
        </p:spPr>
        <p:txBody>
          <a:bodyPr/>
          <a:lstStyle/>
          <a:p>
            <a:r>
              <a:rPr lang="en-US" b="1" dirty="0" smtClean="0">
                <a:effectLst>
                  <a:outerShdw blurRad="38100" dist="38100" dir="2700000" algn="tl">
                    <a:srgbClr val="000000">
                      <a:alpha val="43137"/>
                    </a:srgbClr>
                  </a:outerShdw>
                </a:effectLst>
              </a:rPr>
              <a:t>Challenges / Lessons Learned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921405" y="1593034"/>
            <a:ext cx="6001305" cy="4647968"/>
          </a:xfrm>
        </p:spPr>
        <p:txBody>
          <a:bodyPr/>
          <a:lstStyle/>
          <a:p>
            <a:pPr>
              <a:buFont typeface="Wingdings" panose="05000000000000000000" pitchFamily="2" charset="2"/>
              <a:buChar char="Ø"/>
            </a:pPr>
            <a:r>
              <a:rPr lang="en-US" dirty="0" smtClean="0"/>
              <a:t>Vision – attention to detail</a:t>
            </a:r>
          </a:p>
          <a:p>
            <a:pPr>
              <a:buFont typeface="Wingdings" panose="05000000000000000000" pitchFamily="2" charset="2"/>
              <a:buChar char="Ø"/>
            </a:pPr>
            <a:r>
              <a:rPr lang="en-US" dirty="0" smtClean="0"/>
              <a:t>Organization and breadth of offerings</a:t>
            </a:r>
            <a:endParaRPr lang="en-US" dirty="0"/>
          </a:p>
          <a:p>
            <a:pPr>
              <a:buFont typeface="Wingdings" panose="05000000000000000000" pitchFamily="2" charset="2"/>
              <a:buChar char="Ø"/>
            </a:pPr>
            <a:r>
              <a:rPr lang="en-US" dirty="0" smtClean="0"/>
              <a:t>Responsive (ongoing evaluation process)</a:t>
            </a:r>
          </a:p>
          <a:p>
            <a:pPr>
              <a:buFont typeface="Wingdings" panose="05000000000000000000" pitchFamily="2" charset="2"/>
              <a:buChar char="Ø"/>
            </a:pPr>
            <a:r>
              <a:rPr lang="en-US" dirty="0" smtClean="0"/>
              <a:t>Flexible design </a:t>
            </a:r>
          </a:p>
          <a:p>
            <a:pPr>
              <a:buFont typeface="Wingdings" panose="05000000000000000000" pitchFamily="2" charset="2"/>
              <a:buChar char="Ø"/>
            </a:pPr>
            <a:r>
              <a:rPr lang="en-US" dirty="0" smtClean="0"/>
              <a:t>Student Services and Instruction</a:t>
            </a:r>
          </a:p>
          <a:p>
            <a:pPr>
              <a:buFont typeface="Wingdings" panose="05000000000000000000" pitchFamily="2" charset="2"/>
              <a:buChar char="Ø"/>
            </a:pPr>
            <a:r>
              <a:rPr lang="en-US" dirty="0" smtClean="0"/>
              <a:t>Horizontal and vertical perspective</a:t>
            </a:r>
          </a:p>
          <a:p>
            <a:pPr>
              <a:buFont typeface="Wingdings" panose="05000000000000000000" pitchFamily="2" charset="2"/>
              <a:buChar char="Ø"/>
            </a:pPr>
            <a:r>
              <a:rPr lang="en-US" dirty="0" smtClean="0"/>
              <a:t>Time for discussion and collaboration</a:t>
            </a:r>
          </a:p>
          <a:p>
            <a:pPr>
              <a:buFont typeface="Wingdings" panose="05000000000000000000" pitchFamily="2" charset="2"/>
              <a:buChar char="Ø"/>
            </a:pPr>
            <a:r>
              <a:rPr lang="en-US" dirty="0" smtClean="0"/>
              <a:t>Repository for resources</a:t>
            </a:r>
          </a:p>
          <a:p>
            <a:pPr>
              <a:buFont typeface="Wingdings" panose="05000000000000000000" pitchFamily="2" charset="2"/>
              <a:buChar char="Ø"/>
            </a:pPr>
            <a:endParaRPr lang="en-US" dirty="0" smtClean="0"/>
          </a:p>
        </p:txBody>
      </p:sp>
      <p:pic>
        <p:nvPicPr>
          <p:cNvPr id="2050" name="Picture 2" descr="http://www.greenbookblog.org/wp-content/uploads/2015/06/challen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04" y="2210540"/>
            <a:ext cx="5178166" cy="292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9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487" y="320736"/>
            <a:ext cx="10515600" cy="1325563"/>
          </a:xfrm>
        </p:spPr>
        <p:txBody>
          <a:bodyPr/>
          <a:lstStyle/>
          <a:p>
            <a:r>
              <a:rPr lang="en-US" b="1" dirty="0" smtClean="0"/>
              <a:t>The Road Ahead</a:t>
            </a:r>
            <a:endParaRPr lang="en-US" b="1" dirty="0"/>
          </a:p>
        </p:txBody>
      </p:sp>
      <p:pic>
        <p:nvPicPr>
          <p:cNvPr id="1026" name="Picture 2" descr="http://steveroesler.typepad.com/.a/6a00d8341c500653ef01b8d0aa043e970c-pi">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2528" y="320736"/>
            <a:ext cx="1613027"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vuid2soaGAo"/>
          <p:cNvPicPr>
            <a:picLocks noRot="1" noChangeAspect="1"/>
          </p:cNvPicPr>
          <p:nvPr>
            <a:videoFile r:link="rId1"/>
          </p:nvPr>
        </p:nvPicPr>
        <p:blipFill>
          <a:blip r:embed="rId5"/>
          <a:stretch>
            <a:fillRect/>
          </a:stretch>
        </p:blipFill>
        <p:spPr>
          <a:xfrm>
            <a:off x="1858618" y="1646299"/>
            <a:ext cx="7786756" cy="4380051"/>
          </a:xfrm>
          <a:prstGeom prst="rect">
            <a:avLst/>
          </a:prstGeom>
        </p:spPr>
      </p:pic>
    </p:spTree>
    <p:extLst>
      <p:ext uri="{BB962C8B-B14F-4D97-AF65-F5344CB8AC3E}">
        <p14:creationId xmlns:p14="http://schemas.microsoft.com/office/powerpoint/2010/main" val="3007101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08867" y="1031856"/>
            <a:ext cx="4181470" cy="3050496"/>
          </a:xfrm>
        </p:spPr>
        <p:txBody>
          <a:bodyPr>
            <a:noAutofit/>
          </a:bodyPr>
          <a:lstStyle/>
          <a:p>
            <a:r>
              <a:rPr lang="en-US" sz="3600" i="1" dirty="0" smtClean="0"/>
              <a:t>NFA at ARC</a:t>
            </a:r>
          </a:p>
          <a:p>
            <a:r>
              <a:rPr lang="en-US" sz="4800" i="1" dirty="0" smtClean="0"/>
              <a:t>an </a:t>
            </a:r>
            <a:r>
              <a:rPr lang="en-US" sz="4800" b="1" i="1" dirty="0">
                <a:solidFill>
                  <a:srgbClr val="C00000"/>
                </a:solidFill>
                <a:effectLst>
                  <a:outerShdw blurRad="38100" dist="38100" dir="2700000" algn="tl">
                    <a:srgbClr val="000000">
                      <a:alpha val="43137"/>
                    </a:srgbClr>
                  </a:outerShdw>
                </a:effectLst>
              </a:rPr>
              <a:t>e</a:t>
            </a:r>
            <a:r>
              <a:rPr lang="en-US" sz="4800" b="1" i="1" dirty="0" smtClean="0">
                <a:solidFill>
                  <a:srgbClr val="C00000"/>
                </a:solidFill>
                <a:effectLst>
                  <a:outerShdw blurRad="38100" dist="38100" dir="2700000" algn="tl">
                    <a:srgbClr val="000000">
                      <a:alpha val="43137"/>
                    </a:srgbClr>
                  </a:outerShdw>
                </a:effectLst>
              </a:rPr>
              <a:t>xtraordinary</a:t>
            </a:r>
            <a:r>
              <a:rPr lang="en-US" sz="4800" i="1" dirty="0" smtClean="0"/>
              <a:t> experience  for our </a:t>
            </a:r>
            <a:r>
              <a:rPr lang="en-US" sz="4800" b="1" i="1" dirty="0" smtClean="0">
                <a:solidFill>
                  <a:srgbClr val="C00000"/>
                </a:solidFill>
                <a:effectLst>
                  <a:outerShdw blurRad="38100" dist="38100" dir="2700000" algn="tl">
                    <a:srgbClr val="000000">
                      <a:alpha val="43137"/>
                    </a:srgbClr>
                  </a:outerShdw>
                </a:effectLst>
              </a:rPr>
              <a:t>extraordinary </a:t>
            </a:r>
            <a:r>
              <a:rPr lang="en-US" sz="4800" i="1" dirty="0" smtClean="0"/>
              <a:t>new colleagues</a:t>
            </a:r>
            <a:r>
              <a:rPr lang="en-US" sz="4400" i="1" dirty="0" smtClean="0"/>
              <a:t>!</a:t>
            </a:r>
          </a:p>
          <a:p>
            <a:endParaRPr lang="en-US" sz="3200" i="1" dirty="0" smtClean="0"/>
          </a:p>
          <a:p>
            <a:endParaRPr lang="en-US" sz="3200"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30" y="1265152"/>
            <a:ext cx="3591698" cy="4489622"/>
          </a:xfrm>
          <a:prstGeom prst="rect">
            <a:avLst/>
          </a:prstGeom>
        </p:spPr>
      </p:pic>
    </p:spTree>
    <p:extLst>
      <p:ext uri="{BB962C8B-B14F-4D97-AF65-F5344CB8AC3E}">
        <p14:creationId xmlns:p14="http://schemas.microsoft.com/office/powerpoint/2010/main" val="4162607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Resources</a:t>
            </a:r>
            <a:endParaRPr lang="en-US" b="1" dirty="0">
              <a:solidFill>
                <a:srgbClr val="00B050"/>
              </a:solidFill>
            </a:endParaRPr>
          </a:p>
        </p:txBody>
      </p:sp>
      <p:sp>
        <p:nvSpPr>
          <p:cNvPr id="3" name="Content Placeholder 2"/>
          <p:cNvSpPr>
            <a:spLocks noGrp="1"/>
          </p:cNvSpPr>
          <p:nvPr>
            <p:ph idx="1"/>
          </p:nvPr>
        </p:nvSpPr>
        <p:spPr/>
        <p:txBody>
          <a:bodyPr/>
          <a:lstStyle/>
          <a:p>
            <a:r>
              <a:rPr lang="en-US" dirty="0" smtClean="0"/>
              <a:t>New Faculty Handbooks</a:t>
            </a:r>
          </a:p>
          <a:p>
            <a:r>
              <a:rPr lang="en-US" dirty="0" smtClean="0"/>
              <a:t>Web pages</a:t>
            </a:r>
            <a:endParaRPr lang="en-US" dirty="0"/>
          </a:p>
          <a:p>
            <a:r>
              <a:rPr lang="en-US" dirty="0" smtClean="0"/>
              <a:t>Program Descriptions</a:t>
            </a:r>
          </a:p>
        </p:txBody>
      </p:sp>
    </p:spTree>
    <p:extLst>
      <p:ext uri="{BB962C8B-B14F-4D97-AF65-F5344CB8AC3E}">
        <p14:creationId xmlns:p14="http://schemas.microsoft.com/office/powerpoint/2010/main" val="4050131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 y="1439545"/>
            <a:ext cx="10515600" cy="1325563"/>
          </a:xfrm>
        </p:spPr>
        <p:txBody>
          <a:bodyPr>
            <a:normAutofit/>
          </a:bodyPr>
          <a:lstStyle/>
          <a:p>
            <a:pPr algn="ctr"/>
            <a:r>
              <a:rPr lang="en-US" sz="8800" b="1" dirty="0" smtClean="0">
                <a:solidFill>
                  <a:srgbClr val="00B050"/>
                </a:solidFill>
              </a:rPr>
              <a:t>Questions?</a:t>
            </a:r>
            <a:endParaRPr lang="en-US" sz="8800" b="1" dirty="0">
              <a:solidFill>
                <a:srgbClr val="00B050"/>
              </a:solidFill>
            </a:endParaRPr>
          </a:p>
        </p:txBody>
      </p:sp>
    </p:spTree>
    <p:extLst>
      <p:ext uri="{BB962C8B-B14F-4D97-AF65-F5344CB8AC3E}">
        <p14:creationId xmlns:p14="http://schemas.microsoft.com/office/powerpoint/2010/main" val="218922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00B050"/>
                </a:solidFill>
              </a:rPr>
              <a:t>Fall 2001 Resolution 17.06</a:t>
            </a:r>
            <a:endParaRPr lang="en-US" sz="6000" b="1" dirty="0">
              <a:solidFill>
                <a:srgbClr val="00B050"/>
              </a:solidFill>
            </a:endParaRPr>
          </a:p>
        </p:txBody>
      </p:sp>
      <p:sp>
        <p:nvSpPr>
          <p:cNvPr id="3" name="Content Placeholder 2"/>
          <p:cNvSpPr>
            <a:spLocks noGrp="1"/>
          </p:cNvSpPr>
          <p:nvPr>
            <p:ph idx="1"/>
          </p:nvPr>
        </p:nvSpPr>
        <p:spPr/>
        <p:txBody>
          <a:bodyPr>
            <a:normAutofit fontScale="92500" lnSpcReduction="20000"/>
          </a:bodyPr>
          <a:lstStyle/>
          <a:p>
            <a:r>
              <a:rPr lang="en-US" dirty="0"/>
              <a:t>Whereas, The success of local academic senates and the Academic Senate for California Community Colleges are dependent upon </a:t>
            </a:r>
            <a:r>
              <a:rPr lang="en-US" dirty="0">
                <a:solidFill>
                  <a:srgbClr val="FF0000"/>
                </a:solidFill>
              </a:rPr>
              <a:t>new, energetic and informed faculty</a:t>
            </a:r>
            <a:r>
              <a:rPr lang="en-US" dirty="0"/>
              <a:t>;</a:t>
            </a:r>
          </a:p>
          <a:p>
            <a:r>
              <a:rPr lang="en-US" dirty="0"/>
              <a:t>Whereas, It is important that local academic senates reach out to newly hired full-time and part-time faculty and educate them on the </a:t>
            </a:r>
            <a:r>
              <a:rPr lang="en-US" dirty="0">
                <a:solidFill>
                  <a:srgbClr val="FF0000"/>
                </a:solidFill>
              </a:rPr>
              <a:t>roles and responsibilities of their academic senates</a:t>
            </a:r>
            <a:r>
              <a:rPr lang="en-US" dirty="0"/>
              <a:t>; and</a:t>
            </a:r>
          </a:p>
          <a:p>
            <a:r>
              <a:rPr lang="en-US" dirty="0"/>
              <a:t>Whereas, Most districts have in place a new faculty orientation process that may include </a:t>
            </a:r>
            <a:r>
              <a:rPr lang="en-US" dirty="0">
                <a:solidFill>
                  <a:srgbClr val="FF0000"/>
                </a:solidFill>
              </a:rPr>
              <a:t>orientation activities, new faculty handbooks and orientation materials</a:t>
            </a:r>
            <a:r>
              <a:rPr lang="en-US" dirty="0"/>
              <a:t>;</a:t>
            </a:r>
          </a:p>
          <a:p>
            <a:r>
              <a:rPr lang="en-US" b="1" dirty="0">
                <a:solidFill>
                  <a:srgbClr val="FFFF00"/>
                </a:solidFill>
              </a:rPr>
              <a:t>Resolved, That the Academic Senate urge local academic senates to design and conduct faculty orientation processes including new faculty activities and appropriate representation of the roles of the academic senate in faculty handbooks and orientation materials.</a:t>
            </a:r>
          </a:p>
          <a:p>
            <a:endParaRPr lang="en-US" dirty="0"/>
          </a:p>
        </p:txBody>
      </p:sp>
    </p:spTree>
    <p:extLst>
      <p:ext uri="{BB962C8B-B14F-4D97-AF65-F5344CB8AC3E}">
        <p14:creationId xmlns:p14="http://schemas.microsoft.com/office/powerpoint/2010/main" val="282821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b="1" dirty="0" smtClean="0">
                <a:solidFill>
                  <a:srgbClr val="00B050"/>
                </a:solidFill>
              </a:rPr>
              <a:t>Questions…</a:t>
            </a:r>
            <a:endParaRPr lang="en-US" sz="8000" b="1" dirty="0">
              <a:solidFill>
                <a:srgbClr val="00B050"/>
              </a:solidFill>
            </a:endParaRPr>
          </a:p>
        </p:txBody>
      </p:sp>
      <p:sp>
        <p:nvSpPr>
          <p:cNvPr id="3" name="Content Placeholder 2"/>
          <p:cNvSpPr>
            <a:spLocks noGrp="1"/>
          </p:cNvSpPr>
          <p:nvPr>
            <p:ph idx="1"/>
          </p:nvPr>
        </p:nvSpPr>
        <p:spPr>
          <a:xfrm>
            <a:off x="838200" y="1825625"/>
            <a:ext cx="10663518" cy="4351338"/>
          </a:xfrm>
        </p:spPr>
        <p:txBody>
          <a:bodyPr>
            <a:normAutofit lnSpcReduction="10000"/>
          </a:bodyPr>
          <a:lstStyle/>
          <a:p>
            <a:r>
              <a:rPr lang="en-US" sz="3200" b="1" dirty="0">
                <a:solidFill>
                  <a:srgbClr val="FFFF00"/>
                </a:solidFill>
              </a:rPr>
              <a:t>What information is important to share with new faculty</a:t>
            </a:r>
            <a:r>
              <a:rPr lang="en-US" sz="3200" b="1" dirty="0" smtClean="0">
                <a:solidFill>
                  <a:srgbClr val="FFFF00"/>
                </a:solidFill>
              </a:rPr>
              <a:t>?</a:t>
            </a:r>
          </a:p>
          <a:p>
            <a:pPr marL="0" indent="0">
              <a:buNone/>
            </a:pPr>
            <a:endParaRPr lang="en-US" sz="3200" b="1" dirty="0" smtClean="0">
              <a:solidFill>
                <a:srgbClr val="FFFF00"/>
              </a:solidFill>
            </a:endParaRPr>
          </a:p>
          <a:p>
            <a:pPr marL="0" indent="0">
              <a:buNone/>
            </a:pPr>
            <a:endParaRPr lang="en-US" sz="3200" b="1" dirty="0">
              <a:solidFill>
                <a:srgbClr val="FFFF00"/>
              </a:solidFill>
            </a:endParaRPr>
          </a:p>
          <a:p>
            <a:r>
              <a:rPr lang="en-US" sz="3200" b="1" dirty="0" smtClean="0">
                <a:solidFill>
                  <a:srgbClr val="FFFF00"/>
                </a:solidFill>
              </a:rPr>
              <a:t>How often should sessions occur—once, throughout a semester, </a:t>
            </a:r>
            <a:r>
              <a:rPr lang="en-US" sz="3200" b="1" dirty="0" err="1" smtClean="0">
                <a:solidFill>
                  <a:srgbClr val="FFFF00"/>
                </a:solidFill>
              </a:rPr>
              <a:t>etc</a:t>
            </a:r>
            <a:r>
              <a:rPr lang="en-US" sz="3200" b="1" dirty="0" smtClean="0">
                <a:solidFill>
                  <a:srgbClr val="FFFF00"/>
                </a:solidFill>
              </a:rPr>
              <a:t>?</a:t>
            </a:r>
          </a:p>
          <a:p>
            <a:pPr marL="0" indent="0">
              <a:buNone/>
            </a:pPr>
            <a:endParaRPr lang="en-US" sz="3200" b="1" dirty="0" smtClean="0">
              <a:solidFill>
                <a:srgbClr val="FFFF00"/>
              </a:solidFill>
            </a:endParaRPr>
          </a:p>
          <a:p>
            <a:pPr marL="0" indent="0">
              <a:buNone/>
            </a:pPr>
            <a:endParaRPr lang="en-US" sz="3200" b="1" dirty="0" smtClean="0">
              <a:solidFill>
                <a:srgbClr val="FFFF00"/>
              </a:solidFill>
            </a:endParaRPr>
          </a:p>
          <a:p>
            <a:r>
              <a:rPr lang="en-US" sz="3200" b="1" dirty="0" smtClean="0">
                <a:solidFill>
                  <a:srgbClr val="FFFF00"/>
                </a:solidFill>
              </a:rPr>
              <a:t>What, if any, expectations are there for attendance?</a:t>
            </a:r>
          </a:p>
          <a:p>
            <a:endParaRPr lang="en-US" dirty="0">
              <a:solidFill>
                <a:srgbClr val="0070C0"/>
              </a:solidFill>
            </a:endParaRPr>
          </a:p>
        </p:txBody>
      </p:sp>
    </p:spTree>
    <p:extLst>
      <p:ext uri="{BB962C8B-B14F-4D97-AF65-F5344CB8AC3E}">
        <p14:creationId xmlns:p14="http://schemas.microsoft.com/office/powerpoint/2010/main" val="3806104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50940" y="1122363"/>
            <a:ext cx="5717059" cy="2387600"/>
          </a:xfrm>
        </p:spPr>
        <p:txBody>
          <a:bodyPr>
            <a:normAutofit fontScale="90000"/>
          </a:bodyPr>
          <a:lstStyle/>
          <a:p>
            <a:r>
              <a:rPr lang="en-US" sz="7300" dirty="0" smtClean="0">
                <a:solidFill>
                  <a:schemeClr val="tx2">
                    <a:lumMod val="50000"/>
                  </a:schemeClr>
                </a:solidFill>
                <a:latin typeface="Baskerville Old Face" panose="02020602080505020303" pitchFamily="18" charset="0"/>
              </a:rPr>
              <a:t>New Faculty Orientations</a:t>
            </a:r>
            <a:r>
              <a:rPr lang="en-US" dirty="0" smtClean="0">
                <a:solidFill>
                  <a:schemeClr val="tx2">
                    <a:lumMod val="50000"/>
                  </a:schemeClr>
                </a:solidFill>
                <a:latin typeface="Baskerville Old Face" panose="02020602080505020303" pitchFamily="18" charset="0"/>
              </a:rPr>
              <a:t/>
            </a:r>
            <a:br>
              <a:rPr lang="en-US" dirty="0" smtClean="0">
                <a:solidFill>
                  <a:schemeClr val="tx2">
                    <a:lumMod val="50000"/>
                  </a:schemeClr>
                </a:solidFill>
                <a:latin typeface="Baskerville Old Face" panose="02020602080505020303" pitchFamily="18" charset="0"/>
              </a:rPr>
            </a:br>
            <a:endParaRPr lang="en-US" dirty="0">
              <a:solidFill>
                <a:schemeClr val="tx2">
                  <a:lumMod val="50000"/>
                </a:schemeClr>
              </a:solidFill>
              <a:latin typeface="Baskerville Old Face" panose="02020602080505020303" pitchFamily="18" charset="0"/>
            </a:endParaRPr>
          </a:p>
        </p:txBody>
      </p:sp>
      <p:sp>
        <p:nvSpPr>
          <p:cNvPr id="3" name="Subtitle 2"/>
          <p:cNvSpPr>
            <a:spLocks noGrp="1"/>
          </p:cNvSpPr>
          <p:nvPr>
            <p:ph type="subTitle" idx="1"/>
          </p:nvPr>
        </p:nvSpPr>
        <p:spPr>
          <a:xfrm>
            <a:off x="3237469" y="3626750"/>
            <a:ext cx="9144000" cy="2636889"/>
          </a:xfrm>
        </p:spPr>
        <p:txBody>
          <a:bodyPr>
            <a:normAutofit/>
          </a:bodyPr>
          <a:lstStyle/>
          <a:p>
            <a:r>
              <a:rPr lang="en-US" b="1" dirty="0" smtClean="0">
                <a:solidFill>
                  <a:schemeClr val="tx2">
                    <a:lumMod val="50000"/>
                  </a:schemeClr>
                </a:solidFill>
              </a:rPr>
              <a:t>                                                                         </a:t>
            </a:r>
          </a:p>
          <a:p>
            <a:r>
              <a:rPr lang="en-US" b="1" dirty="0" smtClean="0">
                <a:solidFill>
                  <a:schemeClr val="tx2">
                    <a:lumMod val="50000"/>
                  </a:schemeClr>
                </a:solidFill>
              </a:rPr>
              <a:t>B                 Based on a Presentation to the Los Rios Board of Trustees </a:t>
            </a:r>
          </a:p>
          <a:p>
            <a:r>
              <a:rPr lang="en-US" b="1" dirty="0" smtClean="0">
                <a:solidFill>
                  <a:schemeClr val="tx2">
                    <a:lumMod val="50000"/>
                  </a:schemeClr>
                </a:solidFill>
              </a:rPr>
              <a:t>by Heidi (Fuller) Bennett,</a:t>
            </a:r>
          </a:p>
          <a:p>
            <a:r>
              <a:rPr lang="en-US" i="1" dirty="0" smtClean="0"/>
              <a:t>NFA Coordinator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30" y="1265152"/>
            <a:ext cx="3591698" cy="4489622"/>
          </a:xfrm>
          <a:prstGeom prst="rect">
            <a:avLst/>
          </a:prstGeom>
        </p:spPr>
      </p:pic>
    </p:spTree>
    <p:extLst>
      <p:ext uri="{BB962C8B-B14F-4D97-AF65-F5344CB8AC3E}">
        <p14:creationId xmlns:p14="http://schemas.microsoft.com/office/powerpoint/2010/main" val="1842952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descr="http://s3.amazonaws.com/rapgenius/1355463131_deer-in-the-headligh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297" y="0"/>
            <a:ext cx="10319344" cy="704461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endParaRPr lang="en-US" dirty="0"/>
          </a:p>
        </p:txBody>
      </p:sp>
      <p:sp>
        <p:nvSpPr>
          <p:cNvPr id="5" name="TextBox 4"/>
          <p:cNvSpPr txBox="1"/>
          <p:nvPr/>
        </p:nvSpPr>
        <p:spPr>
          <a:xfrm>
            <a:off x="6540759" y="4749281"/>
            <a:ext cx="4632807" cy="830997"/>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rPr>
              <a:t>Welcome to ARC!</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997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nspirationalstorytellers.com/wp-content/uploads/2013/05/future-vi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0195"/>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272" y="-167983"/>
            <a:ext cx="7222351" cy="1763352"/>
          </a:xfrm>
        </p:spPr>
        <p:txBody>
          <a:bodyPr/>
          <a:lstStyle/>
          <a:p>
            <a:r>
              <a:rPr lang="en-US" b="1" dirty="0" smtClean="0">
                <a:effectLst>
                  <a:outerShdw blurRad="38100" dist="38100" dir="2700000" algn="tl">
                    <a:srgbClr val="000000">
                      <a:alpha val="43137"/>
                    </a:srgbClr>
                  </a:outerShdw>
                </a:effectLst>
              </a:rPr>
              <a:t>NFA – First Year Experience</a:t>
            </a:r>
            <a:endParaRPr lang="en-US" b="1" dirty="0">
              <a:effectLst>
                <a:outerShdw blurRad="38100" dist="38100" dir="2700000" algn="tl">
                  <a:srgbClr val="000000">
                    <a:alpha val="43137"/>
                  </a:srgbClr>
                </a:outerShdw>
              </a:effectLst>
            </a:endParaRPr>
          </a:p>
        </p:txBody>
      </p:sp>
      <p:pic>
        <p:nvPicPr>
          <p:cNvPr id="5122" name="Picture 2" descr="http://www.familylifeministry.atlanta.goarch.org/wp-content/uploads/2013/09/shutterstock_1296324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717" y="1329"/>
            <a:ext cx="4143508" cy="27535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3865715180"/>
              </p:ext>
            </p:extLst>
          </p:nvPr>
        </p:nvGraphicFramePr>
        <p:xfrm>
          <a:off x="838200" y="1426057"/>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ounded Rectangle 4"/>
          <p:cNvSpPr/>
          <p:nvPr/>
        </p:nvSpPr>
        <p:spPr>
          <a:xfrm>
            <a:off x="1438568" y="4871677"/>
            <a:ext cx="2543415" cy="103734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NFA Weekly Academy as a Cohort</a:t>
            </a:r>
          </a:p>
          <a:p>
            <a:pPr algn="ctr"/>
            <a:r>
              <a:rPr lang="en-US" dirty="0" smtClean="0"/>
              <a:t>.2 Release Time</a:t>
            </a:r>
            <a:endParaRPr lang="en-US" dirty="0"/>
          </a:p>
        </p:txBody>
      </p:sp>
      <p:sp>
        <p:nvSpPr>
          <p:cNvPr id="7" name="Rounded Rectangle 6"/>
          <p:cNvSpPr/>
          <p:nvPr/>
        </p:nvSpPr>
        <p:spPr>
          <a:xfrm>
            <a:off x="4315225" y="4766020"/>
            <a:ext cx="4767303" cy="17404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Service Hours – </a:t>
            </a:r>
            <a:r>
              <a:rPr lang="en-US" b="1" dirty="0" smtClean="0"/>
              <a:t>Individual Learning Plan</a:t>
            </a:r>
          </a:p>
          <a:p>
            <a:pPr algn="ctr"/>
            <a:r>
              <a:rPr lang="en-US" dirty="0" smtClean="0"/>
              <a:t>Diversity in the Classroom: Reaching and Learning Institute</a:t>
            </a:r>
          </a:p>
          <a:p>
            <a:pPr algn="ctr"/>
            <a:r>
              <a:rPr lang="en-US" dirty="0" smtClean="0"/>
              <a:t>Online Teaching Institute</a:t>
            </a:r>
          </a:p>
          <a:p>
            <a:pPr algn="ctr"/>
            <a:r>
              <a:rPr lang="en-US" dirty="0" smtClean="0"/>
              <a:t>Periodic Cohort Gatherings</a:t>
            </a:r>
          </a:p>
          <a:p>
            <a:pPr algn="ctr"/>
            <a:r>
              <a:rPr lang="en-US" dirty="0" smtClean="0"/>
              <a:t>Individual Instructional Development</a:t>
            </a:r>
            <a:endParaRPr lang="en-US" dirty="0"/>
          </a:p>
        </p:txBody>
      </p:sp>
      <p:sp>
        <p:nvSpPr>
          <p:cNvPr id="6" name="TextBox 5"/>
          <p:cNvSpPr txBox="1"/>
          <p:nvPr/>
        </p:nvSpPr>
        <p:spPr>
          <a:xfrm>
            <a:off x="8836639" y="2908882"/>
            <a:ext cx="1851852" cy="1452398"/>
          </a:xfrm>
          <a:prstGeom prst="rect">
            <a:avLst/>
          </a:prstGeom>
          <a:noFill/>
        </p:spPr>
        <p:txBody>
          <a:bodyPr wrap="square" rtlCol="0">
            <a:spAutoFit/>
          </a:bodyPr>
          <a:lstStyle/>
          <a:p>
            <a:pPr algn="ctr"/>
            <a:r>
              <a:rPr lang="en-US" sz="2400" b="1" dirty="0" smtClean="0">
                <a:solidFill>
                  <a:schemeClr val="bg1">
                    <a:lumMod val="95000"/>
                    <a:lumOff val="5000"/>
                  </a:schemeClr>
                </a:solidFill>
              </a:rPr>
              <a:t>Year 2 Mentoring of new cohort</a:t>
            </a:r>
            <a:endParaRPr lang="en-US" sz="2400" b="1" dirty="0">
              <a:solidFill>
                <a:schemeClr val="bg1">
                  <a:lumMod val="95000"/>
                  <a:lumOff val="5000"/>
                </a:schemeClr>
              </a:solidFill>
            </a:endParaRPr>
          </a:p>
        </p:txBody>
      </p:sp>
    </p:spTree>
    <p:extLst>
      <p:ext uri="{BB962C8B-B14F-4D97-AF65-F5344CB8AC3E}">
        <p14:creationId xmlns:p14="http://schemas.microsoft.com/office/powerpoint/2010/main" val="3308082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Action”</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tamaramccleary.com/wp-content/uploads/2014/08/Vi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18" y="-721597"/>
            <a:ext cx="12192000" cy="944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5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853</TotalTime>
  <Words>603</Words>
  <Application>Microsoft Office PowerPoint</Application>
  <PresentationFormat>Custom</PresentationFormat>
  <Paragraphs>131</Paragraphs>
  <Slides>26</Slides>
  <Notes>19</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 New Faculty Orientation</vt:lpstr>
      <vt:lpstr> Outcomes </vt:lpstr>
      <vt:lpstr>Fall 2001 Resolution 17.06</vt:lpstr>
      <vt:lpstr>Questions…</vt:lpstr>
      <vt:lpstr>New Faculty Orientations </vt:lpstr>
      <vt:lpstr>PowerPoint Presentation</vt:lpstr>
      <vt:lpstr>PowerPoint Presentation</vt:lpstr>
      <vt:lpstr>NFA – First Year Experience</vt:lpstr>
      <vt:lpstr>“The Action”</vt:lpstr>
      <vt:lpstr>Partnerships</vt:lpstr>
      <vt:lpstr>Nuts and Bolts</vt:lpstr>
      <vt:lpstr>PowerPoint Presentation</vt:lpstr>
      <vt:lpstr>PowerPoint Presentation</vt:lpstr>
      <vt:lpstr>PowerPoint Presentation</vt:lpstr>
      <vt:lpstr>PowerPoint Presentation</vt:lpstr>
      <vt:lpstr>Basic Format</vt:lpstr>
      <vt:lpstr>PowerPoint Presentation</vt:lpstr>
      <vt:lpstr>PowerPoint Presentation</vt:lpstr>
      <vt:lpstr>PowerPoint Presentation</vt:lpstr>
      <vt:lpstr>PowerPoint Presentation</vt:lpstr>
      <vt:lpstr>The Foundational Resources</vt:lpstr>
      <vt:lpstr>Challenges / Lessons Learned</vt:lpstr>
      <vt:lpstr>The Road Ahead</vt:lpstr>
      <vt:lpstr>PowerPoint Presentation</vt:lpstr>
      <vt:lpstr>Resources</vt:lpstr>
      <vt:lpstr>Questions?</vt:lpstr>
    </vt:vector>
  </TitlesOfParts>
  <Company>American River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Convocation Fall 2015</dc:title>
  <dc:creator>Fuller, Heidi</dc:creator>
  <cp:lastModifiedBy>dan crump</cp:lastModifiedBy>
  <cp:revision>42</cp:revision>
  <cp:lastPrinted>2016-05-10T21:02:24Z</cp:lastPrinted>
  <dcterms:created xsi:type="dcterms:W3CDTF">2015-08-17T15:42:42Z</dcterms:created>
  <dcterms:modified xsi:type="dcterms:W3CDTF">2017-03-14T05:41:31Z</dcterms:modified>
</cp:coreProperties>
</file>