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 name="Google Shape;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Karen</a:t>
            </a:r>
            <a:endParaRPr/>
          </a:p>
        </p:txBody>
      </p:sp>
      <p:sp>
        <p:nvSpPr>
          <p:cNvPr id="127" name="Google Shape;1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4" name="Google Shape;1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 name="Google Shape;1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Emma Diaz</a:t>
            </a:r>
            <a:endParaRPr/>
          </a:p>
        </p:txBody>
      </p:sp>
      <p:sp>
        <p:nvSpPr>
          <p:cNvPr id="163" name="Google Shape;1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Emma</a:t>
            </a:r>
            <a:endParaRPr/>
          </a:p>
        </p:txBody>
      </p:sp>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Manuel</a:t>
            </a:r>
            <a:endParaRPr/>
          </a:p>
        </p:txBody>
      </p:sp>
      <p:sp>
        <p:nvSpPr>
          <p:cNvPr id="49" name="Google Shape;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Emma</a:t>
            </a:r>
            <a:endParaRPr/>
          </a:p>
        </p:txBody>
      </p:sp>
      <p:sp>
        <p:nvSpPr>
          <p:cNvPr id="223" name="Google Shape;2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0" name="Google Shape;2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Manuel</a:t>
            </a:r>
            <a:endParaRPr/>
          </a:p>
        </p:txBody>
      </p:sp>
      <p:sp>
        <p:nvSpPr>
          <p:cNvPr id="251" name="Google Shape;2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2" name="Google Shape;2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Karen</a:t>
            </a:r>
            <a:endParaRPr/>
          </a:p>
        </p:txBody>
      </p:sp>
      <p:sp>
        <p:nvSpPr>
          <p:cNvPr id="280" name="Google Shape;2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4" name="Google Shape;29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Manuel</a:t>
            </a:r>
            <a:endParaRPr/>
          </a:p>
        </p:txBody>
      </p:sp>
      <p:sp>
        <p:nvSpPr>
          <p:cNvPr id="55" name="Google Shape;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 name="Google Shape;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Karen</a:t>
            </a:r>
            <a:endParaRPr/>
          </a:p>
        </p:txBody>
      </p:sp>
      <p:sp>
        <p:nvSpPr>
          <p:cNvPr id="105" name="Google Shape;1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 name="Google Shape;1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7396480" y="1076960"/>
            <a:ext cx="4511100" cy="5486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sz="44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7581"/>
            <a:ext cx="4008438" cy="6911100"/>
          </a:xfrm>
          <a:prstGeom prst="rect">
            <a:avLst/>
          </a:prstGeom>
          <a:noFill/>
          <a:ln>
            <a:noFill/>
          </a:ln>
          <a:effectLst>
            <a:outerShdw blurRad="190500" rotWithShape="0" algn="l" dist="38100">
              <a:srgbClr val="000000">
                <a:alpha val="40000"/>
              </a:srgbClr>
            </a:outerShdw>
          </a:effectLst>
        </p:spPr>
      </p:pic>
      <p:sp>
        <p:nvSpPr>
          <p:cNvPr id="17" name="Google Shape;17;p3"/>
          <p:cNvSpPr/>
          <p:nvPr/>
        </p:nvSpPr>
        <p:spPr>
          <a:xfrm>
            <a:off x="0" y="1133475"/>
            <a:ext cx="4008300" cy="4619700"/>
          </a:xfrm>
          <a:prstGeom prst="rect">
            <a:avLst/>
          </a:prstGeom>
          <a:solidFill>
            <a:schemeClr val="dk1">
              <a:alpha val="91764"/>
            </a:schemeClr>
          </a:solidFill>
          <a:ln>
            <a:noFill/>
          </a:ln>
          <a:effectLst>
            <a:outerShdw blurRad="393700" sx="1000" rotWithShape="0" algn="ctr" sy="1000">
              <a:schemeClr val="dk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8" name="Google Shape;18;p3"/>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19" name="Google Shape;19;p3"/>
          <p:cNvSpPr/>
          <p:nvPr/>
        </p:nvSpPr>
        <p:spPr>
          <a:xfrm>
            <a:off x="11490325" y="0"/>
            <a:ext cx="701700" cy="6858000"/>
          </a:xfrm>
          <a:prstGeom prst="rect">
            <a:avLst/>
          </a:prstGeom>
          <a:solidFill>
            <a:schemeClr val="accent1"/>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3"/>
          <p:cNvSpPr txBox="1"/>
          <p:nvPr>
            <p:ph type="title"/>
          </p:nvPr>
        </p:nvSpPr>
        <p:spPr>
          <a:xfrm>
            <a:off x="227885" y="1335091"/>
            <a:ext cx="3583500" cy="1611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3"/>
          <p:cNvSpPr txBox="1"/>
          <p:nvPr>
            <p:ph idx="1" type="body"/>
          </p:nvPr>
        </p:nvSpPr>
        <p:spPr>
          <a:xfrm>
            <a:off x="4360863" y="1193842"/>
            <a:ext cx="6672300" cy="5091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68300" lvl="1" marL="914400" algn="l">
              <a:lnSpc>
                <a:spcPct val="90000"/>
              </a:lnSpc>
              <a:spcBef>
                <a:spcPts val="500"/>
              </a:spcBef>
              <a:spcAft>
                <a:spcPts val="0"/>
              </a:spcAft>
              <a:buClr>
                <a:srgbClr val="404040"/>
              </a:buClr>
              <a:buSzPts val="2200"/>
              <a:buChar char="•"/>
              <a:defRPr sz="22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 name="Google Shape;22;p3"/>
          <p:cNvSpPr txBox="1"/>
          <p:nvPr>
            <p:ph idx="2" type="body"/>
          </p:nvPr>
        </p:nvSpPr>
        <p:spPr>
          <a:xfrm>
            <a:off x="227885" y="2947086"/>
            <a:ext cx="3583500" cy="25758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6"/>
              </a:buClr>
              <a:buSzPts val="2600"/>
              <a:buNone/>
              <a:defRPr sz="2600">
                <a:solidFill>
                  <a:schemeClr val="accent6"/>
                </a:solidFill>
              </a:defRPr>
            </a:lvl1pPr>
            <a:lvl2pPr indent="-228600" lvl="1" marL="914400" algn="l">
              <a:lnSpc>
                <a:spcPct val="90000"/>
              </a:lnSpc>
              <a:spcBef>
                <a:spcPts val="500"/>
              </a:spcBef>
              <a:spcAft>
                <a:spcPts val="0"/>
              </a:spcAft>
              <a:buClr>
                <a:srgbClr val="404040"/>
              </a:buClr>
              <a:buSzPts val="1400"/>
              <a:buNone/>
              <a:defRPr sz="1400"/>
            </a:lvl2pPr>
            <a:lvl3pPr indent="-228600" lvl="2" marL="1371600" algn="l">
              <a:lnSpc>
                <a:spcPct val="90000"/>
              </a:lnSpc>
              <a:spcBef>
                <a:spcPts val="500"/>
              </a:spcBef>
              <a:spcAft>
                <a:spcPts val="0"/>
              </a:spcAft>
              <a:buClr>
                <a:srgbClr val="404040"/>
              </a:buClr>
              <a:buSzPts val="1200"/>
              <a:buNone/>
              <a:defRPr sz="1200"/>
            </a:lvl3pPr>
            <a:lvl4pPr indent="-228600" lvl="3" marL="1828800" algn="l">
              <a:lnSpc>
                <a:spcPct val="90000"/>
              </a:lnSpc>
              <a:spcBef>
                <a:spcPts val="500"/>
              </a:spcBef>
              <a:spcAft>
                <a:spcPts val="0"/>
              </a:spcAft>
              <a:buClr>
                <a:srgbClr val="404040"/>
              </a:buClr>
              <a:buSzPts val="1000"/>
              <a:buNone/>
              <a:defRPr sz="1000"/>
            </a:lvl4pPr>
            <a:lvl5pPr indent="-228600" lvl="4" marL="2286000" algn="l">
              <a:lnSpc>
                <a:spcPct val="90000"/>
              </a:lnSpc>
              <a:spcBef>
                <a:spcPts val="500"/>
              </a:spcBef>
              <a:spcAft>
                <a:spcPts val="0"/>
              </a:spcAft>
              <a:buClr>
                <a:srgbClr val="40404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 name="Google Shape;23;p3"/>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26" name="Google Shape;26;p4"/>
          <p:cNvPicPr preferRelativeResize="0"/>
          <p:nvPr/>
        </p:nvPicPr>
        <p:blipFill rotWithShape="1">
          <a:blip r:embed="rId3">
            <a:alphaModFix/>
          </a:blip>
          <a:srcRect b="0" l="0" r="0" t="0"/>
          <a:stretch/>
        </p:blipFill>
        <p:spPr>
          <a:xfrm>
            <a:off x="-4945" y="0"/>
            <a:ext cx="822046" cy="6858000"/>
          </a:xfrm>
          <a:prstGeom prst="rect">
            <a:avLst/>
          </a:prstGeom>
          <a:noFill/>
          <a:ln>
            <a:noFill/>
          </a:ln>
          <a:effectLst>
            <a:outerShdw blurRad="190500" rotWithShape="0" algn="ctr" dist="50800">
              <a:srgbClr val="000000">
                <a:alpha val="40000"/>
              </a:srgbClr>
            </a:outerShdw>
          </a:effectLst>
        </p:spPr>
      </p:pic>
      <p:sp>
        <p:nvSpPr>
          <p:cNvPr id="27" name="Google Shape;27;p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4"/>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3" name="Google Shape;33;p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3">
            <a:alphaModFix/>
          </a:blip>
          <a:srcRect b="0" l="0" r="0" t="0"/>
          <a:stretch/>
        </p:blipFill>
        <p:spPr>
          <a:xfrm>
            <a:off x="4108" y="0"/>
            <a:ext cx="822046"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9" name="Google Shape;39;p6"/>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6319158" y="2752853"/>
            <a:ext cx="5502600" cy="3726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nam12.safelinks.protection.outlook.com/?url=https%3A%2F%2Fdrive.google.com%2Ffile%2Fd%2F1_mXBlFak33JX2LIinulMfMyJ2uFWmNLk%2Fview%3Fusp%3Dsharing&amp;data=04%7C01%7Cmarballo%40mtsac.edu%7Ca7873b0c050a427c614a08d93dc8d044%7Ccc4d4bf20a9e4240aedea7d1d688f935%7C0%7C0%7C637608754975337482%7CUnknown%7CTWFpbGZsb3d8eyJWIjoiMC4wLjAwMDAiLCJQIjoiV2luMzIiLCJBTiI6Ik1haWwiLCJXVCI6Mn0%3D%7C1000&amp;sdata=NDG82KlbIC%2Fiyb%2FRFEVkJZ%2Bmx0040ihK%2B8bV9OYAutA%3D&amp;reserved=0" TargetMode="External"/><Relationship Id="rId4" Type="http://schemas.openxmlformats.org/officeDocument/2006/relationships/hyperlink" Target="https://nam12.safelinks.protection.outlook.com/?url=https%3A%2F%2Fdrive.google.com%2Ffile%2Fd%2F1_mXBlFak33JX2LIinulMfMyJ2uFWmNLk%2Fview%3Fusp%3Dsharing&amp;data=04%7C01%7Cmarballo%40mtsac.edu%7Ca7873b0c050a427c614a08d93dc8d044%7Ccc4d4bf20a9e4240aedea7d1d688f935%7C0%7C0%7C637608754975337482%7CUnknown%7CTWFpbGZsb3d8eyJWIjoiMC4wLjAwMDAiLCJQIjoiV2luMzIiLCJBTiI6Ik1haWwiLCJXVCI6Mn0%3D%7C1000&amp;sdata=NDG82KlbIC%2Fiyb%2FRFEVkJZ%2Bmx0040ihK%2B8bV9OYAutA%3D&amp;reserved=0" TargetMode="External"/><Relationship Id="rId5" Type="http://schemas.openxmlformats.org/officeDocument/2006/relationships/hyperlink" Target="https://nam12.safelinks.protection.outlook.com/?url=https%3A%2F%2Fdrive.google.com%2Ffile%2Fd%2F1fB_NOuBDZ1lXILis7jLokTRWVLTwpYVi%2Fview%3Fusp%3Dsharing&amp;data=04%7C01%7Cmarballo%40mtsac.edu%7Ca7873b0c050a427c614a08d93dc8d044%7Ccc4d4bf20a9e4240aedea7d1d688f935%7C0%7C0%7C637608754975347476%7CUnknown%7CTWFpbGZsb3d8eyJWIjoiMC4wLjAwMDAiLCJQIjoiV2luMzIiLCJBTiI6Ik1haWwiLCJXVCI6Mn0%3D%7C1000&amp;sdata=tJzREpnHZfeJT6ASeHneJRyE2MXvMgdS4%2B5l0cZoblY%3D&amp;reserved=0" TargetMode="External"/><Relationship Id="rId6" Type="http://schemas.openxmlformats.org/officeDocument/2006/relationships/hyperlink" Target="https://nam12.safelinks.protection.outlook.com/?url=https%3A%2F%2Fdrive.google.com%2Ffile%2Fd%2F1KxRcC2vTh4U90po0CDxCKbOVKrUSj0BU%2Fview%3Fusp%3Dsharing&amp;data=04%7C01%7Cmarballo%40mtsac.edu%7Cde695f55c41c4f5ddc6608d93dd0d7ba%7Ccc4d4bf20a9e4240aedea7d1d688f935%7C0%7C0%7C637608789452498028%7CUnknown%7CTWFpbGZsb3d8eyJWIjoiMC4wLjAwMDAiLCJQIjoiV2luMzIiLCJBTiI6Ik1haWwiLCJXVCI6Mn0%3D%7C1000&amp;sdata=FnwRtLxbOOHuURfe3aXPhKDLSr9KuNSjZ2XXTHDTfpI%3D&amp;reserved=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hyperlink" Target="https://leginfo.legislature.ca.gov/faces/codes_displaySection.xhtml?lawCode=EDC&amp;sectionNum=84760.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ww.asccc.org/events/2021-04-30-160000-2021-05-01-230000/2021-career-noncredit-education-institute-virtual-event" TargetMode="External"/><Relationship Id="rId4" Type="http://schemas.openxmlformats.org/officeDocument/2006/relationships/hyperlink" Target="http://www.acceonline.org/" TargetMode="External"/><Relationship Id="rId5" Type="http://schemas.openxmlformats.org/officeDocument/2006/relationships/hyperlink" Target="https://www.cccco.edu/About-Us/Chancellors-Office/Divisions/Educational-Services-and-Support/What-we-do/Curriculum-and-Instruction-Unit/Curriculum/Noncredit-Curriculum-and-Instructional-Program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asccc.org/" TargetMode="External"/><Relationship Id="rId4" Type="http://schemas.openxmlformats.org/officeDocument/2006/relationships/hyperlink" Target="mailto:info@asccc.org" TargetMode="External"/><Relationship Id="rId10" Type="http://schemas.openxmlformats.org/officeDocument/2006/relationships/hyperlink" Target="https://asccc.org/sites/default/files/CCCCO_Report_Program_Course_Approval-web-102819.pdf" TargetMode="External"/><Relationship Id="rId9" Type="http://schemas.openxmlformats.org/officeDocument/2006/relationships/hyperlink" Target="http://www.acceonline.org/" TargetMode="External"/><Relationship Id="rId5" Type="http://schemas.openxmlformats.org/officeDocument/2006/relationships/hyperlink" Target="http://asccc.org/content/application-statewide-service" TargetMode="External"/><Relationship Id="rId6" Type="http://schemas.openxmlformats.org/officeDocument/2006/relationships/hyperlink" Target="http://asccc.org/calendar/list/events" TargetMode="External"/><Relationship Id="rId7" Type="http://schemas.openxmlformats.org/officeDocument/2006/relationships/hyperlink" Target="http://asccc.org/services" TargetMode="External"/><Relationship Id="rId8" Type="http://schemas.openxmlformats.org/officeDocument/2006/relationships/hyperlink" Target="http://asccc.org/disciplines-lis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mailto:chowkaren@fhda.edu" TargetMode="External"/><Relationship Id="rId4" Type="http://schemas.openxmlformats.org/officeDocument/2006/relationships/hyperlink" Target="mailto:mvelez@sdcc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8"/>
          <p:cNvSpPr txBox="1"/>
          <p:nvPr>
            <p:ph type="title"/>
          </p:nvPr>
        </p:nvSpPr>
        <p:spPr>
          <a:xfrm>
            <a:off x="7396480" y="1076960"/>
            <a:ext cx="4511100" cy="5486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None/>
            </a:pPr>
            <a:r>
              <a:rPr lang="en-US"/>
              <a:t>Non-Credit Curriculum Basics</a:t>
            </a:r>
            <a:br>
              <a:rPr lang="en-US"/>
            </a:br>
            <a:r>
              <a:rPr lang="en-US" sz="2100"/>
              <a:t>Karen Chow, Area D Representative</a:t>
            </a:r>
            <a:br>
              <a:rPr lang="en-US" sz="2100"/>
            </a:br>
            <a:r>
              <a:rPr lang="en-US" sz="2100"/>
              <a:t>Manuel Vélez, South Representative</a:t>
            </a:r>
            <a:endParaRPr sz="2100"/>
          </a:p>
          <a:p>
            <a:pPr indent="0" lvl="0" marL="0" rtl="0" algn="ctr">
              <a:lnSpc>
                <a:spcPct val="100000"/>
              </a:lnSpc>
              <a:spcBef>
                <a:spcPts val="0"/>
              </a:spcBef>
              <a:spcAft>
                <a:spcPts val="0"/>
              </a:spcAft>
              <a:buNone/>
            </a:pPr>
            <a:r>
              <a:rPr lang="en-US" sz="2100"/>
              <a:t>Emma Díaz, ACCE</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227885" y="2847802"/>
            <a:ext cx="3583461" cy="161199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b="1" lang="en-US" sz="3600"/>
              <a:t>Differences and connections between credit and noncredit courses</a:t>
            </a:r>
            <a:endParaRPr/>
          </a:p>
        </p:txBody>
      </p:sp>
      <p:sp>
        <p:nvSpPr>
          <p:cNvPr id="130" name="Google Shape;130;p17"/>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Understanding Venn diagram symbols — with examples | Cacoo" id="131" name="Google Shape;131;p17"/>
          <p:cNvPicPr preferRelativeResize="0"/>
          <p:nvPr/>
        </p:nvPicPr>
        <p:blipFill rotWithShape="1">
          <a:blip r:embed="rId3">
            <a:alphaModFix/>
          </a:blip>
          <a:srcRect b="0" l="0" r="0" t="0"/>
          <a:stretch/>
        </p:blipFill>
        <p:spPr>
          <a:xfrm>
            <a:off x="4353198" y="1364944"/>
            <a:ext cx="6917429" cy="45777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697094" y="365125"/>
            <a:ext cx="9626600" cy="756192"/>
          </a:xfrm>
          <a:prstGeom prst="rect">
            <a:avLst/>
          </a:prstGeom>
          <a:noFill/>
          <a:ln>
            <a:noFill/>
          </a:ln>
        </p:spPr>
        <p:txBody>
          <a:bodyPr anchorCtr="0" anchor="b" bIns="45700" lIns="91425" spcFirstLastPara="1" rIns="91425" wrap="square" tIns="45700">
            <a:normAutofit/>
          </a:bodyPr>
          <a:lstStyle/>
          <a:p>
            <a:pPr indent="0" lvl="0" marL="0" rtl="0" algn="just">
              <a:lnSpc>
                <a:spcPct val="90000"/>
              </a:lnSpc>
              <a:spcBef>
                <a:spcPts val="0"/>
              </a:spcBef>
              <a:spcAft>
                <a:spcPts val="0"/>
              </a:spcAft>
              <a:buNone/>
            </a:pPr>
            <a:r>
              <a:rPr lang="en-US"/>
              <a:t>		Credit        	vs.	        Non-Credit</a:t>
            </a:r>
            <a:endParaRPr/>
          </a:p>
        </p:txBody>
      </p:sp>
      <p:pic>
        <p:nvPicPr>
          <p:cNvPr id="137" name="Google Shape;137;p18"/>
          <p:cNvPicPr preferRelativeResize="0"/>
          <p:nvPr/>
        </p:nvPicPr>
        <p:blipFill rotWithShape="1">
          <a:blip r:embed="rId3">
            <a:alphaModFix/>
          </a:blip>
          <a:srcRect b="0" l="0" r="0" t="0"/>
          <a:stretch/>
        </p:blipFill>
        <p:spPr>
          <a:xfrm>
            <a:off x="1727200" y="1121317"/>
            <a:ext cx="9626600" cy="5506315"/>
          </a:xfrm>
          <a:prstGeom prst="rect">
            <a:avLst/>
          </a:prstGeom>
          <a:noFill/>
          <a:ln>
            <a:noFill/>
          </a:ln>
        </p:spPr>
      </p:pic>
      <p:sp>
        <p:nvSpPr>
          <p:cNvPr id="138" name="Google Shape;138;p18"/>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1277650" y="365125"/>
            <a:ext cx="10046043" cy="10687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Noncredit enrollment structures</a:t>
            </a:r>
            <a:endParaRPr/>
          </a:p>
        </p:txBody>
      </p:sp>
      <p:sp>
        <p:nvSpPr>
          <p:cNvPr id="144" name="Google Shape;144;p1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5" name="Google Shape;145;p19"/>
          <p:cNvSpPr txBox="1"/>
          <p:nvPr/>
        </p:nvSpPr>
        <p:spPr>
          <a:xfrm>
            <a:off x="6096000" y="1766237"/>
            <a:ext cx="5227693" cy="365228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404040"/>
              </a:buClr>
              <a:buSzPts val="2800"/>
              <a:buFont typeface="Arial"/>
              <a:buNone/>
            </a:pPr>
            <a:r>
              <a:rPr b="1" i="0" lang="en-US" sz="2800" u="none" cap="none" strike="noStrike">
                <a:solidFill>
                  <a:srgbClr val="404040"/>
                </a:solidFill>
                <a:latin typeface="Arial"/>
                <a:ea typeface="Arial"/>
                <a:cs typeface="Arial"/>
                <a:sym typeface="Arial"/>
              </a:rPr>
              <a:t>Open-entry/open-exit</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Offered at any time during or across terms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Students enter and leave any time within the course dates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Common for all noncredit courses and programs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More difficult to determine persistence and completion</a:t>
            </a:r>
            <a:endParaRPr/>
          </a:p>
        </p:txBody>
      </p:sp>
      <p:sp>
        <p:nvSpPr>
          <p:cNvPr id="146" name="Google Shape;146;p19"/>
          <p:cNvSpPr txBox="1"/>
          <p:nvPr/>
        </p:nvSpPr>
        <p:spPr>
          <a:xfrm>
            <a:off x="1277651" y="1766237"/>
            <a:ext cx="4818349" cy="398468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404040"/>
              </a:buClr>
              <a:buSzPts val="2800"/>
              <a:buFont typeface="Arial"/>
              <a:buNone/>
            </a:pPr>
            <a:r>
              <a:rPr b="1" i="0" lang="en-US" sz="2800" u="none" cap="none" strike="noStrike">
                <a:solidFill>
                  <a:srgbClr val="404040"/>
                </a:solidFill>
                <a:latin typeface="Arial"/>
                <a:ea typeface="Arial"/>
                <a:cs typeface="Arial"/>
                <a:sym typeface="Arial"/>
              </a:rPr>
              <a:t>Managed-enrolled</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Offered at any time during or across terms</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Students enter by a specified date; start and end date</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Common for short-term vocational courses, VESL</a:t>
            </a:r>
            <a:endParaRPr/>
          </a:p>
          <a:p>
            <a:pPr indent="-228600" lvl="0" marL="228600" marR="0" rtl="0" algn="l">
              <a:lnSpc>
                <a:spcPct val="90000"/>
              </a:lnSpc>
              <a:spcBef>
                <a:spcPts val="1000"/>
              </a:spcBef>
              <a:spcAft>
                <a:spcPts val="0"/>
              </a:spcAft>
              <a:buClr>
                <a:srgbClr val="404040"/>
              </a:buClr>
              <a:buSzPts val="2400"/>
              <a:buFont typeface="Arial"/>
              <a:buChar char="•"/>
            </a:pPr>
            <a:r>
              <a:rPr b="0" i="0" lang="en-US" sz="2400" u="none" cap="none" strike="noStrike">
                <a:solidFill>
                  <a:srgbClr val="404040"/>
                </a:solidFill>
                <a:latin typeface="Arial"/>
                <a:ea typeface="Arial"/>
                <a:cs typeface="Arial"/>
                <a:sym typeface="Arial"/>
              </a:rPr>
              <a:t>Persistence and completion rates generally higher than open-entry courses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Noncredit Course Examples</a:t>
            </a:r>
            <a:endParaRPr/>
          </a:p>
        </p:txBody>
      </p:sp>
      <p:sp>
        <p:nvSpPr>
          <p:cNvPr id="152" name="Google Shape;152;p20"/>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404040"/>
              </a:buClr>
              <a:buSzPts val="2400"/>
              <a:buFont typeface="Noto Sans Symbols"/>
              <a:buChar char="▪"/>
            </a:pPr>
            <a:r>
              <a:rPr lang="en-US" sz="2400"/>
              <a:t>Three examples of NC COR including modalities, disciplines, CMOs, methods of assessment, instructional hours, </a:t>
            </a:r>
            <a:r>
              <a:rPr lang="en-US"/>
              <a:t>etc</a:t>
            </a:r>
            <a:endParaRPr/>
          </a:p>
          <a:p>
            <a:pPr indent="-228600" lvl="0" marL="228600" rtl="0" algn="l">
              <a:lnSpc>
                <a:spcPct val="100000"/>
              </a:lnSpc>
              <a:spcBef>
                <a:spcPts val="0"/>
              </a:spcBef>
              <a:spcAft>
                <a:spcPts val="0"/>
              </a:spcAft>
              <a:buClr>
                <a:srgbClr val="404040"/>
              </a:buClr>
              <a:buSzPts val="2400"/>
              <a:buFont typeface="Noto Sans Symbols"/>
              <a:buChar char="▪"/>
            </a:pPr>
            <a:r>
              <a:rPr lang="en-US"/>
              <a:t>NC courses fit into college’s Guided Pathways mapping; designed for transition to college or work</a:t>
            </a:r>
            <a:endParaRPr/>
          </a:p>
          <a:p>
            <a:pPr indent="-76200" lvl="0" marL="228600" rtl="0" algn="l">
              <a:lnSpc>
                <a:spcPct val="100000"/>
              </a:lnSpc>
              <a:spcBef>
                <a:spcPts val="0"/>
              </a:spcBef>
              <a:spcAft>
                <a:spcPts val="0"/>
              </a:spcAft>
              <a:buClr>
                <a:srgbClr val="404040"/>
              </a:buClr>
              <a:buSzPts val="2400"/>
              <a:buFont typeface="Noto Sans Symbols"/>
              <a:buNone/>
            </a:pPr>
            <a:r>
              <a:t/>
            </a:r>
            <a:endParaRPr sz="2400"/>
          </a:p>
          <a:p>
            <a:pPr indent="-209550" lvl="0" marL="228600" rtl="0" algn="l">
              <a:lnSpc>
                <a:spcPct val="100000"/>
              </a:lnSpc>
              <a:spcBef>
                <a:spcPts val="0"/>
              </a:spcBef>
              <a:spcAft>
                <a:spcPts val="0"/>
              </a:spcAft>
              <a:buClr>
                <a:srgbClr val="404040"/>
              </a:buClr>
              <a:buSzPts val="300"/>
              <a:buFont typeface="Noto Sans Symbols"/>
              <a:buNone/>
            </a:pPr>
            <a:r>
              <a:t/>
            </a:r>
            <a:endParaRPr sz="300" u="sng">
              <a:solidFill>
                <a:schemeClr val="hlink"/>
              </a:solidFill>
              <a:hlinkClick r:id="rId3"/>
            </a:endParaRPr>
          </a:p>
          <a:p>
            <a:pPr indent="-177800" lvl="1" marL="403225" rtl="0" algn="l">
              <a:lnSpc>
                <a:spcPct val="100000"/>
              </a:lnSpc>
              <a:spcBef>
                <a:spcPts val="0"/>
              </a:spcBef>
              <a:spcAft>
                <a:spcPts val="0"/>
              </a:spcAft>
              <a:buClr>
                <a:srgbClr val="404040"/>
              </a:buClr>
              <a:buSzPts val="2400"/>
              <a:buFont typeface="Noto Sans Symbols"/>
              <a:buChar char="▪"/>
            </a:pPr>
            <a:r>
              <a:rPr lang="en-US" sz="2400" u="sng">
                <a:solidFill>
                  <a:schemeClr val="hlink"/>
                </a:solidFill>
                <a:hlinkClick r:id="rId4"/>
              </a:rPr>
              <a:t>ESU</a:t>
            </a:r>
            <a:r>
              <a:rPr lang="en-US" sz="2400"/>
              <a:t> - Contextualized ESL course offered in a Vocational ESL program</a:t>
            </a:r>
            <a:endParaRPr/>
          </a:p>
          <a:p>
            <a:pPr indent="-177800" lvl="1" marL="403225" rtl="0" algn="l">
              <a:lnSpc>
                <a:spcPct val="90000"/>
              </a:lnSpc>
              <a:spcBef>
                <a:spcPts val="500"/>
              </a:spcBef>
              <a:spcAft>
                <a:spcPts val="0"/>
              </a:spcAft>
              <a:buClr>
                <a:srgbClr val="404040"/>
              </a:buClr>
              <a:buSzPts val="2400"/>
              <a:buFont typeface="Noto Sans Symbols"/>
              <a:buChar char="▪"/>
            </a:pPr>
            <a:r>
              <a:rPr lang="en-US" sz="2400" u="sng">
                <a:solidFill>
                  <a:schemeClr val="hlink"/>
                </a:solidFill>
                <a:hlinkClick r:id="rId5"/>
              </a:rPr>
              <a:t>Basic Welding</a:t>
            </a:r>
            <a:r>
              <a:rPr lang="en-US" sz="2400"/>
              <a:t> - Entry level welding class for NC students</a:t>
            </a:r>
            <a:endParaRPr/>
          </a:p>
          <a:p>
            <a:pPr indent="-177800" lvl="1" marL="403225" rtl="0" algn="l">
              <a:lnSpc>
                <a:spcPct val="90000"/>
              </a:lnSpc>
              <a:spcBef>
                <a:spcPts val="500"/>
              </a:spcBef>
              <a:spcAft>
                <a:spcPts val="0"/>
              </a:spcAft>
              <a:buClr>
                <a:srgbClr val="404040"/>
              </a:buClr>
              <a:buSzPts val="2400"/>
              <a:buFont typeface="Noto Sans Symbols"/>
              <a:buChar char="▪"/>
            </a:pPr>
            <a:r>
              <a:rPr lang="en-US" sz="2400" u="sng">
                <a:solidFill>
                  <a:schemeClr val="hlink"/>
                </a:solidFill>
                <a:hlinkClick r:id="rId6"/>
              </a:rPr>
              <a:t>AIME</a:t>
            </a:r>
            <a:r>
              <a:rPr lang="en-US" sz="2400"/>
              <a:t> B-STEM math – Academic Intervention for Math and English, support for credit math success</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53" name="Google Shape;153;p2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277650" y="365125"/>
            <a:ext cx="10046043" cy="103469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Noncredit Mirrored Courses</a:t>
            </a:r>
            <a:endParaRPr/>
          </a:p>
        </p:txBody>
      </p:sp>
      <p:sp>
        <p:nvSpPr>
          <p:cNvPr id="159" name="Google Shape;159;p2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0" name="Google Shape;160;p21"/>
          <p:cNvPicPr preferRelativeResize="0"/>
          <p:nvPr/>
        </p:nvPicPr>
        <p:blipFill>
          <a:blip r:embed="rId3">
            <a:alphaModFix/>
          </a:blip>
          <a:stretch>
            <a:fillRect/>
          </a:stretch>
        </p:blipFill>
        <p:spPr>
          <a:xfrm>
            <a:off x="1874075" y="1552222"/>
            <a:ext cx="9360416" cy="46517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227885" y="2227607"/>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b="1" lang="en-US" sz="3600"/>
              <a:t>Funding noncredit courses</a:t>
            </a:r>
            <a:endParaRPr/>
          </a:p>
        </p:txBody>
      </p:sp>
      <p:pic>
        <p:nvPicPr>
          <p:cNvPr descr="Funding - Free of Charge Creative Commons Wooden Tile image" id="166" name="Google Shape;166;p22"/>
          <p:cNvPicPr preferRelativeResize="0"/>
          <p:nvPr/>
        </p:nvPicPr>
        <p:blipFill rotWithShape="1">
          <a:blip r:embed="rId3">
            <a:alphaModFix/>
          </a:blip>
          <a:srcRect b="0" l="0" r="8917" t="0"/>
          <a:stretch/>
        </p:blipFill>
        <p:spPr>
          <a:xfrm>
            <a:off x="4356705" y="1335091"/>
            <a:ext cx="6672648" cy="4890128"/>
          </a:xfrm>
          <a:prstGeom prst="rect">
            <a:avLst/>
          </a:prstGeom>
          <a:solidFill>
            <a:srgbClr val="FFFFFF"/>
          </a:solidFill>
          <a:ln>
            <a:noFill/>
          </a:ln>
        </p:spPr>
      </p:pic>
      <p:sp>
        <p:nvSpPr>
          <p:cNvPr id="167" name="Google Shape;167;p22"/>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200"/>
              <a:t>Career Development &amp; College Preparation </a:t>
            </a:r>
            <a:r>
              <a:rPr lang="en-US" sz="2800"/>
              <a:t>(CDCP)</a:t>
            </a:r>
            <a:endParaRPr sz="3200"/>
          </a:p>
        </p:txBody>
      </p:sp>
      <p:sp>
        <p:nvSpPr>
          <p:cNvPr id="173" name="Google Shape;173;p2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74" name="Google Shape;174;p23"/>
          <p:cNvGrpSpPr/>
          <p:nvPr/>
        </p:nvGrpSpPr>
        <p:grpSpPr>
          <a:xfrm>
            <a:off x="1311252" y="4143338"/>
            <a:ext cx="7349210" cy="1920636"/>
            <a:chOff x="1036692" y="316"/>
            <a:chExt cx="7349210" cy="1920636"/>
          </a:xfrm>
        </p:grpSpPr>
        <p:sp>
          <p:nvSpPr>
            <p:cNvPr id="175" name="Google Shape;175;p23"/>
            <p:cNvSpPr/>
            <p:nvPr/>
          </p:nvSpPr>
          <p:spPr>
            <a:xfrm>
              <a:off x="4711298" y="793968"/>
              <a:ext cx="2880954" cy="333333"/>
            </a:xfrm>
            <a:custGeom>
              <a:rect b="b" l="l" r="r" t="t"/>
              <a:pathLst>
                <a:path extrusionOk="0" h="120000" w="120000">
                  <a:moveTo>
                    <a:pt x="0" y="0"/>
                  </a:moveTo>
                  <a:lnTo>
                    <a:pt x="0" y="65133"/>
                  </a:lnTo>
                  <a:lnTo>
                    <a:pt x="130266" y="65133"/>
                  </a:lnTo>
                  <a:lnTo>
                    <a:pt x="130266" y="130266"/>
                  </a:lnTo>
                </a:path>
              </a:pathLst>
            </a:custGeom>
            <a:noFill/>
            <a:ln cap="flat" cmpd="sng" w="12700">
              <a:solidFill>
                <a:srgbClr val="735E92"/>
              </a:solidFill>
              <a:prstDash val="solid"/>
              <a:miter lim="800000"/>
              <a:headEnd len="sm" w="sm" type="none"/>
              <a:tailEnd len="sm" w="sm" type="none"/>
            </a:ln>
          </p:spPr>
        </p:sp>
        <p:sp>
          <p:nvSpPr>
            <p:cNvPr id="176" name="Google Shape;176;p23"/>
            <p:cNvSpPr/>
            <p:nvPr/>
          </p:nvSpPr>
          <p:spPr>
            <a:xfrm>
              <a:off x="4711298" y="793968"/>
              <a:ext cx="960318" cy="333333"/>
            </a:xfrm>
            <a:custGeom>
              <a:rect b="b" l="l" r="r" t="t"/>
              <a:pathLst>
                <a:path extrusionOk="0" h="120000" w="120000">
                  <a:moveTo>
                    <a:pt x="0" y="0"/>
                  </a:moveTo>
                  <a:lnTo>
                    <a:pt x="0" y="65133"/>
                  </a:lnTo>
                  <a:lnTo>
                    <a:pt x="130266" y="65133"/>
                  </a:lnTo>
                  <a:lnTo>
                    <a:pt x="130266" y="130266"/>
                  </a:lnTo>
                </a:path>
              </a:pathLst>
            </a:custGeom>
            <a:noFill/>
            <a:ln cap="flat" cmpd="sng" w="12700">
              <a:solidFill>
                <a:srgbClr val="735E92"/>
              </a:solidFill>
              <a:prstDash val="solid"/>
              <a:miter lim="800000"/>
              <a:headEnd len="sm" w="sm" type="none"/>
              <a:tailEnd len="sm" w="sm" type="none"/>
            </a:ln>
          </p:spPr>
        </p:sp>
        <p:sp>
          <p:nvSpPr>
            <p:cNvPr id="177" name="Google Shape;177;p23"/>
            <p:cNvSpPr/>
            <p:nvPr/>
          </p:nvSpPr>
          <p:spPr>
            <a:xfrm>
              <a:off x="3750979" y="793968"/>
              <a:ext cx="960318" cy="333333"/>
            </a:xfrm>
            <a:custGeom>
              <a:rect b="b" l="l" r="r" t="t"/>
              <a:pathLst>
                <a:path extrusionOk="0" h="120000" w="120000">
                  <a:moveTo>
                    <a:pt x="130266" y="0"/>
                  </a:moveTo>
                  <a:lnTo>
                    <a:pt x="130266" y="65133"/>
                  </a:lnTo>
                  <a:lnTo>
                    <a:pt x="0" y="65133"/>
                  </a:lnTo>
                  <a:lnTo>
                    <a:pt x="0" y="130266"/>
                  </a:lnTo>
                </a:path>
              </a:pathLst>
            </a:custGeom>
            <a:noFill/>
            <a:ln cap="flat" cmpd="sng" w="12700">
              <a:solidFill>
                <a:srgbClr val="735E92"/>
              </a:solidFill>
              <a:prstDash val="solid"/>
              <a:miter lim="800000"/>
              <a:headEnd len="sm" w="sm" type="none"/>
              <a:tailEnd len="sm" w="sm" type="none"/>
            </a:ln>
          </p:spPr>
        </p:sp>
        <p:sp>
          <p:nvSpPr>
            <p:cNvPr id="178" name="Google Shape;178;p23"/>
            <p:cNvSpPr/>
            <p:nvPr/>
          </p:nvSpPr>
          <p:spPr>
            <a:xfrm>
              <a:off x="1830343" y="793968"/>
              <a:ext cx="2880954" cy="333333"/>
            </a:xfrm>
            <a:custGeom>
              <a:rect b="b" l="l" r="r" t="t"/>
              <a:pathLst>
                <a:path extrusionOk="0" h="120000" w="120000">
                  <a:moveTo>
                    <a:pt x="130266" y="0"/>
                  </a:moveTo>
                  <a:lnTo>
                    <a:pt x="130266" y="65133"/>
                  </a:lnTo>
                  <a:lnTo>
                    <a:pt x="0" y="65133"/>
                  </a:lnTo>
                  <a:lnTo>
                    <a:pt x="0" y="130266"/>
                  </a:lnTo>
                </a:path>
              </a:pathLst>
            </a:custGeom>
            <a:noFill/>
            <a:ln cap="flat" cmpd="sng" w="12700">
              <a:solidFill>
                <a:srgbClr val="735E92"/>
              </a:solidFill>
              <a:prstDash val="solid"/>
              <a:miter lim="800000"/>
              <a:headEnd len="sm" w="sm" type="none"/>
              <a:tailEnd len="sm" w="sm" type="none"/>
            </a:ln>
          </p:spPr>
        </p:sp>
        <p:sp>
          <p:nvSpPr>
            <p:cNvPr id="179" name="Google Shape;179;p23"/>
            <p:cNvSpPr/>
            <p:nvPr/>
          </p:nvSpPr>
          <p:spPr>
            <a:xfrm>
              <a:off x="3917646" y="316"/>
              <a:ext cx="1587302" cy="793651"/>
            </a:xfrm>
            <a:prstGeom prst="rect">
              <a:avLst/>
            </a:prstGeom>
            <a:solidFill>
              <a:srgbClr val="927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txBox="1"/>
            <p:nvPr/>
          </p:nvSpPr>
          <p:spPr>
            <a:xfrm>
              <a:off x="3917646" y="316"/>
              <a:ext cx="1587302" cy="79365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CDCP Categories</a:t>
              </a:r>
              <a:endParaRPr/>
            </a:p>
          </p:txBody>
        </p:sp>
        <p:sp>
          <p:nvSpPr>
            <p:cNvPr id="181" name="Google Shape;181;p23"/>
            <p:cNvSpPr/>
            <p:nvPr/>
          </p:nvSpPr>
          <p:spPr>
            <a:xfrm>
              <a:off x="1036692" y="1127301"/>
              <a:ext cx="1587302" cy="793651"/>
            </a:xfrm>
            <a:prstGeom prst="rect">
              <a:avLst/>
            </a:prstGeom>
            <a:solidFill>
              <a:srgbClr val="927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txBox="1"/>
            <p:nvPr/>
          </p:nvSpPr>
          <p:spPr>
            <a:xfrm>
              <a:off x="1036692" y="1127301"/>
              <a:ext cx="1587302" cy="79365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ESL </a:t>
              </a:r>
              <a:endParaRPr/>
            </a:p>
            <a:p>
              <a:pPr indent="0" lvl="0" marL="0" marR="0" rtl="0" algn="ctr">
                <a:lnSpc>
                  <a:spcPct val="90000"/>
                </a:lnSpc>
                <a:spcBef>
                  <a:spcPts val="665"/>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(and VESL)</a:t>
              </a:r>
              <a:endParaRPr/>
            </a:p>
          </p:txBody>
        </p:sp>
        <p:sp>
          <p:nvSpPr>
            <p:cNvPr id="183" name="Google Shape;183;p23"/>
            <p:cNvSpPr/>
            <p:nvPr/>
          </p:nvSpPr>
          <p:spPr>
            <a:xfrm>
              <a:off x="2957328" y="1127301"/>
              <a:ext cx="1587302" cy="793651"/>
            </a:xfrm>
            <a:prstGeom prst="rect">
              <a:avLst/>
            </a:prstGeom>
            <a:solidFill>
              <a:srgbClr val="927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nvSpPr>
          <p:spPr>
            <a:xfrm>
              <a:off x="2957328" y="1127301"/>
              <a:ext cx="1587302" cy="79365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Basic Skills</a:t>
              </a:r>
              <a:endParaRPr/>
            </a:p>
          </p:txBody>
        </p:sp>
        <p:sp>
          <p:nvSpPr>
            <p:cNvPr id="185" name="Google Shape;185;p23"/>
            <p:cNvSpPr/>
            <p:nvPr/>
          </p:nvSpPr>
          <p:spPr>
            <a:xfrm>
              <a:off x="4877964" y="1127301"/>
              <a:ext cx="1587302" cy="793651"/>
            </a:xfrm>
            <a:prstGeom prst="rect">
              <a:avLst/>
            </a:prstGeom>
            <a:solidFill>
              <a:srgbClr val="927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txBox="1"/>
            <p:nvPr/>
          </p:nvSpPr>
          <p:spPr>
            <a:xfrm>
              <a:off x="4877964" y="1127301"/>
              <a:ext cx="1587302" cy="79365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Short-term Vocational w/High Empl.</a:t>
              </a:r>
              <a:endParaRPr/>
            </a:p>
          </p:txBody>
        </p:sp>
        <p:sp>
          <p:nvSpPr>
            <p:cNvPr id="187" name="Google Shape;187;p23"/>
            <p:cNvSpPr/>
            <p:nvPr/>
          </p:nvSpPr>
          <p:spPr>
            <a:xfrm>
              <a:off x="6798600" y="1127301"/>
              <a:ext cx="1587302" cy="793651"/>
            </a:xfrm>
            <a:prstGeom prst="rect">
              <a:avLst/>
            </a:prstGeom>
            <a:solidFill>
              <a:srgbClr val="9277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nvSpPr>
          <p:spPr>
            <a:xfrm>
              <a:off x="6798600" y="1127301"/>
              <a:ext cx="1587302" cy="79365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FFFFFF"/>
                </a:buClr>
                <a:buSzPts val="1900"/>
                <a:buFont typeface="Arial"/>
                <a:buNone/>
              </a:pPr>
              <a:r>
                <a:rPr b="0" i="0" lang="en-US" sz="1900" u="none" cap="none" strike="noStrike">
                  <a:solidFill>
                    <a:srgbClr val="FFFFFF"/>
                  </a:solidFill>
                  <a:latin typeface="Arial"/>
                  <a:ea typeface="Arial"/>
                  <a:cs typeface="Arial"/>
                  <a:sym typeface="Arial"/>
                </a:rPr>
                <a:t>Workforce Preparation </a:t>
              </a:r>
              <a:endParaRPr/>
            </a:p>
          </p:txBody>
        </p:sp>
      </p:grpSp>
      <p:sp>
        <p:nvSpPr>
          <p:cNvPr id="189" name="Google Shape;189;p23"/>
          <p:cNvSpPr/>
          <p:nvPr/>
        </p:nvSpPr>
        <p:spPr>
          <a:xfrm>
            <a:off x="7010400" y="3261798"/>
            <a:ext cx="3427413" cy="1506120"/>
          </a:xfrm>
          <a:prstGeom prst="cloudCallout">
            <a:avLst>
              <a:gd fmla="val 43135" name="adj1"/>
              <a:gd fmla="val 47300" name="adj2"/>
            </a:avLst>
          </a:prstGeom>
          <a:solidFill>
            <a:srgbClr val="FFC000"/>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1600"/>
              <a:buFont typeface="Arial"/>
              <a:buNone/>
            </a:pPr>
            <a:r>
              <a:rPr b="1" i="0" lang="en-US" sz="1600" u="none" cap="none" strike="noStrike">
                <a:solidFill>
                  <a:srgbClr val="005B96"/>
                </a:solidFill>
                <a:latin typeface="Arial"/>
                <a:ea typeface="Arial"/>
                <a:cs typeface="Arial"/>
                <a:sym typeface="Arial"/>
              </a:rPr>
              <a:t>CDCP categories are </a:t>
            </a:r>
            <a:r>
              <a:rPr b="1" i="0" lang="en-US" sz="1600" u="sng" cap="none" strike="noStrike">
                <a:solidFill>
                  <a:srgbClr val="005B96"/>
                </a:solidFill>
                <a:latin typeface="Arial"/>
                <a:ea typeface="Arial"/>
                <a:cs typeface="Arial"/>
                <a:sym typeface="Arial"/>
              </a:rPr>
              <a:t>NOT</a:t>
            </a:r>
            <a:r>
              <a:rPr b="1" i="0" lang="en-US" sz="1600" u="none" cap="none" strike="noStrike">
                <a:solidFill>
                  <a:srgbClr val="005B96"/>
                </a:solidFill>
                <a:latin typeface="Arial"/>
                <a:ea typeface="Arial"/>
                <a:cs typeface="Arial"/>
                <a:sym typeface="Arial"/>
              </a:rPr>
              <a:t>  “Special Populations” categories</a:t>
            </a:r>
            <a:endParaRPr/>
          </a:p>
        </p:txBody>
      </p:sp>
      <p:pic>
        <p:nvPicPr>
          <p:cNvPr id="190" name="Google Shape;190;p23"/>
          <p:cNvPicPr preferRelativeResize="0"/>
          <p:nvPr/>
        </p:nvPicPr>
        <p:blipFill rotWithShape="1">
          <a:blip r:embed="rId3">
            <a:alphaModFix/>
          </a:blip>
          <a:srcRect b="0" l="0" r="0" t="0"/>
          <a:stretch/>
        </p:blipFill>
        <p:spPr>
          <a:xfrm>
            <a:off x="9860756" y="4850230"/>
            <a:ext cx="1504421" cy="1506120"/>
          </a:xfrm>
          <a:prstGeom prst="rect">
            <a:avLst/>
          </a:prstGeom>
          <a:noFill/>
          <a:ln>
            <a:noFill/>
          </a:ln>
          <a:effectLst>
            <a:outerShdw blurRad="292100" rotWithShape="0" algn="tl" dir="2700000" dist="139700">
              <a:srgbClr val="333333">
                <a:alpha val="64705"/>
              </a:srgbClr>
            </a:outerShdw>
          </a:effectLst>
        </p:spPr>
      </p:pic>
      <p:sp>
        <p:nvSpPr>
          <p:cNvPr id="191" name="Google Shape;191;p23"/>
          <p:cNvSpPr txBox="1"/>
          <p:nvPr/>
        </p:nvSpPr>
        <p:spPr>
          <a:xfrm>
            <a:off x="1134533" y="1826358"/>
            <a:ext cx="8822267"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CDCP courses eligible for “enhanced funding” apportionment at a higher FTES rate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Noncredit courses in preparation for employment or success in college-level credit coursework</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In accordance with provisions of Ed Code </a:t>
            </a:r>
            <a:r>
              <a:rPr b="1" lang="en-US" sz="2000" u="sng">
                <a:solidFill>
                  <a:schemeClr val="dk1"/>
                </a:solidFill>
                <a:latin typeface="Calibri"/>
                <a:ea typeface="Calibri"/>
                <a:cs typeface="Calibri"/>
                <a:sym typeface="Calibri"/>
                <a:hlinkClick r:id="rId4">
                  <a:extLst>
                    <a:ext uri="{A12FA001-AC4F-418D-AE19-62706E023703}">
                      <ahyp:hlinkClr val="tx"/>
                    </a:ext>
                  </a:extLst>
                </a:hlinkClick>
              </a:rPr>
              <a:t>84760.5</a:t>
            </a:r>
            <a:r>
              <a:rPr lang="en-US" sz="2000">
                <a:solidFill>
                  <a:schemeClr val="dk1"/>
                </a:solidFill>
                <a:latin typeface="Calibri"/>
                <a:ea typeface="Calibri"/>
                <a:cs typeface="Calibri"/>
                <a:sym typeface="Calibri"/>
              </a:rPr>
              <a:t>, a sequence of noncredit courses leading to a:</a:t>
            </a:r>
            <a:endParaRPr/>
          </a:p>
          <a:p>
            <a:pPr indent="-457200" lvl="1" marL="9144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Certificate of Competency, or</a:t>
            </a:r>
            <a:endParaRPr/>
          </a:p>
          <a:p>
            <a:pPr indent="-457200" lvl="1" marL="9144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Certificate of Completion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1277650" y="365126"/>
            <a:ext cx="10046043" cy="10981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Noncredit CDCP Certificates</a:t>
            </a:r>
            <a:endParaRPr/>
          </a:p>
        </p:txBody>
      </p:sp>
      <p:sp>
        <p:nvSpPr>
          <p:cNvPr id="197" name="Google Shape;197;p2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98" name="Google Shape;198;p24"/>
          <p:cNvGrpSpPr/>
          <p:nvPr/>
        </p:nvGrpSpPr>
        <p:grpSpPr>
          <a:xfrm>
            <a:off x="1751137" y="1677448"/>
            <a:ext cx="9099067" cy="4829900"/>
            <a:chOff x="0" y="589"/>
            <a:chExt cx="9099067" cy="4829900"/>
          </a:xfrm>
        </p:grpSpPr>
        <p:sp>
          <p:nvSpPr>
            <p:cNvPr id="199" name="Google Shape;199;p24"/>
            <p:cNvSpPr/>
            <p:nvPr/>
          </p:nvSpPr>
          <p:spPr>
            <a:xfrm>
              <a:off x="3578372" y="589"/>
              <a:ext cx="5459440" cy="2299952"/>
            </a:xfrm>
            <a:prstGeom prst="rightArrow">
              <a:avLst>
                <a:gd fmla="val 75000" name="adj1"/>
                <a:gd fmla="val 50000" name="adj2"/>
              </a:avLst>
            </a:prstGeom>
            <a:solidFill>
              <a:srgbClr val="CAD0DB">
                <a:alpha val="89803"/>
              </a:srgbClr>
            </a:solidFill>
            <a:ln cap="flat" cmpd="sng" w="12700">
              <a:solidFill>
                <a:srgbClr val="CAD0D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txBox="1"/>
            <p:nvPr/>
          </p:nvSpPr>
          <p:spPr>
            <a:xfrm>
              <a:off x="3578372" y="288083"/>
              <a:ext cx="4596958" cy="1724964"/>
            </a:xfrm>
            <a:prstGeom prst="rect">
              <a:avLst/>
            </a:prstGeom>
            <a:noFill/>
            <a:ln>
              <a:noFill/>
            </a:ln>
          </p:spPr>
          <p:txBody>
            <a:bodyPr anchorCtr="0" anchor="t" bIns="15225" lIns="15225" spcFirstLastPara="1" rIns="15225" wrap="square" tIns="15225">
              <a:noAutofit/>
            </a:bodyPr>
            <a:lstStyle/>
            <a:p>
              <a:pPr indent="-228600" lvl="1" marL="228600" marR="0" rtl="0" algn="l">
                <a:lnSpc>
                  <a:spcPct val="90000"/>
                </a:lnSpc>
                <a:spcBef>
                  <a:spcPts val="0"/>
                </a:spcBef>
                <a:spcAft>
                  <a:spcPts val="0"/>
                </a:spcAft>
                <a:buClr>
                  <a:srgbClr val="1C1712"/>
                </a:buClr>
                <a:buSzPts val="2400"/>
                <a:buFont typeface="Arial"/>
                <a:buNone/>
              </a:pPr>
              <a:r>
                <a:rPr b="0" i="0" lang="en-US" sz="2400" u="none" cap="none" strike="noStrike">
                  <a:solidFill>
                    <a:srgbClr val="1C1712"/>
                  </a:solidFill>
                  <a:latin typeface="Calibri"/>
                  <a:ea typeface="Calibri"/>
                  <a:cs typeface="Calibri"/>
                  <a:sym typeface="Calibri"/>
                </a:rPr>
                <a:t>Completed a sequence of courses in Short-Term Voc or Workforce Prep to progress in a career path or to credit study (§55151 (h))</a:t>
              </a:r>
              <a:endParaRPr/>
            </a:p>
          </p:txBody>
        </p:sp>
        <p:sp>
          <p:nvSpPr>
            <p:cNvPr id="201" name="Google Shape;201;p24"/>
            <p:cNvSpPr/>
            <p:nvPr/>
          </p:nvSpPr>
          <p:spPr>
            <a:xfrm>
              <a:off x="61254" y="15711"/>
              <a:ext cx="3517117" cy="2269708"/>
            </a:xfrm>
            <a:prstGeom prst="roundRect">
              <a:avLst>
                <a:gd fmla="val 16667" name="adj"/>
              </a:avLst>
            </a:prstGeom>
            <a:solidFill>
              <a:srgbClr val="9277B9"/>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txBox="1"/>
            <p:nvPr/>
          </p:nvSpPr>
          <p:spPr>
            <a:xfrm>
              <a:off x="172052" y="126509"/>
              <a:ext cx="3295521" cy="2048112"/>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Certificate of Completion</a:t>
              </a:r>
              <a:endParaRPr sz="4400">
                <a:solidFill>
                  <a:srgbClr val="FFFFFF"/>
                </a:solidFill>
                <a:latin typeface="Arial"/>
                <a:ea typeface="Arial"/>
                <a:cs typeface="Arial"/>
                <a:sym typeface="Arial"/>
              </a:endParaRPr>
            </a:p>
          </p:txBody>
        </p:sp>
        <p:sp>
          <p:nvSpPr>
            <p:cNvPr id="203" name="Google Shape;203;p24"/>
            <p:cNvSpPr/>
            <p:nvPr/>
          </p:nvSpPr>
          <p:spPr>
            <a:xfrm>
              <a:off x="3639627" y="2530537"/>
              <a:ext cx="5459440" cy="2299952"/>
            </a:xfrm>
            <a:prstGeom prst="rightArrow">
              <a:avLst>
                <a:gd fmla="val 75000" name="adj1"/>
                <a:gd fmla="val 50000" name="adj2"/>
              </a:avLst>
            </a:prstGeom>
            <a:solidFill>
              <a:srgbClr val="CCD5E7">
                <a:alpha val="89803"/>
              </a:srgbClr>
            </a:solidFill>
            <a:ln cap="flat" cmpd="sng" w="12700">
              <a:solidFill>
                <a:srgbClr val="CCD5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txBox="1"/>
            <p:nvPr/>
          </p:nvSpPr>
          <p:spPr>
            <a:xfrm>
              <a:off x="3639627" y="2818031"/>
              <a:ext cx="4596958" cy="1724964"/>
            </a:xfrm>
            <a:prstGeom prst="rect">
              <a:avLst/>
            </a:prstGeom>
            <a:noFill/>
            <a:ln>
              <a:noFill/>
            </a:ln>
          </p:spPr>
          <p:txBody>
            <a:bodyPr anchorCtr="0" anchor="t" bIns="15225" lIns="15225" spcFirstLastPara="1" rIns="15225" wrap="square" tIns="15225">
              <a:noAutofit/>
            </a:bodyPr>
            <a:lstStyle/>
            <a:p>
              <a:pPr indent="-228600" lvl="1" marL="228600" marR="0" rtl="0" algn="l">
                <a:lnSpc>
                  <a:spcPct val="90000"/>
                </a:lnSpc>
                <a:spcBef>
                  <a:spcPts val="0"/>
                </a:spcBef>
                <a:spcAft>
                  <a:spcPts val="0"/>
                </a:spcAft>
                <a:buClr>
                  <a:srgbClr val="1C1712"/>
                </a:buClr>
                <a:buSzPts val="2400"/>
                <a:buFont typeface="Arial"/>
                <a:buNone/>
              </a:pPr>
              <a:r>
                <a:rPr b="0" i="0" lang="en-US" sz="2400" u="none" cap="none" strike="noStrike">
                  <a:solidFill>
                    <a:srgbClr val="1C1712"/>
                  </a:solidFill>
                  <a:latin typeface="Calibri"/>
                  <a:ea typeface="Calibri"/>
                  <a:cs typeface="Calibri"/>
                  <a:sym typeface="Calibri"/>
                </a:rPr>
                <a:t>Gained competencies in a sequence of courses in ESL (or VESL) or Basic Skills to advance to credit, a degree, or  baccalaureate institution (§55151 (i))</a:t>
              </a:r>
              <a:endParaRPr/>
            </a:p>
          </p:txBody>
        </p:sp>
        <p:sp>
          <p:nvSpPr>
            <p:cNvPr id="205" name="Google Shape;205;p24"/>
            <p:cNvSpPr/>
            <p:nvPr/>
          </p:nvSpPr>
          <p:spPr>
            <a:xfrm>
              <a:off x="0" y="2530537"/>
              <a:ext cx="3639627" cy="2299952"/>
            </a:xfrm>
            <a:prstGeom prst="roundRect">
              <a:avLst>
                <a:gd fmla="val 16667" name="adj"/>
              </a:avLst>
            </a:prstGeom>
            <a:solidFill>
              <a:srgbClr val="9277B9"/>
            </a:solidFill>
            <a:ln cap="flat" cmpd="sng" w="12700">
              <a:solidFill>
                <a:srgbClr val="9277B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txBox="1"/>
            <p:nvPr/>
          </p:nvSpPr>
          <p:spPr>
            <a:xfrm>
              <a:off x="112274" y="2642811"/>
              <a:ext cx="3415079" cy="2075404"/>
            </a:xfrm>
            <a:prstGeom prst="rect">
              <a:avLst/>
            </a:prstGeom>
            <a:noFill/>
            <a:ln>
              <a:noFill/>
            </a:ln>
          </p:spPr>
          <p:txBody>
            <a:bodyPr anchorCtr="0" anchor="ctr" bIns="72375" lIns="144775" spcFirstLastPara="1" rIns="144775" wrap="square" tIns="72375">
              <a:noAutofit/>
            </a:bodyPr>
            <a:lstStyle/>
            <a:p>
              <a:pPr indent="0" lvl="0" marL="0" marR="0" rtl="0" algn="ctr">
                <a:lnSpc>
                  <a:spcPct val="90000"/>
                </a:lnSpc>
                <a:spcBef>
                  <a:spcPts val="0"/>
                </a:spcBef>
                <a:spcAft>
                  <a:spcPts val="0"/>
                </a:spcAft>
                <a:buClr>
                  <a:srgbClr val="FFFFFF"/>
                </a:buClr>
                <a:buSzPts val="3800"/>
                <a:buFont typeface="Arial"/>
                <a:buNone/>
              </a:pPr>
              <a:r>
                <a:rPr lang="en-US" sz="3800">
                  <a:solidFill>
                    <a:srgbClr val="FFFFFF"/>
                  </a:solidFill>
                  <a:latin typeface="Arial"/>
                  <a:ea typeface="Arial"/>
                  <a:cs typeface="Arial"/>
                  <a:sym typeface="Arial"/>
                </a:rPr>
                <a:t>Certificate of Competency</a:t>
              </a:r>
              <a:endParaRPr sz="3800">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1277650" y="365125"/>
            <a:ext cx="10046100" cy="663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Funding sources</a:t>
            </a:r>
            <a:endParaRPr/>
          </a:p>
        </p:txBody>
      </p:sp>
      <p:sp>
        <p:nvSpPr>
          <p:cNvPr id="212" name="Google Shape;212;p25"/>
          <p:cNvSpPr txBox="1"/>
          <p:nvPr>
            <p:ph idx="1" type="body"/>
          </p:nvPr>
        </p:nvSpPr>
        <p:spPr>
          <a:xfrm>
            <a:off x="1066800" y="1219195"/>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04040"/>
              </a:buClr>
              <a:buSzPts val="2000"/>
              <a:buNone/>
            </a:pPr>
            <a:r>
              <a:rPr b="1" lang="en-US" sz="2000"/>
              <a:t>Earmarked for noncredit/adult education ONLY</a:t>
            </a:r>
            <a:endParaRPr/>
          </a:p>
          <a:p>
            <a:pPr indent="-228600" lvl="0" marL="228600" rtl="0" algn="l">
              <a:lnSpc>
                <a:spcPct val="100000"/>
              </a:lnSpc>
              <a:spcBef>
                <a:spcPts val="0"/>
              </a:spcBef>
              <a:spcAft>
                <a:spcPts val="0"/>
              </a:spcAft>
              <a:buClr>
                <a:srgbClr val="404040"/>
              </a:buClr>
              <a:buSzPts val="2000"/>
              <a:buChar char="•"/>
            </a:pPr>
            <a:r>
              <a:rPr i="1" lang="en-US" sz="2000"/>
              <a:t>California Adult Education Program (CAEP) </a:t>
            </a:r>
            <a:r>
              <a:rPr lang="en-US" sz="2000"/>
              <a:t>–local/district funds for operations, course and program development, NC student transitions, equipment and all expenses related to noncredit students and programs (only up until apportionment is generated).</a:t>
            </a:r>
            <a:endParaRPr/>
          </a:p>
          <a:p>
            <a:pPr indent="-228600" lvl="0" marL="228600" rtl="0" algn="l">
              <a:lnSpc>
                <a:spcPct val="90000"/>
              </a:lnSpc>
              <a:spcBef>
                <a:spcPts val="1000"/>
              </a:spcBef>
              <a:spcAft>
                <a:spcPts val="0"/>
              </a:spcAft>
              <a:buClr>
                <a:srgbClr val="404040"/>
              </a:buClr>
              <a:buSzPts val="2000"/>
              <a:buChar char="•"/>
            </a:pPr>
            <a:r>
              <a:rPr i="1" lang="en-US" sz="2000"/>
              <a:t>Workforce Innovation and Opportunity Act (WIOA), Title II (federal funds) </a:t>
            </a:r>
            <a:r>
              <a:rPr lang="en-US" sz="2000"/>
              <a:t>– ESL, VESL, Citizenship, Adult Basic Education, Adult Secondary, and integrated CTE and ESL; course and program development, professional development, equipment, literacy </a:t>
            </a:r>
            <a:endParaRPr/>
          </a:p>
          <a:p>
            <a:pPr indent="-161925" lvl="0" marL="228600" rtl="0" algn="l">
              <a:lnSpc>
                <a:spcPct val="90000"/>
              </a:lnSpc>
              <a:spcBef>
                <a:spcPts val="1000"/>
              </a:spcBef>
              <a:spcAft>
                <a:spcPts val="0"/>
              </a:spcAft>
              <a:buClr>
                <a:srgbClr val="404040"/>
              </a:buClr>
              <a:buSzPts val="1050"/>
              <a:buNone/>
            </a:pPr>
            <a:r>
              <a:t/>
            </a:r>
            <a:endParaRPr sz="1050"/>
          </a:p>
          <a:p>
            <a:pPr indent="0" lvl="0" marL="0" rtl="0" algn="l">
              <a:lnSpc>
                <a:spcPct val="100000"/>
              </a:lnSpc>
              <a:spcBef>
                <a:spcPts val="0"/>
              </a:spcBef>
              <a:spcAft>
                <a:spcPts val="0"/>
              </a:spcAft>
              <a:buClr>
                <a:srgbClr val="404040"/>
              </a:buClr>
              <a:buSzPts val="2000"/>
              <a:buNone/>
            </a:pPr>
            <a:r>
              <a:rPr b="1" lang="en-US" sz="2000"/>
              <a:t>Other state funds:</a:t>
            </a:r>
            <a:endParaRPr/>
          </a:p>
          <a:p>
            <a:pPr indent="-228600" lvl="0" marL="228600" rtl="0" algn="l">
              <a:lnSpc>
                <a:spcPct val="100000"/>
              </a:lnSpc>
              <a:spcBef>
                <a:spcPts val="0"/>
              </a:spcBef>
              <a:spcAft>
                <a:spcPts val="0"/>
              </a:spcAft>
              <a:buClr>
                <a:srgbClr val="404040"/>
              </a:buClr>
              <a:buSzPts val="2000"/>
              <a:buChar char="•"/>
            </a:pPr>
            <a:r>
              <a:rPr i="1" lang="en-US" sz="2000"/>
              <a:t>Strong Workforce Program (SWP) </a:t>
            </a:r>
            <a:r>
              <a:rPr lang="en-US" sz="2000"/>
              <a:t>– local SWP fund distribution determined at college/district level; regional funds open for NC Short-term Vocational programs; NC outcomes generate college SWP funding</a:t>
            </a:r>
            <a:endParaRPr/>
          </a:p>
          <a:p>
            <a:pPr indent="-228600" lvl="0" marL="228600" rtl="0" algn="l">
              <a:lnSpc>
                <a:spcPct val="90000"/>
              </a:lnSpc>
              <a:spcBef>
                <a:spcPts val="1000"/>
              </a:spcBef>
              <a:spcAft>
                <a:spcPts val="0"/>
              </a:spcAft>
              <a:buClr>
                <a:srgbClr val="404040"/>
              </a:buClr>
              <a:buSzPts val="2000"/>
              <a:buChar char="•"/>
            </a:pPr>
            <a:r>
              <a:rPr i="1" lang="en-US" sz="2000"/>
              <a:t>Student Equity and Achievement Program (SEAP) </a:t>
            </a:r>
            <a:r>
              <a:rPr lang="en-US" sz="2000"/>
              <a:t>– college/district  determination for distributing SEAP funds tied to equity populations and achievement  </a:t>
            </a:r>
            <a:endParaRPr/>
          </a:p>
        </p:txBody>
      </p:sp>
      <p:sp>
        <p:nvSpPr>
          <p:cNvPr id="213" name="Google Shape;213;p2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227885" y="2351091"/>
            <a:ext cx="3583461" cy="161199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b="1" lang="en-US" sz="3600"/>
              <a:t>Preparation for creating noncredit courses</a:t>
            </a:r>
            <a:endParaRPr/>
          </a:p>
        </p:txBody>
      </p:sp>
      <p:pic>
        <p:nvPicPr>
          <p:cNvPr descr="Preparing for the Internet of Things | ZDNet" id="219" name="Google Shape;219;p26"/>
          <p:cNvPicPr preferRelativeResize="0"/>
          <p:nvPr/>
        </p:nvPicPr>
        <p:blipFill rotWithShape="1">
          <a:blip r:embed="rId3">
            <a:alphaModFix/>
          </a:blip>
          <a:srcRect b="0" l="0" r="9260" t="0"/>
          <a:stretch/>
        </p:blipFill>
        <p:spPr>
          <a:xfrm>
            <a:off x="4356705" y="1335091"/>
            <a:ext cx="6672648" cy="4890128"/>
          </a:xfrm>
          <a:prstGeom prst="rect">
            <a:avLst/>
          </a:prstGeom>
          <a:solidFill>
            <a:srgbClr val="FFFFFF"/>
          </a:solidFill>
          <a:ln>
            <a:noFill/>
          </a:ln>
        </p:spPr>
      </p:pic>
      <p:sp>
        <p:nvSpPr>
          <p:cNvPr id="220" name="Google Shape;220;p26"/>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9"/>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403225" lvl="0" marL="403225" rtl="0" algn="l">
              <a:lnSpc>
                <a:spcPct val="90000"/>
              </a:lnSpc>
              <a:spcBef>
                <a:spcPts val="0"/>
              </a:spcBef>
              <a:spcAft>
                <a:spcPts val="0"/>
              </a:spcAft>
              <a:buClr>
                <a:srgbClr val="404040"/>
              </a:buClr>
              <a:buSzPts val="2200"/>
              <a:buFont typeface="Noto Sans Symbols"/>
              <a:buChar char="▪"/>
            </a:pPr>
            <a:r>
              <a:rPr lang="en-US" sz="2200"/>
              <a:t>Noncredit Basics – what kind of courses CAN be noncredit, advantages for students</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Standards and criteria for approving a noncredit course</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Differences between credit and noncredit courses, and connections between them</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Funding noncredit courses</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Preparation for creating noncredit courses</a:t>
            </a:r>
            <a:endParaRPr/>
          </a:p>
          <a:p>
            <a:pPr indent="-284163" lvl="1" marL="628650" rtl="0" algn="l">
              <a:lnSpc>
                <a:spcPct val="90000"/>
              </a:lnSpc>
              <a:spcBef>
                <a:spcPts val="500"/>
              </a:spcBef>
              <a:spcAft>
                <a:spcPts val="0"/>
              </a:spcAft>
              <a:buClr>
                <a:srgbClr val="404040"/>
              </a:buClr>
              <a:buSzPts val="2200"/>
              <a:buChar char="•"/>
            </a:pPr>
            <a:r>
              <a:rPr lang="en-US"/>
              <a:t>What SHOULD you have in place?</a:t>
            </a:r>
            <a:endParaRPr/>
          </a:p>
          <a:p>
            <a:pPr indent="-284163" lvl="1" marL="628650" rtl="0" algn="l">
              <a:lnSpc>
                <a:spcPct val="90000"/>
              </a:lnSpc>
              <a:spcBef>
                <a:spcPts val="500"/>
              </a:spcBef>
              <a:spcAft>
                <a:spcPts val="0"/>
              </a:spcAft>
              <a:buClr>
                <a:srgbClr val="404040"/>
              </a:buClr>
              <a:buSzPts val="2200"/>
              <a:buChar char="•"/>
            </a:pPr>
            <a:r>
              <a:rPr lang="en-US"/>
              <a:t>What DO you have in place?</a:t>
            </a:r>
            <a:endParaRPr/>
          </a:p>
          <a:p>
            <a:pPr indent="-284163" lvl="1" marL="628650" rtl="0" algn="l">
              <a:lnSpc>
                <a:spcPct val="90000"/>
              </a:lnSpc>
              <a:spcBef>
                <a:spcPts val="500"/>
              </a:spcBef>
              <a:spcAft>
                <a:spcPts val="0"/>
              </a:spcAft>
              <a:buClr>
                <a:srgbClr val="404040"/>
              </a:buClr>
              <a:buSzPts val="2200"/>
              <a:buChar char="•"/>
            </a:pPr>
            <a:r>
              <a:rPr lang="en-US"/>
              <a:t>Who should be at the table?</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A process for creating noncredit courses</a:t>
            </a:r>
            <a:endParaRPr/>
          </a:p>
          <a:p>
            <a:pPr indent="-403225" lvl="0" marL="403225" rtl="0" algn="l">
              <a:lnSpc>
                <a:spcPct val="90000"/>
              </a:lnSpc>
              <a:spcBef>
                <a:spcPts val="1000"/>
              </a:spcBef>
              <a:spcAft>
                <a:spcPts val="0"/>
              </a:spcAft>
              <a:buClr>
                <a:srgbClr val="404040"/>
              </a:buClr>
              <a:buSzPts val="2200"/>
              <a:buFont typeface="Noto Sans Symbols"/>
              <a:buChar char="▪"/>
            </a:pPr>
            <a:r>
              <a:rPr lang="en-US" sz="2200"/>
              <a:t>The future? Preparing for post-pandemic</a:t>
            </a:r>
            <a:endParaRPr/>
          </a:p>
        </p:txBody>
      </p:sp>
      <p:sp>
        <p:nvSpPr>
          <p:cNvPr id="52" name="Google Shape;52;p9"/>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i="0" lang="en-US" sz="4000" u="none" cap="none" strike="noStrike">
                <a:solidFill>
                  <a:schemeClr val="accent4"/>
                </a:solidFill>
                <a:latin typeface="Palatino"/>
                <a:ea typeface="Palatino"/>
                <a:cs typeface="Palatino"/>
                <a:sym typeface="Palatino"/>
              </a:rPr>
              <a:t>Today we will discuss: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1277650" y="365125"/>
            <a:ext cx="10046100" cy="811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Questions requiring discussions to find answers</a:t>
            </a:r>
            <a:endParaRPr/>
          </a:p>
        </p:txBody>
      </p:sp>
      <p:sp>
        <p:nvSpPr>
          <p:cNvPr id="226" name="Google Shape;226;p27"/>
          <p:cNvSpPr txBox="1"/>
          <p:nvPr>
            <p:ph idx="1" type="body"/>
          </p:nvPr>
        </p:nvSpPr>
        <p:spPr>
          <a:xfrm>
            <a:off x="1271500" y="1219195"/>
            <a:ext cx="10058400" cy="44196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404040"/>
              </a:buClr>
              <a:buSzPts val="2000"/>
              <a:buFont typeface="Arial"/>
              <a:buAutoNum type="arabicPeriod"/>
            </a:pPr>
            <a:r>
              <a:rPr lang="en-US" sz="2000"/>
              <a:t>Is there student interest in the noncredit class or program?</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For VOC, is it in a high demand field? LMI, employers?</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Can it be offered short term (better retention for short term)? </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Will it be part of a program or a stand-alone? Does it lead to a transition (job or college, CDCP)? </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Should it be offered as open-entry/open exit or managed enrolled?</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Who will monitor SLOs, outcomes?</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How will registration take place? Who will be responsible to track data and enrollment? </a:t>
            </a:r>
            <a:endParaRPr/>
          </a:p>
          <a:p>
            <a:pPr indent="-457200" lvl="0" marL="457200" rtl="0" algn="l">
              <a:lnSpc>
                <a:spcPct val="100000"/>
              </a:lnSpc>
              <a:spcBef>
                <a:spcPts val="0"/>
              </a:spcBef>
              <a:spcAft>
                <a:spcPts val="0"/>
              </a:spcAft>
              <a:buClr>
                <a:srgbClr val="404040"/>
              </a:buClr>
              <a:buSzPts val="2000"/>
              <a:buFont typeface="Arial"/>
              <a:buAutoNum type="arabicPeriod"/>
            </a:pPr>
            <a:r>
              <a:rPr lang="en-US" sz="2000"/>
              <a:t>Who will develop it and teach it? Credit or noncredit faculty?  </a:t>
            </a:r>
            <a:endParaRPr/>
          </a:p>
          <a:p>
            <a:pPr indent="-457200" lvl="0" marL="457200" rtl="0" algn="l">
              <a:lnSpc>
                <a:spcPct val="100000"/>
              </a:lnSpc>
              <a:spcBef>
                <a:spcPts val="0"/>
              </a:spcBef>
              <a:spcAft>
                <a:spcPts val="0"/>
              </a:spcAft>
              <a:buClr>
                <a:srgbClr val="404040"/>
              </a:buClr>
              <a:buSzPts val="2000"/>
              <a:buFont typeface="Arial"/>
              <a:buAutoNum type="arabicPeriod"/>
            </a:pPr>
            <a:r>
              <a:rPr lang="en-US" sz="2000"/>
              <a:t>Does everyone understand the noncredit load (it’s not like credit)?</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How are program and course development going to be funded (non-instructional hours)?</a:t>
            </a:r>
            <a:endParaRPr/>
          </a:p>
          <a:p>
            <a:pPr indent="-457200" lvl="0" marL="457200" marR="0" rtl="0" algn="l">
              <a:lnSpc>
                <a:spcPct val="100000"/>
              </a:lnSpc>
              <a:spcBef>
                <a:spcPts val="0"/>
              </a:spcBef>
              <a:spcAft>
                <a:spcPts val="0"/>
              </a:spcAft>
              <a:buClr>
                <a:srgbClr val="404040"/>
              </a:buClr>
              <a:buSzPts val="2000"/>
              <a:buFont typeface="Arial"/>
              <a:buAutoNum type="arabicPeriod"/>
            </a:pPr>
            <a:r>
              <a:rPr lang="en-US" sz="2000"/>
              <a:t>Will it be delivered through DE? </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227" name="Google Shape;227;p27"/>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What Do You Have in Place?</a:t>
            </a:r>
            <a:endParaRPr/>
          </a:p>
        </p:txBody>
      </p:sp>
      <p:sp>
        <p:nvSpPr>
          <p:cNvPr id="233" name="Google Shape;233;p28"/>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34" name="Google Shape;234;p28"/>
          <p:cNvGrpSpPr/>
          <p:nvPr/>
        </p:nvGrpSpPr>
        <p:grpSpPr>
          <a:xfrm>
            <a:off x="1277650" y="4954228"/>
            <a:ext cx="7056120" cy="1149011"/>
            <a:chOff x="1946968" y="4613156"/>
            <a:chExt cx="4911633" cy="1149011"/>
          </a:xfrm>
        </p:grpSpPr>
        <p:sp>
          <p:nvSpPr>
            <p:cNvPr id="235" name="Google Shape;235;p28"/>
            <p:cNvSpPr/>
            <p:nvPr/>
          </p:nvSpPr>
          <p:spPr>
            <a:xfrm>
              <a:off x="1946968" y="4716962"/>
              <a:ext cx="1221141" cy="983329"/>
            </a:xfrm>
            <a:prstGeom prst="cube">
              <a:avLst>
                <a:gd fmla="val 25000" name="adj"/>
              </a:avLst>
            </a:prstGeom>
            <a:solidFill>
              <a:srgbClr val="9FEBDA"/>
            </a:solidFill>
            <a:ln cap="flat" cmpd="sng" w="12700">
              <a:solidFill>
                <a:srgbClr val="006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2000"/>
                <a:buFont typeface="Arial"/>
                <a:buNone/>
              </a:pPr>
              <a:r>
                <a:rPr b="0" i="0" lang="en-US" sz="2000" u="none" cap="none" strike="noStrike">
                  <a:solidFill>
                    <a:srgbClr val="005B96"/>
                  </a:solidFill>
                  <a:latin typeface="Arial"/>
                  <a:ea typeface="Arial"/>
                  <a:cs typeface="Arial"/>
                  <a:sym typeface="Arial"/>
                </a:rPr>
                <a:t>General Office</a:t>
              </a:r>
              <a:endParaRPr/>
            </a:p>
          </p:txBody>
        </p:sp>
        <p:sp>
          <p:nvSpPr>
            <p:cNvPr id="236" name="Google Shape;236;p28"/>
            <p:cNvSpPr/>
            <p:nvPr/>
          </p:nvSpPr>
          <p:spPr>
            <a:xfrm>
              <a:off x="3213598" y="4980026"/>
              <a:ext cx="457200" cy="457200"/>
            </a:xfrm>
            <a:prstGeom prst="mathPlus">
              <a:avLst>
                <a:gd fmla="val 23520" name="adj1"/>
              </a:avLst>
            </a:prstGeom>
            <a:solidFill>
              <a:srgbClr val="005B96"/>
            </a:solidFill>
            <a:ln cap="flat" cmpd="sng" w="12700">
              <a:solidFill>
                <a:srgbClr val="0042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237" name="Google Shape;237;p28"/>
            <p:cNvSpPr/>
            <p:nvPr/>
          </p:nvSpPr>
          <p:spPr>
            <a:xfrm>
              <a:off x="3716287" y="4716962"/>
              <a:ext cx="1151495" cy="903144"/>
            </a:xfrm>
            <a:prstGeom prst="rect">
              <a:avLst/>
            </a:prstGeom>
            <a:solidFill>
              <a:srgbClr val="4186C3"/>
            </a:solidFill>
            <a:ln cap="flat" cmpd="sng" w="12700">
              <a:solidFill>
                <a:srgbClr val="2F6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Medical Records</a:t>
              </a:r>
              <a:endParaRPr/>
            </a:p>
          </p:txBody>
        </p:sp>
        <p:sp>
          <p:nvSpPr>
            <p:cNvPr id="238" name="Google Shape;238;p28"/>
            <p:cNvSpPr/>
            <p:nvPr/>
          </p:nvSpPr>
          <p:spPr>
            <a:xfrm>
              <a:off x="4937660" y="5056129"/>
              <a:ext cx="528917" cy="263064"/>
            </a:xfrm>
            <a:prstGeom prst="rightArrow">
              <a:avLst>
                <a:gd fmla="val 50000" name="adj1"/>
                <a:gd fmla="val 50000" name="adj2"/>
              </a:avLst>
            </a:prstGeom>
            <a:solidFill>
              <a:srgbClr val="005B96"/>
            </a:solidFill>
            <a:ln cap="flat" cmpd="sng" w="12700">
              <a:solidFill>
                <a:srgbClr val="0042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239" name="Google Shape;239;p28"/>
            <p:cNvSpPr/>
            <p:nvPr/>
          </p:nvSpPr>
          <p:spPr>
            <a:xfrm>
              <a:off x="5466115" y="4613156"/>
              <a:ext cx="1392486" cy="1149011"/>
            </a:xfrm>
            <a:prstGeom prst="bevel">
              <a:avLst>
                <a:gd fmla="val 12500" name="adj"/>
              </a:avLst>
            </a:prstGeom>
            <a:solidFill>
              <a:srgbClr val="005B95"/>
            </a:solidFill>
            <a:ln cap="flat" cmpd="sng" w="12700">
              <a:solidFill>
                <a:srgbClr val="0042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Medical Secretary</a:t>
              </a:r>
              <a:endParaRPr/>
            </a:p>
          </p:txBody>
        </p:sp>
      </p:grpSp>
      <p:sp>
        <p:nvSpPr>
          <p:cNvPr id="240" name="Google Shape;240;p28"/>
          <p:cNvSpPr/>
          <p:nvPr/>
        </p:nvSpPr>
        <p:spPr>
          <a:xfrm>
            <a:off x="1168400" y="1930038"/>
            <a:ext cx="10058400" cy="491023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404040"/>
              </a:buClr>
              <a:buSzPts val="3200"/>
              <a:buFont typeface="Arial"/>
              <a:buChar char="•"/>
            </a:pPr>
            <a:r>
              <a:rPr lang="en-US" sz="3200">
                <a:solidFill>
                  <a:srgbClr val="404040"/>
                </a:solidFill>
                <a:latin typeface="Arial"/>
                <a:ea typeface="Arial"/>
                <a:cs typeface="Arial"/>
                <a:sym typeface="Arial"/>
              </a:rPr>
              <a:t>What can you build upon?</a:t>
            </a:r>
            <a:endParaRPr/>
          </a:p>
          <a:p>
            <a:pPr indent="-228600" lvl="1" marL="685800" marR="0" rtl="0" algn="l">
              <a:lnSpc>
                <a:spcPct val="90000"/>
              </a:lnSpc>
              <a:spcBef>
                <a:spcPts val="5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Health Careers</a:t>
            </a:r>
            <a:endParaRPr/>
          </a:p>
          <a:p>
            <a:pPr indent="-76200" lvl="1" marL="685800" marR="0" rtl="0" algn="l">
              <a:lnSpc>
                <a:spcPct val="90000"/>
              </a:lnSpc>
              <a:spcBef>
                <a:spcPts val="500"/>
              </a:spcBef>
              <a:spcAft>
                <a:spcPts val="0"/>
              </a:spcAft>
              <a:buClr>
                <a:srgbClr val="404040"/>
              </a:buClr>
              <a:buSzPts val="2400"/>
              <a:buFont typeface="Arial"/>
              <a:buNone/>
            </a:pPr>
            <a:r>
              <a:t/>
            </a:r>
            <a:endParaRPr b="0" i="0" sz="2400" u="none" cap="none" strike="noStrike">
              <a:solidFill>
                <a:srgbClr val="404040"/>
              </a:solidFill>
              <a:latin typeface="Arial"/>
              <a:ea typeface="Arial"/>
              <a:cs typeface="Arial"/>
              <a:sym typeface="Arial"/>
            </a:endParaRPr>
          </a:p>
          <a:p>
            <a:pPr indent="-228600" lvl="0" marL="228600" marR="0" rtl="0" algn="l">
              <a:lnSpc>
                <a:spcPct val="90000"/>
              </a:lnSpc>
              <a:spcBef>
                <a:spcPts val="1000"/>
              </a:spcBef>
              <a:spcAft>
                <a:spcPts val="0"/>
              </a:spcAft>
              <a:buClr>
                <a:srgbClr val="404040"/>
              </a:buClr>
              <a:buSzPts val="3200"/>
              <a:buFont typeface="Arial"/>
              <a:buChar char="•"/>
            </a:pPr>
            <a:r>
              <a:rPr lang="en-US" sz="3200">
                <a:solidFill>
                  <a:srgbClr val="404040"/>
                </a:solidFill>
                <a:latin typeface="Arial"/>
                <a:ea typeface="Arial"/>
                <a:cs typeface="Arial"/>
                <a:sym typeface="Arial"/>
              </a:rPr>
              <a:t>Gaps in programs</a:t>
            </a:r>
            <a:endParaRPr/>
          </a:p>
          <a:p>
            <a:pPr indent="-76200" lvl="0" marL="228600" marR="0" rtl="0" algn="l">
              <a:lnSpc>
                <a:spcPct val="90000"/>
              </a:lnSpc>
              <a:spcBef>
                <a:spcPts val="0"/>
              </a:spcBef>
              <a:spcAft>
                <a:spcPts val="0"/>
              </a:spcAft>
              <a:buClr>
                <a:srgbClr val="404040"/>
              </a:buClr>
              <a:buSzPts val="2400"/>
              <a:buFont typeface="Arial"/>
              <a:buNone/>
            </a:pPr>
            <a:r>
              <a:t/>
            </a:r>
            <a:endParaRPr sz="2400">
              <a:solidFill>
                <a:srgbClr val="404040"/>
              </a:solidFill>
              <a:latin typeface="Arial"/>
              <a:ea typeface="Arial"/>
              <a:cs typeface="Arial"/>
              <a:sym typeface="Arial"/>
            </a:endParaRPr>
          </a:p>
          <a:p>
            <a:pPr indent="-228600" lvl="0" marL="228600" marR="0" rtl="0" algn="l">
              <a:lnSpc>
                <a:spcPct val="90000"/>
              </a:lnSpc>
              <a:spcBef>
                <a:spcPts val="1000"/>
              </a:spcBef>
              <a:spcAft>
                <a:spcPts val="0"/>
              </a:spcAft>
              <a:buClr>
                <a:srgbClr val="404040"/>
              </a:buClr>
              <a:buSzPts val="3200"/>
              <a:buFont typeface="Arial"/>
              <a:buChar char="•"/>
            </a:pPr>
            <a:r>
              <a:rPr lang="en-US" sz="3200">
                <a:solidFill>
                  <a:srgbClr val="404040"/>
                </a:solidFill>
                <a:latin typeface="Arial"/>
                <a:ea typeface="Arial"/>
                <a:cs typeface="Arial"/>
                <a:sym typeface="Arial"/>
              </a:rPr>
              <a:t>Combine current courses for new certificate</a:t>
            </a:r>
            <a:endParaRPr/>
          </a:p>
          <a:p>
            <a:pPr indent="-76200" lvl="0" marL="228600" marR="0" rtl="0" algn="l">
              <a:lnSpc>
                <a:spcPct val="90000"/>
              </a:lnSpc>
              <a:spcBef>
                <a:spcPts val="1000"/>
              </a:spcBef>
              <a:spcAft>
                <a:spcPts val="0"/>
              </a:spcAft>
              <a:buClr>
                <a:srgbClr val="404040"/>
              </a:buClr>
              <a:buSzPts val="2400"/>
              <a:buFont typeface="Arial"/>
              <a:buNone/>
            </a:pPr>
            <a:r>
              <a:t/>
            </a:r>
            <a:endParaRPr sz="2400">
              <a:solidFill>
                <a:srgbClr val="404040"/>
              </a:solidFill>
              <a:latin typeface="Arial"/>
              <a:ea typeface="Arial"/>
              <a:cs typeface="Arial"/>
              <a:sym typeface="Arial"/>
            </a:endParaRPr>
          </a:p>
        </p:txBody>
      </p:sp>
      <p:grpSp>
        <p:nvGrpSpPr>
          <p:cNvPr id="241" name="Google Shape;241;p28"/>
          <p:cNvGrpSpPr/>
          <p:nvPr/>
        </p:nvGrpSpPr>
        <p:grpSpPr>
          <a:xfrm>
            <a:off x="7006407" y="1953092"/>
            <a:ext cx="4233449" cy="2084796"/>
            <a:chOff x="5892588" y="1886346"/>
            <a:chExt cx="3329330" cy="1489154"/>
          </a:xfrm>
        </p:grpSpPr>
        <p:sp>
          <p:nvSpPr>
            <p:cNvPr id="242" name="Google Shape;242;p28"/>
            <p:cNvSpPr/>
            <p:nvPr/>
          </p:nvSpPr>
          <p:spPr>
            <a:xfrm>
              <a:off x="6389457" y="2826860"/>
              <a:ext cx="914400" cy="548640"/>
            </a:xfrm>
            <a:prstGeom prst="flowChartMagneticDisk">
              <a:avLst/>
            </a:prstGeom>
            <a:solidFill>
              <a:srgbClr val="D3C8E2"/>
            </a:solidFill>
            <a:ln cap="flat" cmpd="sng" w="12700">
              <a:solidFill>
                <a:srgbClr val="0042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2000"/>
                <a:buFont typeface="Arial"/>
                <a:buNone/>
              </a:pPr>
              <a:r>
                <a:rPr b="0" i="0" lang="en-US" sz="2000" u="none" cap="none" strike="noStrike">
                  <a:solidFill>
                    <a:srgbClr val="005B96"/>
                  </a:solidFill>
                  <a:latin typeface="Arial"/>
                  <a:ea typeface="Arial"/>
                  <a:cs typeface="Arial"/>
                  <a:sym typeface="Arial"/>
                </a:rPr>
                <a:t>CNA</a:t>
              </a:r>
              <a:endParaRPr/>
            </a:p>
          </p:txBody>
        </p:sp>
        <p:sp>
          <p:nvSpPr>
            <p:cNvPr id="243" name="Google Shape;243;p28"/>
            <p:cNvSpPr/>
            <p:nvPr/>
          </p:nvSpPr>
          <p:spPr>
            <a:xfrm>
              <a:off x="7452360" y="2784826"/>
              <a:ext cx="914400" cy="548640"/>
            </a:xfrm>
            <a:prstGeom prst="flowChartMagneticDisk">
              <a:avLst/>
            </a:prstGeom>
            <a:solidFill>
              <a:srgbClr val="D3C8E2"/>
            </a:solidFill>
            <a:ln cap="flat" cmpd="sng" w="12700">
              <a:solidFill>
                <a:srgbClr val="2F6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2000"/>
                <a:buFont typeface="Arial"/>
                <a:buNone/>
              </a:pPr>
              <a:r>
                <a:rPr b="0" i="0" lang="en-US" sz="2000" u="none" cap="none" strike="noStrike">
                  <a:solidFill>
                    <a:srgbClr val="005B96"/>
                  </a:solidFill>
                  <a:latin typeface="Arial"/>
                  <a:ea typeface="Arial"/>
                  <a:cs typeface="Arial"/>
                  <a:sym typeface="Arial"/>
                </a:rPr>
                <a:t>PCA</a:t>
              </a:r>
              <a:endParaRPr/>
            </a:p>
          </p:txBody>
        </p:sp>
        <p:sp>
          <p:nvSpPr>
            <p:cNvPr id="244" name="Google Shape;244;p28"/>
            <p:cNvSpPr/>
            <p:nvPr/>
          </p:nvSpPr>
          <p:spPr>
            <a:xfrm>
              <a:off x="5892588" y="2321270"/>
              <a:ext cx="914400" cy="548640"/>
            </a:xfrm>
            <a:prstGeom prst="flowChartMagneticDisk">
              <a:avLst/>
            </a:prstGeom>
            <a:solidFill>
              <a:srgbClr val="005B96"/>
            </a:solidFill>
            <a:ln cap="flat" cmpd="sng" w="190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LVN</a:t>
              </a:r>
              <a:endParaRPr/>
            </a:p>
          </p:txBody>
        </p:sp>
        <p:sp>
          <p:nvSpPr>
            <p:cNvPr id="245" name="Google Shape;245;p28"/>
            <p:cNvSpPr/>
            <p:nvPr/>
          </p:nvSpPr>
          <p:spPr>
            <a:xfrm>
              <a:off x="6846657" y="2320255"/>
              <a:ext cx="954069" cy="548640"/>
            </a:xfrm>
            <a:prstGeom prst="flowChartMagneticDisk">
              <a:avLst/>
            </a:prstGeom>
            <a:solidFill>
              <a:srgbClr val="008C77"/>
            </a:solidFill>
            <a:ln cap="flat" cmpd="sng" w="12700">
              <a:solidFill>
                <a:srgbClr val="1B88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Psych Tech</a:t>
              </a:r>
              <a:endParaRPr/>
            </a:p>
          </p:txBody>
        </p:sp>
        <p:sp>
          <p:nvSpPr>
            <p:cNvPr id="246" name="Google Shape;246;p28"/>
            <p:cNvSpPr/>
            <p:nvPr/>
          </p:nvSpPr>
          <p:spPr>
            <a:xfrm flipH="1" rot="1540411">
              <a:off x="8233807" y="2654742"/>
              <a:ext cx="914400" cy="548640"/>
            </a:xfrm>
            <a:prstGeom prst="flowChartMagneticDisk">
              <a:avLst/>
            </a:prstGeom>
            <a:solidFill>
              <a:srgbClr val="D3C8E2"/>
            </a:solidFill>
            <a:ln cap="flat" cmpd="sng" w="9525">
              <a:solidFill>
                <a:srgbClr val="005B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2000"/>
                <a:buFont typeface="Arial"/>
                <a:buNone/>
              </a:pPr>
              <a:r>
                <a:rPr b="0" i="0" lang="en-US" sz="2000" u="none" cap="none" strike="noStrike">
                  <a:solidFill>
                    <a:srgbClr val="005B96"/>
                  </a:solidFill>
                  <a:latin typeface="Arial"/>
                  <a:ea typeface="Arial"/>
                  <a:cs typeface="Arial"/>
                  <a:sym typeface="Arial"/>
                </a:rPr>
                <a:t>PTA</a:t>
              </a:r>
              <a:endParaRPr/>
            </a:p>
          </p:txBody>
        </p:sp>
        <p:sp>
          <p:nvSpPr>
            <p:cNvPr id="247" name="Google Shape;247;p28"/>
            <p:cNvSpPr/>
            <p:nvPr/>
          </p:nvSpPr>
          <p:spPr>
            <a:xfrm>
              <a:off x="6389457" y="1886346"/>
              <a:ext cx="914400" cy="548640"/>
            </a:xfrm>
            <a:prstGeom prst="flowChartMagneticDisk">
              <a:avLst/>
            </a:prstGeom>
            <a:solidFill>
              <a:srgbClr val="008C77"/>
            </a:solidFill>
            <a:ln cap="flat" cmpd="sng" w="12700">
              <a:solidFill>
                <a:srgbClr val="0066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RN</a:t>
              </a:r>
              <a:endParaRPr/>
            </a:p>
          </p:txBody>
        </p:sp>
      </p:grpSp>
      <p:sp>
        <p:nvSpPr>
          <p:cNvPr id="248" name="Google Shape;248;p28"/>
          <p:cNvSpPr/>
          <p:nvPr/>
        </p:nvSpPr>
        <p:spPr>
          <a:xfrm>
            <a:off x="6330634" y="3079875"/>
            <a:ext cx="1213157" cy="754547"/>
          </a:xfrm>
          <a:prstGeom prst="flowChartMagneticDisk">
            <a:avLst/>
          </a:prstGeom>
          <a:solidFill>
            <a:srgbClr val="BCACD4"/>
          </a:solidFill>
          <a:ln cap="flat" cmpd="sng" w="12700">
            <a:solidFill>
              <a:srgbClr val="1B88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5B96"/>
              </a:buClr>
              <a:buSzPts val="2000"/>
              <a:buFont typeface="Arial"/>
              <a:buNone/>
            </a:pPr>
            <a:r>
              <a:rPr b="0" i="0" lang="en-US" sz="2000" u="none" cap="none" strike="noStrike">
                <a:solidFill>
                  <a:srgbClr val="005B96"/>
                </a:solidFill>
                <a:latin typeface="Arial"/>
                <a:ea typeface="Arial"/>
                <a:cs typeface="Arial"/>
                <a:sym typeface="Arial"/>
              </a:rPr>
              <a:t>Medical Assist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227885" y="2418824"/>
            <a:ext cx="3583461" cy="161199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b="1" lang="en-US" sz="3600"/>
              <a:t>Steps in the process of creating noncredit courses</a:t>
            </a:r>
            <a:endParaRPr/>
          </a:p>
        </p:txBody>
      </p:sp>
      <p:pic>
        <p:nvPicPr>
          <p:cNvPr descr="Creation - Free of Charge Creative Commons Chalkboard image" id="254" name="Google Shape;254;p29"/>
          <p:cNvPicPr preferRelativeResize="0"/>
          <p:nvPr/>
        </p:nvPicPr>
        <p:blipFill rotWithShape="1">
          <a:blip r:embed="rId3">
            <a:alphaModFix/>
          </a:blip>
          <a:srcRect b="2" l="0" r="10285" t="0"/>
          <a:stretch/>
        </p:blipFill>
        <p:spPr>
          <a:xfrm>
            <a:off x="4356705" y="1335091"/>
            <a:ext cx="6672648" cy="4890128"/>
          </a:xfrm>
          <a:prstGeom prst="rect">
            <a:avLst/>
          </a:prstGeom>
          <a:solidFill>
            <a:srgbClr val="FFFFFF"/>
          </a:solidFill>
          <a:ln>
            <a:noFill/>
          </a:ln>
        </p:spPr>
      </p:pic>
      <p:sp>
        <p:nvSpPr>
          <p:cNvPr id="255" name="Google Shape;255;p29"/>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1277650" y="365126"/>
            <a:ext cx="10046043" cy="98954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Who needs to buy-in?</a:t>
            </a:r>
            <a:endParaRPr/>
          </a:p>
        </p:txBody>
      </p:sp>
      <p:sp>
        <p:nvSpPr>
          <p:cNvPr id="261" name="Google Shape;261;p30"/>
          <p:cNvSpPr txBox="1"/>
          <p:nvPr>
            <p:ph idx="1" type="body"/>
          </p:nvPr>
        </p:nvSpPr>
        <p:spPr>
          <a:xfrm>
            <a:off x="1277650" y="1603022"/>
            <a:ext cx="10058400" cy="461489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404040"/>
              </a:buClr>
              <a:buSzPts val="2400"/>
              <a:buFont typeface="Arial"/>
              <a:buAutoNum type="arabicPeriod"/>
            </a:pPr>
            <a:r>
              <a:rPr lang="en-US"/>
              <a:t>Curriculum Committee – general discussions here start to get faculty on board</a:t>
            </a:r>
            <a:endParaRPr/>
          </a:p>
          <a:p>
            <a:pPr indent="-457200" lvl="0" marL="457200" rtl="0" algn="l">
              <a:lnSpc>
                <a:spcPct val="100000"/>
              </a:lnSpc>
              <a:spcBef>
                <a:spcPts val="0"/>
              </a:spcBef>
              <a:spcAft>
                <a:spcPts val="0"/>
              </a:spcAft>
              <a:buClr>
                <a:srgbClr val="404040"/>
              </a:buClr>
              <a:buSzPts val="2400"/>
              <a:buFont typeface="Arial"/>
              <a:buAutoNum type="arabicPeriod"/>
            </a:pPr>
            <a:r>
              <a:rPr lang="en-US"/>
              <a:t>Faculty – continue CC conversations in Academic Senate</a:t>
            </a:r>
            <a:endParaRPr/>
          </a:p>
          <a:p>
            <a:pPr indent="-457200" lvl="0" marL="457200" rtl="0" algn="l">
              <a:lnSpc>
                <a:spcPct val="100000"/>
              </a:lnSpc>
              <a:spcBef>
                <a:spcPts val="0"/>
              </a:spcBef>
              <a:spcAft>
                <a:spcPts val="0"/>
              </a:spcAft>
              <a:buClr>
                <a:srgbClr val="404040"/>
              </a:buClr>
              <a:buSzPts val="2400"/>
              <a:buFont typeface="Arial"/>
              <a:buAutoNum type="arabicPeriod"/>
            </a:pPr>
            <a:r>
              <a:rPr lang="en-US"/>
              <a:t>Administrators – easier to accomplish if you have some on your CC</a:t>
            </a:r>
            <a:endParaRPr/>
          </a:p>
          <a:p>
            <a:pPr indent="-457200" lvl="0" marL="457200" rtl="0" algn="l">
              <a:lnSpc>
                <a:spcPct val="100000"/>
              </a:lnSpc>
              <a:spcBef>
                <a:spcPts val="0"/>
              </a:spcBef>
              <a:spcAft>
                <a:spcPts val="0"/>
              </a:spcAft>
              <a:buClr>
                <a:srgbClr val="404040"/>
              </a:buClr>
              <a:buSzPts val="2400"/>
              <a:buFont typeface="Arial"/>
              <a:buAutoNum type="arabicPeriod"/>
            </a:pPr>
            <a:r>
              <a:rPr lang="en-US"/>
              <a:t>IT – Administrators need to get IT on board </a:t>
            </a:r>
            <a:r>
              <a:rPr i="1" lang="en-US"/>
              <a:t>from the start</a:t>
            </a:r>
            <a:r>
              <a:rPr lang="en-US"/>
              <a:t> of discussions; NC does not have enhancements or attributes in most student data systems</a:t>
            </a:r>
            <a:endParaRPr/>
          </a:p>
          <a:p>
            <a:pPr indent="-457200" lvl="0" marL="457200" rtl="0" algn="l">
              <a:lnSpc>
                <a:spcPct val="100000"/>
              </a:lnSpc>
              <a:spcBef>
                <a:spcPts val="0"/>
              </a:spcBef>
              <a:spcAft>
                <a:spcPts val="0"/>
              </a:spcAft>
              <a:buClr>
                <a:srgbClr val="404040"/>
              </a:buClr>
              <a:buSzPts val="2400"/>
              <a:buFont typeface="Arial"/>
              <a:buAutoNum type="arabicPeriod"/>
            </a:pPr>
            <a:r>
              <a:rPr lang="en-US"/>
              <a:t>Admissions – Administrators begin discussions when courses is  “go” on who will be responsible </a:t>
            </a:r>
            <a:endParaRPr/>
          </a:p>
          <a:p>
            <a:pPr indent="-457200" lvl="0" marL="457200" rtl="0" algn="l">
              <a:lnSpc>
                <a:spcPct val="100000"/>
              </a:lnSpc>
              <a:spcBef>
                <a:spcPts val="0"/>
              </a:spcBef>
              <a:spcAft>
                <a:spcPts val="0"/>
              </a:spcAft>
              <a:buClr>
                <a:srgbClr val="404040"/>
              </a:buClr>
              <a:buSzPts val="2400"/>
              <a:buFont typeface="Arial"/>
              <a:buAutoNum type="arabicPeriod"/>
            </a:pPr>
            <a:r>
              <a:rPr lang="en-US"/>
              <a:t>Student services - counseling and student resources </a:t>
            </a:r>
            <a:endParaRPr/>
          </a:p>
          <a:p>
            <a:pPr indent="0" lvl="0" marL="0" rtl="0" algn="l">
              <a:lnSpc>
                <a:spcPct val="100000"/>
              </a:lnSpc>
              <a:spcBef>
                <a:spcPts val="0"/>
              </a:spcBef>
              <a:spcAft>
                <a:spcPts val="0"/>
              </a:spcAft>
              <a:buClr>
                <a:srgbClr val="404040"/>
              </a:buClr>
              <a:buSzPts val="1600"/>
              <a:buNone/>
            </a:pPr>
            <a:r>
              <a:t/>
            </a:r>
            <a:endParaRPr sz="1600"/>
          </a:p>
          <a:p>
            <a:pPr indent="0" lvl="0" marL="0" rtl="0" algn="l">
              <a:lnSpc>
                <a:spcPct val="100000"/>
              </a:lnSpc>
              <a:spcBef>
                <a:spcPts val="0"/>
              </a:spcBef>
              <a:spcAft>
                <a:spcPts val="0"/>
              </a:spcAft>
              <a:buClr>
                <a:srgbClr val="404040"/>
              </a:buClr>
              <a:buSzPts val="2400"/>
              <a:buNone/>
            </a:pPr>
            <a:r>
              <a:rPr lang="en-US"/>
              <a:t>If there are noncredit faculty on campus, then credit/NC communication is critical!</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262" name="Google Shape;262;p30"/>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Sources of information</a:t>
            </a:r>
            <a:endParaRPr/>
          </a:p>
        </p:txBody>
      </p:sp>
      <p:sp>
        <p:nvSpPr>
          <p:cNvPr id="268" name="Google Shape;268;p31"/>
          <p:cNvSpPr txBox="1"/>
          <p:nvPr>
            <p:ph idx="1" type="body"/>
          </p:nvPr>
        </p:nvSpPr>
        <p:spPr>
          <a:xfrm>
            <a:off x="1277650" y="1798320"/>
            <a:ext cx="10058400" cy="441960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Font typeface="Noto Sans Symbols"/>
              <a:buChar char="▪"/>
            </a:pPr>
            <a:r>
              <a:rPr lang="en-US"/>
              <a:t>ASCCC Career &amp; Noncredit Institute – was held earlier this year, go here for materials from that institute: </a:t>
            </a:r>
            <a:r>
              <a:rPr lang="en-US" u="sng">
                <a:solidFill>
                  <a:schemeClr val="hlink"/>
                </a:solidFill>
                <a:hlinkClick r:id="rId3"/>
              </a:rPr>
              <a:t>2021 Career Noncredit Education Institute</a:t>
            </a:r>
            <a:endParaRPr/>
          </a:p>
          <a:p>
            <a:pPr indent="-228600" lvl="0" marL="228600" rtl="0" algn="l">
              <a:lnSpc>
                <a:spcPct val="90000"/>
              </a:lnSpc>
              <a:spcBef>
                <a:spcPts val="1000"/>
              </a:spcBef>
              <a:spcAft>
                <a:spcPts val="0"/>
              </a:spcAft>
              <a:buClr>
                <a:srgbClr val="404040"/>
              </a:buClr>
              <a:buSzPts val="2400"/>
              <a:buFont typeface="Noto Sans Symbols"/>
              <a:buChar char="▪"/>
            </a:pPr>
            <a:r>
              <a:rPr lang="en-US"/>
              <a:t>ACCE events: </a:t>
            </a:r>
            <a:r>
              <a:rPr lang="en-US" u="sng">
                <a:solidFill>
                  <a:schemeClr val="hlink"/>
                </a:solidFill>
                <a:hlinkClick r:id="rId4"/>
              </a:rPr>
              <a:t>Association of Community &amp; Continuing Education (ACCE)</a:t>
            </a:r>
            <a:endParaRPr/>
          </a:p>
          <a:p>
            <a:pPr indent="-228600" lvl="0" marL="228600" rtl="0" algn="l">
              <a:lnSpc>
                <a:spcPct val="90000"/>
              </a:lnSpc>
              <a:spcBef>
                <a:spcPts val="1000"/>
              </a:spcBef>
              <a:spcAft>
                <a:spcPts val="0"/>
              </a:spcAft>
              <a:buClr>
                <a:srgbClr val="404040"/>
              </a:buClr>
              <a:buSzPts val="2400"/>
              <a:buFont typeface="Noto Sans Symbols"/>
              <a:buChar char="▪"/>
            </a:pPr>
            <a:r>
              <a:rPr lang="en-US" u="sng">
                <a:solidFill>
                  <a:schemeClr val="hlink"/>
                </a:solidFill>
                <a:hlinkClick r:id="rId5"/>
              </a:rPr>
              <a:t>CCCCO: Noncredit Curriculum and Instructional Programs</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269" name="Google Shape;269;p3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a:t>Curriculum Committee Considerations</a:t>
            </a:r>
            <a:endParaRPr/>
          </a:p>
        </p:txBody>
      </p:sp>
      <p:sp>
        <p:nvSpPr>
          <p:cNvPr id="275" name="Google Shape;275;p32"/>
          <p:cNvSpPr txBox="1"/>
          <p:nvPr>
            <p:ph idx="1" type="body"/>
          </p:nvPr>
        </p:nvSpPr>
        <p:spPr>
          <a:xfrm>
            <a:off x="1277650" y="1798320"/>
            <a:ext cx="6748750" cy="439134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404040"/>
              </a:buClr>
              <a:buSzPts val="2800"/>
              <a:buChar char="•"/>
            </a:pPr>
            <a:r>
              <a:rPr lang="en-US" sz="2800"/>
              <a:t>Curriculum committee structure/representation: should there be a designated NC review committee or member of Curriculum committee who is a designated NC reviewer/Noncredit Curriculum liaison?</a:t>
            </a:r>
            <a:endParaRPr/>
          </a:p>
          <a:p>
            <a:pPr indent="-228600" lvl="0" marL="228600" rtl="0" algn="l">
              <a:lnSpc>
                <a:spcPct val="90000"/>
              </a:lnSpc>
              <a:spcBef>
                <a:spcPts val="1000"/>
              </a:spcBef>
              <a:spcAft>
                <a:spcPts val="0"/>
              </a:spcAft>
              <a:buClr>
                <a:srgbClr val="404040"/>
              </a:buClr>
              <a:buSzPts val="2800"/>
              <a:buChar char="•"/>
            </a:pPr>
            <a:r>
              <a:rPr lang="en-US" sz="2800"/>
              <a:t>If no NC faculty exists, reviewer can be a credit faculty who has learned about NC. </a:t>
            </a:r>
            <a:endParaRPr/>
          </a:p>
          <a:p>
            <a:pPr indent="-228600" lvl="0" marL="228600" rtl="0" algn="l">
              <a:lnSpc>
                <a:spcPct val="90000"/>
              </a:lnSpc>
              <a:spcBef>
                <a:spcPts val="1000"/>
              </a:spcBef>
              <a:spcAft>
                <a:spcPts val="0"/>
              </a:spcAft>
              <a:buClr>
                <a:srgbClr val="404040"/>
              </a:buClr>
              <a:buSzPts val="2800"/>
              <a:buChar char="•"/>
            </a:pPr>
            <a:r>
              <a:rPr lang="en-US" sz="2800"/>
              <a:t>Either way, there needs to be a NC faculty champion! </a:t>
            </a:r>
            <a:endParaRPr/>
          </a:p>
        </p:txBody>
      </p:sp>
      <p:pic>
        <p:nvPicPr>
          <p:cNvPr descr="C:\Users\marballo\AppData\Local\Microsoft\Windows\INetCache\Content.MSO\93C1EE5.tmp" id="276" name="Google Shape;276;p32"/>
          <p:cNvPicPr preferRelativeResize="0"/>
          <p:nvPr/>
        </p:nvPicPr>
        <p:blipFill rotWithShape="1">
          <a:blip r:embed="rId3">
            <a:alphaModFix/>
          </a:blip>
          <a:srcRect b="0" l="0" r="0" t="0"/>
          <a:stretch/>
        </p:blipFill>
        <p:spPr>
          <a:xfrm>
            <a:off x="7947378" y="2607733"/>
            <a:ext cx="3110993" cy="3581930"/>
          </a:xfrm>
          <a:prstGeom prst="rect">
            <a:avLst/>
          </a:prstGeom>
          <a:noFill/>
          <a:ln>
            <a:noFill/>
          </a:ln>
        </p:spPr>
      </p:pic>
      <p:sp>
        <p:nvSpPr>
          <p:cNvPr id="277" name="Google Shape;277;p32"/>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227885" y="2475269"/>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b="1" lang="en-US" sz="3600"/>
              <a:t>On the Horizon for noncredit courses </a:t>
            </a:r>
            <a:endParaRPr/>
          </a:p>
        </p:txBody>
      </p:sp>
      <p:sp>
        <p:nvSpPr>
          <p:cNvPr id="283" name="Google Shape;283;p33"/>
          <p:cNvSpPr txBox="1"/>
          <p:nvPr>
            <p:ph idx="1" type="body"/>
          </p:nvPr>
        </p:nvSpPr>
        <p:spPr>
          <a:xfrm>
            <a:off x="4360863" y="1193842"/>
            <a:ext cx="6672300" cy="5091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04040"/>
              </a:buClr>
              <a:buSzPts val="2400"/>
              <a:buFont typeface="Arial"/>
              <a:buNone/>
            </a:pPr>
            <a:r>
              <a:rPr b="1" lang="en-US"/>
              <a:t>AB-421 Community colleges: career development and college preparation courses </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Would permit noncredit </a:t>
            </a:r>
            <a:r>
              <a:rPr b="1" i="1" lang="en-US" sz="2000">
                <a:latin typeface="Arial"/>
                <a:ea typeface="Arial"/>
                <a:cs typeface="Arial"/>
                <a:sym typeface="Arial"/>
              </a:rPr>
              <a:t>managed-enrolled</a:t>
            </a:r>
            <a:r>
              <a:rPr lang="en-US" sz="2000">
                <a:latin typeface="Arial"/>
                <a:ea typeface="Arial"/>
                <a:cs typeface="Arial"/>
                <a:sym typeface="Arial"/>
              </a:rPr>
              <a:t> courses to apply a census-based attendance collection procedure (like credit!) </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In person open-entry/exit courses would still use positive attendance collection procedure</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Legislation includes managed enrolled noncredit courses delivered through distance education</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Has passed through the Assembly, Senate, and first Senate Appropriations reading</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Similar bill fully passed the legislature in 2019 and was vetoed by Governor Newsom</a:t>
            </a:r>
            <a:endParaRPr/>
          </a:p>
          <a:p>
            <a:pPr indent="-342900" lvl="0" marL="342900" rtl="0" algn="l">
              <a:lnSpc>
                <a:spcPct val="90000"/>
              </a:lnSpc>
              <a:spcBef>
                <a:spcPts val="1000"/>
              </a:spcBef>
              <a:spcAft>
                <a:spcPts val="0"/>
              </a:spcAft>
              <a:buClr>
                <a:srgbClr val="404040"/>
              </a:buClr>
              <a:buSzPts val="2000"/>
              <a:buFont typeface="Arial"/>
              <a:buChar char="•"/>
            </a:pPr>
            <a:r>
              <a:rPr lang="en-US" sz="2000">
                <a:latin typeface="Arial"/>
                <a:ea typeface="Arial"/>
                <a:cs typeface="Arial"/>
                <a:sym typeface="Arial"/>
              </a:rPr>
              <a:t>Cross your fingers!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284" name="Google Shape;284;p33"/>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Resources</a:t>
            </a:r>
            <a:endParaRPr/>
          </a:p>
        </p:txBody>
      </p:sp>
      <p:sp>
        <p:nvSpPr>
          <p:cNvPr id="290" name="Google Shape;290;p3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ASCCC Website - </a:t>
            </a:r>
            <a:r>
              <a:rPr lang="en-US" sz="2300"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http://asccc.org</a:t>
            </a:r>
            <a:endParaRPr sz="2300">
              <a:solidFill>
                <a:srgbClr val="000000"/>
              </a:solidFill>
              <a:latin typeface="Times New Roman"/>
              <a:ea typeface="Times New Roman"/>
              <a:cs typeface="Times New Roman"/>
              <a:sym typeface="Times New Roman"/>
            </a:endParaRPr>
          </a:p>
          <a:p>
            <a:pPr indent="-342900" lvl="2" marL="800100" rtl="0" algn="l">
              <a:lnSpc>
                <a:spcPct val="100000"/>
              </a:lnSpc>
              <a:spcBef>
                <a:spcPts val="0"/>
              </a:spcBef>
              <a:spcAft>
                <a:spcPts val="0"/>
              </a:spcAft>
              <a:buClr>
                <a:srgbClr val="000000"/>
              </a:buClr>
              <a:buSzPts val="2000"/>
              <a:buFont typeface="Noto Sans Symbols"/>
              <a:buChar char="▪"/>
            </a:pPr>
            <a:r>
              <a:rPr lang="en-US">
                <a:solidFill>
                  <a:srgbClr val="000000"/>
                </a:solidFill>
                <a:latin typeface="Times New Roman"/>
                <a:ea typeface="Times New Roman"/>
                <a:cs typeface="Times New Roman"/>
                <a:sym typeface="Times New Roman"/>
              </a:rPr>
              <a:t>Contact the ASCCC – </a:t>
            </a:r>
            <a:r>
              <a:rPr lang="en-US"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info@asccc.org</a:t>
            </a:r>
            <a:endParaRPr>
              <a:solidFill>
                <a:srgbClr val="000000"/>
              </a:solidFill>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000000"/>
              </a:buClr>
              <a:buSzPts val="2500"/>
              <a:buFont typeface="Noto Sans Symbols"/>
              <a:buChar char="▪"/>
            </a:pPr>
            <a:r>
              <a:rPr lang="en-US" sz="2500">
                <a:solidFill>
                  <a:srgbClr val="000000"/>
                </a:solidFill>
                <a:latin typeface="Times New Roman"/>
                <a:ea typeface="Times New Roman"/>
                <a:cs typeface="Times New Roman"/>
                <a:sym typeface="Times New Roman"/>
              </a:rPr>
              <a:t>Application for Statewide Service - </a:t>
            </a:r>
            <a:r>
              <a:rPr lang="en-US" sz="25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http://asccc.org/content/application-statewide-service</a:t>
            </a:r>
            <a:endParaRPr sz="2300">
              <a:solidFill>
                <a:srgbClr val="000000"/>
              </a:solidFill>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000000"/>
              </a:buClr>
              <a:buSzPts val="2300"/>
              <a:buFont typeface="Noto Sans Symbols"/>
              <a:buChar char="▪"/>
            </a:pPr>
            <a:r>
              <a:rPr lang="en-US" sz="2300">
                <a:solidFill>
                  <a:srgbClr val="000000"/>
                </a:solidFill>
                <a:latin typeface="Times New Roman"/>
                <a:ea typeface="Times New Roman"/>
                <a:cs typeface="Times New Roman"/>
                <a:sym typeface="Times New Roman"/>
              </a:rPr>
              <a:t>ASCCC Events - </a:t>
            </a:r>
            <a:r>
              <a:rPr lang="en-US" sz="2300" u="sng">
                <a:solidFill>
                  <a:srgbClr val="000000"/>
                </a:solidFill>
                <a:latin typeface="Times New Roman"/>
                <a:ea typeface="Times New Roman"/>
                <a:cs typeface="Times New Roman"/>
                <a:sym typeface="Times New Roman"/>
                <a:hlinkClick r:id="rId6">
                  <a:extLst>
                    <a:ext uri="{A12FA001-AC4F-418D-AE19-62706E023703}">
                      <ahyp:hlinkClr val="tx"/>
                    </a:ext>
                  </a:extLst>
                </a:hlinkClick>
              </a:rPr>
              <a:t>http://asccc.org/calendar/list/events</a:t>
            </a:r>
            <a:endParaRPr sz="2300">
              <a:solidFill>
                <a:srgbClr val="000000"/>
              </a:solidFill>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000000"/>
              </a:buClr>
              <a:buSzPts val="2300"/>
              <a:buFont typeface="Noto Sans Symbols"/>
              <a:buChar char="▪"/>
            </a:pPr>
            <a:r>
              <a:rPr lang="en-US" sz="2300">
                <a:solidFill>
                  <a:srgbClr val="000000"/>
                </a:solidFill>
                <a:latin typeface="Times New Roman"/>
                <a:ea typeface="Times New Roman"/>
                <a:cs typeface="Times New Roman"/>
                <a:sym typeface="Times New Roman"/>
              </a:rPr>
              <a:t>ASCCC Services - </a:t>
            </a:r>
            <a:r>
              <a:rPr lang="en-US" sz="2200" u="sng">
                <a:solidFill>
                  <a:srgbClr val="000000"/>
                </a:solidFill>
                <a:latin typeface="Times New Roman"/>
                <a:ea typeface="Times New Roman"/>
                <a:cs typeface="Times New Roman"/>
                <a:sym typeface="Times New Roman"/>
                <a:hlinkClick r:id="rId7">
                  <a:extLst>
                    <a:ext uri="{A12FA001-AC4F-418D-AE19-62706E023703}">
                      <ahyp:hlinkClr val="tx"/>
                    </a:ext>
                  </a:extLst>
                </a:hlinkClick>
              </a:rPr>
              <a:t>http://asccc.org/services#</a:t>
            </a:r>
            <a:endParaRPr sz="2300">
              <a:solidFill>
                <a:srgbClr val="000000"/>
              </a:solidFill>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000000"/>
              </a:buClr>
              <a:buSzPts val="2300"/>
              <a:buFont typeface="Noto Sans Symbols"/>
              <a:buChar char="▪"/>
            </a:pPr>
            <a:r>
              <a:rPr lang="en-US" sz="2300">
                <a:solidFill>
                  <a:srgbClr val="000000"/>
                </a:solidFill>
                <a:latin typeface="Times New Roman"/>
                <a:ea typeface="Times New Roman"/>
                <a:cs typeface="Times New Roman"/>
                <a:sym typeface="Times New Roman"/>
              </a:rPr>
              <a:t>Disciplines List and MQs - </a:t>
            </a:r>
            <a:r>
              <a:rPr lang="en-US" sz="2300" u="sng">
                <a:solidFill>
                  <a:srgbClr val="000000"/>
                </a:solidFill>
                <a:latin typeface="Times New Roman"/>
                <a:ea typeface="Times New Roman"/>
                <a:cs typeface="Times New Roman"/>
                <a:sym typeface="Times New Roman"/>
                <a:hlinkClick r:id="rId8">
                  <a:extLst>
                    <a:ext uri="{A12FA001-AC4F-418D-AE19-62706E023703}">
                      <ahyp:hlinkClr val="tx"/>
                    </a:ext>
                  </a:extLst>
                </a:hlinkClick>
              </a:rPr>
              <a:t>http://asccc.org/disciplines-list</a:t>
            </a:r>
            <a:endParaRPr sz="2300">
              <a:solidFill>
                <a:srgbClr val="000000"/>
              </a:solidFill>
              <a:latin typeface="Times New Roman"/>
              <a:ea typeface="Times New Roman"/>
              <a:cs typeface="Times New Roman"/>
              <a:sym typeface="Times New Roman"/>
            </a:endParaRPr>
          </a:p>
          <a:p>
            <a:pPr indent="-228600" lvl="0" marL="228600" rtl="0" algn="l">
              <a:lnSpc>
                <a:spcPct val="100000"/>
              </a:lnSpc>
              <a:spcBef>
                <a:spcPts val="1000"/>
              </a:spcBef>
              <a:spcAft>
                <a:spcPts val="0"/>
              </a:spcAft>
              <a:buClr>
                <a:srgbClr val="000000"/>
              </a:buClr>
              <a:buSzPts val="2300"/>
              <a:buFont typeface="Noto Sans Symbols"/>
              <a:buChar char="▪"/>
            </a:pPr>
            <a:r>
              <a:rPr lang="en-US" sz="2300">
                <a:solidFill>
                  <a:srgbClr val="000000"/>
                </a:solidFill>
                <a:latin typeface="Times New Roman"/>
                <a:ea typeface="Times New Roman"/>
                <a:cs typeface="Times New Roman"/>
                <a:sym typeface="Times New Roman"/>
              </a:rPr>
              <a:t>Association of Community and Continuing Education </a:t>
            </a:r>
            <a:r>
              <a:rPr lang="en-US" sz="2300" u="sng">
                <a:solidFill>
                  <a:srgbClr val="000000"/>
                </a:solidFill>
                <a:latin typeface="Times New Roman"/>
                <a:ea typeface="Times New Roman"/>
                <a:cs typeface="Times New Roman"/>
                <a:sym typeface="Times New Roman"/>
                <a:hlinkClick r:id="rId9">
                  <a:extLst>
                    <a:ext uri="{A12FA001-AC4F-418D-AE19-62706E023703}">
                      <ahyp:hlinkClr val="tx"/>
                    </a:ext>
                  </a:extLst>
                </a:hlinkClick>
              </a:rPr>
              <a:t>http://www.acceonline.org/</a:t>
            </a:r>
            <a:r>
              <a:rPr lang="en-US" sz="2300">
                <a:solidFill>
                  <a:srgbClr val="000000"/>
                </a:solidFill>
                <a:latin typeface="Times New Roman"/>
                <a:ea typeface="Times New Roman"/>
                <a:cs typeface="Times New Roman"/>
                <a:sym typeface="Times New Roman"/>
              </a:rPr>
              <a:t> </a:t>
            </a:r>
            <a:endParaRPr/>
          </a:p>
          <a:p>
            <a:pPr indent="-228600" lvl="0" marL="228600" rtl="0" algn="l">
              <a:lnSpc>
                <a:spcPct val="100000"/>
              </a:lnSpc>
              <a:spcBef>
                <a:spcPts val="1000"/>
              </a:spcBef>
              <a:spcAft>
                <a:spcPts val="0"/>
              </a:spcAft>
              <a:buClr>
                <a:srgbClr val="000000"/>
              </a:buClr>
              <a:buSzPts val="2300"/>
              <a:buFont typeface="Noto Sans Symbols"/>
              <a:buChar char="▪"/>
            </a:pPr>
            <a:r>
              <a:rPr lang="en-US" sz="2300">
                <a:solidFill>
                  <a:srgbClr val="000000"/>
                </a:solidFill>
                <a:latin typeface="Times New Roman"/>
                <a:ea typeface="Times New Roman"/>
                <a:cs typeface="Times New Roman"/>
                <a:sym typeface="Times New Roman"/>
              </a:rPr>
              <a:t>Program and Course Approval Handbook (PCAH 7</a:t>
            </a:r>
            <a:r>
              <a:rPr baseline="30000" lang="en-US" sz="2300">
                <a:solidFill>
                  <a:srgbClr val="000000"/>
                </a:solidFill>
                <a:latin typeface="Times New Roman"/>
                <a:ea typeface="Times New Roman"/>
                <a:cs typeface="Times New Roman"/>
                <a:sym typeface="Times New Roman"/>
              </a:rPr>
              <a:t>th</a:t>
            </a:r>
            <a:r>
              <a:rPr lang="en-US" sz="2300">
                <a:solidFill>
                  <a:srgbClr val="000000"/>
                </a:solidFill>
                <a:latin typeface="Times New Roman"/>
                <a:ea typeface="Times New Roman"/>
                <a:cs typeface="Times New Roman"/>
                <a:sym typeface="Times New Roman"/>
              </a:rPr>
              <a:t> Edition) - </a:t>
            </a:r>
            <a:r>
              <a:rPr lang="en-US" sz="2300" u="sng">
                <a:solidFill>
                  <a:srgbClr val="000000"/>
                </a:solidFill>
                <a:latin typeface="Times New Roman"/>
                <a:ea typeface="Times New Roman"/>
                <a:cs typeface="Times New Roman"/>
                <a:sym typeface="Times New Roman"/>
                <a:hlinkClick r:id="rId10">
                  <a:extLst>
                    <a:ext uri="{A12FA001-AC4F-418D-AE19-62706E023703}">
                      <ahyp:hlinkClr val="tx"/>
                    </a:ext>
                  </a:extLst>
                </a:hlinkClick>
              </a:rPr>
              <a:t>https://asccc.org/sites/default/files/CCCCO_Report_Program_Course_Approval-web-102819.pdf</a:t>
            </a:r>
            <a:endParaRPr sz="2300">
              <a:solidFill>
                <a:srgbClr val="000000"/>
              </a:solidFill>
              <a:latin typeface="Times New Roman"/>
              <a:ea typeface="Times New Roman"/>
              <a:cs typeface="Times New Roman"/>
              <a:sym typeface="Times New Roman"/>
            </a:endParaRPr>
          </a:p>
          <a:p>
            <a:pPr indent="-76200" lvl="0" marL="228600" rtl="0" algn="l">
              <a:lnSpc>
                <a:spcPct val="90000"/>
              </a:lnSpc>
              <a:spcBef>
                <a:spcPts val="1000"/>
              </a:spcBef>
              <a:spcAft>
                <a:spcPts val="0"/>
              </a:spcAft>
              <a:buClr>
                <a:srgbClr val="404040"/>
              </a:buClr>
              <a:buSzPts val="2400"/>
              <a:buNone/>
            </a:pPr>
            <a:r>
              <a:t/>
            </a:r>
            <a:endParaRPr/>
          </a:p>
        </p:txBody>
      </p:sp>
      <p:sp>
        <p:nvSpPr>
          <p:cNvPr id="291" name="Google Shape;291;p3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br>
              <a:rPr b="1" lang="en-US" sz="4000">
                <a:latin typeface="Calibri"/>
                <a:ea typeface="Calibri"/>
                <a:cs typeface="Calibri"/>
                <a:sym typeface="Calibri"/>
              </a:rPr>
            </a:br>
            <a:r>
              <a:rPr b="1" lang="en-US" sz="4000"/>
              <a:t>Thank You for attending!</a:t>
            </a:r>
            <a:br>
              <a:rPr b="1" lang="en-US" sz="4000"/>
            </a:br>
            <a:r>
              <a:rPr b="1" lang="en-US" sz="3600"/>
              <a:t>Here’s some contact information</a:t>
            </a:r>
            <a:endParaRPr/>
          </a:p>
        </p:txBody>
      </p:sp>
      <p:sp>
        <p:nvSpPr>
          <p:cNvPr id="297" name="Google Shape;297;p3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b="1" lang="en-US" sz="2400">
                <a:solidFill>
                  <a:schemeClr val="dk1"/>
                </a:solidFill>
              </a:rPr>
              <a:t>Karen Chow</a:t>
            </a:r>
            <a:r>
              <a:rPr lang="en-US" sz="2400">
                <a:solidFill>
                  <a:schemeClr val="dk1"/>
                </a:solidFill>
              </a:rPr>
              <a:t>, </a:t>
            </a:r>
            <a:r>
              <a:rPr lang="en-US" sz="2400" u="sng">
                <a:solidFill>
                  <a:schemeClr val="accent5"/>
                </a:solidFill>
                <a:hlinkClick r:id="rId3">
                  <a:extLst>
                    <a:ext uri="{A12FA001-AC4F-418D-AE19-62706E023703}">
                      <ahyp:hlinkClr val="tx"/>
                    </a:ext>
                  </a:extLst>
                </a:hlinkClick>
              </a:rPr>
              <a:t>chowkaren@fhda.edu</a:t>
            </a:r>
            <a:r>
              <a:rPr lang="en-US" sz="2400">
                <a:solidFill>
                  <a:schemeClr val="dk1"/>
                </a:solidFill>
              </a:rPr>
              <a:t>, De Anza College </a:t>
            </a:r>
            <a:endParaRPr/>
          </a:p>
          <a:p>
            <a:pPr indent="-228600" lvl="0" marL="228600" rtl="0" algn="l">
              <a:lnSpc>
                <a:spcPct val="90000"/>
              </a:lnSpc>
              <a:spcBef>
                <a:spcPts val="1000"/>
              </a:spcBef>
              <a:spcAft>
                <a:spcPts val="0"/>
              </a:spcAft>
              <a:buClr>
                <a:schemeClr val="dk1"/>
              </a:buClr>
              <a:buSzPts val="2400"/>
              <a:buChar char="•"/>
            </a:pPr>
            <a:r>
              <a:rPr b="1" lang="en-US">
                <a:solidFill>
                  <a:schemeClr val="dk1"/>
                </a:solidFill>
              </a:rPr>
              <a:t>Manuel Velez, </a:t>
            </a:r>
            <a:r>
              <a:rPr b="1" lang="en-US" u="sng">
                <a:solidFill>
                  <a:schemeClr val="dk1"/>
                </a:solidFill>
                <a:hlinkClick r:id="rId4">
                  <a:extLst>
                    <a:ext uri="{A12FA001-AC4F-418D-AE19-62706E023703}">
                      <ahyp:hlinkClr val="tx"/>
                    </a:ext>
                  </a:extLst>
                </a:hlinkClick>
              </a:rPr>
              <a:t>mvelez@sdccd.edu</a:t>
            </a:r>
            <a:r>
              <a:rPr b="1" lang="en-US">
                <a:solidFill>
                  <a:schemeClr val="dk1"/>
                </a:solidFill>
              </a:rPr>
              <a:t>, San Diego Mesa College</a:t>
            </a:r>
            <a:endParaRPr/>
          </a:p>
        </p:txBody>
      </p:sp>
      <p:sp>
        <p:nvSpPr>
          <p:cNvPr id="298" name="Google Shape;298;p3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10"/>
          <p:cNvPicPr preferRelativeResize="0"/>
          <p:nvPr>
            <p:ph idx="1" type="body"/>
          </p:nvPr>
        </p:nvPicPr>
        <p:blipFill rotWithShape="1">
          <a:blip r:embed="rId3">
            <a:alphaModFix/>
          </a:blip>
          <a:srcRect b="0" l="0" r="0" t="0"/>
          <a:stretch/>
        </p:blipFill>
        <p:spPr>
          <a:xfrm>
            <a:off x="942975" y="1074103"/>
            <a:ext cx="11128375" cy="42287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 name="Google Shape;63;p11"/>
          <p:cNvSpPr/>
          <p:nvPr/>
        </p:nvSpPr>
        <p:spPr>
          <a:xfrm>
            <a:off x="943550" y="433388"/>
            <a:ext cx="10046043" cy="67709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en-US" sz="4000" u="none" cap="none" strike="noStrike">
                <a:solidFill>
                  <a:schemeClr val="accent4"/>
                </a:solidFill>
                <a:latin typeface="Palatino"/>
                <a:ea typeface="Palatino"/>
                <a:cs typeface="Palatino"/>
                <a:sym typeface="Palatino"/>
              </a:rPr>
              <a:t>Eligible Noncredit Categories</a:t>
            </a:r>
            <a:endParaRPr/>
          </a:p>
        </p:txBody>
      </p:sp>
      <p:grpSp>
        <p:nvGrpSpPr>
          <p:cNvPr id="64" name="Google Shape;64;p11"/>
          <p:cNvGrpSpPr/>
          <p:nvPr/>
        </p:nvGrpSpPr>
        <p:grpSpPr>
          <a:xfrm>
            <a:off x="6922231" y="1508408"/>
            <a:ext cx="4815349" cy="4550902"/>
            <a:chOff x="103743" y="407759"/>
            <a:chExt cx="4815349" cy="4550902"/>
          </a:xfrm>
        </p:grpSpPr>
        <p:sp>
          <p:nvSpPr>
            <p:cNvPr id="65" name="Google Shape;65;p11"/>
            <p:cNvSpPr/>
            <p:nvPr/>
          </p:nvSpPr>
          <p:spPr>
            <a:xfrm>
              <a:off x="1194208" y="1418852"/>
              <a:ext cx="2674032" cy="2575328"/>
            </a:xfrm>
            <a:prstGeom prst="ellipse">
              <a:avLst/>
            </a:prstGeom>
            <a:solidFill>
              <a:srgbClr val="FFFF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txBox="1"/>
            <p:nvPr/>
          </p:nvSpPr>
          <p:spPr>
            <a:xfrm>
              <a:off x="1585811" y="1796000"/>
              <a:ext cx="1890826" cy="182103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121B10"/>
                </a:buClr>
                <a:buSzPts val="2400"/>
                <a:buFont typeface="Arial"/>
                <a:buNone/>
              </a:pPr>
              <a:r>
                <a:rPr b="1" i="0" lang="en-US" sz="2400" u="none" cap="none" strike="noStrike">
                  <a:solidFill>
                    <a:srgbClr val="121B10"/>
                  </a:solidFill>
                  <a:latin typeface="Arial"/>
                  <a:ea typeface="Arial"/>
                  <a:cs typeface="Arial"/>
                  <a:sym typeface="Arial"/>
                </a:rPr>
                <a:t>Noncredit Course Categories </a:t>
              </a:r>
              <a:endParaRPr b="0" i="0" sz="2400" u="none" cap="none" strike="noStrike">
                <a:solidFill>
                  <a:srgbClr val="121B10"/>
                </a:solidFill>
                <a:latin typeface="Arial"/>
                <a:ea typeface="Arial"/>
                <a:cs typeface="Arial"/>
                <a:sym typeface="Arial"/>
              </a:endParaRPr>
            </a:p>
          </p:txBody>
        </p:sp>
        <p:sp>
          <p:nvSpPr>
            <p:cNvPr id="67" name="Google Shape;67;p11"/>
            <p:cNvSpPr/>
            <p:nvPr/>
          </p:nvSpPr>
          <p:spPr>
            <a:xfrm>
              <a:off x="1841562" y="407759"/>
              <a:ext cx="1192594" cy="1192594"/>
            </a:xfrm>
            <a:prstGeom prst="ellipse">
              <a:avLst/>
            </a:prstGeom>
            <a:solidFill>
              <a:srgbClr val="7030A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txBox="1"/>
            <p:nvPr/>
          </p:nvSpPr>
          <p:spPr>
            <a:xfrm>
              <a:off x="2016213" y="582410"/>
              <a:ext cx="843292" cy="84329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121B10"/>
                </a:buClr>
                <a:buSzPts val="1800"/>
                <a:buFont typeface="Arial"/>
                <a:buNone/>
              </a:pPr>
              <a:r>
                <a:rPr b="0" i="0" lang="en-US" sz="1800" u="sng" cap="none" strike="noStrike">
                  <a:solidFill>
                    <a:srgbClr val="121B10"/>
                  </a:solidFill>
                  <a:latin typeface="Arial"/>
                  <a:ea typeface="Arial"/>
                  <a:cs typeface="Arial"/>
                  <a:sym typeface="Arial"/>
                </a:rPr>
                <a:t>ESL</a:t>
              </a:r>
              <a:endParaRPr/>
            </a:p>
          </p:txBody>
        </p:sp>
        <p:sp>
          <p:nvSpPr>
            <p:cNvPr id="69" name="Google Shape;69;p11"/>
            <p:cNvSpPr/>
            <p:nvPr/>
          </p:nvSpPr>
          <p:spPr>
            <a:xfrm>
              <a:off x="2913464" y="653958"/>
              <a:ext cx="1272102" cy="1192594"/>
            </a:xfrm>
            <a:prstGeom prst="ellipse">
              <a:avLst/>
            </a:prstGeom>
            <a:solidFill>
              <a:srgbClr val="FFC0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txBox="1"/>
            <p:nvPr/>
          </p:nvSpPr>
          <p:spPr>
            <a:xfrm>
              <a:off x="3099759" y="828609"/>
              <a:ext cx="899512" cy="84329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121B10"/>
                </a:buClr>
                <a:buSzPts val="1300"/>
                <a:buFont typeface="Arial"/>
                <a:buNone/>
              </a:pPr>
              <a:r>
                <a:rPr b="0" i="0" lang="en-US" sz="1300" u="none" cap="none" strike="noStrike">
                  <a:solidFill>
                    <a:srgbClr val="121B10"/>
                  </a:solidFill>
                  <a:latin typeface="Arial"/>
                  <a:ea typeface="Arial"/>
                  <a:cs typeface="Arial"/>
                  <a:sym typeface="Arial"/>
                </a:rPr>
                <a:t>Immigrant Education</a:t>
              </a:r>
              <a:endParaRPr/>
            </a:p>
          </p:txBody>
        </p:sp>
        <p:sp>
          <p:nvSpPr>
            <p:cNvPr id="71" name="Google Shape;71;p11"/>
            <p:cNvSpPr/>
            <p:nvPr/>
          </p:nvSpPr>
          <p:spPr>
            <a:xfrm>
              <a:off x="3567233" y="1514239"/>
              <a:ext cx="1351859" cy="1272102"/>
            </a:xfrm>
            <a:prstGeom prst="ellipse">
              <a:avLst/>
            </a:prstGeom>
            <a:solidFill>
              <a:srgbClr val="00B0F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nvSpPr>
          <p:spPr>
            <a:xfrm>
              <a:off x="3765208" y="1700534"/>
              <a:ext cx="955909" cy="89951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121B10"/>
                </a:buClr>
                <a:buSzPts val="1300"/>
                <a:buFont typeface="Arial"/>
                <a:buNone/>
              </a:pPr>
              <a:r>
                <a:rPr b="0" i="0" lang="en-US" sz="1300" u="sng" cap="none" strike="noStrike">
                  <a:solidFill>
                    <a:srgbClr val="121B10"/>
                  </a:solidFill>
                  <a:latin typeface="Arial"/>
                  <a:ea typeface="Arial"/>
                  <a:cs typeface="Arial"/>
                  <a:sym typeface="Arial"/>
                </a:rPr>
                <a:t>Elementary and Secondary Basic Skills</a:t>
              </a:r>
              <a:endParaRPr/>
            </a:p>
          </p:txBody>
        </p:sp>
        <p:sp>
          <p:nvSpPr>
            <p:cNvPr id="73" name="Google Shape;73;p11"/>
            <p:cNvSpPr/>
            <p:nvPr/>
          </p:nvSpPr>
          <p:spPr>
            <a:xfrm>
              <a:off x="3607120" y="2666461"/>
              <a:ext cx="1192594" cy="1192594"/>
            </a:xfrm>
            <a:prstGeom prst="ellipse">
              <a:avLst/>
            </a:prstGeom>
            <a:solidFill>
              <a:srgbClr val="FED0BE">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txBox="1"/>
            <p:nvPr/>
          </p:nvSpPr>
          <p:spPr>
            <a:xfrm>
              <a:off x="3781771" y="2841112"/>
              <a:ext cx="843292" cy="84329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121B10"/>
                </a:buClr>
                <a:buSzPts val="1800"/>
                <a:buFont typeface="Arial"/>
                <a:buNone/>
              </a:pPr>
              <a:r>
                <a:rPr b="0" i="0" lang="en-US" sz="1800" u="none" cap="none" strike="noStrike">
                  <a:solidFill>
                    <a:srgbClr val="121B10"/>
                  </a:solidFill>
                  <a:latin typeface="Arial"/>
                  <a:ea typeface="Arial"/>
                  <a:cs typeface="Arial"/>
                  <a:sym typeface="Arial"/>
                </a:rPr>
                <a:t>Health and Safety</a:t>
              </a:r>
              <a:endParaRPr/>
            </a:p>
          </p:txBody>
        </p:sp>
        <p:sp>
          <p:nvSpPr>
            <p:cNvPr id="75" name="Google Shape;75;p11"/>
            <p:cNvSpPr/>
            <p:nvPr/>
          </p:nvSpPr>
          <p:spPr>
            <a:xfrm>
              <a:off x="3011639" y="3446663"/>
              <a:ext cx="1272102" cy="1272102"/>
            </a:xfrm>
            <a:prstGeom prst="ellipse">
              <a:avLst/>
            </a:prstGeom>
            <a:solidFill>
              <a:srgbClr val="00B05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nvSpPr>
          <p:spPr>
            <a:xfrm>
              <a:off x="3197934" y="3632958"/>
              <a:ext cx="899512" cy="89951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121B10"/>
                </a:buClr>
                <a:buSzPts val="1300"/>
                <a:buFont typeface="Arial"/>
                <a:buNone/>
              </a:pPr>
              <a:r>
                <a:rPr b="0" i="0" lang="en-US" sz="1300" u="none" cap="none" strike="noStrike">
                  <a:solidFill>
                    <a:srgbClr val="121B10"/>
                  </a:solidFill>
                  <a:latin typeface="Arial"/>
                  <a:ea typeface="Arial"/>
                  <a:cs typeface="Arial"/>
                  <a:sym typeface="Arial"/>
                </a:rPr>
                <a:t>Substantial Disabilities</a:t>
              </a:r>
              <a:endParaRPr/>
            </a:p>
          </p:txBody>
        </p:sp>
        <p:sp>
          <p:nvSpPr>
            <p:cNvPr id="77" name="Google Shape;77;p11"/>
            <p:cNvSpPr/>
            <p:nvPr/>
          </p:nvSpPr>
          <p:spPr>
            <a:xfrm>
              <a:off x="1921570" y="3766067"/>
              <a:ext cx="1272102" cy="1192594"/>
            </a:xfrm>
            <a:prstGeom prst="ellipse">
              <a:avLst/>
            </a:prstGeom>
            <a:solidFill>
              <a:srgbClr val="7030A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txBox="1"/>
            <p:nvPr/>
          </p:nvSpPr>
          <p:spPr>
            <a:xfrm>
              <a:off x="2107865" y="3940718"/>
              <a:ext cx="899512" cy="84329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121B10"/>
                </a:buClr>
                <a:buSzPts val="1600"/>
                <a:buFont typeface="Arial"/>
                <a:buNone/>
              </a:pPr>
              <a:r>
                <a:rPr b="0" i="0" lang="en-US" sz="1600" u="none" cap="none" strike="noStrike">
                  <a:solidFill>
                    <a:srgbClr val="121B10"/>
                  </a:solidFill>
                  <a:latin typeface="Arial"/>
                  <a:ea typeface="Arial"/>
                  <a:cs typeface="Arial"/>
                  <a:sym typeface="Arial"/>
                </a:rPr>
                <a:t>Parenting</a:t>
              </a:r>
              <a:endParaRPr/>
            </a:p>
          </p:txBody>
        </p:sp>
        <p:sp>
          <p:nvSpPr>
            <p:cNvPr id="79" name="Google Shape;79;p11"/>
            <p:cNvSpPr/>
            <p:nvPr/>
          </p:nvSpPr>
          <p:spPr>
            <a:xfrm>
              <a:off x="770898" y="3500219"/>
              <a:ext cx="1272102" cy="1272102"/>
            </a:xfrm>
            <a:prstGeom prst="ellipse">
              <a:avLst/>
            </a:prstGeom>
            <a:solidFill>
              <a:srgbClr val="FFC0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957193" y="3686514"/>
              <a:ext cx="899512" cy="89951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121B10"/>
                </a:buClr>
                <a:buSzPts val="1600"/>
                <a:buFont typeface="Arial"/>
                <a:buNone/>
              </a:pPr>
              <a:r>
                <a:rPr b="0" i="0" lang="en-US" sz="1600" u="none" cap="none" strike="noStrike">
                  <a:solidFill>
                    <a:srgbClr val="121B10"/>
                  </a:solidFill>
                  <a:latin typeface="Arial"/>
                  <a:ea typeface="Arial"/>
                  <a:cs typeface="Arial"/>
                  <a:sym typeface="Arial"/>
                </a:rPr>
                <a:t>Home </a:t>
              </a:r>
              <a:r>
                <a:rPr b="0" i="0" lang="en-US" sz="1400" u="none" cap="none" strike="noStrike">
                  <a:solidFill>
                    <a:srgbClr val="121B10"/>
                  </a:solidFill>
                  <a:latin typeface="Arial"/>
                  <a:ea typeface="Arial"/>
                  <a:cs typeface="Arial"/>
                  <a:sym typeface="Arial"/>
                </a:rPr>
                <a:t>Economics</a:t>
              </a:r>
              <a:endParaRPr/>
            </a:p>
          </p:txBody>
        </p:sp>
        <p:sp>
          <p:nvSpPr>
            <p:cNvPr id="81" name="Google Shape;81;p11"/>
            <p:cNvSpPr/>
            <p:nvPr/>
          </p:nvSpPr>
          <p:spPr>
            <a:xfrm>
              <a:off x="183246" y="2666467"/>
              <a:ext cx="1272102" cy="1192594"/>
            </a:xfrm>
            <a:prstGeom prst="ellipse">
              <a:avLst/>
            </a:prstGeom>
            <a:solidFill>
              <a:srgbClr val="00B0F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txBox="1"/>
            <p:nvPr/>
          </p:nvSpPr>
          <p:spPr>
            <a:xfrm>
              <a:off x="369541" y="2841118"/>
              <a:ext cx="899512" cy="84329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121B10"/>
                </a:buClr>
                <a:buSzPts val="1800"/>
                <a:buFont typeface="Arial"/>
                <a:buNone/>
              </a:pPr>
              <a:r>
                <a:rPr b="0" i="0" lang="en-US" sz="1800" u="none" cap="none" strike="noStrike">
                  <a:solidFill>
                    <a:srgbClr val="121B10"/>
                  </a:solidFill>
                  <a:latin typeface="Arial"/>
                  <a:ea typeface="Arial"/>
                  <a:cs typeface="Arial"/>
                  <a:sym typeface="Arial"/>
                </a:rPr>
                <a:t>Older Adults</a:t>
              </a:r>
              <a:endParaRPr/>
            </a:p>
          </p:txBody>
        </p:sp>
        <p:sp>
          <p:nvSpPr>
            <p:cNvPr id="83" name="Google Shape;83;p11"/>
            <p:cNvSpPr/>
            <p:nvPr/>
          </p:nvSpPr>
          <p:spPr>
            <a:xfrm>
              <a:off x="103743" y="1514223"/>
              <a:ext cx="1351596" cy="1272102"/>
            </a:xfrm>
            <a:prstGeom prst="ellipse">
              <a:avLst/>
            </a:prstGeom>
            <a:solidFill>
              <a:srgbClr val="FED0BE">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nvSpPr>
          <p:spPr>
            <a:xfrm>
              <a:off x="301680" y="1700518"/>
              <a:ext cx="955722" cy="89951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121B10"/>
                </a:buClr>
                <a:buSzPts val="1600"/>
                <a:buFont typeface="Arial"/>
                <a:buNone/>
              </a:pPr>
              <a:r>
                <a:rPr b="0" i="0" lang="en-US" sz="1600" u="sng" cap="none" strike="noStrike">
                  <a:solidFill>
                    <a:srgbClr val="121B10"/>
                  </a:solidFill>
                  <a:latin typeface="Arial"/>
                  <a:ea typeface="Arial"/>
                  <a:cs typeface="Arial"/>
                  <a:sym typeface="Arial"/>
                </a:rPr>
                <a:t>Short-term Vocational</a:t>
              </a:r>
              <a:endParaRPr/>
            </a:p>
          </p:txBody>
        </p:sp>
        <p:sp>
          <p:nvSpPr>
            <p:cNvPr id="85" name="Google Shape;85;p11"/>
            <p:cNvSpPr/>
            <p:nvPr/>
          </p:nvSpPr>
          <p:spPr>
            <a:xfrm>
              <a:off x="810645" y="680471"/>
              <a:ext cx="1272102" cy="1192594"/>
            </a:xfrm>
            <a:prstGeom prst="ellipse">
              <a:avLst/>
            </a:prstGeom>
            <a:solidFill>
              <a:srgbClr val="00B05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nvSpPr>
          <p:spPr>
            <a:xfrm>
              <a:off x="996940" y="855122"/>
              <a:ext cx="899512" cy="84329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121B10"/>
                </a:buClr>
                <a:buSzPts val="1400"/>
                <a:buFont typeface="Arial"/>
                <a:buNone/>
              </a:pPr>
              <a:r>
                <a:rPr b="0" i="0" lang="en-US" sz="1400" u="sng" cap="none" strike="noStrike">
                  <a:solidFill>
                    <a:srgbClr val="121B10"/>
                  </a:solidFill>
                  <a:latin typeface="Arial"/>
                  <a:ea typeface="Arial"/>
                  <a:cs typeface="Arial"/>
                  <a:sym typeface="Arial"/>
                </a:rPr>
                <a:t>Workforce</a:t>
              </a:r>
              <a:r>
                <a:rPr b="0" i="0" lang="en-US" sz="1400" u="none" cap="none" strike="noStrike">
                  <a:solidFill>
                    <a:srgbClr val="121B10"/>
                  </a:solidFill>
                  <a:latin typeface="Arial"/>
                  <a:ea typeface="Arial"/>
                  <a:cs typeface="Arial"/>
                  <a:sym typeface="Arial"/>
                </a:rPr>
                <a:t> </a:t>
              </a:r>
              <a:r>
                <a:rPr b="0" i="0" lang="en-US" sz="1400" u="sng" cap="none" strike="noStrike">
                  <a:solidFill>
                    <a:srgbClr val="121B10"/>
                  </a:solidFill>
                  <a:latin typeface="Arial"/>
                  <a:ea typeface="Arial"/>
                  <a:cs typeface="Arial"/>
                  <a:sym typeface="Arial"/>
                </a:rPr>
                <a:t>Preparation</a:t>
              </a:r>
              <a:endParaRPr/>
            </a:p>
          </p:txBody>
        </p:sp>
      </p:grpSp>
      <p:sp>
        <p:nvSpPr>
          <p:cNvPr id="87" name="Google Shape;87;p11"/>
          <p:cNvSpPr txBox="1"/>
          <p:nvPr/>
        </p:nvSpPr>
        <p:spPr>
          <a:xfrm>
            <a:off x="1056464" y="1725823"/>
            <a:ext cx="5555769" cy="5017674"/>
          </a:xfrm>
          <a:prstGeom prst="rect">
            <a:avLst/>
          </a:prstGeom>
          <a:noFill/>
          <a:ln>
            <a:noFill/>
          </a:ln>
        </p:spPr>
        <p:txBody>
          <a:bodyPr anchorCtr="0" anchor="t" bIns="45700" lIns="91425" spcFirstLastPara="1" rIns="91425" wrap="square" tIns="45700">
            <a:normAutofit/>
          </a:bodyPr>
          <a:lstStyle/>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EC § 84757; </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CCR title 5 § 58160</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a:t>
            </a:r>
            <a:r>
              <a:rPr b="0" i="0" lang="en-US" sz="2400" u="sng" cap="none" strike="noStrike">
                <a:solidFill>
                  <a:schemeClr val="dk1"/>
                </a:solidFill>
                <a:latin typeface="Arial"/>
                <a:ea typeface="Arial"/>
                <a:cs typeface="Arial"/>
                <a:sym typeface="Arial"/>
              </a:rPr>
              <a:t>underlined</a:t>
            </a:r>
            <a:r>
              <a:rPr b="0" i="0" lang="en-US" sz="2400" u="none" cap="none" strike="noStrike">
                <a:solidFill>
                  <a:schemeClr val="dk1"/>
                </a:solidFill>
                <a:latin typeface="Arial"/>
                <a:ea typeface="Arial"/>
                <a:cs typeface="Arial"/>
                <a:sym typeface="Arial"/>
              </a:rPr>
              <a:t> instructional categories are eligible for equalized funding (CDCP*) in accordance with Education Code 84760.5 and CCR title 5 section 55151</a:t>
            </a:r>
            <a:endParaRPr/>
          </a:p>
          <a:p>
            <a:pPr indent="-133350" lvl="0" marL="2857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CDCP* – Career Development and College Preparation</a:t>
            </a:r>
            <a:endParaRPr/>
          </a:p>
        </p:txBody>
      </p:sp>
      <p:cxnSp>
        <p:nvCxnSpPr>
          <p:cNvPr id="88" name="Google Shape;88;p11"/>
          <p:cNvCxnSpPr/>
          <p:nvPr/>
        </p:nvCxnSpPr>
        <p:spPr>
          <a:xfrm>
            <a:off x="1056464" y="1080986"/>
            <a:ext cx="9820217" cy="0"/>
          </a:xfrm>
          <a:prstGeom prst="straightConnector1">
            <a:avLst/>
          </a:prstGeom>
          <a:noFill/>
          <a:ln cap="flat" cmpd="sng" w="28575">
            <a:solidFill>
              <a:srgbClr val="3C78D8"/>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2"/>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Non-Credit Advantages for Students</a:t>
            </a:r>
            <a:endParaRPr/>
          </a:p>
        </p:txBody>
      </p:sp>
      <p:sp>
        <p:nvSpPr>
          <p:cNvPr id="94" name="Google Shape;94;p12"/>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5" name="Google Shape;95;p1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Critical for disproportionately impacted individuals </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FREE, flexible, offered across semesters, and open to all students</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Classes repeatable and prevent accumulation of unneeded credit units</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Open-entry/open-exit classes allow entry at any time during the term</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Short-term classes for immediate employment, wage and skill gains, career path and college entrance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Even MORE advantages for students!</a:t>
            </a:r>
            <a:endParaRPr/>
          </a:p>
        </p:txBody>
      </p:sp>
      <p:sp>
        <p:nvSpPr>
          <p:cNvPr id="101" name="Google Shape;101;p1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2" name="Google Shape;102;p1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Improve math and English skills to increase college readiness</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Competency-based model utilized in many courses</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Pathway to citizenship</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Independent living skills, self-advocacy, and employment for adults with disabilities</a:t>
            </a:r>
            <a:endParaRPr/>
          </a:p>
          <a:p>
            <a:pPr indent="-228600" lvl="0" marL="228600" rtl="0" algn="l">
              <a:lnSpc>
                <a:spcPct val="90000"/>
              </a:lnSpc>
              <a:spcBef>
                <a:spcPts val="1000"/>
              </a:spcBef>
              <a:spcAft>
                <a:spcPts val="0"/>
              </a:spcAft>
              <a:buClr>
                <a:srgbClr val="404040"/>
              </a:buClr>
              <a:buSzPts val="2800"/>
              <a:buFont typeface="Arial"/>
              <a:buChar char="•"/>
            </a:pPr>
            <a:r>
              <a:rPr b="0" i="0" lang="en-US" sz="2800" u="none" cap="none" strike="noStrike">
                <a:solidFill>
                  <a:srgbClr val="404040"/>
                </a:solidFill>
                <a:latin typeface="Arial"/>
                <a:ea typeface="Arial"/>
                <a:cs typeface="Arial"/>
                <a:sym typeface="Arial"/>
              </a:rPr>
              <a:t>Older adult programs address the needs of the State’s aging population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227885" y="2468466"/>
            <a:ext cx="3583461" cy="161199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None/>
            </a:pPr>
            <a:r>
              <a:rPr b="1" lang="en-US" sz="3600"/>
              <a:t>Standards and criteria for approving a noncredit course</a:t>
            </a:r>
            <a:endParaRPr/>
          </a:p>
        </p:txBody>
      </p:sp>
      <p:pic>
        <p:nvPicPr>
          <p:cNvPr descr="The 5 Standards Of Awesome Customer Service - Customer Service Life" id="108" name="Google Shape;108;p14"/>
          <p:cNvPicPr preferRelativeResize="0"/>
          <p:nvPr/>
        </p:nvPicPr>
        <p:blipFill rotWithShape="1">
          <a:blip r:embed="rId3">
            <a:alphaModFix/>
          </a:blip>
          <a:srcRect b="0" l="0" r="0" t="0"/>
          <a:stretch/>
        </p:blipFill>
        <p:spPr>
          <a:xfrm>
            <a:off x="4356705" y="2820962"/>
            <a:ext cx="6672648" cy="1918386"/>
          </a:xfrm>
          <a:prstGeom prst="rect">
            <a:avLst/>
          </a:prstGeom>
          <a:solidFill>
            <a:srgbClr val="FFFFFF"/>
          </a:solidFill>
          <a:ln>
            <a:noFill/>
          </a:ln>
        </p:spPr>
      </p:pic>
      <p:sp>
        <p:nvSpPr>
          <p:cNvPr id="109" name="Google Shape;109;p14"/>
          <p:cNvSpPr txBox="1"/>
          <p:nvPr>
            <p:ph idx="12" type="sldNum"/>
          </p:nvPr>
        </p:nvSpPr>
        <p:spPr>
          <a:xfrm>
            <a:off x="9890125" y="6356350"/>
            <a:ext cx="1143000" cy="368300"/>
          </a:xfrm>
          <a:prstGeom prst="rect">
            <a:avLst/>
          </a:prstGeom>
          <a:noFill/>
          <a:ln>
            <a:noFill/>
          </a:ln>
        </p:spPr>
        <p:txBody>
          <a:bodyPr anchorCtr="0" anchor="ctr" bIns="45700" lIns="91425" spcFirstLastPara="1" rIns="0" wrap="square" tIns="45700">
            <a:norm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Noncredit Courses: Standards and Criteria</a:t>
            </a:r>
            <a:endParaRPr/>
          </a:p>
        </p:txBody>
      </p:sp>
      <p:sp>
        <p:nvSpPr>
          <p:cNvPr id="115" name="Google Shape;115;p1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000"/>
              <a:buFont typeface="Noto Sans Symbols"/>
              <a:buChar char="▪"/>
            </a:pPr>
            <a:r>
              <a:rPr lang="en-US"/>
              <a:t>A noncredit course is a course which, at a minimum is </a:t>
            </a:r>
            <a:endParaRPr/>
          </a:p>
          <a:p>
            <a:pPr indent="-342900" lvl="1" marL="554579" rtl="0" algn="l">
              <a:lnSpc>
                <a:spcPct val="90000"/>
              </a:lnSpc>
              <a:spcBef>
                <a:spcPts val="0"/>
              </a:spcBef>
              <a:spcAft>
                <a:spcPts val="0"/>
              </a:spcAft>
              <a:buClr>
                <a:srgbClr val="404040"/>
              </a:buClr>
              <a:buSzPts val="2000"/>
              <a:buChar char="•"/>
            </a:pPr>
            <a:r>
              <a:rPr lang="en-US"/>
              <a:t>Recommended by the college and/or district curriculum committee</a:t>
            </a:r>
            <a:endParaRPr/>
          </a:p>
          <a:p>
            <a:pPr indent="-342900" lvl="1" marL="554579" rtl="0" algn="l">
              <a:lnSpc>
                <a:spcPct val="90000"/>
              </a:lnSpc>
              <a:spcBef>
                <a:spcPts val="0"/>
              </a:spcBef>
              <a:spcAft>
                <a:spcPts val="0"/>
              </a:spcAft>
              <a:buClr>
                <a:srgbClr val="404040"/>
              </a:buClr>
              <a:buSzPts val="2000"/>
              <a:buChar char="•"/>
            </a:pPr>
            <a:r>
              <a:rPr lang="en-US"/>
              <a:t>Approved by the district governing board as a course meeting the needs of enrolled students</a:t>
            </a:r>
            <a:endParaRPr/>
          </a:p>
          <a:p>
            <a:pPr indent="-228600" lvl="0" marL="228600" rtl="0" algn="l">
              <a:lnSpc>
                <a:spcPct val="90000"/>
              </a:lnSpc>
              <a:spcBef>
                <a:spcPts val="1000"/>
              </a:spcBef>
              <a:spcAft>
                <a:spcPts val="0"/>
              </a:spcAft>
              <a:buClr>
                <a:srgbClr val="404040"/>
              </a:buClr>
              <a:buSzPts val="2000"/>
              <a:buFont typeface="Noto Sans Symbols"/>
              <a:buChar char="▪"/>
            </a:pPr>
            <a:r>
              <a:rPr lang="en-US"/>
              <a:t>CORs for courses intended for special populations must clearly demonstrate that the course meets the needs of those populations (Immigrant Education, Parenting, Persons with Substantial Disabilities, Older Adults)</a:t>
            </a:r>
            <a:endParaRPr/>
          </a:p>
          <a:p>
            <a:pPr indent="-228600" lvl="0" marL="228600" rtl="0" algn="l">
              <a:lnSpc>
                <a:spcPct val="90000"/>
              </a:lnSpc>
              <a:spcBef>
                <a:spcPts val="1000"/>
              </a:spcBef>
              <a:spcAft>
                <a:spcPts val="0"/>
              </a:spcAft>
              <a:buClr>
                <a:srgbClr val="404040"/>
              </a:buClr>
              <a:buSzPts val="2000"/>
              <a:buFont typeface="Noto Sans Symbols"/>
              <a:buChar char="▪"/>
            </a:pPr>
            <a:r>
              <a:rPr lang="en-US">
                <a:latin typeface="Calibri"/>
                <a:ea typeface="Calibri"/>
                <a:cs typeface="Calibri"/>
                <a:sym typeface="Calibri"/>
              </a:rPr>
              <a:t>“No state aid or apportionment may be claimed on account of attendance of students in noncredit classes in dancing or recreational physical education”  -Title 5, section 58130</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16" name="Google Shape;116;p1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3600"/>
              <a:t>Noncredit Course Approval</a:t>
            </a:r>
            <a:endParaRPr/>
          </a:p>
        </p:txBody>
      </p:sp>
      <p:sp>
        <p:nvSpPr>
          <p:cNvPr id="122" name="Google Shape;122;p16"/>
          <p:cNvSpPr txBox="1"/>
          <p:nvPr>
            <p:ph idx="1" type="body"/>
          </p:nvPr>
        </p:nvSpPr>
        <p:spPr>
          <a:xfrm>
            <a:off x="1277650" y="1798320"/>
            <a:ext cx="7426083" cy="42638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04040"/>
              </a:buClr>
              <a:buSzPts val="2400"/>
              <a:buNone/>
            </a:pPr>
            <a:r>
              <a:rPr lang="en-US">
                <a:latin typeface="Calibri"/>
                <a:ea typeface="Calibri"/>
                <a:cs typeface="Calibri"/>
                <a:sym typeface="Calibri"/>
              </a:rPr>
              <a:t>Title 5 Standards for Approval same as for credit:</a:t>
            </a:r>
            <a:endParaRPr/>
          </a:p>
          <a:p>
            <a:pPr indent="-228600" lvl="1" marL="685800" rtl="0" algn="l">
              <a:lnSpc>
                <a:spcPct val="90000"/>
              </a:lnSpc>
              <a:spcBef>
                <a:spcPts val="500"/>
              </a:spcBef>
              <a:spcAft>
                <a:spcPts val="0"/>
              </a:spcAft>
              <a:buClr>
                <a:srgbClr val="404040"/>
              </a:buClr>
              <a:buSzPts val="2000"/>
              <a:buChar char="•"/>
            </a:pPr>
            <a:r>
              <a:rPr b="1" lang="en-US" sz="2000">
                <a:latin typeface="Calibri"/>
                <a:ea typeface="Calibri"/>
                <a:cs typeface="Calibri"/>
                <a:sym typeface="Calibri"/>
              </a:rPr>
              <a:t>Section 55002(c)1 </a:t>
            </a:r>
            <a:r>
              <a:rPr lang="en-US" sz="2000">
                <a:latin typeface="Calibri"/>
                <a:ea typeface="Calibri"/>
                <a:cs typeface="Calibri"/>
                <a:sym typeface="Calibri"/>
              </a:rPr>
              <a:t>– The college and/or district curriculum committee shall recommend approval of the course if the course treats subject matter and uses resource materials, teaching methods, and standards of attendance and achievement that the committee deems appropriate for the enrolled students.</a:t>
            </a:r>
            <a:endParaRPr/>
          </a:p>
          <a:p>
            <a:pPr indent="0" lvl="0" marL="0" rtl="0" algn="l">
              <a:lnSpc>
                <a:spcPct val="90000"/>
              </a:lnSpc>
              <a:spcBef>
                <a:spcPts val="1000"/>
              </a:spcBef>
              <a:spcAft>
                <a:spcPts val="0"/>
              </a:spcAft>
              <a:buClr>
                <a:srgbClr val="404040"/>
              </a:buClr>
              <a:buSzPts val="2400"/>
              <a:buNone/>
            </a:pPr>
            <a:r>
              <a:rPr lang="en-US">
                <a:latin typeface="Calibri"/>
                <a:ea typeface="Calibri"/>
                <a:cs typeface="Calibri"/>
                <a:sym typeface="Calibri"/>
              </a:rPr>
              <a:t>The role of the local curriculum committee is to review and approve noncredit curriculum, just as it does for credit curriculum</a:t>
            </a:r>
            <a:endParaRPr/>
          </a:p>
          <a:p>
            <a:pPr indent="0" lvl="0" marL="0" rtl="0" algn="l">
              <a:lnSpc>
                <a:spcPct val="90000"/>
              </a:lnSpc>
              <a:spcBef>
                <a:spcPts val="1000"/>
              </a:spcBef>
              <a:spcAft>
                <a:spcPts val="0"/>
              </a:spcAft>
              <a:buClr>
                <a:srgbClr val="404040"/>
              </a:buClr>
              <a:buSzPts val="2400"/>
              <a:buNone/>
            </a:pPr>
            <a:r>
              <a:rPr lang="en-US">
                <a:latin typeface="Calibri"/>
                <a:ea typeface="Calibri"/>
                <a:cs typeface="Calibri"/>
                <a:sym typeface="Calibri"/>
              </a:rPr>
              <a:t>The only program needing CCCCO approval in addition to local approval is for Short-term Vocational programs, just like credit CTE programs</a:t>
            </a:r>
            <a:endParaRPr/>
          </a:p>
          <a:p>
            <a:pPr indent="-76200" lvl="0" marL="228600" rtl="0" algn="l">
              <a:lnSpc>
                <a:spcPct val="90000"/>
              </a:lnSpc>
              <a:spcBef>
                <a:spcPts val="1000"/>
              </a:spcBef>
              <a:spcAft>
                <a:spcPts val="0"/>
              </a:spcAft>
              <a:buClr>
                <a:srgbClr val="404040"/>
              </a:buClr>
              <a:buSzPts val="2400"/>
              <a:buNone/>
            </a:pPr>
            <a:r>
              <a:t/>
            </a:r>
            <a:endParaRPr/>
          </a:p>
        </p:txBody>
      </p:sp>
      <p:sp>
        <p:nvSpPr>
          <p:cNvPr id="123" name="Google Shape;123;p16"/>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Signs That You Will Be Approved for Disability | SSD Eligibility" id="124" name="Google Shape;124;p16"/>
          <p:cNvPicPr preferRelativeResize="0"/>
          <p:nvPr/>
        </p:nvPicPr>
        <p:blipFill rotWithShape="1">
          <a:blip r:embed="rId3">
            <a:alphaModFix/>
          </a:blip>
          <a:srcRect b="0" l="0" r="0" t="0"/>
          <a:stretch/>
        </p:blipFill>
        <p:spPr>
          <a:xfrm>
            <a:off x="8703733" y="2579257"/>
            <a:ext cx="3419024" cy="25348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CNEI 2022">
      <a:dk1>
        <a:srgbClr val="005595"/>
      </a:dk1>
      <a:lt1>
        <a:srgbClr val="FFFFFF"/>
      </a:lt1>
      <a:dk2>
        <a:srgbClr val="3871C7"/>
      </a:dk2>
      <a:lt2>
        <a:srgbClr val="D8E9F0"/>
      </a:lt2>
      <a:accent1>
        <a:srgbClr val="B12000"/>
      </a:accent1>
      <a:accent2>
        <a:srgbClr val="A07DBB"/>
      </a:accent2>
      <a:accent3>
        <a:srgbClr val="658AD3"/>
      </a:accent3>
      <a:accent4>
        <a:srgbClr val="C26179"/>
      </a:accent4>
      <a:accent5>
        <a:srgbClr val="ED887B"/>
      </a:accent5>
      <a:accent6>
        <a:srgbClr val="EEC983"/>
      </a:accent6>
      <a:hlink>
        <a:srgbClr val="005B95"/>
      </a:hlink>
      <a:folHlink>
        <a:srgbClr val="0055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