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7"/>
  </p:notesMasterIdLst>
  <p:handoutMasterIdLst>
    <p:handoutMasterId r:id="rId28"/>
  </p:handoutMasterIdLst>
  <p:sldIdLst>
    <p:sldId id="256" r:id="rId2"/>
    <p:sldId id="539" r:id="rId3"/>
    <p:sldId id="540" r:id="rId4"/>
    <p:sldId id="524" r:id="rId5"/>
    <p:sldId id="526" r:id="rId6"/>
    <p:sldId id="513" r:id="rId7"/>
    <p:sldId id="533" r:id="rId8"/>
    <p:sldId id="527" r:id="rId9"/>
    <p:sldId id="532" r:id="rId10"/>
    <p:sldId id="496" r:id="rId11"/>
    <p:sldId id="503" r:id="rId12"/>
    <p:sldId id="528" r:id="rId13"/>
    <p:sldId id="538" r:id="rId14"/>
    <p:sldId id="529" r:id="rId15"/>
    <p:sldId id="541" r:id="rId16"/>
    <p:sldId id="542" r:id="rId17"/>
    <p:sldId id="543" r:id="rId18"/>
    <p:sldId id="545" r:id="rId19"/>
    <p:sldId id="549" r:id="rId20"/>
    <p:sldId id="548" r:id="rId21"/>
    <p:sldId id="544" r:id="rId22"/>
    <p:sldId id="546" r:id="rId23"/>
    <p:sldId id="547" r:id="rId24"/>
    <p:sldId id="278"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79A8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10" autoAdjust="0"/>
    <p:restoredTop sz="86504" autoAdjust="0"/>
  </p:normalViewPr>
  <p:slideViewPr>
    <p:cSldViewPr snapToGrid="0" snapToObjects="1">
      <p:cViewPr varScale="1">
        <p:scale>
          <a:sx n="65" d="100"/>
          <a:sy n="65" d="100"/>
        </p:scale>
        <p:origin x="1400" y="184"/>
      </p:cViewPr>
      <p:guideLst>
        <p:guide orient="horz" pos="2160"/>
        <p:guide pos="2880"/>
      </p:guideLst>
    </p:cSldViewPr>
  </p:slideViewPr>
  <p:outlineViewPr>
    <p:cViewPr>
      <p:scale>
        <a:sx n="33" d="100"/>
        <a:sy n="33" d="100"/>
      </p:scale>
      <p:origin x="0" y="-3227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725C90-EA08-4A39-B5ED-6A91AE073352}"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en-US"/>
        </a:p>
      </dgm:t>
    </dgm:pt>
    <dgm:pt modelId="{D9DCBFA2-97F0-48DA-A7D0-AB052CC34E80}">
      <dgm:prSet phldrT="[Text]" custT="1"/>
      <dgm:spPr/>
      <dgm:t>
        <a:bodyPr/>
        <a:lstStyle/>
        <a:p>
          <a:r>
            <a:rPr lang="en-US" sz="2800" b="1" dirty="0"/>
            <a:t>Noncredit Course Categories </a:t>
          </a:r>
          <a:endParaRPr lang="en-US" sz="2800" dirty="0"/>
        </a:p>
      </dgm:t>
    </dgm:pt>
    <dgm:pt modelId="{9BBFC4BA-91F8-4186-A1E2-1E3C5C9BED40}" type="parTrans" cxnId="{33D7E52F-88A4-4E06-B3C2-483A463B1C80}">
      <dgm:prSet/>
      <dgm:spPr/>
      <dgm:t>
        <a:bodyPr/>
        <a:lstStyle/>
        <a:p>
          <a:endParaRPr lang="en-US"/>
        </a:p>
      </dgm:t>
    </dgm:pt>
    <dgm:pt modelId="{A7A3D5EA-9548-4179-96ED-1EEBC27582BB}" type="sibTrans" cxnId="{33D7E52F-88A4-4E06-B3C2-483A463B1C80}">
      <dgm:prSet/>
      <dgm:spPr/>
      <dgm:t>
        <a:bodyPr/>
        <a:lstStyle/>
        <a:p>
          <a:endParaRPr lang="en-US"/>
        </a:p>
      </dgm:t>
    </dgm:pt>
    <dgm:pt modelId="{20DDDCF5-538A-4E63-8FE8-0BF0415BE49F}">
      <dgm:prSet phldrT="[Text]"/>
      <dgm:spPr/>
      <dgm:t>
        <a:bodyPr/>
        <a:lstStyle/>
        <a:p>
          <a:r>
            <a:rPr lang="en-US" b="1" u="sng" dirty="0">
              <a:effectLst>
                <a:outerShdw blurRad="38100" dist="38100" dir="2700000" algn="tl">
                  <a:srgbClr val="000000">
                    <a:alpha val="43137"/>
                  </a:srgbClr>
                </a:outerShdw>
              </a:effectLst>
            </a:rPr>
            <a:t>ESL</a:t>
          </a:r>
        </a:p>
      </dgm:t>
    </dgm:pt>
    <dgm:pt modelId="{6AA4974B-93D7-41B4-AC44-8226DD9C75A7}" type="parTrans" cxnId="{583466DF-FA9C-4BD3-BD9B-9B33CAD9B87F}">
      <dgm:prSet/>
      <dgm:spPr/>
      <dgm:t>
        <a:bodyPr/>
        <a:lstStyle/>
        <a:p>
          <a:endParaRPr lang="en-US"/>
        </a:p>
      </dgm:t>
    </dgm:pt>
    <dgm:pt modelId="{3CF310FA-1B14-4E76-813F-ADE0D2DE4FCC}" type="sibTrans" cxnId="{583466DF-FA9C-4BD3-BD9B-9B33CAD9B87F}">
      <dgm:prSet/>
      <dgm:spPr/>
      <dgm:t>
        <a:bodyPr/>
        <a:lstStyle/>
        <a:p>
          <a:endParaRPr lang="en-US"/>
        </a:p>
      </dgm:t>
    </dgm:pt>
    <dgm:pt modelId="{86D913A0-B97E-47DE-A8D8-88C810A187DA}">
      <dgm:prSet phldrT="[Text]"/>
      <dgm:spPr/>
      <dgm:t>
        <a:bodyPr/>
        <a:lstStyle/>
        <a:p>
          <a:r>
            <a:rPr lang="en-US" b="1" dirty="0"/>
            <a:t>Immigrant Education</a:t>
          </a:r>
        </a:p>
      </dgm:t>
    </dgm:pt>
    <dgm:pt modelId="{90D8BB21-B978-48B8-8BB4-D7CACD6035E5}" type="parTrans" cxnId="{AACC7EDF-0B02-4371-AEA7-4CAA5231DCB1}">
      <dgm:prSet/>
      <dgm:spPr/>
      <dgm:t>
        <a:bodyPr/>
        <a:lstStyle/>
        <a:p>
          <a:endParaRPr lang="en-US"/>
        </a:p>
      </dgm:t>
    </dgm:pt>
    <dgm:pt modelId="{D9730DD1-AAEF-4A5A-A712-4E8A0BFCE4E8}" type="sibTrans" cxnId="{AACC7EDF-0B02-4371-AEA7-4CAA5231DCB1}">
      <dgm:prSet/>
      <dgm:spPr/>
      <dgm:t>
        <a:bodyPr/>
        <a:lstStyle/>
        <a:p>
          <a:endParaRPr lang="en-US"/>
        </a:p>
      </dgm:t>
    </dgm:pt>
    <dgm:pt modelId="{72DE7BD6-F2F8-4BE2-853C-856BD2A300EF}">
      <dgm:prSet phldrT="[Text]"/>
      <dgm:spPr/>
      <dgm:t>
        <a:bodyPr/>
        <a:lstStyle/>
        <a:p>
          <a:r>
            <a:rPr lang="en-US" b="0" u="sng" dirty="0">
              <a:effectLst>
                <a:outerShdw blurRad="38100" dist="38100" dir="2700000" algn="tl">
                  <a:srgbClr val="000000">
                    <a:alpha val="43137"/>
                  </a:srgbClr>
                </a:outerShdw>
              </a:effectLst>
            </a:rPr>
            <a:t>Elementary and Secondary Basic Skills</a:t>
          </a:r>
        </a:p>
      </dgm:t>
    </dgm:pt>
    <dgm:pt modelId="{7CCC09A3-9849-49B2-8D1D-88D20B368E32}" type="parTrans" cxnId="{E2534F4F-DC88-47D0-A2F6-C09B0B331457}">
      <dgm:prSet/>
      <dgm:spPr/>
      <dgm:t>
        <a:bodyPr/>
        <a:lstStyle/>
        <a:p>
          <a:endParaRPr lang="en-US"/>
        </a:p>
      </dgm:t>
    </dgm:pt>
    <dgm:pt modelId="{D48D3B91-724E-4E22-B3F5-1FC09E455FEB}" type="sibTrans" cxnId="{E2534F4F-DC88-47D0-A2F6-C09B0B331457}">
      <dgm:prSet/>
      <dgm:spPr/>
      <dgm:t>
        <a:bodyPr/>
        <a:lstStyle/>
        <a:p>
          <a:endParaRPr lang="en-US"/>
        </a:p>
      </dgm:t>
    </dgm:pt>
    <dgm:pt modelId="{F177E140-FEDC-4148-A7BC-203ABF69FECB}">
      <dgm:prSet phldrT="[Text]"/>
      <dgm:spPr/>
      <dgm:t>
        <a:bodyPr/>
        <a:lstStyle/>
        <a:p>
          <a:r>
            <a:rPr lang="en-US" b="1" dirty="0"/>
            <a:t>Health and Safety</a:t>
          </a:r>
        </a:p>
      </dgm:t>
    </dgm:pt>
    <dgm:pt modelId="{4F8816DA-C651-4DDD-A303-6CD86FAC55F8}" type="parTrans" cxnId="{8D1DBD9F-C9D7-43AD-AA78-40262D0D2B99}">
      <dgm:prSet/>
      <dgm:spPr/>
      <dgm:t>
        <a:bodyPr/>
        <a:lstStyle/>
        <a:p>
          <a:endParaRPr lang="en-US"/>
        </a:p>
      </dgm:t>
    </dgm:pt>
    <dgm:pt modelId="{7CCD822D-F477-4BE3-9234-62799C4E7C3E}" type="sibTrans" cxnId="{8D1DBD9F-C9D7-43AD-AA78-40262D0D2B99}">
      <dgm:prSet/>
      <dgm:spPr/>
      <dgm:t>
        <a:bodyPr/>
        <a:lstStyle/>
        <a:p>
          <a:endParaRPr lang="en-US"/>
        </a:p>
      </dgm:t>
    </dgm:pt>
    <dgm:pt modelId="{4A0A8627-6AEE-463D-A282-C864B58C0AFD}">
      <dgm:prSet phldrT="[Text]"/>
      <dgm:spPr/>
      <dgm:t>
        <a:bodyPr/>
        <a:lstStyle/>
        <a:p>
          <a:r>
            <a:rPr lang="en-US" b="1" dirty="0"/>
            <a:t>Substantial Disabilities</a:t>
          </a:r>
        </a:p>
      </dgm:t>
    </dgm:pt>
    <dgm:pt modelId="{3EBBE4C2-DFF6-4C58-AB52-80EDF02B3B29}" type="parTrans" cxnId="{6F3D3EF0-4F83-4398-9521-20E8D559A8DB}">
      <dgm:prSet/>
      <dgm:spPr/>
      <dgm:t>
        <a:bodyPr/>
        <a:lstStyle/>
        <a:p>
          <a:endParaRPr lang="en-US"/>
        </a:p>
      </dgm:t>
    </dgm:pt>
    <dgm:pt modelId="{44267DF4-2B75-4AF6-BD7A-26E84E02713F}" type="sibTrans" cxnId="{6F3D3EF0-4F83-4398-9521-20E8D559A8DB}">
      <dgm:prSet/>
      <dgm:spPr/>
      <dgm:t>
        <a:bodyPr/>
        <a:lstStyle/>
        <a:p>
          <a:endParaRPr lang="en-US"/>
        </a:p>
      </dgm:t>
    </dgm:pt>
    <dgm:pt modelId="{87138B5A-F3E6-4100-8082-103A88A1BF1A}">
      <dgm:prSet phldrT="[Text]"/>
      <dgm:spPr/>
      <dgm:t>
        <a:bodyPr/>
        <a:lstStyle/>
        <a:p>
          <a:r>
            <a:rPr lang="en-US" b="1" dirty="0"/>
            <a:t>Parenting</a:t>
          </a:r>
        </a:p>
      </dgm:t>
    </dgm:pt>
    <dgm:pt modelId="{EF1E0905-A0DE-41BF-BCD5-49022D5E8279}" type="parTrans" cxnId="{50E7FF51-F1A9-4583-9653-551032919F34}">
      <dgm:prSet/>
      <dgm:spPr/>
      <dgm:t>
        <a:bodyPr/>
        <a:lstStyle/>
        <a:p>
          <a:endParaRPr lang="en-US"/>
        </a:p>
      </dgm:t>
    </dgm:pt>
    <dgm:pt modelId="{5D8B4EFA-F180-4FB4-991D-93D12DBE6760}" type="sibTrans" cxnId="{50E7FF51-F1A9-4583-9653-551032919F34}">
      <dgm:prSet/>
      <dgm:spPr/>
      <dgm:t>
        <a:bodyPr/>
        <a:lstStyle/>
        <a:p>
          <a:endParaRPr lang="en-US"/>
        </a:p>
      </dgm:t>
    </dgm:pt>
    <dgm:pt modelId="{C5A364BB-1460-4226-8D13-97574E6D5D9A}">
      <dgm:prSet phldrT="[Text]"/>
      <dgm:spPr/>
      <dgm:t>
        <a:bodyPr/>
        <a:lstStyle/>
        <a:p>
          <a:r>
            <a:rPr lang="en-US" b="1" dirty="0"/>
            <a:t>Home Economics</a:t>
          </a:r>
        </a:p>
      </dgm:t>
    </dgm:pt>
    <dgm:pt modelId="{B92966F1-2175-45BA-9D17-4AC681B16E5A}" type="parTrans" cxnId="{46FB035F-1C8A-42FE-AB8C-5FB622E90D45}">
      <dgm:prSet/>
      <dgm:spPr/>
      <dgm:t>
        <a:bodyPr/>
        <a:lstStyle/>
        <a:p>
          <a:endParaRPr lang="en-US"/>
        </a:p>
      </dgm:t>
    </dgm:pt>
    <dgm:pt modelId="{D7A151B9-C5F9-4CBF-B154-649859BDD414}" type="sibTrans" cxnId="{46FB035F-1C8A-42FE-AB8C-5FB622E90D45}">
      <dgm:prSet/>
      <dgm:spPr/>
      <dgm:t>
        <a:bodyPr/>
        <a:lstStyle/>
        <a:p>
          <a:endParaRPr lang="en-US"/>
        </a:p>
      </dgm:t>
    </dgm:pt>
    <dgm:pt modelId="{E13E5A6E-5039-42E4-B495-FD1ACA5EA8D2}">
      <dgm:prSet phldrT="[Text]"/>
      <dgm:spPr/>
      <dgm:t>
        <a:bodyPr/>
        <a:lstStyle/>
        <a:p>
          <a:r>
            <a:rPr lang="en-US" b="1" dirty="0"/>
            <a:t>Older Adults</a:t>
          </a:r>
        </a:p>
      </dgm:t>
    </dgm:pt>
    <dgm:pt modelId="{F54AEA81-1614-4174-8256-9CCA1D160C15}" type="parTrans" cxnId="{6ED0925B-A3A8-46EB-9900-04563B975CA3}">
      <dgm:prSet/>
      <dgm:spPr/>
      <dgm:t>
        <a:bodyPr/>
        <a:lstStyle/>
        <a:p>
          <a:endParaRPr lang="en-US"/>
        </a:p>
      </dgm:t>
    </dgm:pt>
    <dgm:pt modelId="{A5C85FD7-0D98-4414-8272-848E5E4B4815}" type="sibTrans" cxnId="{6ED0925B-A3A8-46EB-9900-04563B975CA3}">
      <dgm:prSet/>
      <dgm:spPr/>
      <dgm:t>
        <a:bodyPr/>
        <a:lstStyle/>
        <a:p>
          <a:endParaRPr lang="en-US"/>
        </a:p>
      </dgm:t>
    </dgm:pt>
    <dgm:pt modelId="{7C203F23-ADEA-4A26-8484-A7B790571F3E}">
      <dgm:prSet phldrT="[Text]"/>
      <dgm:spPr/>
      <dgm:t>
        <a:bodyPr/>
        <a:lstStyle/>
        <a:p>
          <a:r>
            <a:rPr lang="en-US" b="1" u="sng" dirty="0">
              <a:effectLst>
                <a:outerShdw blurRad="38100" dist="38100" dir="2700000" algn="tl">
                  <a:srgbClr val="000000">
                    <a:alpha val="43137"/>
                  </a:srgbClr>
                </a:outerShdw>
              </a:effectLst>
            </a:rPr>
            <a:t>Short-term Vocational</a:t>
          </a:r>
        </a:p>
      </dgm:t>
    </dgm:pt>
    <dgm:pt modelId="{BB46ED68-70EB-4CA4-8EA3-9F74A6765B89}" type="parTrans" cxnId="{0032C806-92ED-4990-A533-AF1DC13BB9EC}">
      <dgm:prSet/>
      <dgm:spPr/>
      <dgm:t>
        <a:bodyPr/>
        <a:lstStyle/>
        <a:p>
          <a:endParaRPr lang="en-US"/>
        </a:p>
      </dgm:t>
    </dgm:pt>
    <dgm:pt modelId="{54DB91EF-4B27-4118-AE5A-1373B20BF872}" type="sibTrans" cxnId="{0032C806-92ED-4990-A533-AF1DC13BB9EC}">
      <dgm:prSet/>
      <dgm:spPr/>
      <dgm:t>
        <a:bodyPr/>
        <a:lstStyle/>
        <a:p>
          <a:endParaRPr lang="en-US"/>
        </a:p>
      </dgm:t>
    </dgm:pt>
    <dgm:pt modelId="{7601A9C0-89CB-400D-AD75-BF0FD214304E}">
      <dgm:prSet phldrT="[Text]"/>
      <dgm:spPr/>
      <dgm:t>
        <a:bodyPr/>
        <a:lstStyle/>
        <a:p>
          <a:r>
            <a:rPr lang="en-US" b="1" u="sng" dirty="0">
              <a:effectLst>
                <a:outerShdw blurRad="38100" dist="38100" dir="2700000" algn="tl">
                  <a:srgbClr val="000000">
                    <a:alpha val="43137"/>
                  </a:srgbClr>
                </a:outerShdw>
              </a:effectLst>
            </a:rPr>
            <a:t>Workforce</a:t>
          </a:r>
          <a:r>
            <a:rPr lang="en-US" b="1" dirty="0">
              <a:effectLst>
                <a:outerShdw blurRad="38100" dist="38100" dir="2700000" algn="tl">
                  <a:srgbClr val="000000">
                    <a:alpha val="43137"/>
                  </a:srgbClr>
                </a:outerShdw>
              </a:effectLst>
            </a:rPr>
            <a:t> </a:t>
          </a:r>
          <a:r>
            <a:rPr lang="en-US" b="1" u="sng" dirty="0">
              <a:effectLst>
                <a:outerShdw blurRad="38100" dist="38100" dir="2700000" algn="tl">
                  <a:srgbClr val="000000">
                    <a:alpha val="43137"/>
                  </a:srgbClr>
                </a:outerShdw>
              </a:effectLst>
            </a:rPr>
            <a:t>Preparation</a:t>
          </a:r>
        </a:p>
      </dgm:t>
    </dgm:pt>
    <dgm:pt modelId="{F4AEE346-A459-4C2C-BBBE-0CD473507593}" type="parTrans" cxnId="{4F98DBB4-086A-4646-9880-7C749F74D6FA}">
      <dgm:prSet/>
      <dgm:spPr/>
      <dgm:t>
        <a:bodyPr/>
        <a:lstStyle/>
        <a:p>
          <a:endParaRPr lang="en-US"/>
        </a:p>
      </dgm:t>
    </dgm:pt>
    <dgm:pt modelId="{BAAC7FBD-3607-48F1-85DD-7FB2539102B2}" type="sibTrans" cxnId="{4F98DBB4-086A-4646-9880-7C749F74D6FA}">
      <dgm:prSet/>
      <dgm:spPr/>
      <dgm:t>
        <a:bodyPr/>
        <a:lstStyle/>
        <a:p>
          <a:endParaRPr lang="en-US"/>
        </a:p>
      </dgm:t>
    </dgm:pt>
    <dgm:pt modelId="{E4D8AB04-2F09-4BDF-A74F-B8E6F7A93927}" type="pres">
      <dgm:prSet presAssocID="{DB725C90-EA08-4A39-B5ED-6A91AE073352}" presName="composite" presStyleCnt="0">
        <dgm:presLayoutVars>
          <dgm:chMax val="1"/>
          <dgm:dir/>
          <dgm:resizeHandles val="exact"/>
        </dgm:presLayoutVars>
      </dgm:prSet>
      <dgm:spPr/>
      <dgm:t>
        <a:bodyPr/>
        <a:lstStyle/>
        <a:p>
          <a:endParaRPr lang="en-US"/>
        </a:p>
      </dgm:t>
    </dgm:pt>
    <dgm:pt modelId="{BA28F95B-C416-478F-80E4-897D6A9808BD}" type="pres">
      <dgm:prSet presAssocID="{DB725C90-EA08-4A39-B5ED-6A91AE073352}" presName="radial" presStyleCnt="0">
        <dgm:presLayoutVars>
          <dgm:animLvl val="ctr"/>
        </dgm:presLayoutVars>
      </dgm:prSet>
      <dgm:spPr/>
    </dgm:pt>
    <dgm:pt modelId="{726547D5-3F2E-492A-9876-35B7F9ABF772}" type="pres">
      <dgm:prSet presAssocID="{D9DCBFA2-97F0-48DA-A7D0-AB052CC34E80}" presName="centerShape" presStyleLbl="vennNode1" presStyleIdx="0" presStyleCnt="11" custScaleX="85938" custScaleY="84401" custLinFactNeighborX="1104"/>
      <dgm:spPr/>
      <dgm:t>
        <a:bodyPr/>
        <a:lstStyle/>
        <a:p>
          <a:endParaRPr lang="en-US"/>
        </a:p>
      </dgm:t>
    </dgm:pt>
    <dgm:pt modelId="{F3142225-D416-45B8-BF77-FD1F9D2734DA}" type="pres">
      <dgm:prSet presAssocID="{20DDDCF5-538A-4E63-8FE8-0BF0415BE49F}" presName="node" presStyleLbl="vennNode1" presStyleIdx="1" presStyleCnt="11" custScaleX="86293" custScaleY="86293" custRadScaleRad="94626" custRadScaleInc="-5011">
        <dgm:presLayoutVars>
          <dgm:bulletEnabled val="1"/>
        </dgm:presLayoutVars>
      </dgm:prSet>
      <dgm:spPr/>
      <dgm:t>
        <a:bodyPr/>
        <a:lstStyle/>
        <a:p>
          <a:endParaRPr lang="en-US"/>
        </a:p>
      </dgm:t>
    </dgm:pt>
    <dgm:pt modelId="{62896DFE-878B-43CD-9655-DF7478FDB15A}" type="pres">
      <dgm:prSet presAssocID="{86D913A0-B97E-47DE-A8D8-88C810A187DA}" presName="node" presStyleLbl="vennNode1" presStyleIdx="2" presStyleCnt="11" custScaleX="92046" custScaleY="86293">
        <dgm:presLayoutVars>
          <dgm:bulletEnabled val="1"/>
        </dgm:presLayoutVars>
      </dgm:prSet>
      <dgm:spPr/>
      <dgm:t>
        <a:bodyPr/>
        <a:lstStyle/>
        <a:p>
          <a:endParaRPr lang="en-US"/>
        </a:p>
      </dgm:t>
    </dgm:pt>
    <dgm:pt modelId="{B5D6983C-D79E-41A5-B2C8-9D022DE1939D}" type="pres">
      <dgm:prSet presAssocID="{72DE7BD6-F2F8-4BE2-853C-856BD2A300EF}" presName="node" presStyleLbl="vennNode1" presStyleIdx="3" presStyleCnt="11" custScaleX="97817" custScaleY="92046" custRadScaleRad="102102" custRadScaleInc="1065">
        <dgm:presLayoutVars>
          <dgm:bulletEnabled val="1"/>
        </dgm:presLayoutVars>
      </dgm:prSet>
      <dgm:spPr/>
      <dgm:t>
        <a:bodyPr/>
        <a:lstStyle/>
        <a:p>
          <a:endParaRPr lang="en-US"/>
        </a:p>
      </dgm:t>
    </dgm:pt>
    <dgm:pt modelId="{5FFC7DE5-2C4C-4A92-B4FA-583C649D18A9}" type="pres">
      <dgm:prSet presAssocID="{F177E140-FEDC-4148-A7BC-203ABF69FECB}" presName="node" presStyleLbl="vennNode1" presStyleIdx="4" presStyleCnt="11" custScaleX="86293" custScaleY="86293">
        <dgm:presLayoutVars>
          <dgm:bulletEnabled val="1"/>
        </dgm:presLayoutVars>
      </dgm:prSet>
      <dgm:spPr/>
      <dgm:t>
        <a:bodyPr/>
        <a:lstStyle/>
        <a:p>
          <a:endParaRPr lang="en-US"/>
        </a:p>
      </dgm:t>
    </dgm:pt>
    <dgm:pt modelId="{F5937048-3149-45C0-B096-D256576CD7BD}" type="pres">
      <dgm:prSet presAssocID="{4A0A8627-6AEE-463D-A282-C864B58C0AFD}" presName="node" presStyleLbl="vennNode1" presStyleIdx="5" presStyleCnt="11" custScaleX="92046" custScaleY="92046" custRadScaleRad="99855" custRadScaleInc="-11209">
        <dgm:presLayoutVars>
          <dgm:bulletEnabled val="1"/>
        </dgm:presLayoutVars>
      </dgm:prSet>
      <dgm:spPr/>
      <dgm:t>
        <a:bodyPr/>
        <a:lstStyle/>
        <a:p>
          <a:endParaRPr lang="en-US"/>
        </a:p>
      </dgm:t>
    </dgm:pt>
    <dgm:pt modelId="{1BEDD46D-703A-4660-A43B-B26BB94B4213}" type="pres">
      <dgm:prSet presAssocID="{87138B5A-F3E6-4100-8082-103A88A1BF1A}" presName="node" presStyleLbl="vennNode1" presStyleIdx="6" presStyleCnt="11" custScaleX="92046" custScaleY="86293" custRadScaleRad="92063" custRadScaleInc="-6354">
        <dgm:presLayoutVars>
          <dgm:bulletEnabled val="1"/>
        </dgm:presLayoutVars>
      </dgm:prSet>
      <dgm:spPr/>
      <dgm:t>
        <a:bodyPr/>
        <a:lstStyle/>
        <a:p>
          <a:endParaRPr lang="en-US"/>
        </a:p>
      </dgm:t>
    </dgm:pt>
    <dgm:pt modelId="{5BA0B9DA-A981-4327-A9BA-6CE77EF4082F}" type="pres">
      <dgm:prSet presAssocID="{C5A364BB-1460-4226-8D13-97574E6D5D9A}" presName="node" presStyleLbl="vennNode1" presStyleIdx="7" presStyleCnt="11" custScaleX="92046" custScaleY="92046" custRadScaleRad="99695" custRadScaleInc="3283">
        <dgm:presLayoutVars>
          <dgm:bulletEnabled val="1"/>
        </dgm:presLayoutVars>
      </dgm:prSet>
      <dgm:spPr/>
      <dgm:t>
        <a:bodyPr/>
        <a:lstStyle/>
        <a:p>
          <a:endParaRPr lang="en-US"/>
        </a:p>
      </dgm:t>
    </dgm:pt>
    <dgm:pt modelId="{0A87263D-9EE6-42AA-9570-744929516348}" type="pres">
      <dgm:prSet presAssocID="{E13E5A6E-5039-42E4-B495-FD1ACA5EA8D2}" presName="node" presStyleLbl="vennNode1" presStyleIdx="8" presStyleCnt="11" custScaleX="92046" custScaleY="86293" custRadScaleRad="97902" custRadScaleInc="-1110">
        <dgm:presLayoutVars>
          <dgm:bulletEnabled val="1"/>
        </dgm:presLayoutVars>
      </dgm:prSet>
      <dgm:spPr/>
      <dgm:t>
        <a:bodyPr/>
        <a:lstStyle/>
        <a:p>
          <a:endParaRPr lang="en-US"/>
        </a:p>
      </dgm:t>
    </dgm:pt>
    <dgm:pt modelId="{049C2C47-4243-458F-B3BE-550C0AE4C6E1}" type="pres">
      <dgm:prSet presAssocID="{7C203F23-ADEA-4A26-8484-A7B790571F3E}" presName="node" presStyleLbl="vennNode1" presStyleIdx="9" presStyleCnt="11" custScaleX="97798" custScaleY="92046">
        <dgm:presLayoutVars>
          <dgm:bulletEnabled val="1"/>
        </dgm:presLayoutVars>
      </dgm:prSet>
      <dgm:spPr/>
      <dgm:t>
        <a:bodyPr/>
        <a:lstStyle/>
        <a:p>
          <a:endParaRPr lang="en-US"/>
        </a:p>
      </dgm:t>
    </dgm:pt>
    <dgm:pt modelId="{ACA7958B-CAE9-49BC-B9BA-7D83445F3DAA}" type="pres">
      <dgm:prSet presAssocID="{7601A9C0-89CB-400D-AD75-BF0FD214304E}" presName="node" presStyleLbl="vennNode1" presStyleIdx="10" presStyleCnt="11" custScaleX="92046" custScaleY="86293" custRadScaleRad="98376" custRadScaleInc="-437">
        <dgm:presLayoutVars>
          <dgm:bulletEnabled val="1"/>
        </dgm:presLayoutVars>
      </dgm:prSet>
      <dgm:spPr/>
      <dgm:t>
        <a:bodyPr/>
        <a:lstStyle/>
        <a:p>
          <a:endParaRPr lang="en-US"/>
        </a:p>
      </dgm:t>
    </dgm:pt>
  </dgm:ptLst>
  <dgm:cxnLst>
    <dgm:cxn modelId="{9D4F3236-524F-455A-8CBA-0D6C71524D93}" type="presOf" srcId="{DB725C90-EA08-4A39-B5ED-6A91AE073352}" destId="{E4D8AB04-2F09-4BDF-A74F-B8E6F7A93927}" srcOrd="0" destOrd="0" presId="urn:microsoft.com/office/officeart/2005/8/layout/radial3"/>
    <dgm:cxn modelId="{DF24960D-E501-4C81-8FFC-DDBCE1D69034}" type="presOf" srcId="{7C203F23-ADEA-4A26-8484-A7B790571F3E}" destId="{049C2C47-4243-458F-B3BE-550C0AE4C6E1}" srcOrd="0" destOrd="0" presId="urn:microsoft.com/office/officeart/2005/8/layout/radial3"/>
    <dgm:cxn modelId="{6ED0925B-A3A8-46EB-9900-04563B975CA3}" srcId="{D9DCBFA2-97F0-48DA-A7D0-AB052CC34E80}" destId="{E13E5A6E-5039-42E4-B495-FD1ACA5EA8D2}" srcOrd="7" destOrd="0" parTransId="{F54AEA81-1614-4174-8256-9CCA1D160C15}" sibTransId="{A5C85FD7-0D98-4414-8272-848E5E4B4815}"/>
    <dgm:cxn modelId="{7E55C95C-A0EF-45E6-8ADD-90E4446EAEE6}" type="presOf" srcId="{20DDDCF5-538A-4E63-8FE8-0BF0415BE49F}" destId="{F3142225-D416-45B8-BF77-FD1F9D2734DA}" srcOrd="0" destOrd="0" presId="urn:microsoft.com/office/officeart/2005/8/layout/radial3"/>
    <dgm:cxn modelId="{A01B4C30-FB7A-4B3A-9668-1E874E07BAD0}" type="presOf" srcId="{C5A364BB-1460-4226-8D13-97574E6D5D9A}" destId="{5BA0B9DA-A981-4327-A9BA-6CE77EF4082F}" srcOrd="0" destOrd="0" presId="urn:microsoft.com/office/officeart/2005/8/layout/radial3"/>
    <dgm:cxn modelId="{9E591B49-E92D-4C0B-94D3-4C165CE2977E}" type="presOf" srcId="{E13E5A6E-5039-42E4-B495-FD1ACA5EA8D2}" destId="{0A87263D-9EE6-42AA-9570-744929516348}" srcOrd="0" destOrd="0" presId="urn:microsoft.com/office/officeart/2005/8/layout/radial3"/>
    <dgm:cxn modelId="{320F6B61-75AF-429C-8DD3-DBFF05E33041}" type="presOf" srcId="{7601A9C0-89CB-400D-AD75-BF0FD214304E}" destId="{ACA7958B-CAE9-49BC-B9BA-7D83445F3DAA}" srcOrd="0" destOrd="0" presId="urn:microsoft.com/office/officeart/2005/8/layout/radial3"/>
    <dgm:cxn modelId="{8D1DBD9F-C9D7-43AD-AA78-40262D0D2B99}" srcId="{D9DCBFA2-97F0-48DA-A7D0-AB052CC34E80}" destId="{F177E140-FEDC-4148-A7BC-203ABF69FECB}" srcOrd="3" destOrd="0" parTransId="{4F8816DA-C651-4DDD-A303-6CD86FAC55F8}" sibTransId="{7CCD822D-F477-4BE3-9234-62799C4E7C3E}"/>
    <dgm:cxn modelId="{46FB035F-1C8A-42FE-AB8C-5FB622E90D45}" srcId="{D9DCBFA2-97F0-48DA-A7D0-AB052CC34E80}" destId="{C5A364BB-1460-4226-8D13-97574E6D5D9A}" srcOrd="6" destOrd="0" parTransId="{B92966F1-2175-45BA-9D17-4AC681B16E5A}" sibTransId="{D7A151B9-C5F9-4CBF-B154-649859BDD414}"/>
    <dgm:cxn modelId="{5095B071-E3EE-4747-AFD6-1586CCE29C71}" type="presOf" srcId="{72DE7BD6-F2F8-4BE2-853C-856BD2A300EF}" destId="{B5D6983C-D79E-41A5-B2C8-9D022DE1939D}" srcOrd="0" destOrd="0" presId="urn:microsoft.com/office/officeart/2005/8/layout/radial3"/>
    <dgm:cxn modelId="{4F98DBB4-086A-4646-9880-7C749F74D6FA}" srcId="{D9DCBFA2-97F0-48DA-A7D0-AB052CC34E80}" destId="{7601A9C0-89CB-400D-AD75-BF0FD214304E}" srcOrd="9" destOrd="0" parTransId="{F4AEE346-A459-4C2C-BBBE-0CD473507593}" sibTransId="{BAAC7FBD-3607-48F1-85DD-7FB2539102B2}"/>
    <dgm:cxn modelId="{0032C806-92ED-4990-A533-AF1DC13BB9EC}" srcId="{D9DCBFA2-97F0-48DA-A7D0-AB052CC34E80}" destId="{7C203F23-ADEA-4A26-8484-A7B790571F3E}" srcOrd="8" destOrd="0" parTransId="{BB46ED68-70EB-4CA4-8EA3-9F74A6765B89}" sibTransId="{54DB91EF-4B27-4118-AE5A-1373B20BF872}"/>
    <dgm:cxn modelId="{BAA33EA6-DF2F-4B7E-A3FF-F3A8EC85055F}" type="presOf" srcId="{87138B5A-F3E6-4100-8082-103A88A1BF1A}" destId="{1BEDD46D-703A-4660-A43B-B26BB94B4213}" srcOrd="0" destOrd="0" presId="urn:microsoft.com/office/officeart/2005/8/layout/radial3"/>
    <dgm:cxn modelId="{241C12EB-65A2-4C6C-927A-28F9C892FE1F}" type="presOf" srcId="{F177E140-FEDC-4148-A7BC-203ABF69FECB}" destId="{5FFC7DE5-2C4C-4A92-B4FA-583C649D18A9}" srcOrd="0" destOrd="0" presId="urn:microsoft.com/office/officeart/2005/8/layout/radial3"/>
    <dgm:cxn modelId="{50E7FF51-F1A9-4583-9653-551032919F34}" srcId="{D9DCBFA2-97F0-48DA-A7D0-AB052CC34E80}" destId="{87138B5A-F3E6-4100-8082-103A88A1BF1A}" srcOrd="5" destOrd="0" parTransId="{EF1E0905-A0DE-41BF-BCD5-49022D5E8279}" sibTransId="{5D8B4EFA-F180-4FB4-991D-93D12DBE6760}"/>
    <dgm:cxn modelId="{D49ED35F-2976-4F55-A455-63BA3644EF88}" type="presOf" srcId="{4A0A8627-6AEE-463D-A282-C864B58C0AFD}" destId="{F5937048-3149-45C0-B096-D256576CD7BD}" srcOrd="0" destOrd="0" presId="urn:microsoft.com/office/officeart/2005/8/layout/radial3"/>
    <dgm:cxn modelId="{AACC7EDF-0B02-4371-AEA7-4CAA5231DCB1}" srcId="{D9DCBFA2-97F0-48DA-A7D0-AB052CC34E80}" destId="{86D913A0-B97E-47DE-A8D8-88C810A187DA}" srcOrd="1" destOrd="0" parTransId="{90D8BB21-B978-48B8-8BB4-D7CACD6035E5}" sibTransId="{D9730DD1-AAEF-4A5A-A712-4E8A0BFCE4E8}"/>
    <dgm:cxn modelId="{6F3D3EF0-4F83-4398-9521-20E8D559A8DB}" srcId="{D9DCBFA2-97F0-48DA-A7D0-AB052CC34E80}" destId="{4A0A8627-6AEE-463D-A282-C864B58C0AFD}" srcOrd="4" destOrd="0" parTransId="{3EBBE4C2-DFF6-4C58-AB52-80EDF02B3B29}" sibTransId="{44267DF4-2B75-4AF6-BD7A-26E84E02713F}"/>
    <dgm:cxn modelId="{6B4C989F-87A0-4D7E-AEE7-DFE718624E04}" type="presOf" srcId="{D9DCBFA2-97F0-48DA-A7D0-AB052CC34E80}" destId="{726547D5-3F2E-492A-9876-35B7F9ABF772}" srcOrd="0" destOrd="0" presId="urn:microsoft.com/office/officeart/2005/8/layout/radial3"/>
    <dgm:cxn modelId="{E2534F4F-DC88-47D0-A2F6-C09B0B331457}" srcId="{D9DCBFA2-97F0-48DA-A7D0-AB052CC34E80}" destId="{72DE7BD6-F2F8-4BE2-853C-856BD2A300EF}" srcOrd="2" destOrd="0" parTransId="{7CCC09A3-9849-49B2-8D1D-88D20B368E32}" sibTransId="{D48D3B91-724E-4E22-B3F5-1FC09E455FEB}"/>
    <dgm:cxn modelId="{583466DF-FA9C-4BD3-BD9B-9B33CAD9B87F}" srcId="{D9DCBFA2-97F0-48DA-A7D0-AB052CC34E80}" destId="{20DDDCF5-538A-4E63-8FE8-0BF0415BE49F}" srcOrd="0" destOrd="0" parTransId="{6AA4974B-93D7-41B4-AC44-8226DD9C75A7}" sibTransId="{3CF310FA-1B14-4E76-813F-ADE0D2DE4FCC}"/>
    <dgm:cxn modelId="{5C3FEFB9-A093-497F-8DE2-E2C77C8692F7}" type="presOf" srcId="{86D913A0-B97E-47DE-A8D8-88C810A187DA}" destId="{62896DFE-878B-43CD-9655-DF7478FDB15A}" srcOrd="0" destOrd="0" presId="urn:microsoft.com/office/officeart/2005/8/layout/radial3"/>
    <dgm:cxn modelId="{33D7E52F-88A4-4E06-B3C2-483A463B1C80}" srcId="{DB725C90-EA08-4A39-B5ED-6A91AE073352}" destId="{D9DCBFA2-97F0-48DA-A7D0-AB052CC34E80}" srcOrd="0" destOrd="0" parTransId="{9BBFC4BA-91F8-4186-A1E2-1E3C5C9BED40}" sibTransId="{A7A3D5EA-9548-4179-96ED-1EEBC27582BB}"/>
    <dgm:cxn modelId="{EB49F87F-BA6D-4934-B07F-322179E13884}" type="presParOf" srcId="{E4D8AB04-2F09-4BDF-A74F-B8E6F7A93927}" destId="{BA28F95B-C416-478F-80E4-897D6A9808BD}" srcOrd="0" destOrd="0" presId="urn:microsoft.com/office/officeart/2005/8/layout/radial3"/>
    <dgm:cxn modelId="{6ABA0DBD-B921-4A6F-AA5F-4CD53C7E982F}" type="presParOf" srcId="{BA28F95B-C416-478F-80E4-897D6A9808BD}" destId="{726547D5-3F2E-492A-9876-35B7F9ABF772}" srcOrd="0" destOrd="0" presId="urn:microsoft.com/office/officeart/2005/8/layout/radial3"/>
    <dgm:cxn modelId="{B471A394-67C4-4589-9919-6AADB6D811C8}" type="presParOf" srcId="{BA28F95B-C416-478F-80E4-897D6A9808BD}" destId="{F3142225-D416-45B8-BF77-FD1F9D2734DA}" srcOrd="1" destOrd="0" presId="urn:microsoft.com/office/officeart/2005/8/layout/radial3"/>
    <dgm:cxn modelId="{1999A7CC-EB91-4D61-8B2E-651E54BE88C2}" type="presParOf" srcId="{BA28F95B-C416-478F-80E4-897D6A9808BD}" destId="{62896DFE-878B-43CD-9655-DF7478FDB15A}" srcOrd="2" destOrd="0" presId="urn:microsoft.com/office/officeart/2005/8/layout/radial3"/>
    <dgm:cxn modelId="{C936523B-C3B5-4372-A775-3427CE013FD8}" type="presParOf" srcId="{BA28F95B-C416-478F-80E4-897D6A9808BD}" destId="{B5D6983C-D79E-41A5-B2C8-9D022DE1939D}" srcOrd="3" destOrd="0" presId="urn:microsoft.com/office/officeart/2005/8/layout/radial3"/>
    <dgm:cxn modelId="{DD0389F2-495A-4C9D-A880-02A4C976E863}" type="presParOf" srcId="{BA28F95B-C416-478F-80E4-897D6A9808BD}" destId="{5FFC7DE5-2C4C-4A92-B4FA-583C649D18A9}" srcOrd="4" destOrd="0" presId="urn:microsoft.com/office/officeart/2005/8/layout/radial3"/>
    <dgm:cxn modelId="{74385842-2C1F-482C-AE11-97E5B17B1217}" type="presParOf" srcId="{BA28F95B-C416-478F-80E4-897D6A9808BD}" destId="{F5937048-3149-45C0-B096-D256576CD7BD}" srcOrd="5" destOrd="0" presId="urn:microsoft.com/office/officeart/2005/8/layout/radial3"/>
    <dgm:cxn modelId="{7379D406-DEAC-408E-B1A3-635D37297783}" type="presParOf" srcId="{BA28F95B-C416-478F-80E4-897D6A9808BD}" destId="{1BEDD46D-703A-4660-A43B-B26BB94B4213}" srcOrd="6" destOrd="0" presId="urn:microsoft.com/office/officeart/2005/8/layout/radial3"/>
    <dgm:cxn modelId="{8D66DBDA-C459-468F-BC67-26CB2C4EB5EB}" type="presParOf" srcId="{BA28F95B-C416-478F-80E4-897D6A9808BD}" destId="{5BA0B9DA-A981-4327-A9BA-6CE77EF4082F}" srcOrd="7" destOrd="0" presId="urn:microsoft.com/office/officeart/2005/8/layout/radial3"/>
    <dgm:cxn modelId="{7AF7DC64-5F7C-46D2-954B-7AE73468AAA6}" type="presParOf" srcId="{BA28F95B-C416-478F-80E4-897D6A9808BD}" destId="{0A87263D-9EE6-42AA-9570-744929516348}" srcOrd="8" destOrd="0" presId="urn:microsoft.com/office/officeart/2005/8/layout/radial3"/>
    <dgm:cxn modelId="{0174F3BC-4885-4122-8504-6D261633862A}" type="presParOf" srcId="{BA28F95B-C416-478F-80E4-897D6A9808BD}" destId="{049C2C47-4243-458F-B3BE-550C0AE4C6E1}" srcOrd="9" destOrd="0" presId="urn:microsoft.com/office/officeart/2005/8/layout/radial3"/>
    <dgm:cxn modelId="{21DB88E3-4C38-4C8D-93A3-EE76C659ED31}" type="presParOf" srcId="{BA28F95B-C416-478F-80E4-897D6A9808BD}" destId="{ACA7958B-CAE9-49BC-B9BA-7D83445F3DAA}"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73F9F4-C785-44D3-9923-0EF4547E069B}"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6DFC0D33-76F6-4E24-972C-484A76F62167}">
      <dgm:prSet phldrT="[Text]"/>
      <dgm:spPr/>
      <dgm:t>
        <a:bodyPr/>
        <a:lstStyle/>
        <a:p>
          <a:r>
            <a:rPr lang="en-US" altLang="en-US" dirty="0"/>
            <a:t>Certificate of Completion</a:t>
          </a:r>
          <a:endParaRPr lang="en-US" dirty="0"/>
        </a:p>
      </dgm:t>
    </dgm:pt>
    <dgm:pt modelId="{AD31DAAE-0C4B-4B06-BEE4-D80060CFF061}" type="parTrans" cxnId="{5B1C75C6-A988-4976-8F7E-2CEE37B97ABD}">
      <dgm:prSet/>
      <dgm:spPr/>
      <dgm:t>
        <a:bodyPr/>
        <a:lstStyle/>
        <a:p>
          <a:endParaRPr lang="en-US"/>
        </a:p>
      </dgm:t>
    </dgm:pt>
    <dgm:pt modelId="{01D71961-9283-4BE3-9A70-D46E630660EB}" type="sibTrans" cxnId="{5B1C75C6-A988-4976-8F7E-2CEE37B97ABD}">
      <dgm:prSet/>
      <dgm:spPr/>
      <dgm:t>
        <a:bodyPr/>
        <a:lstStyle/>
        <a:p>
          <a:endParaRPr lang="en-US"/>
        </a:p>
      </dgm:t>
    </dgm:pt>
    <dgm:pt modelId="{686A3A5F-9778-4C22-9256-4358A0298C84}">
      <dgm:prSet phldrT="[Text]" custT="1"/>
      <dgm:spPr/>
      <dgm:t>
        <a:bodyPr/>
        <a:lstStyle/>
        <a:p>
          <a:pPr>
            <a:buFont typeface="Arial" panose="020B0604020202020204" pitchFamily="34" charset="0"/>
            <a:buChar char="•"/>
          </a:pPr>
          <a:r>
            <a:rPr lang="en-US" altLang="en-US" sz="2400" dirty="0"/>
            <a:t>For career field with high employment potential</a:t>
          </a:r>
          <a:endParaRPr lang="en-US" sz="2400" dirty="0"/>
        </a:p>
      </dgm:t>
    </dgm:pt>
    <dgm:pt modelId="{4D161421-6E42-4A7B-B738-1E166248AED1}" type="parTrans" cxnId="{9692D5FE-B1AA-4E51-8139-07DA238B90DF}">
      <dgm:prSet/>
      <dgm:spPr/>
      <dgm:t>
        <a:bodyPr/>
        <a:lstStyle/>
        <a:p>
          <a:endParaRPr lang="en-US"/>
        </a:p>
      </dgm:t>
    </dgm:pt>
    <dgm:pt modelId="{4DF41E5F-1E51-47A6-8B56-65456A9858DC}" type="sibTrans" cxnId="{9692D5FE-B1AA-4E51-8139-07DA238B90DF}">
      <dgm:prSet/>
      <dgm:spPr/>
      <dgm:t>
        <a:bodyPr/>
        <a:lstStyle/>
        <a:p>
          <a:endParaRPr lang="en-US"/>
        </a:p>
      </dgm:t>
    </dgm:pt>
    <dgm:pt modelId="{0045881B-DEAB-468A-A2FD-BD804272412A}">
      <dgm:prSet phldrT="[Text]"/>
      <dgm:spPr/>
      <dgm:t>
        <a:bodyPr/>
        <a:lstStyle/>
        <a:p>
          <a:r>
            <a:rPr lang="en-US" altLang="en-US" dirty="0"/>
            <a:t>Certificate of Competency</a:t>
          </a:r>
          <a:endParaRPr lang="en-US" dirty="0"/>
        </a:p>
      </dgm:t>
    </dgm:pt>
    <dgm:pt modelId="{CF9E4B34-F75B-4483-A7FB-C48AF7BE7F45}" type="parTrans" cxnId="{150545E0-21B8-4040-8F31-1D868C956899}">
      <dgm:prSet/>
      <dgm:spPr/>
      <dgm:t>
        <a:bodyPr/>
        <a:lstStyle/>
        <a:p>
          <a:endParaRPr lang="en-US"/>
        </a:p>
      </dgm:t>
    </dgm:pt>
    <dgm:pt modelId="{F8849987-8AC4-4F0A-8361-741DB2166B32}" type="sibTrans" cxnId="{150545E0-21B8-4040-8F31-1D868C956899}">
      <dgm:prSet/>
      <dgm:spPr/>
      <dgm:t>
        <a:bodyPr/>
        <a:lstStyle/>
        <a:p>
          <a:endParaRPr lang="en-US"/>
        </a:p>
      </dgm:t>
    </dgm:pt>
    <dgm:pt modelId="{6A33F35D-95CB-4EB8-A028-007D6FAA813B}">
      <dgm:prSet phldrT="[Text]" custT="1"/>
      <dgm:spPr/>
      <dgm:t>
        <a:bodyPr/>
        <a:lstStyle/>
        <a:p>
          <a:pPr>
            <a:buFont typeface="Arial" panose="020B0604020202020204" pitchFamily="34" charset="0"/>
            <a:buChar char="•"/>
          </a:pPr>
          <a:r>
            <a:rPr lang="en-US" altLang="en-US" sz="2400" dirty="0"/>
            <a:t>In a career field transitioning to credit, a degree, or  baccalaureate institution</a:t>
          </a:r>
          <a:endParaRPr lang="en-US" sz="2400" dirty="0"/>
        </a:p>
      </dgm:t>
    </dgm:pt>
    <dgm:pt modelId="{A6E1AAEB-1842-47B1-84A8-B73D98543490}" type="parTrans" cxnId="{FF728686-4BE9-409E-9944-FEDB27357E06}">
      <dgm:prSet/>
      <dgm:spPr/>
      <dgm:t>
        <a:bodyPr/>
        <a:lstStyle/>
        <a:p>
          <a:endParaRPr lang="en-US"/>
        </a:p>
      </dgm:t>
    </dgm:pt>
    <dgm:pt modelId="{58B165BF-0065-445F-AC4F-605EB5A83CD4}" type="sibTrans" cxnId="{FF728686-4BE9-409E-9944-FEDB27357E06}">
      <dgm:prSet/>
      <dgm:spPr/>
      <dgm:t>
        <a:bodyPr/>
        <a:lstStyle/>
        <a:p>
          <a:endParaRPr lang="en-US"/>
        </a:p>
      </dgm:t>
    </dgm:pt>
    <dgm:pt modelId="{BFAD47C5-9BF0-4C83-8D54-C23969830655}">
      <dgm:prSet phldrT="[Text]" custT="1"/>
      <dgm:spPr/>
      <dgm:t>
        <a:bodyPr/>
        <a:lstStyle/>
        <a:p>
          <a:pPr>
            <a:buFont typeface="Arial" panose="020B0604020202020204" pitchFamily="34" charset="0"/>
            <a:buChar char="•"/>
          </a:pPr>
          <a:r>
            <a:rPr lang="en-US" altLang="en-US" sz="2400" dirty="0"/>
            <a:t>(</a:t>
          </a:r>
          <a:r>
            <a:rPr lang="en-US" sz="2400" dirty="0"/>
            <a:t>§ 55151 (</a:t>
          </a:r>
          <a:r>
            <a:rPr lang="en-US" sz="2400" dirty="0" err="1"/>
            <a:t>i</a:t>
          </a:r>
          <a:r>
            <a:rPr lang="en-US" sz="2400" dirty="0"/>
            <a:t>)) – Short - term Vocational, Workforce Preparation</a:t>
          </a:r>
        </a:p>
      </dgm:t>
    </dgm:pt>
    <dgm:pt modelId="{706FF147-0411-4BC7-87D1-C55E86C885B3}" type="parTrans" cxnId="{9DCAB339-F4E0-4F4F-A469-216DA0F06623}">
      <dgm:prSet/>
      <dgm:spPr/>
      <dgm:t>
        <a:bodyPr/>
        <a:lstStyle/>
        <a:p>
          <a:endParaRPr lang="en-US"/>
        </a:p>
      </dgm:t>
    </dgm:pt>
    <dgm:pt modelId="{40A710E2-E75B-4988-8ECD-D49D6036D113}" type="sibTrans" cxnId="{9DCAB339-F4E0-4F4F-A469-216DA0F06623}">
      <dgm:prSet/>
      <dgm:spPr/>
      <dgm:t>
        <a:bodyPr/>
        <a:lstStyle/>
        <a:p>
          <a:endParaRPr lang="en-US"/>
        </a:p>
      </dgm:t>
    </dgm:pt>
    <dgm:pt modelId="{6F1F46F1-8C62-4CE0-92D0-B65F5D9B83F2}">
      <dgm:prSet phldrT="[Text]" custT="1"/>
      <dgm:spPr/>
      <dgm:t>
        <a:bodyPr/>
        <a:lstStyle/>
        <a:p>
          <a:pPr>
            <a:buFont typeface="Arial" panose="020B0604020202020204" pitchFamily="34" charset="0"/>
            <a:buChar char="•"/>
          </a:pPr>
          <a:r>
            <a:rPr lang="en-US" altLang="en-US" sz="2400" dirty="0"/>
            <a:t>(</a:t>
          </a:r>
          <a:r>
            <a:rPr lang="en-US" sz="2400" dirty="0"/>
            <a:t>§ 55151 (h)) – ESL, Basic Skills, VESL</a:t>
          </a:r>
        </a:p>
      </dgm:t>
    </dgm:pt>
    <dgm:pt modelId="{512F46B1-E4CE-481E-ADB7-053125920665}" type="parTrans" cxnId="{04071B8D-82B8-4287-93FD-37D36FC8A796}">
      <dgm:prSet/>
      <dgm:spPr/>
      <dgm:t>
        <a:bodyPr/>
        <a:lstStyle/>
        <a:p>
          <a:endParaRPr lang="en-US"/>
        </a:p>
      </dgm:t>
    </dgm:pt>
    <dgm:pt modelId="{26E8AD19-F27E-44B6-B5E1-3B951CECD601}" type="sibTrans" cxnId="{04071B8D-82B8-4287-93FD-37D36FC8A796}">
      <dgm:prSet/>
      <dgm:spPr/>
      <dgm:t>
        <a:bodyPr/>
        <a:lstStyle/>
        <a:p>
          <a:endParaRPr lang="en-US"/>
        </a:p>
      </dgm:t>
    </dgm:pt>
    <dgm:pt modelId="{546C0670-616D-4F0F-ACE3-99D17D71178B}" type="pres">
      <dgm:prSet presAssocID="{0C73F9F4-C785-44D3-9923-0EF4547E069B}" presName="Name0" presStyleCnt="0">
        <dgm:presLayoutVars>
          <dgm:dir/>
          <dgm:animLvl val="lvl"/>
          <dgm:resizeHandles/>
        </dgm:presLayoutVars>
      </dgm:prSet>
      <dgm:spPr/>
      <dgm:t>
        <a:bodyPr/>
        <a:lstStyle/>
        <a:p>
          <a:endParaRPr lang="en-US"/>
        </a:p>
      </dgm:t>
    </dgm:pt>
    <dgm:pt modelId="{FF7F7F7B-9791-46FA-BD8A-ABC8D80C74C7}" type="pres">
      <dgm:prSet presAssocID="{6DFC0D33-76F6-4E24-972C-484A76F62167}" presName="linNode" presStyleCnt="0"/>
      <dgm:spPr/>
    </dgm:pt>
    <dgm:pt modelId="{B4CB9A12-3075-4093-A707-B6815172D4CC}" type="pres">
      <dgm:prSet presAssocID="{6DFC0D33-76F6-4E24-972C-484A76F62167}" presName="parentShp" presStyleLbl="node1" presStyleIdx="0" presStyleCnt="2" custScaleX="86715">
        <dgm:presLayoutVars>
          <dgm:bulletEnabled val="1"/>
        </dgm:presLayoutVars>
      </dgm:prSet>
      <dgm:spPr/>
      <dgm:t>
        <a:bodyPr/>
        <a:lstStyle/>
        <a:p>
          <a:endParaRPr lang="en-US"/>
        </a:p>
      </dgm:t>
    </dgm:pt>
    <dgm:pt modelId="{F7589D1F-2C91-4713-B325-7EC54DF577B0}" type="pres">
      <dgm:prSet presAssocID="{6DFC0D33-76F6-4E24-972C-484A76F62167}" presName="childShp" presStyleLbl="bgAccFollowNode1" presStyleIdx="0" presStyleCnt="2">
        <dgm:presLayoutVars>
          <dgm:bulletEnabled val="1"/>
        </dgm:presLayoutVars>
      </dgm:prSet>
      <dgm:spPr/>
      <dgm:t>
        <a:bodyPr/>
        <a:lstStyle/>
        <a:p>
          <a:endParaRPr lang="en-US"/>
        </a:p>
      </dgm:t>
    </dgm:pt>
    <dgm:pt modelId="{DBAA7F13-CA8D-4A0A-A4AF-BA2014701416}" type="pres">
      <dgm:prSet presAssocID="{01D71961-9283-4BE3-9A70-D46E630660EB}" presName="spacing" presStyleCnt="0"/>
      <dgm:spPr/>
    </dgm:pt>
    <dgm:pt modelId="{BA5070E5-E185-4F7C-BAE7-EA1A87B90EE3}" type="pres">
      <dgm:prSet presAssocID="{0045881B-DEAB-468A-A2FD-BD804272412A}" presName="linNode" presStyleCnt="0"/>
      <dgm:spPr/>
    </dgm:pt>
    <dgm:pt modelId="{2EB85898-9ADB-41DD-B7A1-D7E2DBC902C5}" type="pres">
      <dgm:prSet presAssocID="{0045881B-DEAB-468A-A2FD-BD804272412A}" presName="parentShp" presStyleLbl="node1" presStyleIdx="1" presStyleCnt="2" custScaleX="83124">
        <dgm:presLayoutVars>
          <dgm:bulletEnabled val="1"/>
        </dgm:presLayoutVars>
      </dgm:prSet>
      <dgm:spPr/>
      <dgm:t>
        <a:bodyPr/>
        <a:lstStyle/>
        <a:p>
          <a:endParaRPr lang="en-US"/>
        </a:p>
      </dgm:t>
    </dgm:pt>
    <dgm:pt modelId="{9BFB8375-F93C-4759-BB2A-DAAD0C54A84E}" type="pres">
      <dgm:prSet presAssocID="{0045881B-DEAB-468A-A2FD-BD804272412A}" presName="childShp" presStyleLbl="bgAccFollowNode1" presStyleIdx="1" presStyleCnt="2" custScaleY="111623">
        <dgm:presLayoutVars>
          <dgm:bulletEnabled val="1"/>
        </dgm:presLayoutVars>
      </dgm:prSet>
      <dgm:spPr/>
      <dgm:t>
        <a:bodyPr/>
        <a:lstStyle/>
        <a:p>
          <a:endParaRPr lang="en-US"/>
        </a:p>
      </dgm:t>
    </dgm:pt>
  </dgm:ptLst>
  <dgm:cxnLst>
    <dgm:cxn modelId="{FF728686-4BE9-409E-9944-FEDB27357E06}" srcId="{0045881B-DEAB-468A-A2FD-BD804272412A}" destId="{6A33F35D-95CB-4EB8-A028-007D6FAA813B}" srcOrd="0" destOrd="0" parTransId="{A6E1AAEB-1842-47B1-84A8-B73D98543490}" sibTransId="{58B165BF-0065-445F-AC4F-605EB5A83CD4}"/>
    <dgm:cxn modelId="{7D4BAD71-A462-40F3-98A9-E564DE6ED7FA}" type="presOf" srcId="{BFAD47C5-9BF0-4C83-8D54-C23969830655}" destId="{F7589D1F-2C91-4713-B325-7EC54DF577B0}" srcOrd="0" destOrd="1" presId="urn:microsoft.com/office/officeart/2005/8/layout/vList6"/>
    <dgm:cxn modelId="{CFFD4872-D2B7-4FC0-87BC-B6FBD74CE440}" type="presOf" srcId="{6F1F46F1-8C62-4CE0-92D0-B65F5D9B83F2}" destId="{9BFB8375-F93C-4759-BB2A-DAAD0C54A84E}" srcOrd="0" destOrd="1" presId="urn:microsoft.com/office/officeart/2005/8/layout/vList6"/>
    <dgm:cxn modelId="{F96DE507-87AA-4E07-8B0B-FA3EF2C93CFE}" type="presOf" srcId="{6DFC0D33-76F6-4E24-972C-484A76F62167}" destId="{B4CB9A12-3075-4093-A707-B6815172D4CC}" srcOrd="0" destOrd="0" presId="urn:microsoft.com/office/officeart/2005/8/layout/vList6"/>
    <dgm:cxn modelId="{C9EA9E64-F558-4C23-B526-412706F08E65}" type="presOf" srcId="{0045881B-DEAB-468A-A2FD-BD804272412A}" destId="{2EB85898-9ADB-41DD-B7A1-D7E2DBC902C5}" srcOrd="0" destOrd="0" presId="urn:microsoft.com/office/officeart/2005/8/layout/vList6"/>
    <dgm:cxn modelId="{6E58F3D6-2488-4269-9662-D3675F874449}" type="presOf" srcId="{686A3A5F-9778-4C22-9256-4358A0298C84}" destId="{F7589D1F-2C91-4713-B325-7EC54DF577B0}" srcOrd="0" destOrd="0" presId="urn:microsoft.com/office/officeart/2005/8/layout/vList6"/>
    <dgm:cxn modelId="{150545E0-21B8-4040-8F31-1D868C956899}" srcId="{0C73F9F4-C785-44D3-9923-0EF4547E069B}" destId="{0045881B-DEAB-468A-A2FD-BD804272412A}" srcOrd="1" destOrd="0" parTransId="{CF9E4B34-F75B-4483-A7FB-C48AF7BE7F45}" sibTransId="{F8849987-8AC4-4F0A-8361-741DB2166B32}"/>
    <dgm:cxn modelId="{9DCAB339-F4E0-4F4F-A469-216DA0F06623}" srcId="{6DFC0D33-76F6-4E24-972C-484A76F62167}" destId="{BFAD47C5-9BF0-4C83-8D54-C23969830655}" srcOrd="1" destOrd="0" parTransId="{706FF147-0411-4BC7-87D1-C55E86C885B3}" sibTransId="{40A710E2-E75B-4988-8ECD-D49D6036D113}"/>
    <dgm:cxn modelId="{9692D5FE-B1AA-4E51-8139-07DA238B90DF}" srcId="{6DFC0D33-76F6-4E24-972C-484A76F62167}" destId="{686A3A5F-9778-4C22-9256-4358A0298C84}" srcOrd="0" destOrd="0" parTransId="{4D161421-6E42-4A7B-B738-1E166248AED1}" sibTransId="{4DF41E5F-1E51-47A6-8B56-65456A9858DC}"/>
    <dgm:cxn modelId="{5B1C75C6-A988-4976-8F7E-2CEE37B97ABD}" srcId="{0C73F9F4-C785-44D3-9923-0EF4547E069B}" destId="{6DFC0D33-76F6-4E24-972C-484A76F62167}" srcOrd="0" destOrd="0" parTransId="{AD31DAAE-0C4B-4B06-BEE4-D80060CFF061}" sibTransId="{01D71961-9283-4BE3-9A70-D46E630660EB}"/>
    <dgm:cxn modelId="{4FC669D8-18B8-4686-A3D0-ACB9A7A771B3}" type="presOf" srcId="{6A33F35D-95CB-4EB8-A028-007D6FAA813B}" destId="{9BFB8375-F93C-4759-BB2A-DAAD0C54A84E}" srcOrd="0" destOrd="0" presId="urn:microsoft.com/office/officeart/2005/8/layout/vList6"/>
    <dgm:cxn modelId="{04071B8D-82B8-4287-93FD-37D36FC8A796}" srcId="{0045881B-DEAB-468A-A2FD-BD804272412A}" destId="{6F1F46F1-8C62-4CE0-92D0-B65F5D9B83F2}" srcOrd="1" destOrd="0" parTransId="{512F46B1-E4CE-481E-ADB7-053125920665}" sibTransId="{26E8AD19-F27E-44B6-B5E1-3B951CECD601}"/>
    <dgm:cxn modelId="{258AE36F-7CB0-4FA7-BD8A-8FB58A687D77}" type="presOf" srcId="{0C73F9F4-C785-44D3-9923-0EF4547E069B}" destId="{546C0670-616D-4F0F-ACE3-99D17D71178B}" srcOrd="0" destOrd="0" presId="urn:microsoft.com/office/officeart/2005/8/layout/vList6"/>
    <dgm:cxn modelId="{9149FDB8-95EE-45D2-A205-601E296645AB}" type="presParOf" srcId="{546C0670-616D-4F0F-ACE3-99D17D71178B}" destId="{FF7F7F7B-9791-46FA-BD8A-ABC8D80C74C7}" srcOrd="0" destOrd="0" presId="urn:microsoft.com/office/officeart/2005/8/layout/vList6"/>
    <dgm:cxn modelId="{B62EC600-F41F-489C-BB36-8C7B3CE06B7A}" type="presParOf" srcId="{FF7F7F7B-9791-46FA-BD8A-ABC8D80C74C7}" destId="{B4CB9A12-3075-4093-A707-B6815172D4CC}" srcOrd="0" destOrd="0" presId="urn:microsoft.com/office/officeart/2005/8/layout/vList6"/>
    <dgm:cxn modelId="{C112E737-57CE-497B-B951-7D214E8DF756}" type="presParOf" srcId="{FF7F7F7B-9791-46FA-BD8A-ABC8D80C74C7}" destId="{F7589D1F-2C91-4713-B325-7EC54DF577B0}" srcOrd="1" destOrd="0" presId="urn:microsoft.com/office/officeart/2005/8/layout/vList6"/>
    <dgm:cxn modelId="{D3ACB7DB-CF5A-46E1-BFA5-69B71A9C2CEA}" type="presParOf" srcId="{546C0670-616D-4F0F-ACE3-99D17D71178B}" destId="{DBAA7F13-CA8D-4A0A-A4AF-BA2014701416}" srcOrd="1" destOrd="0" presId="urn:microsoft.com/office/officeart/2005/8/layout/vList6"/>
    <dgm:cxn modelId="{3454BB79-7CDF-44A0-97E2-9ECA0A5EE6A2}" type="presParOf" srcId="{546C0670-616D-4F0F-ACE3-99D17D71178B}" destId="{BA5070E5-E185-4F7C-BAE7-EA1A87B90EE3}" srcOrd="2" destOrd="0" presId="urn:microsoft.com/office/officeart/2005/8/layout/vList6"/>
    <dgm:cxn modelId="{C89EF4D4-65B3-4FB5-AE70-C1F4CD129E24}" type="presParOf" srcId="{BA5070E5-E185-4F7C-BAE7-EA1A87B90EE3}" destId="{2EB85898-9ADB-41DD-B7A1-D7E2DBC902C5}" srcOrd="0" destOrd="0" presId="urn:microsoft.com/office/officeart/2005/8/layout/vList6"/>
    <dgm:cxn modelId="{9358E987-4E99-402A-B4FD-D6D3EFD09634}" type="presParOf" srcId="{BA5070E5-E185-4F7C-BAE7-EA1A87B90EE3}" destId="{9BFB8375-F93C-4759-BB2A-DAAD0C54A84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30F4B1-1A74-4022-8B2C-CDBEA3C0D066}" type="doc">
      <dgm:prSet loTypeId="urn:microsoft.com/office/officeart/2005/8/layout/rings+Icon" loCatId="relationship" qsTypeId="urn:microsoft.com/office/officeart/2005/8/quickstyle/simple1" qsCatId="simple" csTypeId="urn:microsoft.com/office/officeart/2005/8/colors/colorful1" csCatId="colorful" phldr="1"/>
      <dgm:spPr/>
      <dgm:t>
        <a:bodyPr/>
        <a:lstStyle/>
        <a:p>
          <a:endParaRPr lang="en-US"/>
        </a:p>
      </dgm:t>
    </dgm:pt>
    <dgm:pt modelId="{ADD30FBD-330A-4A1E-BCE2-BFEA04D91F4B}">
      <dgm:prSet phldrT="[Text]" custT="1"/>
      <dgm:spPr/>
      <dgm:t>
        <a:bodyPr/>
        <a:lstStyle/>
        <a:p>
          <a:r>
            <a:rPr lang="en-US" sz="1700" b="1" dirty="0"/>
            <a:t>Appropriateness to Mission </a:t>
          </a:r>
        </a:p>
      </dgm:t>
    </dgm:pt>
    <dgm:pt modelId="{22DE2EAD-1341-44D2-B0E8-2F9C02103767}" type="parTrans" cxnId="{F904E7FB-0559-43FF-96DC-2067CEDEF6AE}">
      <dgm:prSet/>
      <dgm:spPr/>
      <dgm:t>
        <a:bodyPr/>
        <a:lstStyle/>
        <a:p>
          <a:endParaRPr lang="en-US" sz="1600"/>
        </a:p>
      </dgm:t>
    </dgm:pt>
    <dgm:pt modelId="{FBE41C2F-D3D7-4C4D-AF75-FA2463F1247C}" type="sibTrans" cxnId="{F904E7FB-0559-43FF-96DC-2067CEDEF6AE}">
      <dgm:prSet/>
      <dgm:spPr/>
      <dgm:t>
        <a:bodyPr/>
        <a:lstStyle/>
        <a:p>
          <a:endParaRPr lang="en-US" sz="1600"/>
        </a:p>
      </dgm:t>
    </dgm:pt>
    <dgm:pt modelId="{325B9AB7-1CFB-4C74-8B98-2C7E6689AD04}">
      <dgm:prSet custT="1"/>
      <dgm:spPr/>
      <dgm:t>
        <a:bodyPr/>
        <a:lstStyle/>
        <a:p>
          <a:r>
            <a:rPr lang="en-US" sz="1700" b="1" dirty="0"/>
            <a:t>Need </a:t>
          </a:r>
        </a:p>
      </dgm:t>
    </dgm:pt>
    <dgm:pt modelId="{007979D0-235C-411A-8BEF-B53DDE295D29}" type="parTrans" cxnId="{05C81D12-4234-4DB6-97B6-B39ED2B369B1}">
      <dgm:prSet/>
      <dgm:spPr/>
      <dgm:t>
        <a:bodyPr/>
        <a:lstStyle/>
        <a:p>
          <a:endParaRPr lang="en-US" sz="1600"/>
        </a:p>
      </dgm:t>
    </dgm:pt>
    <dgm:pt modelId="{E2C39F4A-2109-474B-9F04-3E826F105BFE}" type="sibTrans" cxnId="{05C81D12-4234-4DB6-97B6-B39ED2B369B1}">
      <dgm:prSet/>
      <dgm:spPr/>
      <dgm:t>
        <a:bodyPr/>
        <a:lstStyle/>
        <a:p>
          <a:endParaRPr lang="en-US" sz="1600"/>
        </a:p>
      </dgm:t>
    </dgm:pt>
    <dgm:pt modelId="{99BEA00B-6255-4708-AED8-F4ADE833D2A9}">
      <dgm:prSet custT="1"/>
      <dgm:spPr/>
      <dgm:t>
        <a:bodyPr/>
        <a:lstStyle/>
        <a:p>
          <a:r>
            <a:rPr lang="en-US" sz="1700" b="1" dirty="0"/>
            <a:t>Curriculum Standards </a:t>
          </a:r>
        </a:p>
      </dgm:t>
    </dgm:pt>
    <dgm:pt modelId="{A09FE47E-6E32-48C7-B5D7-DD24076449EE}" type="parTrans" cxnId="{B5622FCA-AE8B-4485-8AA2-2244FBC4C397}">
      <dgm:prSet/>
      <dgm:spPr/>
      <dgm:t>
        <a:bodyPr/>
        <a:lstStyle/>
        <a:p>
          <a:endParaRPr lang="en-US" sz="1600"/>
        </a:p>
      </dgm:t>
    </dgm:pt>
    <dgm:pt modelId="{26A9ACF7-847D-41BA-A749-1697348C2C3B}" type="sibTrans" cxnId="{B5622FCA-AE8B-4485-8AA2-2244FBC4C397}">
      <dgm:prSet/>
      <dgm:spPr/>
      <dgm:t>
        <a:bodyPr/>
        <a:lstStyle/>
        <a:p>
          <a:endParaRPr lang="en-US" sz="1600"/>
        </a:p>
      </dgm:t>
    </dgm:pt>
    <dgm:pt modelId="{49885D97-F807-4436-AC32-EE9677D6A05D}">
      <dgm:prSet custT="1"/>
      <dgm:spPr/>
      <dgm:t>
        <a:bodyPr/>
        <a:lstStyle/>
        <a:p>
          <a:r>
            <a:rPr lang="en-US" sz="1700" b="1" dirty="0"/>
            <a:t>Adequate Resources </a:t>
          </a:r>
        </a:p>
      </dgm:t>
    </dgm:pt>
    <dgm:pt modelId="{5F7E6947-D7B9-4A81-93BC-FE7F162CC0EF}" type="parTrans" cxnId="{B18156D6-2F5B-48EE-BAF1-4F0C31EB47F9}">
      <dgm:prSet/>
      <dgm:spPr/>
      <dgm:t>
        <a:bodyPr/>
        <a:lstStyle/>
        <a:p>
          <a:endParaRPr lang="en-US" sz="1600"/>
        </a:p>
      </dgm:t>
    </dgm:pt>
    <dgm:pt modelId="{253638A3-6A1D-40FC-98CA-2FF420079F1F}" type="sibTrans" cxnId="{B18156D6-2F5B-48EE-BAF1-4F0C31EB47F9}">
      <dgm:prSet/>
      <dgm:spPr/>
      <dgm:t>
        <a:bodyPr/>
        <a:lstStyle/>
        <a:p>
          <a:endParaRPr lang="en-US" sz="1600"/>
        </a:p>
      </dgm:t>
    </dgm:pt>
    <dgm:pt modelId="{7E6FA646-BD1F-4C3E-A016-20C44ACCA4FC}">
      <dgm:prSet custT="1"/>
      <dgm:spPr/>
      <dgm:t>
        <a:bodyPr/>
        <a:lstStyle/>
        <a:p>
          <a:r>
            <a:rPr lang="en-US" sz="1700" b="1" dirty="0"/>
            <a:t>Compliance</a:t>
          </a:r>
        </a:p>
      </dgm:t>
    </dgm:pt>
    <dgm:pt modelId="{31058FFE-B632-4541-A913-5207082E2289}" type="parTrans" cxnId="{9B3F03F8-F4CF-4A38-B04B-55D76DC58523}">
      <dgm:prSet/>
      <dgm:spPr/>
      <dgm:t>
        <a:bodyPr/>
        <a:lstStyle/>
        <a:p>
          <a:endParaRPr lang="en-US" sz="1600"/>
        </a:p>
      </dgm:t>
    </dgm:pt>
    <dgm:pt modelId="{FE885CC2-EB90-4D83-AA99-EDA8CC2D891F}" type="sibTrans" cxnId="{9B3F03F8-F4CF-4A38-B04B-55D76DC58523}">
      <dgm:prSet/>
      <dgm:spPr/>
      <dgm:t>
        <a:bodyPr/>
        <a:lstStyle/>
        <a:p>
          <a:endParaRPr lang="en-US" sz="1600"/>
        </a:p>
      </dgm:t>
    </dgm:pt>
    <dgm:pt modelId="{DE99AE7E-D747-4893-8DAA-5B00C9688EBA}" type="pres">
      <dgm:prSet presAssocID="{1230F4B1-1A74-4022-8B2C-CDBEA3C0D066}" presName="Name0" presStyleCnt="0">
        <dgm:presLayoutVars>
          <dgm:chMax val="7"/>
          <dgm:dir/>
          <dgm:resizeHandles val="exact"/>
        </dgm:presLayoutVars>
      </dgm:prSet>
      <dgm:spPr/>
      <dgm:t>
        <a:bodyPr/>
        <a:lstStyle/>
        <a:p>
          <a:endParaRPr lang="en-US"/>
        </a:p>
      </dgm:t>
    </dgm:pt>
    <dgm:pt modelId="{57902CC6-4E09-4208-AE8C-D294CB77905B}" type="pres">
      <dgm:prSet presAssocID="{1230F4B1-1A74-4022-8B2C-CDBEA3C0D066}" presName="ellipse1" presStyleLbl="vennNode1" presStyleIdx="0" presStyleCnt="5">
        <dgm:presLayoutVars>
          <dgm:bulletEnabled val="1"/>
        </dgm:presLayoutVars>
      </dgm:prSet>
      <dgm:spPr/>
      <dgm:t>
        <a:bodyPr/>
        <a:lstStyle/>
        <a:p>
          <a:endParaRPr lang="en-US"/>
        </a:p>
      </dgm:t>
    </dgm:pt>
    <dgm:pt modelId="{6B75DD88-FF82-4E58-9E09-23703C134961}" type="pres">
      <dgm:prSet presAssocID="{1230F4B1-1A74-4022-8B2C-CDBEA3C0D066}" presName="ellipse2" presStyleLbl="vennNode1" presStyleIdx="1" presStyleCnt="5">
        <dgm:presLayoutVars>
          <dgm:bulletEnabled val="1"/>
        </dgm:presLayoutVars>
      </dgm:prSet>
      <dgm:spPr/>
      <dgm:t>
        <a:bodyPr/>
        <a:lstStyle/>
        <a:p>
          <a:endParaRPr lang="en-US"/>
        </a:p>
      </dgm:t>
    </dgm:pt>
    <dgm:pt modelId="{6213FAAA-476B-4537-BCC6-FFB5BED1D826}" type="pres">
      <dgm:prSet presAssocID="{1230F4B1-1A74-4022-8B2C-CDBEA3C0D066}" presName="ellipse3" presStyleLbl="vennNode1" presStyleIdx="2" presStyleCnt="5">
        <dgm:presLayoutVars>
          <dgm:bulletEnabled val="1"/>
        </dgm:presLayoutVars>
      </dgm:prSet>
      <dgm:spPr/>
      <dgm:t>
        <a:bodyPr/>
        <a:lstStyle/>
        <a:p>
          <a:endParaRPr lang="en-US"/>
        </a:p>
      </dgm:t>
    </dgm:pt>
    <dgm:pt modelId="{6B09E593-CEA0-4D14-A2D4-04F265A404A8}" type="pres">
      <dgm:prSet presAssocID="{1230F4B1-1A74-4022-8B2C-CDBEA3C0D066}" presName="ellipse4" presStyleLbl="vennNode1" presStyleIdx="3" presStyleCnt="5">
        <dgm:presLayoutVars>
          <dgm:bulletEnabled val="1"/>
        </dgm:presLayoutVars>
      </dgm:prSet>
      <dgm:spPr/>
      <dgm:t>
        <a:bodyPr/>
        <a:lstStyle/>
        <a:p>
          <a:endParaRPr lang="en-US"/>
        </a:p>
      </dgm:t>
    </dgm:pt>
    <dgm:pt modelId="{A7886C98-D33C-4B87-827F-4B230E7DE426}" type="pres">
      <dgm:prSet presAssocID="{1230F4B1-1A74-4022-8B2C-CDBEA3C0D066}" presName="ellipse5" presStyleLbl="vennNode1" presStyleIdx="4" presStyleCnt="5">
        <dgm:presLayoutVars>
          <dgm:bulletEnabled val="1"/>
        </dgm:presLayoutVars>
      </dgm:prSet>
      <dgm:spPr/>
      <dgm:t>
        <a:bodyPr/>
        <a:lstStyle/>
        <a:p>
          <a:endParaRPr lang="en-US"/>
        </a:p>
      </dgm:t>
    </dgm:pt>
  </dgm:ptLst>
  <dgm:cxnLst>
    <dgm:cxn modelId="{F374F7FF-5A16-4067-903F-6FCFF99A4755}" type="presOf" srcId="{ADD30FBD-330A-4A1E-BCE2-BFEA04D91F4B}" destId="{57902CC6-4E09-4208-AE8C-D294CB77905B}" srcOrd="0" destOrd="0" presId="urn:microsoft.com/office/officeart/2005/8/layout/rings+Icon"/>
    <dgm:cxn modelId="{4CD90535-E030-4168-A11D-94D07F61365E}" type="presOf" srcId="{1230F4B1-1A74-4022-8B2C-CDBEA3C0D066}" destId="{DE99AE7E-D747-4893-8DAA-5B00C9688EBA}" srcOrd="0" destOrd="0" presId="urn:microsoft.com/office/officeart/2005/8/layout/rings+Icon"/>
    <dgm:cxn modelId="{B18156D6-2F5B-48EE-BAF1-4F0C31EB47F9}" srcId="{1230F4B1-1A74-4022-8B2C-CDBEA3C0D066}" destId="{49885D97-F807-4436-AC32-EE9677D6A05D}" srcOrd="3" destOrd="0" parTransId="{5F7E6947-D7B9-4A81-93BC-FE7F162CC0EF}" sibTransId="{253638A3-6A1D-40FC-98CA-2FF420079F1F}"/>
    <dgm:cxn modelId="{F904E7FB-0559-43FF-96DC-2067CEDEF6AE}" srcId="{1230F4B1-1A74-4022-8B2C-CDBEA3C0D066}" destId="{ADD30FBD-330A-4A1E-BCE2-BFEA04D91F4B}" srcOrd="0" destOrd="0" parTransId="{22DE2EAD-1341-44D2-B0E8-2F9C02103767}" sibTransId="{FBE41C2F-D3D7-4C4D-AF75-FA2463F1247C}"/>
    <dgm:cxn modelId="{37F1FA6F-4285-4E0D-BB00-A70C0423D670}" type="presOf" srcId="{99BEA00B-6255-4708-AED8-F4ADE833D2A9}" destId="{6213FAAA-476B-4537-BCC6-FFB5BED1D826}" srcOrd="0" destOrd="0" presId="urn:microsoft.com/office/officeart/2005/8/layout/rings+Icon"/>
    <dgm:cxn modelId="{8CC8A767-CBEA-4AAD-8FD3-7D6B8C0A3112}" type="presOf" srcId="{7E6FA646-BD1F-4C3E-A016-20C44ACCA4FC}" destId="{A7886C98-D33C-4B87-827F-4B230E7DE426}" srcOrd="0" destOrd="0" presId="urn:microsoft.com/office/officeart/2005/8/layout/rings+Icon"/>
    <dgm:cxn modelId="{E520316A-1CAA-42CA-BD45-5885FD3A358C}" type="presOf" srcId="{325B9AB7-1CFB-4C74-8B98-2C7E6689AD04}" destId="{6B75DD88-FF82-4E58-9E09-23703C134961}" srcOrd="0" destOrd="0" presId="urn:microsoft.com/office/officeart/2005/8/layout/rings+Icon"/>
    <dgm:cxn modelId="{9B3F03F8-F4CF-4A38-B04B-55D76DC58523}" srcId="{1230F4B1-1A74-4022-8B2C-CDBEA3C0D066}" destId="{7E6FA646-BD1F-4C3E-A016-20C44ACCA4FC}" srcOrd="4" destOrd="0" parTransId="{31058FFE-B632-4541-A913-5207082E2289}" sibTransId="{FE885CC2-EB90-4D83-AA99-EDA8CC2D891F}"/>
    <dgm:cxn modelId="{05C81D12-4234-4DB6-97B6-B39ED2B369B1}" srcId="{1230F4B1-1A74-4022-8B2C-CDBEA3C0D066}" destId="{325B9AB7-1CFB-4C74-8B98-2C7E6689AD04}" srcOrd="1" destOrd="0" parTransId="{007979D0-235C-411A-8BEF-B53DDE295D29}" sibTransId="{E2C39F4A-2109-474B-9F04-3E826F105BFE}"/>
    <dgm:cxn modelId="{5434C5A2-3023-492D-AE70-4E2F0FB6CD34}" type="presOf" srcId="{49885D97-F807-4436-AC32-EE9677D6A05D}" destId="{6B09E593-CEA0-4D14-A2D4-04F265A404A8}" srcOrd="0" destOrd="0" presId="urn:microsoft.com/office/officeart/2005/8/layout/rings+Icon"/>
    <dgm:cxn modelId="{B5622FCA-AE8B-4485-8AA2-2244FBC4C397}" srcId="{1230F4B1-1A74-4022-8B2C-CDBEA3C0D066}" destId="{99BEA00B-6255-4708-AED8-F4ADE833D2A9}" srcOrd="2" destOrd="0" parTransId="{A09FE47E-6E32-48C7-B5D7-DD24076449EE}" sibTransId="{26A9ACF7-847D-41BA-A749-1697348C2C3B}"/>
    <dgm:cxn modelId="{D00BDEB0-7A8F-4F41-BECB-8758521E18BD}" type="presParOf" srcId="{DE99AE7E-D747-4893-8DAA-5B00C9688EBA}" destId="{57902CC6-4E09-4208-AE8C-D294CB77905B}" srcOrd="0" destOrd="0" presId="urn:microsoft.com/office/officeart/2005/8/layout/rings+Icon"/>
    <dgm:cxn modelId="{2447BE79-2296-4B89-894A-2E698AAF2A4E}" type="presParOf" srcId="{DE99AE7E-D747-4893-8DAA-5B00C9688EBA}" destId="{6B75DD88-FF82-4E58-9E09-23703C134961}" srcOrd="1" destOrd="0" presId="urn:microsoft.com/office/officeart/2005/8/layout/rings+Icon"/>
    <dgm:cxn modelId="{BC1C651F-9F68-4275-AFBF-924CA6882EA7}" type="presParOf" srcId="{DE99AE7E-D747-4893-8DAA-5B00C9688EBA}" destId="{6213FAAA-476B-4537-BCC6-FFB5BED1D826}" srcOrd="2" destOrd="0" presId="urn:microsoft.com/office/officeart/2005/8/layout/rings+Icon"/>
    <dgm:cxn modelId="{60E6A96E-E148-4964-BEA1-22CF31166347}" type="presParOf" srcId="{DE99AE7E-D747-4893-8DAA-5B00C9688EBA}" destId="{6B09E593-CEA0-4D14-A2D4-04F265A404A8}" srcOrd="3" destOrd="0" presId="urn:microsoft.com/office/officeart/2005/8/layout/rings+Icon"/>
    <dgm:cxn modelId="{9AFD5DC8-BD91-4241-8D1E-C695821EB3AC}" type="presParOf" srcId="{DE99AE7E-D747-4893-8DAA-5B00C9688EBA}" destId="{A7886C98-D33C-4B87-827F-4B230E7DE426}" srcOrd="4"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D6AA69-44F9-431E-8B62-260688016DAA}" type="doc">
      <dgm:prSet loTypeId="urn:microsoft.com/office/officeart/2005/8/layout/process1" loCatId="process" qsTypeId="urn:microsoft.com/office/officeart/2005/8/quickstyle/3d1" qsCatId="3D" csTypeId="urn:microsoft.com/office/officeart/2005/8/colors/colorful1" csCatId="colorful" phldr="1"/>
      <dgm:spPr/>
      <dgm:t>
        <a:bodyPr/>
        <a:lstStyle/>
        <a:p>
          <a:endParaRPr lang="en-US"/>
        </a:p>
      </dgm:t>
    </dgm:pt>
    <dgm:pt modelId="{9209C207-20E6-4F9D-B524-1ED905DA5256}">
      <dgm:prSet phldrT="[Text]" custT="1"/>
      <dgm:spPr/>
      <dgm:t>
        <a:bodyPr/>
        <a:lstStyle/>
        <a:p>
          <a:pPr algn="ctr"/>
          <a:r>
            <a:rPr lang="en-US" sz="2000" b="1"/>
            <a:t>Local Curriculum Committee Approval</a:t>
          </a:r>
          <a:endParaRPr lang="en-US" sz="2000" b="1" dirty="0"/>
        </a:p>
      </dgm:t>
    </dgm:pt>
    <dgm:pt modelId="{1CD0FA30-D99F-42A3-9984-F863C75DF75E}" type="parTrans" cxnId="{1FFF79FF-1965-4C05-B871-636B5B8227DC}">
      <dgm:prSet/>
      <dgm:spPr/>
      <dgm:t>
        <a:bodyPr/>
        <a:lstStyle/>
        <a:p>
          <a:endParaRPr lang="en-US"/>
        </a:p>
      </dgm:t>
    </dgm:pt>
    <dgm:pt modelId="{BD4CEC75-9761-47C9-BFC7-9A00FF13987D}" type="sibTrans" cxnId="{1FFF79FF-1965-4C05-B871-636B5B8227DC}">
      <dgm:prSet/>
      <dgm:spPr/>
      <dgm:t>
        <a:bodyPr/>
        <a:lstStyle/>
        <a:p>
          <a:endParaRPr lang="en-US"/>
        </a:p>
      </dgm:t>
    </dgm:pt>
    <dgm:pt modelId="{B558234D-D5CD-4497-9926-351E822BA6B0}">
      <dgm:prSet phldrT="[Text]" custT="1"/>
      <dgm:spPr/>
      <dgm:t>
        <a:bodyPr/>
        <a:lstStyle/>
        <a:p>
          <a:pPr algn="ctr"/>
          <a:r>
            <a:rPr lang="en-US" sz="2000" b="1" dirty="0">
              <a:effectLst/>
            </a:rPr>
            <a:t>District Governing Board Approval</a:t>
          </a:r>
        </a:p>
      </dgm:t>
    </dgm:pt>
    <dgm:pt modelId="{8C8CE988-B1AC-4213-8001-4DADA2CB1A79}" type="parTrans" cxnId="{FA74119D-9F79-418C-8076-8FEB8DDC172C}">
      <dgm:prSet/>
      <dgm:spPr/>
      <dgm:t>
        <a:bodyPr/>
        <a:lstStyle/>
        <a:p>
          <a:endParaRPr lang="en-US"/>
        </a:p>
      </dgm:t>
    </dgm:pt>
    <dgm:pt modelId="{6DF96344-92B5-4715-8DED-7981261664D0}" type="sibTrans" cxnId="{FA74119D-9F79-418C-8076-8FEB8DDC172C}">
      <dgm:prSet/>
      <dgm:spPr/>
      <dgm:t>
        <a:bodyPr/>
        <a:lstStyle/>
        <a:p>
          <a:endParaRPr lang="en-US"/>
        </a:p>
      </dgm:t>
    </dgm:pt>
    <dgm:pt modelId="{0D51AED5-C729-4ECF-9FAC-5B910B098DDA}">
      <dgm:prSet phldrT="[Text]" custT="1"/>
      <dgm:spPr/>
      <dgm:t>
        <a:bodyPr/>
        <a:lstStyle/>
        <a:p>
          <a:pPr algn="ctr"/>
          <a:r>
            <a:rPr lang="en-US" sz="2000" b="1"/>
            <a:t>CCCCO Proposal Review &amp; Approval</a:t>
          </a:r>
          <a:endParaRPr lang="en-US" sz="2000" b="1" dirty="0"/>
        </a:p>
      </dgm:t>
    </dgm:pt>
    <dgm:pt modelId="{4AA5C92C-C805-4E8E-AE14-F41FEF43DC02}" type="parTrans" cxnId="{4C9656EB-BFD0-4F64-BDCF-F42AE9907E31}">
      <dgm:prSet/>
      <dgm:spPr/>
      <dgm:t>
        <a:bodyPr/>
        <a:lstStyle/>
        <a:p>
          <a:endParaRPr lang="en-US"/>
        </a:p>
      </dgm:t>
    </dgm:pt>
    <dgm:pt modelId="{8CED0F91-209F-436B-8967-AAC00D4A3A39}" type="sibTrans" cxnId="{4C9656EB-BFD0-4F64-BDCF-F42AE9907E31}">
      <dgm:prSet/>
      <dgm:spPr/>
      <dgm:t>
        <a:bodyPr/>
        <a:lstStyle/>
        <a:p>
          <a:endParaRPr lang="en-US"/>
        </a:p>
      </dgm:t>
    </dgm:pt>
    <dgm:pt modelId="{B58C9619-CA05-467A-848C-D4AC57B19780}">
      <dgm:prSet phldrT="[Text]" custT="1"/>
      <dgm:spPr/>
      <dgm:t>
        <a:bodyPr/>
        <a:lstStyle/>
        <a:p>
          <a:pPr algn="ctr"/>
          <a:r>
            <a:rPr lang="en-US" sz="2000" b="1">
              <a:effectLst/>
            </a:rPr>
            <a:t>College Submits Curriculum Proposal to CCCCO</a:t>
          </a:r>
          <a:endParaRPr lang="en-US" sz="2000" b="1" dirty="0">
            <a:effectLst/>
          </a:endParaRPr>
        </a:p>
      </dgm:t>
    </dgm:pt>
    <dgm:pt modelId="{3B8039F3-BFFC-4452-9448-CF37BE06D1E2}" type="parTrans" cxnId="{4106B7F6-E79B-4900-88CD-CD6F9FECBD4D}">
      <dgm:prSet/>
      <dgm:spPr/>
      <dgm:t>
        <a:bodyPr/>
        <a:lstStyle/>
        <a:p>
          <a:endParaRPr lang="en-US"/>
        </a:p>
      </dgm:t>
    </dgm:pt>
    <dgm:pt modelId="{310658C1-5CBE-410C-9CF3-F12877AA8300}" type="sibTrans" cxnId="{4106B7F6-E79B-4900-88CD-CD6F9FECBD4D}">
      <dgm:prSet/>
      <dgm:spPr/>
      <dgm:t>
        <a:bodyPr/>
        <a:lstStyle/>
        <a:p>
          <a:endParaRPr lang="en-US"/>
        </a:p>
      </dgm:t>
    </dgm:pt>
    <dgm:pt modelId="{F52168CF-3F94-4452-B8EC-BE4E0A40061A}" type="pres">
      <dgm:prSet presAssocID="{09D6AA69-44F9-431E-8B62-260688016DAA}" presName="Name0" presStyleCnt="0">
        <dgm:presLayoutVars>
          <dgm:dir/>
          <dgm:resizeHandles val="exact"/>
        </dgm:presLayoutVars>
      </dgm:prSet>
      <dgm:spPr/>
      <dgm:t>
        <a:bodyPr/>
        <a:lstStyle/>
        <a:p>
          <a:endParaRPr lang="en-US"/>
        </a:p>
      </dgm:t>
    </dgm:pt>
    <dgm:pt modelId="{40B503D1-C301-4808-AAD2-415A9DD4B11C}" type="pres">
      <dgm:prSet presAssocID="{9209C207-20E6-4F9D-B524-1ED905DA5256}" presName="node" presStyleLbl="node1" presStyleIdx="0" presStyleCnt="4" custScaleY="199734">
        <dgm:presLayoutVars>
          <dgm:bulletEnabled val="1"/>
        </dgm:presLayoutVars>
      </dgm:prSet>
      <dgm:spPr/>
      <dgm:t>
        <a:bodyPr/>
        <a:lstStyle/>
        <a:p>
          <a:endParaRPr lang="en-US"/>
        </a:p>
      </dgm:t>
    </dgm:pt>
    <dgm:pt modelId="{62C8FB34-58AE-48EC-9630-5080E7672E9E}" type="pres">
      <dgm:prSet presAssocID="{BD4CEC75-9761-47C9-BFC7-9A00FF13987D}" presName="sibTrans" presStyleLbl="sibTrans2D1" presStyleIdx="0" presStyleCnt="3"/>
      <dgm:spPr/>
      <dgm:t>
        <a:bodyPr/>
        <a:lstStyle/>
        <a:p>
          <a:endParaRPr lang="en-US"/>
        </a:p>
      </dgm:t>
    </dgm:pt>
    <dgm:pt modelId="{73B2D727-A9E2-4505-B5B6-CA706E47BAB5}" type="pres">
      <dgm:prSet presAssocID="{BD4CEC75-9761-47C9-BFC7-9A00FF13987D}" presName="connectorText" presStyleLbl="sibTrans2D1" presStyleIdx="0" presStyleCnt="3"/>
      <dgm:spPr/>
      <dgm:t>
        <a:bodyPr/>
        <a:lstStyle/>
        <a:p>
          <a:endParaRPr lang="en-US"/>
        </a:p>
      </dgm:t>
    </dgm:pt>
    <dgm:pt modelId="{EBB478B2-CA29-44B0-AC7F-8667E54FA9C2}" type="pres">
      <dgm:prSet presAssocID="{B558234D-D5CD-4497-9926-351E822BA6B0}" presName="node" presStyleLbl="node1" presStyleIdx="1" presStyleCnt="4" custScaleY="199734">
        <dgm:presLayoutVars>
          <dgm:bulletEnabled val="1"/>
        </dgm:presLayoutVars>
      </dgm:prSet>
      <dgm:spPr/>
      <dgm:t>
        <a:bodyPr/>
        <a:lstStyle/>
        <a:p>
          <a:endParaRPr lang="en-US"/>
        </a:p>
      </dgm:t>
    </dgm:pt>
    <dgm:pt modelId="{42FF846A-62CB-4AA6-B384-D0E5732206D1}" type="pres">
      <dgm:prSet presAssocID="{6DF96344-92B5-4715-8DED-7981261664D0}" presName="sibTrans" presStyleLbl="sibTrans2D1" presStyleIdx="1" presStyleCnt="3"/>
      <dgm:spPr/>
      <dgm:t>
        <a:bodyPr/>
        <a:lstStyle/>
        <a:p>
          <a:endParaRPr lang="en-US"/>
        </a:p>
      </dgm:t>
    </dgm:pt>
    <dgm:pt modelId="{74871557-076D-430F-A28A-FA0FA44201C9}" type="pres">
      <dgm:prSet presAssocID="{6DF96344-92B5-4715-8DED-7981261664D0}" presName="connectorText" presStyleLbl="sibTrans2D1" presStyleIdx="1" presStyleCnt="3"/>
      <dgm:spPr/>
      <dgm:t>
        <a:bodyPr/>
        <a:lstStyle/>
        <a:p>
          <a:endParaRPr lang="en-US"/>
        </a:p>
      </dgm:t>
    </dgm:pt>
    <dgm:pt modelId="{56337C17-E03F-4641-822D-F05796A375D4}" type="pres">
      <dgm:prSet presAssocID="{B58C9619-CA05-467A-848C-D4AC57B19780}" presName="node" presStyleLbl="node1" presStyleIdx="2" presStyleCnt="4" custScaleY="199272">
        <dgm:presLayoutVars>
          <dgm:bulletEnabled val="1"/>
        </dgm:presLayoutVars>
      </dgm:prSet>
      <dgm:spPr/>
      <dgm:t>
        <a:bodyPr/>
        <a:lstStyle/>
        <a:p>
          <a:endParaRPr lang="en-US"/>
        </a:p>
      </dgm:t>
    </dgm:pt>
    <dgm:pt modelId="{966D2F1D-3E01-4DC1-BDF7-E295CBECDB5E}" type="pres">
      <dgm:prSet presAssocID="{310658C1-5CBE-410C-9CF3-F12877AA8300}" presName="sibTrans" presStyleLbl="sibTrans2D1" presStyleIdx="2" presStyleCnt="3"/>
      <dgm:spPr/>
      <dgm:t>
        <a:bodyPr/>
        <a:lstStyle/>
        <a:p>
          <a:endParaRPr lang="en-US"/>
        </a:p>
      </dgm:t>
    </dgm:pt>
    <dgm:pt modelId="{F7E67BA3-318C-42DA-BCAB-62F4882B57B3}" type="pres">
      <dgm:prSet presAssocID="{310658C1-5CBE-410C-9CF3-F12877AA8300}" presName="connectorText" presStyleLbl="sibTrans2D1" presStyleIdx="2" presStyleCnt="3"/>
      <dgm:spPr/>
      <dgm:t>
        <a:bodyPr/>
        <a:lstStyle/>
        <a:p>
          <a:endParaRPr lang="en-US"/>
        </a:p>
      </dgm:t>
    </dgm:pt>
    <dgm:pt modelId="{120D1945-0E82-4572-821F-69257B92271D}" type="pres">
      <dgm:prSet presAssocID="{0D51AED5-C729-4ECF-9FAC-5B910B098DDA}" presName="node" presStyleLbl="node1" presStyleIdx="3" presStyleCnt="4" custScaleY="199734">
        <dgm:presLayoutVars>
          <dgm:bulletEnabled val="1"/>
        </dgm:presLayoutVars>
      </dgm:prSet>
      <dgm:spPr/>
      <dgm:t>
        <a:bodyPr/>
        <a:lstStyle/>
        <a:p>
          <a:endParaRPr lang="en-US"/>
        </a:p>
      </dgm:t>
    </dgm:pt>
  </dgm:ptLst>
  <dgm:cxnLst>
    <dgm:cxn modelId="{67A8D266-915C-4C95-BBFF-E8D44126D762}" type="presOf" srcId="{B558234D-D5CD-4497-9926-351E822BA6B0}" destId="{EBB478B2-CA29-44B0-AC7F-8667E54FA9C2}" srcOrd="0" destOrd="0" presId="urn:microsoft.com/office/officeart/2005/8/layout/process1"/>
    <dgm:cxn modelId="{99B785CA-D793-4B9D-97B3-0ECF87595C22}" type="presOf" srcId="{BD4CEC75-9761-47C9-BFC7-9A00FF13987D}" destId="{73B2D727-A9E2-4505-B5B6-CA706E47BAB5}" srcOrd="1" destOrd="0" presId="urn:microsoft.com/office/officeart/2005/8/layout/process1"/>
    <dgm:cxn modelId="{FA74119D-9F79-418C-8076-8FEB8DDC172C}" srcId="{09D6AA69-44F9-431E-8B62-260688016DAA}" destId="{B558234D-D5CD-4497-9926-351E822BA6B0}" srcOrd="1" destOrd="0" parTransId="{8C8CE988-B1AC-4213-8001-4DADA2CB1A79}" sibTransId="{6DF96344-92B5-4715-8DED-7981261664D0}"/>
    <dgm:cxn modelId="{1B0C28AB-BF02-4241-A5F1-509F10D6F455}" type="presOf" srcId="{310658C1-5CBE-410C-9CF3-F12877AA8300}" destId="{966D2F1D-3E01-4DC1-BDF7-E295CBECDB5E}" srcOrd="0" destOrd="0" presId="urn:microsoft.com/office/officeart/2005/8/layout/process1"/>
    <dgm:cxn modelId="{1FFF79FF-1965-4C05-B871-636B5B8227DC}" srcId="{09D6AA69-44F9-431E-8B62-260688016DAA}" destId="{9209C207-20E6-4F9D-B524-1ED905DA5256}" srcOrd="0" destOrd="0" parTransId="{1CD0FA30-D99F-42A3-9984-F863C75DF75E}" sibTransId="{BD4CEC75-9761-47C9-BFC7-9A00FF13987D}"/>
    <dgm:cxn modelId="{4C9656EB-BFD0-4F64-BDCF-F42AE9907E31}" srcId="{09D6AA69-44F9-431E-8B62-260688016DAA}" destId="{0D51AED5-C729-4ECF-9FAC-5B910B098DDA}" srcOrd="3" destOrd="0" parTransId="{4AA5C92C-C805-4E8E-AE14-F41FEF43DC02}" sibTransId="{8CED0F91-209F-436B-8967-AAC00D4A3A39}"/>
    <dgm:cxn modelId="{91631281-4737-49AE-977F-0B486FB3DBB3}" type="presOf" srcId="{9209C207-20E6-4F9D-B524-1ED905DA5256}" destId="{40B503D1-C301-4808-AAD2-415A9DD4B11C}" srcOrd="0" destOrd="0" presId="urn:microsoft.com/office/officeart/2005/8/layout/process1"/>
    <dgm:cxn modelId="{5292BF2D-1328-4848-9FCD-62FE23270045}" type="presOf" srcId="{6DF96344-92B5-4715-8DED-7981261664D0}" destId="{42FF846A-62CB-4AA6-B384-D0E5732206D1}" srcOrd="0" destOrd="0" presId="urn:microsoft.com/office/officeart/2005/8/layout/process1"/>
    <dgm:cxn modelId="{8434E3CF-4157-49DB-AF54-F28252843038}" type="presOf" srcId="{310658C1-5CBE-410C-9CF3-F12877AA8300}" destId="{F7E67BA3-318C-42DA-BCAB-62F4882B57B3}" srcOrd="1" destOrd="0" presId="urn:microsoft.com/office/officeart/2005/8/layout/process1"/>
    <dgm:cxn modelId="{4106B7F6-E79B-4900-88CD-CD6F9FECBD4D}" srcId="{09D6AA69-44F9-431E-8B62-260688016DAA}" destId="{B58C9619-CA05-467A-848C-D4AC57B19780}" srcOrd="2" destOrd="0" parTransId="{3B8039F3-BFFC-4452-9448-CF37BE06D1E2}" sibTransId="{310658C1-5CBE-410C-9CF3-F12877AA8300}"/>
    <dgm:cxn modelId="{A4C5F612-E715-48CD-895A-854C0193319E}" type="presOf" srcId="{6DF96344-92B5-4715-8DED-7981261664D0}" destId="{74871557-076D-430F-A28A-FA0FA44201C9}" srcOrd="1" destOrd="0" presId="urn:microsoft.com/office/officeart/2005/8/layout/process1"/>
    <dgm:cxn modelId="{AF52FD42-0557-4D20-9F22-B00775A522E1}" type="presOf" srcId="{0D51AED5-C729-4ECF-9FAC-5B910B098DDA}" destId="{120D1945-0E82-4572-821F-69257B92271D}" srcOrd="0" destOrd="0" presId="urn:microsoft.com/office/officeart/2005/8/layout/process1"/>
    <dgm:cxn modelId="{AC6FFBDF-B5B1-4A6C-BDAD-0AE06E9238F7}" type="presOf" srcId="{B58C9619-CA05-467A-848C-D4AC57B19780}" destId="{56337C17-E03F-4641-822D-F05796A375D4}" srcOrd="0" destOrd="0" presId="urn:microsoft.com/office/officeart/2005/8/layout/process1"/>
    <dgm:cxn modelId="{3E677AC0-4204-4940-883C-76AA6D151CDB}" type="presOf" srcId="{09D6AA69-44F9-431E-8B62-260688016DAA}" destId="{F52168CF-3F94-4452-B8EC-BE4E0A40061A}" srcOrd="0" destOrd="0" presId="urn:microsoft.com/office/officeart/2005/8/layout/process1"/>
    <dgm:cxn modelId="{6ACA735D-8FDF-490A-B3A8-E1890B296DD7}" type="presOf" srcId="{BD4CEC75-9761-47C9-BFC7-9A00FF13987D}" destId="{62C8FB34-58AE-48EC-9630-5080E7672E9E}" srcOrd="0" destOrd="0" presId="urn:microsoft.com/office/officeart/2005/8/layout/process1"/>
    <dgm:cxn modelId="{6317087D-F26F-4CB6-AA65-9A63B75808B1}" type="presParOf" srcId="{F52168CF-3F94-4452-B8EC-BE4E0A40061A}" destId="{40B503D1-C301-4808-AAD2-415A9DD4B11C}" srcOrd="0" destOrd="0" presId="urn:microsoft.com/office/officeart/2005/8/layout/process1"/>
    <dgm:cxn modelId="{45FAB4DB-6E32-4BC0-BD5F-DED95AE3C491}" type="presParOf" srcId="{F52168CF-3F94-4452-B8EC-BE4E0A40061A}" destId="{62C8FB34-58AE-48EC-9630-5080E7672E9E}" srcOrd="1" destOrd="0" presId="urn:microsoft.com/office/officeart/2005/8/layout/process1"/>
    <dgm:cxn modelId="{5DD1A746-BB8C-43C9-A694-19466ABC7F9C}" type="presParOf" srcId="{62C8FB34-58AE-48EC-9630-5080E7672E9E}" destId="{73B2D727-A9E2-4505-B5B6-CA706E47BAB5}" srcOrd="0" destOrd="0" presId="urn:microsoft.com/office/officeart/2005/8/layout/process1"/>
    <dgm:cxn modelId="{53B3B0CF-02F1-40D6-A7E0-04FA22CD7339}" type="presParOf" srcId="{F52168CF-3F94-4452-B8EC-BE4E0A40061A}" destId="{EBB478B2-CA29-44B0-AC7F-8667E54FA9C2}" srcOrd="2" destOrd="0" presId="urn:microsoft.com/office/officeart/2005/8/layout/process1"/>
    <dgm:cxn modelId="{50F51575-82AB-4115-94E3-AD0528E806DE}" type="presParOf" srcId="{F52168CF-3F94-4452-B8EC-BE4E0A40061A}" destId="{42FF846A-62CB-4AA6-B384-D0E5732206D1}" srcOrd="3" destOrd="0" presId="urn:microsoft.com/office/officeart/2005/8/layout/process1"/>
    <dgm:cxn modelId="{1C423461-7C43-4679-80AC-19FFC2B729A4}" type="presParOf" srcId="{42FF846A-62CB-4AA6-B384-D0E5732206D1}" destId="{74871557-076D-430F-A28A-FA0FA44201C9}" srcOrd="0" destOrd="0" presId="urn:microsoft.com/office/officeart/2005/8/layout/process1"/>
    <dgm:cxn modelId="{C560FBA9-5BCE-4715-BC16-4AAC4FBCD42B}" type="presParOf" srcId="{F52168CF-3F94-4452-B8EC-BE4E0A40061A}" destId="{56337C17-E03F-4641-822D-F05796A375D4}" srcOrd="4" destOrd="0" presId="urn:microsoft.com/office/officeart/2005/8/layout/process1"/>
    <dgm:cxn modelId="{D9733E92-E03A-4855-9DD7-5A533201648C}" type="presParOf" srcId="{F52168CF-3F94-4452-B8EC-BE4E0A40061A}" destId="{966D2F1D-3E01-4DC1-BDF7-E295CBECDB5E}" srcOrd="5" destOrd="0" presId="urn:microsoft.com/office/officeart/2005/8/layout/process1"/>
    <dgm:cxn modelId="{24320751-CA74-477C-81CB-B72D41B829A1}" type="presParOf" srcId="{966D2F1D-3E01-4DC1-BDF7-E295CBECDB5E}" destId="{F7E67BA3-318C-42DA-BCAB-62F4882B57B3}" srcOrd="0" destOrd="0" presId="urn:microsoft.com/office/officeart/2005/8/layout/process1"/>
    <dgm:cxn modelId="{36578C60-3A96-4D15-8E88-D82870E46DEE}" type="presParOf" srcId="{F52168CF-3F94-4452-B8EC-BE4E0A40061A}" destId="{120D1945-0E82-4572-821F-69257B92271D}"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BF29DC-AF72-4614-BA6C-2A3A8F68736C}" type="doc">
      <dgm:prSet loTypeId="urn:microsoft.com/office/officeart/2005/8/layout/process3" loCatId="process" qsTypeId="urn:microsoft.com/office/officeart/2005/8/quickstyle/3d2" qsCatId="3D" csTypeId="urn:microsoft.com/office/officeart/2005/8/colors/accent0_3" csCatId="mainScheme" phldr="1"/>
      <dgm:spPr/>
      <dgm:t>
        <a:bodyPr/>
        <a:lstStyle/>
        <a:p>
          <a:endParaRPr lang="en-US"/>
        </a:p>
      </dgm:t>
    </dgm:pt>
    <dgm:pt modelId="{36B3554B-79B0-48D6-B7ED-FD8F3F5FE6DD}">
      <dgm:prSet phldrT="[Text]" custT="1"/>
      <dgm:spPr>
        <a:xfrm>
          <a:off x="0" y="115094"/>
          <a:ext cx="1878295" cy="950400"/>
        </a:xfrm>
        <a:prstGeom prst="roundRect">
          <a:avLst>
            <a:gd name="adj" fmla="val 10000"/>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1800" b="1" dirty="0">
              <a:solidFill>
                <a:sysClr val="window" lastClr="FFFFFF"/>
              </a:solidFill>
              <a:latin typeface="Calibri" panose="020F0502020204030204"/>
              <a:ea typeface="+mn-ea"/>
              <a:cs typeface="+mn-cs"/>
            </a:rPr>
            <a:t>Draft</a:t>
          </a:r>
        </a:p>
      </dgm:t>
    </dgm:pt>
    <dgm:pt modelId="{C830C6AF-5CDB-4BED-B8F2-1394F58BA82E}" type="parTrans" cxnId="{6F17E83C-0726-4430-B1E0-A097BE6BEF70}">
      <dgm:prSet/>
      <dgm:spPr/>
      <dgm:t>
        <a:bodyPr/>
        <a:lstStyle/>
        <a:p>
          <a:endParaRPr lang="en-US"/>
        </a:p>
      </dgm:t>
    </dgm:pt>
    <dgm:pt modelId="{EFD14A1A-7532-42C7-834A-6A9BDF20B4B2}" type="sibTrans" cxnId="{6F17E83C-0726-4430-B1E0-A097BE6BEF70}">
      <dgm:prSet/>
      <dgm:spPr>
        <a:xfrm rot="21548593">
          <a:off x="2155735" y="175480"/>
          <a:ext cx="588309" cy="467641"/>
        </a:xfrm>
        <a:prstGeom prst="rightArrow">
          <a:avLst>
            <a:gd name="adj1" fmla="val 60000"/>
            <a:gd name="adj2" fmla="val 50000"/>
          </a:avLst>
        </a:prstGeom>
        <a:solidFill>
          <a:srgbClr val="44546A">
            <a:tint val="60000"/>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buNone/>
          </a:pPr>
          <a:endParaRPr lang="en-US" dirty="0">
            <a:solidFill>
              <a:sysClr val="window" lastClr="FFFFFF"/>
            </a:solidFill>
            <a:latin typeface="Calibri" panose="020F0502020204030204"/>
            <a:ea typeface="+mn-ea"/>
            <a:cs typeface="+mn-cs"/>
          </a:endParaRPr>
        </a:p>
      </dgm:t>
    </dgm:pt>
    <dgm:pt modelId="{CC97A953-14A7-48D3-9953-A5FAB4667DB1}">
      <dgm:prSet phldrT="[Text]" custT="1"/>
      <dgm:spPr>
        <a:xfrm>
          <a:off x="384521" y="734976"/>
          <a:ext cx="1878295" cy="1304974"/>
        </a:xfrm>
        <a:prstGeom prst="roundRect">
          <a:avLst>
            <a:gd name="adj" fmla="val 10000"/>
          </a:avLst>
        </a:prstGeom>
        <a:solidFill>
          <a:srgbClr val="E7E6E6">
            <a:alpha val="90000"/>
            <a:hueOff val="0"/>
            <a:satOff val="0"/>
            <a:lumOff val="0"/>
            <a:alphaOff val="0"/>
          </a:srgbClr>
        </a:solidFill>
        <a:ln w="6350" cap="flat" cmpd="sng" algn="ctr">
          <a:solidFill>
            <a:srgbClr val="44546A">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pPr>
            <a:buChar char="•"/>
          </a:pPr>
          <a:r>
            <a:rPr lang="en-US" sz="1800" b="1" dirty="0">
              <a:solidFill>
                <a:sysClr val="windowText" lastClr="000000">
                  <a:hueOff val="0"/>
                  <a:satOff val="0"/>
                  <a:lumOff val="0"/>
                  <a:alphaOff val="0"/>
                </a:sysClr>
              </a:solidFill>
              <a:latin typeface="Calibri" panose="020F0502020204030204"/>
              <a:ea typeface="+mn-ea"/>
              <a:cs typeface="+mn-cs"/>
            </a:rPr>
            <a:t>Prepared in the college queue</a:t>
          </a:r>
        </a:p>
      </dgm:t>
    </dgm:pt>
    <dgm:pt modelId="{EBC09BA6-FA5B-4A0D-9A50-AD09D5B00581}" type="parTrans" cxnId="{44F3DE60-1375-400D-9818-8B325A2AC5B7}">
      <dgm:prSet/>
      <dgm:spPr/>
      <dgm:t>
        <a:bodyPr/>
        <a:lstStyle/>
        <a:p>
          <a:endParaRPr lang="en-US"/>
        </a:p>
      </dgm:t>
    </dgm:pt>
    <dgm:pt modelId="{E9410A07-F6CA-46F9-A646-25BC87D0ECD1}" type="sibTrans" cxnId="{44F3DE60-1375-400D-9818-8B325A2AC5B7}">
      <dgm:prSet/>
      <dgm:spPr/>
      <dgm:t>
        <a:bodyPr/>
        <a:lstStyle/>
        <a:p>
          <a:endParaRPr lang="en-US"/>
        </a:p>
      </dgm:t>
    </dgm:pt>
    <dgm:pt modelId="{D1C7B641-0022-455F-BFDB-04756C064F92}">
      <dgm:prSet phldrT="[Text]" custT="1"/>
      <dgm:spPr>
        <a:xfrm>
          <a:off x="2988188" y="70406"/>
          <a:ext cx="1878295" cy="950400"/>
        </a:xfrm>
        <a:prstGeom prst="roundRect">
          <a:avLst>
            <a:gd name="adj" fmla="val 10000"/>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1800" b="1" dirty="0">
              <a:solidFill>
                <a:sysClr val="window" lastClr="FFFFFF"/>
              </a:solidFill>
              <a:latin typeface="Calibri" panose="020F0502020204030204"/>
              <a:ea typeface="+mn-ea"/>
              <a:cs typeface="+mn-cs"/>
            </a:rPr>
            <a:t>Submitted</a:t>
          </a:r>
        </a:p>
      </dgm:t>
    </dgm:pt>
    <dgm:pt modelId="{46A2C284-E3B8-4C4E-97A4-521507FE3C29}" type="parTrans" cxnId="{A5DADF15-7E5B-49B3-BC77-D03365CDEE68}">
      <dgm:prSet/>
      <dgm:spPr/>
      <dgm:t>
        <a:bodyPr/>
        <a:lstStyle/>
        <a:p>
          <a:endParaRPr lang="en-US"/>
        </a:p>
      </dgm:t>
    </dgm:pt>
    <dgm:pt modelId="{2113D229-CDB7-4A00-B809-05B293CCE0E8}" type="sibTrans" cxnId="{A5DADF15-7E5B-49B3-BC77-D03365CDEE68}">
      <dgm:prSet/>
      <dgm:spPr>
        <a:xfrm rot="21524650">
          <a:off x="5159453" y="119564"/>
          <a:ext cx="621404" cy="467641"/>
        </a:xfrm>
        <a:prstGeom prst="rightArrow">
          <a:avLst>
            <a:gd name="adj1" fmla="val 60000"/>
            <a:gd name="adj2" fmla="val 50000"/>
          </a:avLst>
        </a:prstGeom>
        <a:solidFill>
          <a:srgbClr val="44546A">
            <a:tint val="60000"/>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buNone/>
          </a:pPr>
          <a:endParaRPr lang="en-US" dirty="0">
            <a:solidFill>
              <a:sysClr val="window" lastClr="FFFFFF"/>
            </a:solidFill>
            <a:latin typeface="Calibri" panose="020F0502020204030204"/>
            <a:ea typeface="+mn-ea"/>
            <a:cs typeface="+mn-cs"/>
          </a:endParaRPr>
        </a:p>
      </dgm:t>
    </dgm:pt>
    <dgm:pt modelId="{499E1A35-8B09-4569-857A-ECB08F01553B}">
      <dgm:prSet phldrT="[Text]" custT="1"/>
      <dgm:spPr>
        <a:xfrm>
          <a:off x="3383850" y="734976"/>
          <a:ext cx="1878295" cy="1304974"/>
        </a:xfrm>
        <a:prstGeom prst="roundRect">
          <a:avLst>
            <a:gd name="adj" fmla="val 10000"/>
          </a:avLst>
        </a:prstGeom>
        <a:solidFill>
          <a:srgbClr val="E7E6E6">
            <a:alpha val="90000"/>
            <a:hueOff val="0"/>
            <a:satOff val="0"/>
            <a:lumOff val="0"/>
            <a:alphaOff val="0"/>
          </a:srgbClr>
        </a:solidFill>
        <a:ln w="6350" cap="flat" cmpd="sng" algn="ctr">
          <a:solidFill>
            <a:srgbClr val="44546A">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pPr>
            <a:buChar char="•"/>
          </a:pPr>
          <a:r>
            <a:rPr lang="en-US" sz="1800" b="1" dirty="0">
              <a:solidFill>
                <a:sysClr val="windowText" lastClr="000000">
                  <a:hueOff val="0"/>
                  <a:satOff val="0"/>
                  <a:lumOff val="0"/>
                  <a:alphaOff val="0"/>
                </a:sysClr>
              </a:solidFill>
              <a:latin typeface="Calibri" panose="020F0502020204030204"/>
              <a:ea typeface="+mn-ea"/>
              <a:cs typeface="+mn-cs"/>
            </a:rPr>
            <a:t>To the CCCCO for review</a:t>
          </a:r>
        </a:p>
      </dgm:t>
    </dgm:pt>
    <dgm:pt modelId="{5866DB09-CF0B-4773-953C-65213D8BA779}" type="parTrans" cxnId="{5EB27436-B206-4028-A254-A3ABF4CD580D}">
      <dgm:prSet/>
      <dgm:spPr/>
      <dgm:t>
        <a:bodyPr/>
        <a:lstStyle/>
        <a:p>
          <a:endParaRPr lang="en-US"/>
        </a:p>
      </dgm:t>
    </dgm:pt>
    <dgm:pt modelId="{782C9C08-2639-40E5-BB70-2B0CDFC25A4E}" type="sibTrans" cxnId="{5EB27436-B206-4028-A254-A3ABF4CD580D}">
      <dgm:prSet/>
      <dgm:spPr/>
      <dgm:t>
        <a:bodyPr/>
        <a:lstStyle/>
        <a:p>
          <a:endParaRPr lang="en-US"/>
        </a:p>
      </dgm:t>
    </dgm:pt>
    <dgm:pt modelId="{C00EF8D5-E6E6-4756-B51D-3E62A197B8E9}">
      <dgm:prSet phldrT="[Text]" custT="1"/>
      <dgm:spPr>
        <a:xfrm>
          <a:off x="6038662" y="3533"/>
          <a:ext cx="1878295" cy="950400"/>
        </a:xfrm>
        <a:prstGeom prst="roundRect">
          <a:avLst>
            <a:gd name="adj" fmla="val 10000"/>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1800" b="1" dirty="0">
              <a:solidFill>
                <a:sysClr val="window" lastClr="FFFFFF"/>
              </a:solidFill>
              <a:latin typeface="Calibri" panose="020F0502020204030204"/>
              <a:ea typeface="+mn-ea"/>
              <a:cs typeface="+mn-cs"/>
            </a:rPr>
            <a:t>Approved</a:t>
          </a:r>
        </a:p>
      </dgm:t>
    </dgm:pt>
    <dgm:pt modelId="{5362CA16-5955-4B41-B007-363941087EF3}" type="parTrans" cxnId="{F444AC40-1A5F-4447-9839-597E29F0E7BF}">
      <dgm:prSet/>
      <dgm:spPr/>
      <dgm:t>
        <a:bodyPr/>
        <a:lstStyle/>
        <a:p>
          <a:endParaRPr lang="en-US"/>
        </a:p>
      </dgm:t>
    </dgm:pt>
    <dgm:pt modelId="{C56ECD7C-0C34-49A7-8132-2CA9915E9C19}" type="sibTrans" cxnId="{F444AC40-1A5F-4447-9839-597E29F0E7BF}">
      <dgm:prSet/>
      <dgm:spPr/>
      <dgm:t>
        <a:bodyPr/>
        <a:lstStyle/>
        <a:p>
          <a:endParaRPr lang="en-US"/>
        </a:p>
      </dgm:t>
    </dgm:pt>
    <dgm:pt modelId="{35475C4B-B7DF-495E-B447-671CBEAC2266}">
      <dgm:prSet phldrT="[Text]" custT="1"/>
      <dgm:spPr>
        <a:xfrm>
          <a:off x="6364789" y="581827"/>
          <a:ext cx="1878295" cy="1820480"/>
        </a:xfrm>
        <a:prstGeom prst="roundRect">
          <a:avLst>
            <a:gd name="adj" fmla="val 10000"/>
          </a:avLst>
        </a:prstGeom>
        <a:solidFill>
          <a:srgbClr val="E7E6E6">
            <a:alpha val="90000"/>
            <a:hueOff val="0"/>
            <a:satOff val="0"/>
            <a:lumOff val="0"/>
            <a:alphaOff val="0"/>
          </a:srgbClr>
        </a:solidFill>
        <a:ln w="6350" cap="flat" cmpd="sng" algn="ctr">
          <a:solidFill>
            <a:srgbClr val="44546A">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pPr>
            <a:buChar char="•"/>
          </a:pPr>
          <a:r>
            <a:rPr lang="en-US" sz="1400" b="1" dirty="0">
              <a:solidFill>
                <a:sysClr val="windowText" lastClr="000000">
                  <a:hueOff val="0"/>
                  <a:satOff val="0"/>
                  <a:lumOff val="0"/>
                  <a:alphaOff val="0"/>
                </a:sysClr>
              </a:solidFill>
              <a:latin typeface="Calibri" panose="020F0502020204030204"/>
              <a:ea typeface="+mn-ea"/>
              <a:cs typeface="+mn-cs"/>
            </a:rPr>
            <a:t>Active in Curriculum Inventory (in COCI 2.0, the college determines when to change status “Active”) </a:t>
          </a:r>
        </a:p>
      </dgm:t>
    </dgm:pt>
    <dgm:pt modelId="{E89114A5-DEF9-4446-86FD-8B5CB685E388}" type="parTrans" cxnId="{06B2C0F1-D72D-49CF-BCD1-712EBFC158A4}">
      <dgm:prSet/>
      <dgm:spPr/>
      <dgm:t>
        <a:bodyPr/>
        <a:lstStyle/>
        <a:p>
          <a:endParaRPr lang="en-US"/>
        </a:p>
      </dgm:t>
    </dgm:pt>
    <dgm:pt modelId="{479B25C7-020E-490B-BE51-E70842311F2F}" type="sibTrans" cxnId="{06B2C0F1-D72D-49CF-BCD1-712EBFC158A4}">
      <dgm:prSet/>
      <dgm:spPr/>
      <dgm:t>
        <a:bodyPr/>
        <a:lstStyle/>
        <a:p>
          <a:endParaRPr lang="en-US"/>
        </a:p>
      </dgm:t>
    </dgm:pt>
    <dgm:pt modelId="{AA7EA758-E67D-4C63-A2A0-125CB3C9ECCC}" type="pres">
      <dgm:prSet presAssocID="{11BF29DC-AF72-4614-BA6C-2A3A8F68736C}" presName="linearFlow" presStyleCnt="0">
        <dgm:presLayoutVars>
          <dgm:dir/>
          <dgm:animLvl val="lvl"/>
          <dgm:resizeHandles val="exact"/>
        </dgm:presLayoutVars>
      </dgm:prSet>
      <dgm:spPr/>
      <dgm:t>
        <a:bodyPr/>
        <a:lstStyle/>
        <a:p>
          <a:endParaRPr lang="en-US"/>
        </a:p>
      </dgm:t>
    </dgm:pt>
    <dgm:pt modelId="{66FEADAB-6A76-4346-952F-43E12C768264}" type="pres">
      <dgm:prSet presAssocID="{36B3554B-79B0-48D6-B7ED-FD8F3F5FE6DD}" presName="composite" presStyleCnt="0"/>
      <dgm:spPr/>
    </dgm:pt>
    <dgm:pt modelId="{3323A601-FC90-4437-99AD-A62C21713A3B}" type="pres">
      <dgm:prSet presAssocID="{36B3554B-79B0-48D6-B7ED-FD8F3F5FE6DD}" presName="parTx" presStyleLbl="node1" presStyleIdx="0" presStyleCnt="3">
        <dgm:presLayoutVars>
          <dgm:chMax val="0"/>
          <dgm:chPref val="0"/>
          <dgm:bulletEnabled val="1"/>
        </dgm:presLayoutVars>
      </dgm:prSet>
      <dgm:spPr/>
      <dgm:t>
        <a:bodyPr/>
        <a:lstStyle/>
        <a:p>
          <a:endParaRPr lang="en-US"/>
        </a:p>
      </dgm:t>
    </dgm:pt>
    <dgm:pt modelId="{E7D3443D-0320-48F6-9131-23E45F7053F5}" type="pres">
      <dgm:prSet presAssocID="{36B3554B-79B0-48D6-B7ED-FD8F3F5FE6DD}" presName="parSh" presStyleLbl="node1" presStyleIdx="0" presStyleCnt="3" custLinFactNeighborX="-414" custLinFactNeighborY="-1822"/>
      <dgm:spPr/>
      <dgm:t>
        <a:bodyPr/>
        <a:lstStyle/>
        <a:p>
          <a:endParaRPr lang="en-US"/>
        </a:p>
      </dgm:t>
    </dgm:pt>
    <dgm:pt modelId="{5C49BC31-D0BA-4AA3-933C-1E054F103EB0}" type="pres">
      <dgm:prSet presAssocID="{36B3554B-79B0-48D6-B7ED-FD8F3F5FE6DD}" presName="desTx" presStyleLbl="fgAcc1" presStyleIdx="0" presStyleCnt="3" custScaleY="76637" custLinFactNeighborX="-230" custLinFactNeighborY="-13504">
        <dgm:presLayoutVars>
          <dgm:bulletEnabled val="1"/>
        </dgm:presLayoutVars>
      </dgm:prSet>
      <dgm:spPr/>
      <dgm:t>
        <a:bodyPr/>
        <a:lstStyle/>
        <a:p>
          <a:endParaRPr lang="en-US"/>
        </a:p>
      </dgm:t>
    </dgm:pt>
    <dgm:pt modelId="{5E427166-2EAB-43A4-8CCA-D85D844F600F}" type="pres">
      <dgm:prSet presAssocID="{EFD14A1A-7532-42C7-834A-6A9BDF20B4B2}" presName="sibTrans" presStyleLbl="sibTrans2D1" presStyleIdx="0" presStyleCnt="2"/>
      <dgm:spPr/>
      <dgm:t>
        <a:bodyPr/>
        <a:lstStyle/>
        <a:p>
          <a:endParaRPr lang="en-US"/>
        </a:p>
      </dgm:t>
    </dgm:pt>
    <dgm:pt modelId="{CE91B947-1ABF-434B-B4C2-0AC48FF3DB86}" type="pres">
      <dgm:prSet presAssocID="{EFD14A1A-7532-42C7-834A-6A9BDF20B4B2}" presName="connTx" presStyleLbl="sibTrans2D1" presStyleIdx="0" presStyleCnt="2"/>
      <dgm:spPr/>
      <dgm:t>
        <a:bodyPr/>
        <a:lstStyle/>
        <a:p>
          <a:endParaRPr lang="en-US"/>
        </a:p>
      </dgm:t>
    </dgm:pt>
    <dgm:pt modelId="{EFBDD1B9-4F47-4BF9-9D9A-188E88E771C5}" type="pres">
      <dgm:prSet presAssocID="{D1C7B641-0022-455F-BFDB-04756C064F92}" presName="composite" presStyleCnt="0"/>
      <dgm:spPr/>
    </dgm:pt>
    <dgm:pt modelId="{2CD03712-57D8-40B2-AED3-5A7A76E73035}" type="pres">
      <dgm:prSet presAssocID="{D1C7B641-0022-455F-BFDB-04756C064F92}" presName="parTx" presStyleLbl="node1" presStyleIdx="0" presStyleCnt="3">
        <dgm:presLayoutVars>
          <dgm:chMax val="0"/>
          <dgm:chPref val="0"/>
          <dgm:bulletEnabled val="1"/>
        </dgm:presLayoutVars>
      </dgm:prSet>
      <dgm:spPr/>
      <dgm:t>
        <a:bodyPr/>
        <a:lstStyle/>
        <a:p>
          <a:endParaRPr lang="en-US"/>
        </a:p>
      </dgm:t>
    </dgm:pt>
    <dgm:pt modelId="{BBB636F0-A7FF-4E8F-A4F7-657E722534F2}" type="pres">
      <dgm:prSet presAssocID="{D1C7B641-0022-455F-BFDB-04756C064F92}" presName="parSh" presStyleLbl="node1" presStyleIdx="1" presStyleCnt="3" custLinFactNeighborX="-1768" custLinFactNeighborY="-6524"/>
      <dgm:spPr/>
      <dgm:t>
        <a:bodyPr/>
        <a:lstStyle/>
        <a:p>
          <a:endParaRPr lang="en-US"/>
        </a:p>
      </dgm:t>
    </dgm:pt>
    <dgm:pt modelId="{39934787-D2C5-48D5-AA66-9F10E894AC54}" type="pres">
      <dgm:prSet presAssocID="{D1C7B641-0022-455F-BFDB-04756C064F92}" presName="desTx" presStyleLbl="fgAcc1" presStyleIdx="1" presStyleCnt="3" custScaleY="76637" custLinFactNeighborX="-1185" custLinFactNeighborY="-13504">
        <dgm:presLayoutVars>
          <dgm:bulletEnabled val="1"/>
        </dgm:presLayoutVars>
      </dgm:prSet>
      <dgm:spPr/>
      <dgm:t>
        <a:bodyPr/>
        <a:lstStyle/>
        <a:p>
          <a:endParaRPr lang="en-US"/>
        </a:p>
      </dgm:t>
    </dgm:pt>
    <dgm:pt modelId="{47ADFE5C-B2A5-4369-9DC8-434705F2C335}" type="pres">
      <dgm:prSet presAssocID="{2113D229-CDB7-4A00-B809-05B293CCE0E8}" presName="sibTrans" presStyleLbl="sibTrans2D1" presStyleIdx="1" presStyleCnt="2"/>
      <dgm:spPr/>
      <dgm:t>
        <a:bodyPr/>
        <a:lstStyle/>
        <a:p>
          <a:endParaRPr lang="en-US"/>
        </a:p>
      </dgm:t>
    </dgm:pt>
    <dgm:pt modelId="{5AA11E3B-4FA6-4DE7-BEC3-B082984BCA58}" type="pres">
      <dgm:prSet presAssocID="{2113D229-CDB7-4A00-B809-05B293CCE0E8}" presName="connTx" presStyleLbl="sibTrans2D1" presStyleIdx="1" presStyleCnt="2"/>
      <dgm:spPr/>
      <dgm:t>
        <a:bodyPr/>
        <a:lstStyle/>
        <a:p>
          <a:endParaRPr lang="en-US"/>
        </a:p>
      </dgm:t>
    </dgm:pt>
    <dgm:pt modelId="{B3E0BF8B-9791-40A1-A117-F3466CA9FF65}" type="pres">
      <dgm:prSet presAssocID="{C00EF8D5-E6E6-4756-B51D-3E62A197B8E9}" presName="composite" presStyleCnt="0"/>
      <dgm:spPr/>
    </dgm:pt>
    <dgm:pt modelId="{0B23063C-72F7-4914-A6AA-7F717255B4F8}" type="pres">
      <dgm:prSet presAssocID="{C00EF8D5-E6E6-4756-B51D-3E62A197B8E9}" presName="parTx" presStyleLbl="node1" presStyleIdx="1" presStyleCnt="3">
        <dgm:presLayoutVars>
          <dgm:chMax val="0"/>
          <dgm:chPref val="0"/>
          <dgm:bulletEnabled val="1"/>
        </dgm:presLayoutVars>
      </dgm:prSet>
      <dgm:spPr/>
      <dgm:t>
        <a:bodyPr/>
        <a:lstStyle/>
        <a:p>
          <a:endParaRPr lang="en-US"/>
        </a:p>
      </dgm:t>
    </dgm:pt>
    <dgm:pt modelId="{E978C2F0-754F-44B6-9E82-D99F9CA2DAC1}" type="pres">
      <dgm:prSet presAssocID="{C00EF8D5-E6E6-4756-B51D-3E62A197B8E9}" presName="parSh" presStyleLbl="node1" presStyleIdx="2" presStyleCnt="3"/>
      <dgm:spPr/>
      <dgm:t>
        <a:bodyPr/>
        <a:lstStyle/>
        <a:p>
          <a:endParaRPr lang="en-US"/>
        </a:p>
      </dgm:t>
    </dgm:pt>
    <dgm:pt modelId="{1CFE53F5-E748-49B7-8053-C188732998A4}" type="pres">
      <dgm:prSet presAssocID="{C00EF8D5-E6E6-4756-B51D-3E62A197B8E9}" presName="desTx" presStyleLbl="fgAcc1" presStyleIdx="2" presStyleCnt="3" custScaleY="106911" custLinFactNeighborX="-3119" custLinFactNeighborY="7788">
        <dgm:presLayoutVars>
          <dgm:bulletEnabled val="1"/>
        </dgm:presLayoutVars>
      </dgm:prSet>
      <dgm:spPr/>
      <dgm:t>
        <a:bodyPr/>
        <a:lstStyle/>
        <a:p>
          <a:endParaRPr lang="en-US"/>
        </a:p>
      </dgm:t>
    </dgm:pt>
  </dgm:ptLst>
  <dgm:cxnLst>
    <dgm:cxn modelId="{58527435-4623-4605-811B-08114B4E5DE3}" type="presOf" srcId="{EFD14A1A-7532-42C7-834A-6A9BDF20B4B2}" destId="{5E427166-2EAB-43A4-8CCA-D85D844F600F}" srcOrd="0" destOrd="0" presId="urn:microsoft.com/office/officeart/2005/8/layout/process3"/>
    <dgm:cxn modelId="{6F17E83C-0726-4430-B1E0-A097BE6BEF70}" srcId="{11BF29DC-AF72-4614-BA6C-2A3A8F68736C}" destId="{36B3554B-79B0-48D6-B7ED-FD8F3F5FE6DD}" srcOrd="0" destOrd="0" parTransId="{C830C6AF-5CDB-4BED-B8F2-1394F58BA82E}" sibTransId="{EFD14A1A-7532-42C7-834A-6A9BDF20B4B2}"/>
    <dgm:cxn modelId="{1CCCF041-7E49-49A0-8FBE-E2354751009C}" type="presOf" srcId="{CC97A953-14A7-48D3-9953-A5FAB4667DB1}" destId="{5C49BC31-D0BA-4AA3-933C-1E054F103EB0}" srcOrd="0" destOrd="0" presId="urn:microsoft.com/office/officeart/2005/8/layout/process3"/>
    <dgm:cxn modelId="{06B2C0F1-D72D-49CF-BCD1-712EBFC158A4}" srcId="{C00EF8D5-E6E6-4756-B51D-3E62A197B8E9}" destId="{35475C4B-B7DF-495E-B447-671CBEAC2266}" srcOrd="0" destOrd="0" parTransId="{E89114A5-DEF9-4446-86FD-8B5CB685E388}" sibTransId="{479B25C7-020E-490B-BE51-E70842311F2F}"/>
    <dgm:cxn modelId="{DCDB8653-8320-4234-BEB5-5101CA8A138E}" type="presOf" srcId="{D1C7B641-0022-455F-BFDB-04756C064F92}" destId="{2CD03712-57D8-40B2-AED3-5A7A76E73035}" srcOrd="0" destOrd="0" presId="urn:microsoft.com/office/officeart/2005/8/layout/process3"/>
    <dgm:cxn modelId="{1BA4A167-786F-4085-9BB5-BDCA01A0FE56}" type="presOf" srcId="{C00EF8D5-E6E6-4756-B51D-3E62A197B8E9}" destId="{E978C2F0-754F-44B6-9E82-D99F9CA2DAC1}" srcOrd="1" destOrd="0" presId="urn:microsoft.com/office/officeart/2005/8/layout/process3"/>
    <dgm:cxn modelId="{A3D146B9-655D-4CA0-B52A-2006ECC9E35D}" type="presOf" srcId="{499E1A35-8B09-4569-857A-ECB08F01553B}" destId="{39934787-D2C5-48D5-AA66-9F10E894AC54}" srcOrd="0" destOrd="0" presId="urn:microsoft.com/office/officeart/2005/8/layout/process3"/>
    <dgm:cxn modelId="{630F5A99-E70B-4376-AF8D-E79C59F1D656}" type="presOf" srcId="{D1C7B641-0022-455F-BFDB-04756C064F92}" destId="{BBB636F0-A7FF-4E8F-A4F7-657E722534F2}" srcOrd="1" destOrd="0" presId="urn:microsoft.com/office/officeart/2005/8/layout/process3"/>
    <dgm:cxn modelId="{648A1FF1-57A9-4BD7-8F42-650E3434F7B4}" type="presOf" srcId="{11BF29DC-AF72-4614-BA6C-2A3A8F68736C}" destId="{AA7EA758-E67D-4C63-A2A0-125CB3C9ECCC}" srcOrd="0" destOrd="0" presId="urn:microsoft.com/office/officeart/2005/8/layout/process3"/>
    <dgm:cxn modelId="{F444AC40-1A5F-4447-9839-597E29F0E7BF}" srcId="{11BF29DC-AF72-4614-BA6C-2A3A8F68736C}" destId="{C00EF8D5-E6E6-4756-B51D-3E62A197B8E9}" srcOrd="2" destOrd="0" parTransId="{5362CA16-5955-4B41-B007-363941087EF3}" sibTransId="{C56ECD7C-0C34-49A7-8132-2CA9915E9C19}"/>
    <dgm:cxn modelId="{2A2DB9F4-0080-4A63-B408-4CDAD1057F2B}" type="presOf" srcId="{EFD14A1A-7532-42C7-834A-6A9BDF20B4B2}" destId="{CE91B947-1ABF-434B-B4C2-0AC48FF3DB86}" srcOrd="1" destOrd="0" presId="urn:microsoft.com/office/officeart/2005/8/layout/process3"/>
    <dgm:cxn modelId="{8E9EBBFD-67AD-4136-9255-506372F8E741}" type="presOf" srcId="{35475C4B-B7DF-495E-B447-671CBEAC2266}" destId="{1CFE53F5-E748-49B7-8053-C188732998A4}" srcOrd="0" destOrd="0" presId="urn:microsoft.com/office/officeart/2005/8/layout/process3"/>
    <dgm:cxn modelId="{8F5142F7-EC3A-4F3D-A551-48B42E655CFD}" type="presOf" srcId="{2113D229-CDB7-4A00-B809-05B293CCE0E8}" destId="{5AA11E3B-4FA6-4DE7-BEC3-B082984BCA58}" srcOrd="1" destOrd="0" presId="urn:microsoft.com/office/officeart/2005/8/layout/process3"/>
    <dgm:cxn modelId="{6BB399D7-FC22-4A5F-853E-EF9335498E06}" type="presOf" srcId="{36B3554B-79B0-48D6-B7ED-FD8F3F5FE6DD}" destId="{E7D3443D-0320-48F6-9131-23E45F7053F5}" srcOrd="1" destOrd="0" presId="urn:microsoft.com/office/officeart/2005/8/layout/process3"/>
    <dgm:cxn modelId="{6969FDB4-5A98-46A3-932C-600F8FD9594C}" type="presOf" srcId="{36B3554B-79B0-48D6-B7ED-FD8F3F5FE6DD}" destId="{3323A601-FC90-4437-99AD-A62C21713A3B}" srcOrd="0" destOrd="0" presId="urn:microsoft.com/office/officeart/2005/8/layout/process3"/>
    <dgm:cxn modelId="{A801A617-4BA8-4271-989D-70885BFE6773}" type="presOf" srcId="{2113D229-CDB7-4A00-B809-05B293CCE0E8}" destId="{47ADFE5C-B2A5-4369-9DC8-434705F2C335}" srcOrd="0" destOrd="0" presId="urn:microsoft.com/office/officeart/2005/8/layout/process3"/>
    <dgm:cxn modelId="{108BFA65-5B35-474F-9FD3-54E65043B7AB}" type="presOf" srcId="{C00EF8D5-E6E6-4756-B51D-3E62A197B8E9}" destId="{0B23063C-72F7-4914-A6AA-7F717255B4F8}" srcOrd="0" destOrd="0" presId="urn:microsoft.com/office/officeart/2005/8/layout/process3"/>
    <dgm:cxn modelId="{A5DADF15-7E5B-49B3-BC77-D03365CDEE68}" srcId="{11BF29DC-AF72-4614-BA6C-2A3A8F68736C}" destId="{D1C7B641-0022-455F-BFDB-04756C064F92}" srcOrd="1" destOrd="0" parTransId="{46A2C284-E3B8-4C4E-97A4-521507FE3C29}" sibTransId="{2113D229-CDB7-4A00-B809-05B293CCE0E8}"/>
    <dgm:cxn modelId="{44F3DE60-1375-400D-9818-8B325A2AC5B7}" srcId="{36B3554B-79B0-48D6-B7ED-FD8F3F5FE6DD}" destId="{CC97A953-14A7-48D3-9953-A5FAB4667DB1}" srcOrd="0" destOrd="0" parTransId="{EBC09BA6-FA5B-4A0D-9A50-AD09D5B00581}" sibTransId="{E9410A07-F6CA-46F9-A646-25BC87D0ECD1}"/>
    <dgm:cxn modelId="{5EB27436-B206-4028-A254-A3ABF4CD580D}" srcId="{D1C7B641-0022-455F-BFDB-04756C064F92}" destId="{499E1A35-8B09-4569-857A-ECB08F01553B}" srcOrd="0" destOrd="0" parTransId="{5866DB09-CF0B-4773-953C-65213D8BA779}" sibTransId="{782C9C08-2639-40E5-BB70-2B0CDFC25A4E}"/>
    <dgm:cxn modelId="{84C3EB76-0F9B-4568-A097-CC6840280858}" type="presParOf" srcId="{AA7EA758-E67D-4C63-A2A0-125CB3C9ECCC}" destId="{66FEADAB-6A76-4346-952F-43E12C768264}" srcOrd="0" destOrd="0" presId="urn:microsoft.com/office/officeart/2005/8/layout/process3"/>
    <dgm:cxn modelId="{51A742FE-E627-494A-A70E-8D42A41554F4}" type="presParOf" srcId="{66FEADAB-6A76-4346-952F-43E12C768264}" destId="{3323A601-FC90-4437-99AD-A62C21713A3B}" srcOrd="0" destOrd="0" presId="urn:microsoft.com/office/officeart/2005/8/layout/process3"/>
    <dgm:cxn modelId="{18848949-65D4-4ECE-A4EA-B32BCF80452D}" type="presParOf" srcId="{66FEADAB-6A76-4346-952F-43E12C768264}" destId="{E7D3443D-0320-48F6-9131-23E45F7053F5}" srcOrd="1" destOrd="0" presId="urn:microsoft.com/office/officeart/2005/8/layout/process3"/>
    <dgm:cxn modelId="{728E29B7-34B0-4AF5-9A56-79788AE322EF}" type="presParOf" srcId="{66FEADAB-6A76-4346-952F-43E12C768264}" destId="{5C49BC31-D0BA-4AA3-933C-1E054F103EB0}" srcOrd="2" destOrd="0" presId="urn:microsoft.com/office/officeart/2005/8/layout/process3"/>
    <dgm:cxn modelId="{AE1552EF-84A7-4BA1-98F9-FFD9C0BCECFF}" type="presParOf" srcId="{AA7EA758-E67D-4C63-A2A0-125CB3C9ECCC}" destId="{5E427166-2EAB-43A4-8CCA-D85D844F600F}" srcOrd="1" destOrd="0" presId="urn:microsoft.com/office/officeart/2005/8/layout/process3"/>
    <dgm:cxn modelId="{5590E4F4-07AB-4CC1-8E45-F173A1BDFF9A}" type="presParOf" srcId="{5E427166-2EAB-43A4-8CCA-D85D844F600F}" destId="{CE91B947-1ABF-434B-B4C2-0AC48FF3DB86}" srcOrd="0" destOrd="0" presId="urn:microsoft.com/office/officeart/2005/8/layout/process3"/>
    <dgm:cxn modelId="{D40496E7-01B3-4A90-85D1-5C72AA4E94A6}" type="presParOf" srcId="{AA7EA758-E67D-4C63-A2A0-125CB3C9ECCC}" destId="{EFBDD1B9-4F47-4BF9-9D9A-188E88E771C5}" srcOrd="2" destOrd="0" presId="urn:microsoft.com/office/officeart/2005/8/layout/process3"/>
    <dgm:cxn modelId="{3CE78B34-C1E3-4D05-AAD8-9E957CCB2455}" type="presParOf" srcId="{EFBDD1B9-4F47-4BF9-9D9A-188E88E771C5}" destId="{2CD03712-57D8-40B2-AED3-5A7A76E73035}" srcOrd="0" destOrd="0" presId="urn:microsoft.com/office/officeart/2005/8/layout/process3"/>
    <dgm:cxn modelId="{F3A59F29-6A6A-4676-81DC-BF2774241FE6}" type="presParOf" srcId="{EFBDD1B9-4F47-4BF9-9D9A-188E88E771C5}" destId="{BBB636F0-A7FF-4E8F-A4F7-657E722534F2}" srcOrd="1" destOrd="0" presId="urn:microsoft.com/office/officeart/2005/8/layout/process3"/>
    <dgm:cxn modelId="{9D7FA43C-DB15-4B22-92F3-8938BD7FDD07}" type="presParOf" srcId="{EFBDD1B9-4F47-4BF9-9D9A-188E88E771C5}" destId="{39934787-D2C5-48D5-AA66-9F10E894AC54}" srcOrd="2" destOrd="0" presId="urn:microsoft.com/office/officeart/2005/8/layout/process3"/>
    <dgm:cxn modelId="{183DDB95-04FE-466C-BB54-95F2562BDDB4}" type="presParOf" srcId="{AA7EA758-E67D-4C63-A2A0-125CB3C9ECCC}" destId="{47ADFE5C-B2A5-4369-9DC8-434705F2C335}" srcOrd="3" destOrd="0" presId="urn:microsoft.com/office/officeart/2005/8/layout/process3"/>
    <dgm:cxn modelId="{DDA9115E-AA0C-4F30-8FF4-36AECA9C09BA}" type="presParOf" srcId="{47ADFE5C-B2A5-4369-9DC8-434705F2C335}" destId="{5AA11E3B-4FA6-4DE7-BEC3-B082984BCA58}" srcOrd="0" destOrd="0" presId="urn:microsoft.com/office/officeart/2005/8/layout/process3"/>
    <dgm:cxn modelId="{F0AA1151-A026-4678-9566-2B4B43D4555C}" type="presParOf" srcId="{AA7EA758-E67D-4C63-A2A0-125CB3C9ECCC}" destId="{B3E0BF8B-9791-40A1-A117-F3466CA9FF65}" srcOrd="4" destOrd="0" presId="urn:microsoft.com/office/officeart/2005/8/layout/process3"/>
    <dgm:cxn modelId="{1AAE0DC8-016B-4E37-AC52-5A5E55356974}" type="presParOf" srcId="{B3E0BF8B-9791-40A1-A117-F3466CA9FF65}" destId="{0B23063C-72F7-4914-A6AA-7F717255B4F8}" srcOrd="0" destOrd="0" presId="urn:microsoft.com/office/officeart/2005/8/layout/process3"/>
    <dgm:cxn modelId="{F089B38C-C25A-4900-933E-C9F8C2BA0B28}" type="presParOf" srcId="{B3E0BF8B-9791-40A1-A117-F3466CA9FF65}" destId="{E978C2F0-754F-44B6-9E82-D99F9CA2DAC1}" srcOrd="1" destOrd="0" presId="urn:microsoft.com/office/officeart/2005/8/layout/process3"/>
    <dgm:cxn modelId="{E0D9097F-E7B9-4162-9B9D-1B92B1010FC1}" type="presParOf" srcId="{B3E0BF8B-9791-40A1-A117-F3466CA9FF65}" destId="{1CFE53F5-E748-49B7-8053-C188732998A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547D5-3F2E-492A-9876-35B7F9ABF772}">
      <dsp:nvSpPr>
        <dsp:cNvPr id="0" name=""/>
        <dsp:cNvSpPr/>
      </dsp:nvSpPr>
      <dsp:spPr>
        <a:xfrm>
          <a:off x="3165948" y="1523998"/>
          <a:ext cx="2731923" cy="2683063"/>
        </a:xfrm>
        <a:prstGeom prst="ellipse">
          <a:avLst/>
        </a:prstGeom>
        <a:solidFill>
          <a:schemeClr val="accent2">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t>Noncredit Course Categories </a:t>
          </a:r>
          <a:endParaRPr lang="en-US" sz="2800" kern="1200" dirty="0"/>
        </a:p>
      </dsp:txBody>
      <dsp:txXfrm>
        <a:off x="3566029" y="1916923"/>
        <a:ext cx="1931761" cy="1897213"/>
      </dsp:txXfrm>
    </dsp:sp>
    <dsp:sp modelId="{F3142225-D416-45B8-BF77-FD1F9D2734DA}">
      <dsp:nvSpPr>
        <dsp:cNvPr id="0" name=""/>
        <dsp:cNvSpPr/>
      </dsp:nvSpPr>
      <dsp:spPr>
        <a:xfrm>
          <a:off x="3738729" y="221726"/>
          <a:ext cx="1371604" cy="1371604"/>
        </a:xfrm>
        <a:prstGeom prst="ellipse">
          <a:avLst/>
        </a:prstGeom>
        <a:solidFill>
          <a:schemeClr val="accent3">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u="sng" kern="1200" dirty="0">
              <a:effectLst>
                <a:outerShdw blurRad="38100" dist="38100" dir="2700000" algn="tl">
                  <a:srgbClr val="000000">
                    <a:alpha val="43137"/>
                  </a:srgbClr>
                </a:outerShdw>
              </a:effectLst>
            </a:rPr>
            <a:t>ESL</a:t>
          </a:r>
        </a:p>
      </dsp:txBody>
      <dsp:txXfrm>
        <a:off x="3939596" y="422593"/>
        <a:ext cx="969870" cy="969870"/>
      </dsp:txXfrm>
    </dsp:sp>
    <dsp:sp modelId="{62896DFE-878B-43CD-9655-DF7478FDB15A}">
      <dsp:nvSpPr>
        <dsp:cNvPr id="0" name=""/>
        <dsp:cNvSpPr/>
      </dsp:nvSpPr>
      <dsp:spPr>
        <a:xfrm>
          <a:off x="4971524" y="504879"/>
          <a:ext cx="1463046" cy="1371604"/>
        </a:xfrm>
        <a:prstGeom prst="ellipse">
          <a:avLst/>
        </a:prstGeom>
        <a:solidFill>
          <a:schemeClr val="accent4">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Immigrant Education</a:t>
          </a:r>
        </a:p>
      </dsp:txBody>
      <dsp:txXfrm>
        <a:off x="5185782" y="705746"/>
        <a:ext cx="1034530" cy="969870"/>
      </dsp:txXfrm>
    </dsp:sp>
    <dsp:sp modelId="{B5D6983C-D79E-41A5-B2C8-9D022DE1939D}">
      <dsp:nvSpPr>
        <dsp:cNvPr id="0" name=""/>
        <dsp:cNvSpPr/>
      </dsp:nvSpPr>
      <dsp:spPr>
        <a:xfrm>
          <a:off x="5723425" y="1494290"/>
          <a:ext cx="1554775" cy="1463046"/>
        </a:xfrm>
        <a:prstGeom prst="ellipse">
          <a:avLst/>
        </a:prstGeom>
        <a:solidFill>
          <a:schemeClr val="accent5">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0" u="sng" kern="1200" dirty="0">
              <a:effectLst>
                <a:outerShdw blurRad="38100" dist="38100" dir="2700000" algn="tl">
                  <a:srgbClr val="000000">
                    <a:alpha val="43137"/>
                  </a:srgbClr>
                </a:outerShdw>
              </a:effectLst>
            </a:rPr>
            <a:t>Elementary and Secondary Basic Skills</a:t>
          </a:r>
        </a:p>
      </dsp:txBody>
      <dsp:txXfrm>
        <a:off x="5951117" y="1708548"/>
        <a:ext cx="1099391" cy="1034530"/>
      </dsp:txXfrm>
    </dsp:sp>
    <dsp:sp modelId="{5FFC7DE5-2C4C-4A92-B4FA-583C649D18A9}">
      <dsp:nvSpPr>
        <dsp:cNvPr id="0" name=""/>
        <dsp:cNvSpPr/>
      </dsp:nvSpPr>
      <dsp:spPr>
        <a:xfrm>
          <a:off x="5769298" y="2819462"/>
          <a:ext cx="1371604" cy="1371604"/>
        </a:xfrm>
        <a:prstGeom prst="ellipse">
          <a:avLst/>
        </a:prstGeom>
        <a:solidFill>
          <a:schemeClr val="accent6">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Health and Safety</a:t>
          </a:r>
        </a:p>
      </dsp:txBody>
      <dsp:txXfrm>
        <a:off x="5970165" y="3020329"/>
        <a:ext cx="969870" cy="969870"/>
      </dsp:txXfrm>
    </dsp:sp>
    <dsp:sp modelId="{F5937048-3149-45C0-B096-D256576CD7BD}">
      <dsp:nvSpPr>
        <dsp:cNvPr id="0" name=""/>
        <dsp:cNvSpPr/>
      </dsp:nvSpPr>
      <dsp:spPr>
        <a:xfrm>
          <a:off x="5084435" y="3716774"/>
          <a:ext cx="1463046" cy="1463046"/>
        </a:xfrm>
        <a:prstGeom prst="ellipse">
          <a:avLst/>
        </a:prstGeom>
        <a:solidFill>
          <a:schemeClr val="accent2">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Substantial Disabilities</a:t>
          </a:r>
        </a:p>
      </dsp:txBody>
      <dsp:txXfrm>
        <a:off x="5298693" y="3931032"/>
        <a:ext cx="1034530" cy="1034530"/>
      </dsp:txXfrm>
    </dsp:sp>
    <dsp:sp modelId="{1BEDD46D-703A-4660-A43B-B26BB94B4213}">
      <dsp:nvSpPr>
        <dsp:cNvPr id="0" name=""/>
        <dsp:cNvSpPr/>
      </dsp:nvSpPr>
      <dsp:spPr>
        <a:xfrm>
          <a:off x="3830746" y="4084120"/>
          <a:ext cx="1463046" cy="1371604"/>
        </a:xfrm>
        <a:prstGeom prst="ellipse">
          <a:avLst/>
        </a:prstGeom>
        <a:solidFill>
          <a:schemeClr val="accent3">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Parenting</a:t>
          </a:r>
        </a:p>
      </dsp:txBody>
      <dsp:txXfrm>
        <a:off x="4045004" y="4284987"/>
        <a:ext cx="1034530" cy="969870"/>
      </dsp:txXfrm>
    </dsp:sp>
    <dsp:sp modelId="{5BA0B9DA-A981-4327-A9BA-6CE77EF4082F}">
      <dsp:nvSpPr>
        <dsp:cNvPr id="0" name=""/>
        <dsp:cNvSpPr/>
      </dsp:nvSpPr>
      <dsp:spPr>
        <a:xfrm>
          <a:off x="2507356" y="3778368"/>
          <a:ext cx="1463046" cy="1463046"/>
        </a:xfrm>
        <a:prstGeom prst="ellipse">
          <a:avLst/>
        </a:prstGeom>
        <a:solidFill>
          <a:schemeClr val="accent4">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Home Economics</a:t>
          </a:r>
        </a:p>
      </dsp:txBody>
      <dsp:txXfrm>
        <a:off x="2721614" y="3992626"/>
        <a:ext cx="1034530" cy="1034530"/>
      </dsp:txXfrm>
    </dsp:sp>
    <dsp:sp modelId="{0A87263D-9EE6-42AA-9570-744929516348}">
      <dsp:nvSpPr>
        <dsp:cNvPr id="0" name=""/>
        <dsp:cNvSpPr/>
      </dsp:nvSpPr>
      <dsp:spPr>
        <a:xfrm>
          <a:off x="1831496" y="2819469"/>
          <a:ext cx="1463046" cy="1371604"/>
        </a:xfrm>
        <a:prstGeom prst="ellipse">
          <a:avLst/>
        </a:prstGeom>
        <a:solidFill>
          <a:schemeClr val="accent5">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Older Adults</a:t>
          </a:r>
        </a:p>
      </dsp:txBody>
      <dsp:txXfrm>
        <a:off x="2045754" y="3020336"/>
        <a:ext cx="1034530" cy="969870"/>
      </dsp:txXfrm>
    </dsp:sp>
    <dsp:sp modelId="{049C2C47-4243-458F-B3BE-550C0AE4C6E1}">
      <dsp:nvSpPr>
        <dsp:cNvPr id="0" name=""/>
        <dsp:cNvSpPr/>
      </dsp:nvSpPr>
      <dsp:spPr>
        <a:xfrm>
          <a:off x="1740061" y="1494271"/>
          <a:ext cx="1554473" cy="1463046"/>
        </a:xfrm>
        <a:prstGeom prst="ellipse">
          <a:avLst/>
        </a:prstGeom>
        <a:solidFill>
          <a:schemeClr val="accent6">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u="sng" kern="1200" dirty="0">
              <a:effectLst>
                <a:outerShdw blurRad="38100" dist="38100" dir="2700000" algn="tl">
                  <a:srgbClr val="000000">
                    <a:alpha val="43137"/>
                  </a:srgbClr>
                </a:outerShdw>
              </a:effectLst>
            </a:rPr>
            <a:t>Short-term Vocational</a:t>
          </a:r>
        </a:p>
      </dsp:txBody>
      <dsp:txXfrm>
        <a:off x="1967708" y="1708529"/>
        <a:ext cx="1099179" cy="1034530"/>
      </dsp:txXfrm>
    </dsp:sp>
    <dsp:sp modelId="{ACA7958B-CAE9-49BC-B9BA-7D83445F3DAA}">
      <dsp:nvSpPr>
        <dsp:cNvPr id="0" name=""/>
        <dsp:cNvSpPr/>
      </dsp:nvSpPr>
      <dsp:spPr>
        <a:xfrm>
          <a:off x="2553069" y="535372"/>
          <a:ext cx="1463046" cy="1371604"/>
        </a:xfrm>
        <a:prstGeom prst="ellipse">
          <a:avLst/>
        </a:prstGeom>
        <a:solidFill>
          <a:schemeClr val="accent2">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u="sng" kern="1200" dirty="0">
              <a:effectLst>
                <a:outerShdw blurRad="38100" dist="38100" dir="2700000" algn="tl">
                  <a:srgbClr val="000000">
                    <a:alpha val="43137"/>
                  </a:srgbClr>
                </a:outerShdw>
              </a:effectLst>
            </a:rPr>
            <a:t>Workforce</a:t>
          </a:r>
          <a:r>
            <a:rPr lang="en-US" sz="1400" b="1" kern="1200" dirty="0">
              <a:effectLst>
                <a:outerShdw blurRad="38100" dist="38100" dir="2700000" algn="tl">
                  <a:srgbClr val="000000">
                    <a:alpha val="43137"/>
                  </a:srgbClr>
                </a:outerShdw>
              </a:effectLst>
            </a:rPr>
            <a:t> </a:t>
          </a:r>
          <a:r>
            <a:rPr lang="en-US" sz="1400" b="1" u="sng" kern="1200" dirty="0">
              <a:effectLst>
                <a:outerShdw blurRad="38100" dist="38100" dir="2700000" algn="tl">
                  <a:srgbClr val="000000">
                    <a:alpha val="43137"/>
                  </a:srgbClr>
                </a:outerShdw>
              </a:effectLst>
            </a:rPr>
            <a:t>Preparation</a:t>
          </a:r>
        </a:p>
      </dsp:txBody>
      <dsp:txXfrm>
        <a:off x="2767327" y="736239"/>
        <a:ext cx="1034530" cy="969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89D1F-2C91-4713-B325-7EC54DF577B0}">
      <dsp:nvSpPr>
        <dsp:cNvPr id="0" name=""/>
        <dsp:cNvSpPr/>
      </dsp:nvSpPr>
      <dsp:spPr>
        <a:xfrm>
          <a:off x="3169927" y="239"/>
          <a:ext cx="5093208" cy="2179647"/>
        </a:xfrm>
        <a:prstGeom prst="rightArrow">
          <a:avLst>
            <a:gd name="adj1" fmla="val 75000"/>
            <a:gd name="adj2" fmla="val 50000"/>
          </a:avLst>
        </a:prstGeom>
        <a:solidFill>
          <a:schemeClr val="accent5">
            <a:tint val="40000"/>
            <a:alpha val="90000"/>
            <a:hueOff val="0"/>
            <a:satOff val="0"/>
            <a:lumOff val="0"/>
            <a:alphaOff val="0"/>
          </a:schemeClr>
        </a:solidFill>
        <a:ln w="2642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altLang="en-US" sz="2400" kern="1200" dirty="0"/>
            <a:t>For career field with high employment potential</a:t>
          </a:r>
          <a:endParaRPr lang="en-US" sz="2400" kern="1200" dirty="0"/>
        </a:p>
        <a:p>
          <a:pPr marL="228600" lvl="1" indent="-228600" algn="l" defTabSz="1066800">
            <a:lnSpc>
              <a:spcPct val="90000"/>
            </a:lnSpc>
            <a:spcBef>
              <a:spcPct val="0"/>
            </a:spcBef>
            <a:spcAft>
              <a:spcPct val="15000"/>
            </a:spcAft>
            <a:buFont typeface="Arial" panose="020B0604020202020204" pitchFamily="34" charset="0"/>
            <a:buChar char="•"/>
          </a:pPr>
          <a:r>
            <a:rPr lang="en-US" altLang="en-US" sz="2400" kern="1200" dirty="0"/>
            <a:t>(</a:t>
          </a:r>
          <a:r>
            <a:rPr lang="en-US" sz="2400" kern="1200" dirty="0"/>
            <a:t>§ 55151 (</a:t>
          </a:r>
          <a:r>
            <a:rPr lang="en-US" sz="2400" kern="1200" dirty="0" err="1"/>
            <a:t>i</a:t>
          </a:r>
          <a:r>
            <a:rPr lang="en-US" sz="2400" kern="1200" dirty="0"/>
            <a:t>)) – Short - term Vocational, Workforce Preparation</a:t>
          </a:r>
        </a:p>
      </dsp:txBody>
      <dsp:txXfrm>
        <a:off x="3169927" y="272695"/>
        <a:ext cx="4275840" cy="1634735"/>
      </dsp:txXfrm>
    </dsp:sp>
    <dsp:sp modelId="{B4CB9A12-3075-4093-A707-B6815172D4CC}">
      <dsp:nvSpPr>
        <dsp:cNvPr id="0" name=""/>
        <dsp:cNvSpPr/>
      </dsp:nvSpPr>
      <dsp:spPr>
        <a:xfrm>
          <a:off x="225544" y="239"/>
          <a:ext cx="2944383" cy="2179647"/>
        </a:xfrm>
        <a:prstGeom prst="round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altLang="en-US" sz="3200" kern="1200" dirty="0"/>
            <a:t>Certificate of Completion</a:t>
          </a:r>
          <a:endParaRPr lang="en-US" sz="3200" kern="1200" dirty="0"/>
        </a:p>
      </dsp:txBody>
      <dsp:txXfrm>
        <a:off x="331946" y="106641"/>
        <a:ext cx="2731579" cy="1966843"/>
      </dsp:txXfrm>
    </dsp:sp>
    <dsp:sp modelId="{9BFB8375-F93C-4759-BB2A-DAAD0C54A84E}">
      <dsp:nvSpPr>
        <dsp:cNvPr id="0" name=""/>
        <dsp:cNvSpPr/>
      </dsp:nvSpPr>
      <dsp:spPr>
        <a:xfrm>
          <a:off x="3110070" y="2397852"/>
          <a:ext cx="5088234" cy="2432987"/>
        </a:xfrm>
        <a:prstGeom prst="rightArrow">
          <a:avLst>
            <a:gd name="adj1" fmla="val 75000"/>
            <a:gd name="adj2" fmla="val 50000"/>
          </a:avLst>
        </a:prstGeom>
        <a:solidFill>
          <a:schemeClr val="accent5">
            <a:tint val="40000"/>
            <a:alpha val="90000"/>
            <a:hueOff val="-12736984"/>
            <a:satOff val="7634"/>
            <a:lumOff val="113"/>
            <a:alphaOff val="0"/>
          </a:schemeClr>
        </a:solidFill>
        <a:ln w="26425" cap="flat" cmpd="sng" algn="ctr">
          <a:solidFill>
            <a:schemeClr val="accent5">
              <a:tint val="40000"/>
              <a:alpha val="90000"/>
              <a:hueOff val="-12736984"/>
              <a:satOff val="7634"/>
              <a:lumOff val="1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altLang="en-US" sz="2400" kern="1200" dirty="0"/>
            <a:t>In a career field transitioning to credit, a degree, or  baccalaureate institution</a:t>
          </a:r>
          <a:endParaRPr lang="en-US" sz="2400" kern="1200" dirty="0"/>
        </a:p>
        <a:p>
          <a:pPr marL="228600" lvl="1" indent="-228600" algn="l" defTabSz="1066800">
            <a:lnSpc>
              <a:spcPct val="90000"/>
            </a:lnSpc>
            <a:spcBef>
              <a:spcPct val="0"/>
            </a:spcBef>
            <a:spcAft>
              <a:spcPct val="15000"/>
            </a:spcAft>
            <a:buFont typeface="Arial" panose="020B0604020202020204" pitchFamily="34" charset="0"/>
            <a:buChar char="•"/>
          </a:pPr>
          <a:r>
            <a:rPr lang="en-US" altLang="en-US" sz="2400" kern="1200" dirty="0"/>
            <a:t>(</a:t>
          </a:r>
          <a:r>
            <a:rPr lang="en-US" sz="2400" kern="1200" dirty="0"/>
            <a:t>§ 55151 (h)) – ESL, Basic Skills, VESL</a:t>
          </a:r>
        </a:p>
      </dsp:txBody>
      <dsp:txXfrm>
        <a:off x="3110070" y="2701975"/>
        <a:ext cx="4175864" cy="1824741"/>
      </dsp:txXfrm>
    </dsp:sp>
    <dsp:sp modelId="{2EB85898-9ADB-41DD-B7A1-D7E2DBC902C5}">
      <dsp:nvSpPr>
        <dsp:cNvPr id="0" name=""/>
        <dsp:cNvSpPr/>
      </dsp:nvSpPr>
      <dsp:spPr>
        <a:xfrm>
          <a:off x="290374" y="2524522"/>
          <a:ext cx="2819695" cy="2179647"/>
        </a:xfrm>
        <a:prstGeom prst="roundRect">
          <a:avLst/>
        </a:prstGeom>
        <a:solidFill>
          <a:schemeClr val="accent5">
            <a:hueOff val="-12233612"/>
            <a:satOff val="84076"/>
            <a:lumOff val="-8236"/>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altLang="en-US" sz="3200" kern="1200" dirty="0"/>
            <a:t>Certificate of Competency</a:t>
          </a:r>
          <a:endParaRPr lang="en-US" sz="3200" kern="1200" dirty="0"/>
        </a:p>
      </dsp:txBody>
      <dsp:txXfrm>
        <a:off x="396776" y="2630924"/>
        <a:ext cx="2606891" cy="19668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02CC6-4E09-4208-AE8C-D294CB77905B}">
      <dsp:nvSpPr>
        <dsp:cNvPr id="0" name=""/>
        <dsp:cNvSpPr/>
      </dsp:nvSpPr>
      <dsp:spPr>
        <a:xfrm>
          <a:off x="95751" y="0"/>
          <a:ext cx="2704036" cy="2704030"/>
        </a:xfrm>
        <a:prstGeom prst="ellipse">
          <a:avLst/>
        </a:prstGeom>
        <a:solidFill>
          <a:schemeClr val="accent2">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t>Appropriateness to Mission </a:t>
          </a:r>
        </a:p>
      </dsp:txBody>
      <dsp:txXfrm>
        <a:off x="491748" y="395996"/>
        <a:ext cx="1912042" cy="1912038"/>
      </dsp:txXfrm>
    </dsp:sp>
    <dsp:sp modelId="{6B75DD88-FF82-4E58-9E09-23703C134961}">
      <dsp:nvSpPr>
        <dsp:cNvPr id="0" name=""/>
        <dsp:cNvSpPr/>
      </dsp:nvSpPr>
      <dsp:spPr>
        <a:xfrm>
          <a:off x="1486210" y="1803437"/>
          <a:ext cx="2704036" cy="2704030"/>
        </a:xfrm>
        <a:prstGeom prst="ellipse">
          <a:avLst/>
        </a:prstGeom>
        <a:solidFill>
          <a:schemeClr val="accent3">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t>Need </a:t>
          </a:r>
        </a:p>
      </dsp:txBody>
      <dsp:txXfrm>
        <a:off x="1882207" y="2199433"/>
        <a:ext cx="1912042" cy="1912038"/>
      </dsp:txXfrm>
    </dsp:sp>
    <dsp:sp modelId="{6213FAAA-476B-4537-BCC6-FFB5BED1D826}">
      <dsp:nvSpPr>
        <dsp:cNvPr id="0" name=""/>
        <dsp:cNvSpPr/>
      </dsp:nvSpPr>
      <dsp:spPr>
        <a:xfrm>
          <a:off x="2877495" y="0"/>
          <a:ext cx="2704036" cy="2704030"/>
        </a:xfrm>
        <a:prstGeom prst="ellipse">
          <a:avLst/>
        </a:prstGeom>
        <a:solidFill>
          <a:schemeClr val="accent4">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t>Curriculum Standards </a:t>
          </a:r>
        </a:p>
      </dsp:txBody>
      <dsp:txXfrm>
        <a:off x="3273492" y="395996"/>
        <a:ext cx="1912042" cy="1912038"/>
      </dsp:txXfrm>
    </dsp:sp>
    <dsp:sp modelId="{6B09E593-CEA0-4D14-A2D4-04F265A404A8}">
      <dsp:nvSpPr>
        <dsp:cNvPr id="0" name=""/>
        <dsp:cNvSpPr/>
      </dsp:nvSpPr>
      <dsp:spPr>
        <a:xfrm>
          <a:off x="4267953" y="1803437"/>
          <a:ext cx="2704036" cy="2704030"/>
        </a:xfrm>
        <a:prstGeom prst="ellipse">
          <a:avLst/>
        </a:prstGeom>
        <a:solidFill>
          <a:schemeClr val="accent5">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t>Adequate Resources </a:t>
          </a:r>
        </a:p>
      </dsp:txBody>
      <dsp:txXfrm>
        <a:off x="4663950" y="2199433"/>
        <a:ext cx="1912042" cy="1912038"/>
      </dsp:txXfrm>
    </dsp:sp>
    <dsp:sp modelId="{A7886C98-D33C-4B87-827F-4B230E7DE426}">
      <dsp:nvSpPr>
        <dsp:cNvPr id="0" name=""/>
        <dsp:cNvSpPr/>
      </dsp:nvSpPr>
      <dsp:spPr>
        <a:xfrm>
          <a:off x="5658411" y="0"/>
          <a:ext cx="2704036" cy="2704030"/>
        </a:xfrm>
        <a:prstGeom prst="ellipse">
          <a:avLst/>
        </a:prstGeom>
        <a:solidFill>
          <a:schemeClr val="accent6">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t>Compliance</a:t>
          </a:r>
        </a:p>
      </dsp:txBody>
      <dsp:txXfrm>
        <a:off x="6054408" y="395996"/>
        <a:ext cx="1912042" cy="19120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503D1-C301-4808-AAD2-415A9DD4B11C}">
      <dsp:nvSpPr>
        <dsp:cNvPr id="0" name=""/>
        <dsp:cNvSpPr/>
      </dsp:nvSpPr>
      <dsp:spPr>
        <a:xfrm>
          <a:off x="3758" y="0"/>
          <a:ext cx="1643289" cy="2756129"/>
        </a:xfrm>
        <a:prstGeom prst="roundRect">
          <a:avLst>
            <a:gd name="adj" fmla="val 1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t>Local Curriculum Committee Approval</a:t>
          </a:r>
          <a:endParaRPr lang="en-US" sz="2000" b="1" kern="1200" dirty="0"/>
        </a:p>
      </dsp:txBody>
      <dsp:txXfrm>
        <a:off x="51888" y="48130"/>
        <a:ext cx="1547029" cy="2659869"/>
      </dsp:txXfrm>
    </dsp:sp>
    <dsp:sp modelId="{62C8FB34-58AE-48EC-9630-5080E7672E9E}">
      <dsp:nvSpPr>
        <dsp:cNvPr id="0" name=""/>
        <dsp:cNvSpPr/>
      </dsp:nvSpPr>
      <dsp:spPr>
        <a:xfrm>
          <a:off x="1811376" y="1174296"/>
          <a:ext cx="348377" cy="407535"/>
        </a:xfrm>
        <a:prstGeom prst="rightArrow">
          <a:avLst>
            <a:gd name="adj1" fmla="val 60000"/>
            <a:gd name="adj2" fmla="val 5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1811376" y="1255803"/>
        <a:ext cx="243864" cy="244521"/>
      </dsp:txXfrm>
    </dsp:sp>
    <dsp:sp modelId="{EBB478B2-CA29-44B0-AC7F-8667E54FA9C2}">
      <dsp:nvSpPr>
        <dsp:cNvPr id="0" name=""/>
        <dsp:cNvSpPr/>
      </dsp:nvSpPr>
      <dsp:spPr>
        <a:xfrm>
          <a:off x="2304363" y="0"/>
          <a:ext cx="1643289" cy="2756129"/>
        </a:xfrm>
        <a:prstGeom prst="roundRect">
          <a:avLst>
            <a:gd name="adj" fmla="val 1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effectLst/>
            </a:rPr>
            <a:t>District Governing Board Approval</a:t>
          </a:r>
        </a:p>
      </dsp:txBody>
      <dsp:txXfrm>
        <a:off x="2352493" y="48130"/>
        <a:ext cx="1547029" cy="2659869"/>
      </dsp:txXfrm>
    </dsp:sp>
    <dsp:sp modelId="{42FF846A-62CB-4AA6-B384-D0E5732206D1}">
      <dsp:nvSpPr>
        <dsp:cNvPr id="0" name=""/>
        <dsp:cNvSpPr/>
      </dsp:nvSpPr>
      <dsp:spPr>
        <a:xfrm>
          <a:off x="4111982" y="1174296"/>
          <a:ext cx="348377" cy="407535"/>
        </a:xfrm>
        <a:prstGeom prst="rightArrow">
          <a:avLst>
            <a:gd name="adj1" fmla="val 60000"/>
            <a:gd name="adj2" fmla="val 5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111982" y="1255803"/>
        <a:ext cx="243864" cy="244521"/>
      </dsp:txXfrm>
    </dsp:sp>
    <dsp:sp modelId="{56337C17-E03F-4641-822D-F05796A375D4}">
      <dsp:nvSpPr>
        <dsp:cNvPr id="0" name=""/>
        <dsp:cNvSpPr/>
      </dsp:nvSpPr>
      <dsp:spPr>
        <a:xfrm>
          <a:off x="4604968" y="3187"/>
          <a:ext cx="1643289" cy="2749753"/>
        </a:xfrm>
        <a:prstGeom prst="roundRect">
          <a:avLst>
            <a:gd name="adj" fmla="val 1000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effectLst/>
            </a:rPr>
            <a:t>College Submits Curriculum Proposal to CCCCO</a:t>
          </a:r>
          <a:endParaRPr lang="en-US" sz="2000" b="1" kern="1200" dirty="0">
            <a:effectLst/>
          </a:endParaRPr>
        </a:p>
      </dsp:txBody>
      <dsp:txXfrm>
        <a:off x="4653098" y="51317"/>
        <a:ext cx="1547029" cy="2653493"/>
      </dsp:txXfrm>
    </dsp:sp>
    <dsp:sp modelId="{966D2F1D-3E01-4DC1-BDF7-E295CBECDB5E}">
      <dsp:nvSpPr>
        <dsp:cNvPr id="0" name=""/>
        <dsp:cNvSpPr/>
      </dsp:nvSpPr>
      <dsp:spPr>
        <a:xfrm>
          <a:off x="6412587" y="1174296"/>
          <a:ext cx="348377" cy="407535"/>
        </a:xfrm>
        <a:prstGeom prst="rightArrow">
          <a:avLst>
            <a:gd name="adj1" fmla="val 60000"/>
            <a:gd name="adj2" fmla="val 5000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6412587" y="1255803"/>
        <a:ext cx="243864" cy="244521"/>
      </dsp:txXfrm>
    </dsp:sp>
    <dsp:sp modelId="{120D1945-0E82-4572-821F-69257B92271D}">
      <dsp:nvSpPr>
        <dsp:cNvPr id="0" name=""/>
        <dsp:cNvSpPr/>
      </dsp:nvSpPr>
      <dsp:spPr>
        <a:xfrm>
          <a:off x="6905574" y="0"/>
          <a:ext cx="1643289" cy="2756129"/>
        </a:xfrm>
        <a:prstGeom prst="roundRect">
          <a:avLst>
            <a:gd name="adj" fmla="val 10000"/>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t>CCCCO Proposal Review &amp; Approval</a:t>
          </a:r>
          <a:endParaRPr lang="en-US" sz="2000" b="1" kern="1200" dirty="0"/>
        </a:p>
      </dsp:txBody>
      <dsp:txXfrm>
        <a:off x="6953704" y="48130"/>
        <a:ext cx="1547029" cy="26598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3443D-0320-48F6-9131-23E45F7053F5}">
      <dsp:nvSpPr>
        <dsp:cNvPr id="0" name=""/>
        <dsp:cNvSpPr/>
      </dsp:nvSpPr>
      <dsp:spPr>
        <a:xfrm>
          <a:off x="0" y="115094"/>
          <a:ext cx="1878295" cy="950400"/>
        </a:xfrm>
        <a:prstGeom prst="roundRect">
          <a:avLst>
            <a:gd name="adj" fmla="val 10000"/>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buNone/>
          </a:pPr>
          <a:r>
            <a:rPr lang="en-US" sz="1800" b="1" kern="1200" dirty="0">
              <a:solidFill>
                <a:sysClr val="window" lastClr="FFFFFF"/>
              </a:solidFill>
              <a:latin typeface="Calibri" panose="020F0502020204030204"/>
              <a:ea typeface="+mn-ea"/>
              <a:cs typeface="+mn-cs"/>
            </a:rPr>
            <a:t>Draft</a:t>
          </a:r>
        </a:p>
      </dsp:txBody>
      <dsp:txXfrm>
        <a:off x="18558" y="133652"/>
        <a:ext cx="1841179" cy="596484"/>
      </dsp:txXfrm>
    </dsp:sp>
    <dsp:sp modelId="{5C49BC31-D0BA-4AA3-933C-1E054F103EB0}">
      <dsp:nvSpPr>
        <dsp:cNvPr id="0" name=""/>
        <dsp:cNvSpPr/>
      </dsp:nvSpPr>
      <dsp:spPr>
        <a:xfrm>
          <a:off x="384521" y="734976"/>
          <a:ext cx="1878295" cy="1304974"/>
        </a:xfrm>
        <a:prstGeom prst="roundRect">
          <a:avLst>
            <a:gd name="adj" fmla="val 10000"/>
          </a:avLst>
        </a:prstGeom>
        <a:solidFill>
          <a:srgbClr val="E7E6E6">
            <a:alpha val="90000"/>
            <a:hueOff val="0"/>
            <a:satOff val="0"/>
            <a:lumOff val="0"/>
            <a:alphaOff val="0"/>
          </a:srgbClr>
        </a:solidFill>
        <a:ln w="6350" cap="flat" cmpd="sng" algn="ctr">
          <a:solidFill>
            <a:srgbClr val="44546A">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solidFill>
                <a:sysClr val="windowText" lastClr="000000">
                  <a:hueOff val="0"/>
                  <a:satOff val="0"/>
                  <a:lumOff val="0"/>
                  <a:alphaOff val="0"/>
                </a:sysClr>
              </a:solidFill>
              <a:latin typeface="Calibri" panose="020F0502020204030204"/>
              <a:ea typeface="+mn-ea"/>
              <a:cs typeface="+mn-cs"/>
            </a:rPr>
            <a:t>Prepared in the college queue</a:t>
          </a:r>
        </a:p>
      </dsp:txBody>
      <dsp:txXfrm>
        <a:off x="422742" y="773197"/>
        <a:ext cx="1801853" cy="1228532"/>
      </dsp:txXfrm>
    </dsp:sp>
    <dsp:sp modelId="{5E427166-2EAB-43A4-8CCA-D85D844F600F}">
      <dsp:nvSpPr>
        <dsp:cNvPr id="0" name=""/>
        <dsp:cNvSpPr/>
      </dsp:nvSpPr>
      <dsp:spPr>
        <a:xfrm rot="21548593">
          <a:off x="2155735" y="175480"/>
          <a:ext cx="588309" cy="467641"/>
        </a:xfrm>
        <a:prstGeom prst="rightArrow">
          <a:avLst>
            <a:gd name="adj1" fmla="val 60000"/>
            <a:gd name="adj2" fmla="val 50000"/>
          </a:avLst>
        </a:prstGeom>
        <a:solidFill>
          <a:srgbClr val="44546A">
            <a:tint val="60000"/>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buNone/>
          </a:pPr>
          <a:endParaRPr lang="en-US" sz="1800" kern="1200" dirty="0">
            <a:solidFill>
              <a:sysClr val="window" lastClr="FFFFFF"/>
            </a:solidFill>
            <a:latin typeface="Calibri" panose="020F0502020204030204"/>
            <a:ea typeface="+mn-ea"/>
            <a:cs typeface="+mn-cs"/>
          </a:endParaRPr>
        </a:p>
      </dsp:txBody>
      <dsp:txXfrm>
        <a:off x="2155743" y="270057"/>
        <a:ext cx="448017" cy="280585"/>
      </dsp:txXfrm>
    </dsp:sp>
    <dsp:sp modelId="{BBB636F0-A7FF-4E8F-A4F7-657E722534F2}">
      <dsp:nvSpPr>
        <dsp:cNvPr id="0" name=""/>
        <dsp:cNvSpPr/>
      </dsp:nvSpPr>
      <dsp:spPr>
        <a:xfrm>
          <a:off x="2988188" y="70406"/>
          <a:ext cx="1878295" cy="950400"/>
        </a:xfrm>
        <a:prstGeom prst="roundRect">
          <a:avLst>
            <a:gd name="adj" fmla="val 10000"/>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buNone/>
          </a:pPr>
          <a:r>
            <a:rPr lang="en-US" sz="1800" b="1" kern="1200" dirty="0">
              <a:solidFill>
                <a:sysClr val="window" lastClr="FFFFFF"/>
              </a:solidFill>
              <a:latin typeface="Calibri" panose="020F0502020204030204"/>
              <a:ea typeface="+mn-ea"/>
              <a:cs typeface="+mn-cs"/>
            </a:rPr>
            <a:t>Submitted</a:t>
          </a:r>
        </a:p>
      </dsp:txBody>
      <dsp:txXfrm>
        <a:off x="3006746" y="88964"/>
        <a:ext cx="1841179" cy="596484"/>
      </dsp:txXfrm>
    </dsp:sp>
    <dsp:sp modelId="{39934787-D2C5-48D5-AA66-9F10E894AC54}">
      <dsp:nvSpPr>
        <dsp:cNvPr id="0" name=""/>
        <dsp:cNvSpPr/>
      </dsp:nvSpPr>
      <dsp:spPr>
        <a:xfrm>
          <a:off x="3383850" y="734976"/>
          <a:ext cx="1878295" cy="1304974"/>
        </a:xfrm>
        <a:prstGeom prst="roundRect">
          <a:avLst>
            <a:gd name="adj" fmla="val 10000"/>
          </a:avLst>
        </a:prstGeom>
        <a:solidFill>
          <a:srgbClr val="E7E6E6">
            <a:alpha val="90000"/>
            <a:hueOff val="0"/>
            <a:satOff val="0"/>
            <a:lumOff val="0"/>
            <a:alphaOff val="0"/>
          </a:srgbClr>
        </a:solidFill>
        <a:ln w="6350" cap="flat" cmpd="sng" algn="ctr">
          <a:solidFill>
            <a:srgbClr val="44546A">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solidFill>
                <a:sysClr val="windowText" lastClr="000000">
                  <a:hueOff val="0"/>
                  <a:satOff val="0"/>
                  <a:lumOff val="0"/>
                  <a:alphaOff val="0"/>
                </a:sysClr>
              </a:solidFill>
              <a:latin typeface="Calibri" panose="020F0502020204030204"/>
              <a:ea typeface="+mn-ea"/>
              <a:cs typeface="+mn-cs"/>
            </a:rPr>
            <a:t>To the CCCCO for review</a:t>
          </a:r>
        </a:p>
      </dsp:txBody>
      <dsp:txXfrm>
        <a:off x="3422071" y="773197"/>
        <a:ext cx="1801853" cy="1228532"/>
      </dsp:txXfrm>
    </dsp:sp>
    <dsp:sp modelId="{47ADFE5C-B2A5-4369-9DC8-434705F2C335}">
      <dsp:nvSpPr>
        <dsp:cNvPr id="0" name=""/>
        <dsp:cNvSpPr/>
      </dsp:nvSpPr>
      <dsp:spPr>
        <a:xfrm rot="21524650">
          <a:off x="5159453" y="119564"/>
          <a:ext cx="621404" cy="467641"/>
        </a:xfrm>
        <a:prstGeom prst="rightArrow">
          <a:avLst>
            <a:gd name="adj1" fmla="val 60000"/>
            <a:gd name="adj2" fmla="val 50000"/>
          </a:avLst>
        </a:prstGeom>
        <a:solidFill>
          <a:srgbClr val="44546A">
            <a:tint val="60000"/>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buNone/>
          </a:pPr>
          <a:endParaRPr lang="en-US" sz="1800" kern="1200" dirty="0">
            <a:solidFill>
              <a:sysClr val="window" lastClr="FFFFFF"/>
            </a:solidFill>
            <a:latin typeface="Calibri" panose="020F0502020204030204"/>
            <a:ea typeface="+mn-ea"/>
            <a:cs typeface="+mn-cs"/>
          </a:endParaRPr>
        </a:p>
      </dsp:txBody>
      <dsp:txXfrm>
        <a:off x="5159470" y="214629"/>
        <a:ext cx="481112" cy="280585"/>
      </dsp:txXfrm>
    </dsp:sp>
    <dsp:sp modelId="{E978C2F0-754F-44B6-9E82-D99F9CA2DAC1}">
      <dsp:nvSpPr>
        <dsp:cNvPr id="0" name=""/>
        <dsp:cNvSpPr/>
      </dsp:nvSpPr>
      <dsp:spPr>
        <a:xfrm>
          <a:off x="6038662" y="3533"/>
          <a:ext cx="1878295" cy="950400"/>
        </a:xfrm>
        <a:prstGeom prst="roundRect">
          <a:avLst>
            <a:gd name="adj" fmla="val 10000"/>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buNone/>
          </a:pPr>
          <a:r>
            <a:rPr lang="en-US" sz="1800" b="1" kern="1200" dirty="0">
              <a:solidFill>
                <a:sysClr val="window" lastClr="FFFFFF"/>
              </a:solidFill>
              <a:latin typeface="Calibri" panose="020F0502020204030204"/>
              <a:ea typeface="+mn-ea"/>
              <a:cs typeface="+mn-cs"/>
            </a:rPr>
            <a:t>Approved</a:t>
          </a:r>
        </a:p>
      </dsp:txBody>
      <dsp:txXfrm>
        <a:off x="6057220" y="22091"/>
        <a:ext cx="1841179" cy="596484"/>
      </dsp:txXfrm>
    </dsp:sp>
    <dsp:sp modelId="{1CFE53F5-E748-49B7-8053-C188732998A4}">
      <dsp:nvSpPr>
        <dsp:cNvPr id="0" name=""/>
        <dsp:cNvSpPr/>
      </dsp:nvSpPr>
      <dsp:spPr>
        <a:xfrm>
          <a:off x="6364789" y="581827"/>
          <a:ext cx="1878295" cy="1820480"/>
        </a:xfrm>
        <a:prstGeom prst="roundRect">
          <a:avLst>
            <a:gd name="adj" fmla="val 10000"/>
          </a:avLst>
        </a:prstGeom>
        <a:solidFill>
          <a:srgbClr val="E7E6E6">
            <a:alpha val="90000"/>
            <a:hueOff val="0"/>
            <a:satOff val="0"/>
            <a:lumOff val="0"/>
            <a:alphaOff val="0"/>
          </a:srgbClr>
        </a:solidFill>
        <a:ln w="6350" cap="flat" cmpd="sng" algn="ctr">
          <a:solidFill>
            <a:srgbClr val="44546A">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solidFill>
                <a:sysClr val="windowText" lastClr="000000">
                  <a:hueOff val="0"/>
                  <a:satOff val="0"/>
                  <a:lumOff val="0"/>
                  <a:alphaOff val="0"/>
                </a:sysClr>
              </a:solidFill>
              <a:latin typeface="Calibri" panose="020F0502020204030204"/>
              <a:ea typeface="+mn-ea"/>
              <a:cs typeface="+mn-cs"/>
            </a:rPr>
            <a:t>Active in Curriculum Inventory (in COCI 2.0, the college determines when to change status “Active”) </a:t>
          </a:r>
        </a:p>
      </dsp:txBody>
      <dsp:txXfrm>
        <a:off x="6418109" y="635147"/>
        <a:ext cx="1771655" cy="171384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9C9EC-5296-D44A-A7E3-9D50F2CBDD28}" type="datetimeFigureOut">
              <a:rPr lang="en-US" smtClean="0"/>
              <a:t>7/12/19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E1346-2993-0F4D-AEB3-7C0F53CDDF6D}" type="slidenum">
              <a:rPr lang="en-US" smtClean="0"/>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C79D6-1503-7C47-8D3D-9B8B046E9A19}" type="datetimeFigureOut">
              <a:rPr lang="en-US" smtClean="0"/>
              <a:t>7/12/19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8C551-7708-9B49-90E3-D153F408E572}" type="slidenum">
              <a:rPr lang="en-US" smtClean="0"/>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a:p>
        </p:txBody>
      </p:sp>
    </p:spTree>
    <p:extLst>
      <p:ext uri="{BB962C8B-B14F-4D97-AF65-F5344CB8AC3E}">
        <p14:creationId xmlns:p14="http://schemas.microsoft.com/office/powerpoint/2010/main" val="577175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Cheryl</a:t>
            </a:r>
          </a:p>
          <a:p>
            <a:r>
              <a:rPr lang="en-US" dirty="0"/>
              <a:t>I’m really proud of this design </a:t>
            </a:r>
            <a:r>
              <a:rPr lang="en-US" dirty="0">
                <a:sym typeface="Wingdings" panose="05000000000000000000" pitchFamily="2" charset="2"/>
              </a:rPr>
              <a:t> </a:t>
            </a:r>
            <a:r>
              <a:rPr lang="en-US" dirty="0"/>
              <a:t>I hope you like it! </a:t>
            </a:r>
            <a:r>
              <a:rPr lang="en-US" baseline="0" dirty="0"/>
              <a:t> Yes, LE it’ s great</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13</a:t>
            </a:fld>
            <a:endParaRPr lang="en-US"/>
          </a:p>
        </p:txBody>
      </p:sp>
    </p:spTree>
    <p:extLst>
      <p:ext uri="{BB962C8B-B14F-4D97-AF65-F5344CB8AC3E}">
        <p14:creationId xmlns:p14="http://schemas.microsoft.com/office/powerpoint/2010/main" val="3650785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Cheryl</a:t>
            </a:r>
          </a:p>
        </p:txBody>
      </p:sp>
      <p:sp>
        <p:nvSpPr>
          <p:cNvPr id="4" name="Slide Number Placeholder 3"/>
          <p:cNvSpPr>
            <a:spLocks noGrp="1"/>
          </p:cNvSpPr>
          <p:nvPr>
            <p:ph type="sldNum" sz="quarter" idx="10"/>
          </p:nvPr>
        </p:nvSpPr>
        <p:spPr/>
        <p:txBody>
          <a:bodyPr/>
          <a:lstStyle/>
          <a:p>
            <a:fld id="{A898C551-7708-9B49-90E3-D153F408E572}" type="slidenum">
              <a:rPr lang="en-US" smtClean="0"/>
              <a:t>14</a:t>
            </a:fld>
            <a:endParaRPr lang="en-US"/>
          </a:p>
        </p:txBody>
      </p:sp>
    </p:spTree>
    <p:extLst>
      <p:ext uri="{BB962C8B-B14F-4D97-AF65-F5344CB8AC3E}">
        <p14:creationId xmlns:p14="http://schemas.microsoft.com/office/powerpoint/2010/main" val="2570672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25</a:t>
            </a:fld>
            <a:endParaRPr lang="en-US"/>
          </a:p>
        </p:txBody>
      </p:sp>
    </p:spTree>
    <p:extLst>
      <p:ext uri="{BB962C8B-B14F-4D97-AF65-F5344CB8AC3E}">
        <p14:creationId xmlns:p14="http://schemas.microsoft.com/office/powerpoint/2010/main" val="225753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1450" indent="-171450">
              <a:buFontTx/>
              <a:buChar char="-"/>
            </a:pPr>
            <a:r>
              <a:rPr lang="en-US" dirty="0"/>
              <a:t>Cheryl </a:t>
            </a:r>
          </a:p>
          <a:p>
            <a:pPr marL="171450" indent="-171450">
              <a:buFontTx/>
              <a:buChar char="-"/>
            </a:pPr>
            <a:endParaRPr lang="en-US" dirty="0"/>
          </a:p>
          <a:p>
            <a:pPr marL="171450" indent="-171450">
              <a:buFontTx/>
              <a:buChar char="-"/>
            </a:pPr>
            <a:r>
              <a:rPr lang="en-US" dirty="0"/>
              <a:t>Noncredit</a:t>
            </a:r>
            <a:r>
              <a:rPr lang="en-US" baseline="0" dirty="0"/>
              <a:t> course categories that are eligible for State apportionment, per EDC section 84757 (9 categories defined in EDC; 10</a:t>
            </a:r>
            <a:r>
              <a:rPr lang="en-US" baseline="30000" dirty="0"/>
              <a:t>th</a:t>
            </a:r>
            <a:r>
              <a:rPr lang="en-US" baseline="0" dirty="0"/>
              <a:t> category (workforce preparation) defined in Title 5 section 55151)</a:t>
            </a:r>
          </a:p>
          <a:p>
            <a:pPr marL="171450" indent="-171450">
              <a:buFontTx/>
              <a:buChar char="-"/>
            </a:pPr>
            <a:r>
              <a:rPr lang="en-US" baseline="0" dirty="0"/>
              <a:t>Underlined categories are CDCP enhanced funding (EDC 84760.5(b); Title 5 section 55151 – CDCP) </a:t>
            </a:r>
          </a:p>
          <a:p>
            <a:pPr marL="171450" indent="-171450">
              <a:buFontTx/>
              <a:buChar char="-"/>
            </a:pPr>
            <a:r>
              <a:rPr lang="en-US" baseline="0" dirty="0"/>
              <a:t>Immigrant Education – EL Civics</a:t>
            </a:r>
          </a:p>
          <a:p>
            <a:endParaRPr lang="en-US" dirty="0"/>
          </a:p>
        </p:txBody>
      </p:sp>
      <p:sp>
        <p:nvSpPr>
          <p:cNvPr id="4" name="Slide Number Placeholder 3"/>
          <p:cNvSpPr>
            <a:spLocks noGrp="1"/>
          </p:cNvSpPr>
          <p:nvPr>
            <p:ph type="sldNum" sz="quarter" idx="10"/>
          </p:nvPr>
        </p:nvSpPr>
        <p:spPr/>
        <p:txBody>
          <a:bodyPr/>
          <a:lstStyle/>
          <a:p>
            <a:fld id="{932D9EA5-4147-6044-B29A-FB498DF03D98}" type="slidenum">
              <a:rPr lang="en-US" smtClean="0"/>
              <a:t>4</a:t>
            </a:fld>
            <a:endParaRPr lang="en-US" dirty="0"/>
          </a:p>
        </p:txBody>
      </p:sp>
    </p:spTree>
    <p:extLst>
      <p:ext uri="{BB962C8B-B14F-4D97-AF65-F5344CB8AC3E}">
        <p14:creationId xmlns:p14="http://schemas.microsoft.com/office/powerpoint/2010/main" val="713915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cheryl</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5</a:t>
            </a:fld>
            <a:endParaRPr lang="en-US"/>
          </a:p>
        </p:txBody>
      </p:sp>
    </p:spTree>
    <p:extLst>
      <p:ext uri="{BB962C8B-B14F-4D97-AF65-F5344CB8AC3E}">
        <p14:creationId xmlns:p14="http://schemas.microsoft.com/office/powerpoint/2010/main" val="1031870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Cheryl</a:t>
            </a:r>
          </a:p>
        </p:txBody>
      </p:sp>
      <p:sp>
        <p:nvSpPr>
          <p:cNvPr id="4" name="Slide Number Placeholder 3"/>
          <p:cNvSpPr>
            <a:spLocks noGrp="1"/>
          </p:cNvSpPr>
          <p:nvPr>
            <p:ph type="sldNum" sz="quarter" idx="10"/>
          </p:nvPr>
        </p:nvSpPr>
        <p:spPr/>
        <p:txBody>
          <a:bodyPr/>
          <a:lstStyle/>
          <a:p>
            <a:fld id="{A898C551-7708-9B49-90E3-D153F408E572}" type="slidenum">
              <a:rPr lang="en-US" smtClean="0"/>
              <a:t>6</a:t>
            </a:fld>
            <a:endParaRPr lang="en-US"/>
          </a:p>
        </p:txBody>
      </p:sp>
    </p:spTree>
    <p:extLst>
      <p:ext uri="{BB962C8B-B14F-4D97-AF65-F5344CB8AC3E}">
        <p14:creationId xmlns:p14="http://schemas.microsoft.com/office/powerpoint/2010/main" val="2329570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cheryl</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8</a:t>
            </a:fld>
            <a:endParaRPr lang="en-US"/>
          </a:p>
        </p:txBody>
      </p:sp>
    </p:spTree>
    <p:extLst>
      <p:ext uri="{BB962C8B-B14F-4D97-AF65-F5344CB8AC3E}">
        <p14:creationId xmlns:p14="http://schemas.microsoft.com/office/powerpoint/2010/main" val="1322385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Madelyn  </a:t>
            </a:r>
          </a:p>
          <a:p>
            <a:r>
              <a:rPr lang="en-US" dirty="0"/>
              <a:t>academic integrity – same standards as credit, complies</a:t>
            </a:r>
            <a:r>
              <a:rPr lang="en-US" baseline="0" dirty="0"/>
              <a:t> with the statute and CC </a:t>
            </a:r>
            <a:r>
              <a:rPr lang="en-US" baseline="0" dirty="0" err="1"/>
              <a:t>regularions</a:t>
            </a:r>
            <a:r>
              <a:rPr lang="en-US" baseline="0" dirty="0"/>
              <a:t> for curriculum, curriculum approval, </a:t>
            </a:r>
            <a:r>
              <a:rPr lang="en-US" baseline="0" dirty="0" err="1"/>
              <a:t>etc</a:t>
            </a:r>
            <a:r>
              <a:rPr lang="en-US" baseline="0" dirty="0"/>
              <a:t>,; there is a student need, and that the program is feasible. And can be sustained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9</a:t>
            </a:fld>
            <a:endParaRPr lang="en-US"/>
          </a:p>
        </p:txBody>
      </p:sp>
    </p:spTree>
    <p:extLst>
      <p:ext uri="{BB962C8B-B14F-4D97-AF65-F5344CB8AC3E}">
        <p14:creationId xmlns:p14="http://schemas.microsoft.com/office/powerpoint/2010/main" val="2899227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Cheryl</a:t>
            </a:r>
          </a:p>
        </p:txBody>
      </p:sp>
      <p:sp>
        <p:nvSpPr>
          <p:cNvPr id="4" name="Slide Number Placeholder 3"/>
          <p:cNvSpPr>
            <a:spLocks noGrp="1"/>
          </p:cNvSpPr>
          <p:nvPr>
            <p:ph type="sldNum" sz="quarter" idx="10"/>
          </p:nvPr>
        </p:nvSpPr>
        <p:spPr/>
        <p:txBody>
          <a:bodyPr/>
          <a:lstStyle/>
          <a:p>
            <a:fld id="{A898C551-7708-9B49-90E3-D153F408E572}" type="slidenum">
              <a:rPr lang="en-US" smtClean="0"/>
              <a:t>10</a:t>
            </a:fld>
            <a:endParaRPr lang="en-US"/>
          </a:p>
        </p:txBody>
      </p:sp>
    </p:spTree>
    <p:extLst>
      <p:ext uri="{BB962C8B-B14F-4D97-AF65-F5344CB8AC3E}">
        <p14:creationId xmlns:p14="http://schemas.microsoft.com/office/powerpoint/2010/main" val="3894266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Cheryl Notice</a:t>
            </a:r>
            <a:r>
              <a:rPr lang="en-US" sz="1200" kern="1200" baseline="0" dirty="0">
                <a:solidFill>
                  <a:schemeClr val="tx1"/>
                </a:solidFill>
                <a:effectLst/>
                <a:latin typeface="+mn-lt"/>
                <a:ea typeface="+mn-ea"/>
                <a:cs typeface="+mn-cs"/>
              </a:rPr>
              <a:t> how processes illustrated above occur in a perfectly neat and linear fashion…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*Approval timeframes are not in the PCAH 6th edition</a:t>
            </a:r>
            <a:r>
              <a:rPr lang="en-US" sz="1200" kern="1200" baseline="0" dirty="0">
                <a:solidFill>
                  <a:schemeClr val="tx1"/>
                </a:solidFill>
                <a:effectLst/>
                <a:latin typeface="+mn-lt"/>
                <a:ea typeface="+mn-ea"/>
                <a:cs typeface="+mn-cs"/>
              </a:rPr>
              <a:t> since </a:t>
            </a:r>
            <a:r>
              <a:rPr lang="en-US" sz="1200" kern="1200" dirty="0">
                <a:solidFill>
                  <a:schemeClr val="tx1"/>
                </a:solidFill>
                <a:effectLst/>
                <a:latin typeface="+mn-lt"/>
                <a:ea typeface="+mn-ea"/>
                <a:cs typeface="+mn-cs"/>
              </a:rPr>
              <a:t>we separated out the COCI submission guidelines and technical assistance portions of the PCAH, which will be provided at a future date.  However, there is nothing to suggest that there will be a change to the timeframe (PCAH 5 Ed, p. 15) for proposals that are NOT on the automated process (i.e., colleges will still need to build in this buffer).</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600" dirty="0"/>
          </a:p>
          <a:p>
            <a:pPr marL="0" indent="0">
              <a:buFont typeface="Arial" panose="020B0604020202020204" pitchFamily="34" charset="0"/>
              <a:buNone/>
            </a:pPr>
            <a:r>
              <a:rPr lang="en-US" sz="1600" dirty="0"/>
              <a:t>Follow your local curriculum approval process, first.</a:t>
            </a:r>
          </a:p>
          <a:p>
            <a:pPr marL="628615" lvl="1" indent="-171441">
              <a:buFont typeface="Arial" panose="020B0604020202020204" pitchFamily="34" charset="0"/>
              <a:buChar char="•"/>
            </a:pPr>
            <a:r>
              <a:rPr lang="en-US" sz="1600" dirty="0"/>
              <a:t>Local Curriculum Committee</a:t>
            </a:r>
          </a:p>
          <a:p>
            <a:pPr marL="628615" lvl="1" indent="-171441">
              <a:buFont typeface="Arial" panose="020B0604020202020204" pitchFamily="34" charset="0"/>
              <a:buChar char="•"/>
            </a:pPr>
            <a:r>
              <a:rPr lang="en-US" sz="1600" dirty="0"/>
              <a:t>District Governing Board</a:t>
            </a:r>
          </a:p>
          <a:p>
            <a:pPr marL="171441" indent="-171441">
              <a:buFont typeface="Arial" panose="020B0604020202020204" pitchFamily="34" charset="0"/>
              <a:buChar char="•"/>
            </a:pPr>
            <a:r>
              <a:rPr lang="en-US" sz="1600" dirty="0"/>
              <a:t>Once approved locally, a designated college staff with access to the online CCC Curriculum Inventory can proceed with:</a:t>
            </a:r>
          </a:p>
          <a:p>
            <a:pPr marL="171441" indent="-171441">
              <a:buFont typeface="Arial" panose="020B0604020202020204" pitchFamily="34" charset="0"/>
              <a:buChar char="•"/>
            </a:pPr>
            <a:r>
              <a:rPr lang="en-US" sz="1600" dirty="0"/>
              <a:t>Submitting the proposal record to the Chancellor’s Office for review. </a:t>
            </a:r>
          </a:p>
          <a:p>
            <a:pPr marL="628615" lvl="1" indent="-171441">
              <a:buFont typeface="Arial" panose="020B0604020202020204" pitchFamily="34" charset="0"/>
              <a:buChar char="•"/>
            </a:pPr>
            <a:r>
              <a:rPr lang="en-US" sz="1600" dirty="0"/>
              <a:t>The average Chancellor’s Office approval timeframe is 60 days</a:t>
            </a:r>
          </a:p>
          <a:p>
            <a:pPr marL="628615" lvl="1" indent="-171441">
              <a:buFont typeface="Arial" panose="020B0604020202020204" pitchFamily="34" charset="0"/>
              <a:buChar char="•"/>
            </a:pPr>
            <a:r>
              <a:rPr lang="en-US" sz="1600" dirty="0"/>
              <a:t>Curriculum proposals are reviewed in the order in which they are submitted into the queue </a:t>
            </a:r>
          </a:p>
          <a:p>
            <a:pPr marL="628615" lvl="1" indent="-171441">
              <a:buFont typeface="Arial" panose="020B0604020202020204" pitchFamily="34" charset="0"/>
              <a:buChar char="•"/>
            </a:pPr>
            <a:r>
              <a:rPr lang="en-US" sz="1600" dirty="0"/>
              <a:t>Proposals submitted with discrepancies will be returned as a “Revision Request”</a:t>
            </a:r>
          </a:p>
          <a:p>
            <a:pPr marL="1085790" lvl="2" indent="-171441">
              <a:buFont typeface="Arial" panose="020B0604020202020204" pitchFamily="34" charset="0"/>
              <a:buChar char="•"/>
            </a:pPr>
            <a:r>
              <a:rPr lang="en-US" sz="1600" dirty="0"/>
              <a:t>Revision Requests will cause delays in the curriculum proposal approval timeframe. 	</a:t>
            </a:r>
          </a:p>
          <a:p>
            <a:pPr marL="457174" lvl="1"/>
            <a:endParaRPr lang="en-US" sz="1600" dirty="0"/>
          </a:p>
          <a:p>
            <a:pPr marL="171441" indent="-171441">
              <a:buFont typeface="Arial" panose="020B0604020202020204" pitchFamily="34" charset="0"/>
              <a:buChar char="•"/>
            </a:pPr>
            <a:endParaRPr lang="en-US" sz="1600" dirty="0"/>
          </a:p>
          <a:p>
            <a:pPr marL="171441" indent="-17144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F1749B3-8B98-47F4-B043-FFF5B083475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012707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Cheryl</a:t>
            </a:r>
          </a:p>
        </p:txBody>
      </p:sp>
      <p:sp>
        <p:nvSpPr>
          <p:cNvPr id="4" name="Slide Number Placeholder 3"/>
          <p:cNvSpPr>
            <a:spLocks noGrp="1"/>
          </p:cNvSpPr>
          <p:nvPr>
            <p:ph type="sldNum" sz="quarter" idx="10"/>
          </p:nvPr>
        </p:nvSpPr>
        <p:spPr/>
        <p:txBody>
          <a:bodyPr/>
          <a:lstStyle/>
          <a:p>
            <a:fld id="{A898C551-7708-9B49-90E3-D153F408E572}" type="slidenum">
              <a:rPr lang="en-US" smtClean="0"/>
              <a:t>12</a:t>
            </a:fld>
            <a:endParaRPr lang="en-US"/>
          </a:p>
        </p:txBody>
      </p:sp>
    </p:spTree>
    <p:extLst>
      <p:ext uri="{BB962C8B-B14F-4D97-AF65-F5344CB8AC3E}">
        <p14:creationId xmlns:p14="http://schemas.microsoft.com/office/powerpoint/2010/main" val="3855884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Friday, July 12,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t>Friday, July 12,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Friday, July 12,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t>Friday, July 12,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Friday, July 12,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Friday, July 12,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Friday, July 12,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t>Friday, July 12,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Friday, July 12,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Friday, July 12,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Friday, July 12,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Friday, July 12, 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5.gif"/><Relationship Id="rId9"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7.png"/><Relationship Id="rId9" Type="http://schemas.openxmlformats.org/officeDocument/2006/relationships/image" Target="../media/image8.jpeg"/><Relationship Id="rId10"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microsoft.com/office/2007/relationships/hdphoto" Target="../media/hdphoto1.wdp"/><Relationship Id="rId5" Type="http://schemas.openxmlformats.org/officeDocument/2006/relationships/image" Target="../media/image11.png"/><Relationship Id="rId6" Type="http://schemas.openxmlformats.org/officeDocument/2006/relationships/image" Target="../media/image12.png"/><Relationship Id="rId7"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labormarketinfo.ca.go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sccc.org/resolutions/equalize-noncredit-curriculum-processes-align-local-approval-credit-curriculum-process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jyoung@glendale.edu" TargetMode="External"/><Relationship Id="rId4" Type="http://schemas.openxmlformats.org/officeDocument/2006/relationships/hyperlink" Target="mailto:info@asccc.org" TargetMode="External"/><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hyperlink" Target="mailto:caschenbach@lassencollege.edu"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extranet.cccco.edu/Portals/1/AA/Credit/2017/PCAH6thEditionJuly_FINAL.pdf" TargetMode="External"/><Relationship Id="rId4" Type="http://schemas.openxmlformats.org/officeDocument/2006/relationships/hyperlink" Target="http://extranet.cccco.edu/Divisions/AcademicAffairs/CurriculumandInstructionUnit/Curriculum/NoncreditCurriculumandInstructionalPrograms.aspx" TargetMode="External"/><Relationship Id="rId5" Type="http://schemas.openxmlformats.org/officeDocument/2006/relationships/hyperlink" Target="http://www.asccc.org/sites/default/files/publications/noncredit-instruction09_0.pdf" TargetMode="External"/><Relationship Id="rId6" Type="http://schemas.openxmlformats.org/officeDocument/2006/relationships/hyperlink" Target="http://californiacommunitycolleges.cccco.edu/Portals/0/Reports/2016-CDCP-Report-ADA.pdf"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43469"/>
            <a:ext cx="7848600" cy="1840523"/>
          </a:xfrm>
        </p:spPr>
        <p:txBody>
          <a:bodyPr/>
          <a:lstStyle/>
          <a:p>
            <a:pPr algn="ctr"/>
            <a:r>
              <a:rPr lang="en-US" sz="4400" cap="none" dirty="0"/>
              <a:t>Noncredit Certificate Programs and</a:t>
            </a:r>
            <a:br>
              <a:rPr lang="en-US" sz="4400" cap="none" dirty="0"/>
            </a:br>
            <a:r>
              <a:rPr lang="en-US" sz="4400" cap="none" dirty="0"/>
              <a:t>Curriculum Approval Processes: Current &amp; Anticipated Changes  </a:t>
            </a:r>
            <a:endParaRPr lang="en-US" sz="4400" cap="none" dirty="0">
              <a:cs typeface="Times New Roman"/>
            </a:endParaRPr>
          </a:p>
        </p:txBody>
      </p:sp>
      <p:sp>
        <p:nvSpPr>
          <p:cNvPr id="3" name="Subtitle 2"/>
          <p:cNvSpPr>
            <a:spLocks noGrp="1"/>
          </p:cNvSpPr>
          <p:nvPr>
            <p:ph type="subTitle" idx="1"/>
          </p:nvPr>
        </p:nvSpPr>
        <p:spPr>
          <a:xfrm>
            <a:off x="685800" y="4722729"/>
            <a:ext cx="7848600" cy="2023730"/>
          </a:xfrm>
        </p:spPr>
        <p:txBody>
          <a:bodyPr>
            <a:normAutofit/>
          </a:bodyPr>
          <a:lstStyle/>
          <a:p>
            <a:pPr algn="ctr"/>
            <a:r>
              <a:rPr lang="en-US" sz="2800" dirty="0">
                <a:cs typeface="Times New Roman"/>
              </a:rPr>
              <a:t>Cheryl Aschenbach, ASCCC Secretary</a:t>
            </a:r>
          </a:p>
          <a:p>
            <a:pPr algn="ctr"/>
            <a:r>
              <a:rPr lang="en-US" sz="2800" dirty="0">
                <a:cs typeface="Times New Roman"/>
              </a:rPr>
              <a:t>Jan Young, ACCE / Glendale College</a:t>
            </a:r>
          </a:p>
          <a:p>
            <a:pPr algn="ctr"/>
            <a:endParaRPr lang="en-US" sz="2800" dirty="0">
              <a:cs typeface="Times New Roman"/>
            </a:endParaRPr>
          </a:p>
          <a:p>
            <a:pPr algn="ctr"/>
            <a:r>
              <a:rPr lang="en-US" dirty="0">
                <a:solidFill>
                  <a:schemeClr val="accent1"/>
                </a:solidFill>
                <a:cs typeface="Times New Roman"/>
              </a:rPr>
              <a:t>Curriculum Institute 2019</a:t>
            </a:r>
          </a:p>
          <a:p>
            <a:endParaRPr lang="en-US" dirty="0">
              <a:latin typeface="Times New Roman"/>
              <a:cs typeface="Times New Roman"/>
            </a:endParaRPr>
          </a:p>
          <a:p>
            <a:endParaRPr lang="en-US" dirty="0">
              <a:latin typeface="Times New Roman"/>
              <a:cs typeface="Times New Roman"/>
            </a:endParaRPr>
          </a:p>
        </p:txBody>
      </p:sp>
      <p:pic>
        <p:nvPicPr>
          <p:cNvPr id="5" name="Picture 4" descr="ASCCC_Logo"/>
          <p:cNvPicPr/>
          <p:nvPr/>
        </p:nvPicPr>
        <p:blipFill>
          <a:blip r:embed="rId3"/>
          <a:srcRect/>
          <a:stretch>
            <a:fillRect/>
          </a:stretch>
        </p:blipFill>
        <p:spPr bwMode="auto">
          <a:xfrm>
            <a:off x="2249507" y="400050"/>
            <a:ext cx="4231670" cy="786470"/>
          </a:xfrm>
          <a:prstGeom prst="rect">
            <a:avLst/>
          </a:prstGeom>
          <a:noFill/>
          <a:ln w="9525">
            <a:noFill/>
            <a:miter lim="800000"/>
            <a:headEnd/>
            <a:tailEnd/>
          </a:ln>
        </p:spPr>
      </p:pic>
    </p:spTree>
    <p:extLst>
      <p:ext uri="{BB962C8B-B14F-4D97-AF65-F5344CB8AC3E}">
        <p14:creationId xmlns:p14="http://schemas.microsoft.com/office/powerpoint/2010/main" val="2571385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Approval Guidelines Title 5 § 55150 </a:t>
            </a:r>
            <a:br>
              <a:rPr lang="en-US" dirty="0"/>
            </a:br>
            <a:endParaRPr lang="en-US" dirty="0"/>
          </a:p>
        </p:txBody>
      </p:sp>
      <p:sp>
        <p:nvSpPr>
          <p:cNvPr id="3" name="Content Placeholder 2"/>
          <p:cNvSpPr>
            <a:spLocks noGrp="1"/>
          </p:cNvSpPr>
          <p:nvPr>
            <p:ph idx="1"/>
          </p:nvPr>
        </p:nvSpPr>
        <p:spPr>
          <a:xfrm>
            <a:off x="457200" y="1371600"/>
            <a:ext cx="8229600" cy="5105400"/>
          </a:xfrm>
        </p:spPr>
        <p:txBody>
          <a:bodyPr>
            <a:normAutofit/>
          </a:bodyPr>
          <a:lstStyle/>
          <a:p>
            <a:pPr marL="457200" indent="-457200">
              <a:buFont typeface="+mj-lt"/>
              <a:buAutoNum type="alphaLcParenR"/>
            </a:pPr>
            <a:r>
              <a:rPr lang="en-US" sz="2600" dirty="0"/>
              <a:t>Approval from the CO through established process</a:t>
            </a:r>
          </a:p>
          <a:p>
            <a:pPr marL="457200" indent="-457200">
              <a:buFont typeface="+mj-lt"/>
              <a:buAutoNum type="alphaLcParenR"/>
            </a:pPr>
            <a:r>
              <a:rPr lang="en-US" sz="2600" dirty="0"/>
              <a:t>COR must be on file with each college </a:t>
            </a:r>
          </a:p>
          <a:p>
            <a:pPr marL="457200" indent="-457200">
              <a:buFont typeface="+mj-lt"/>
              <a:buAutoNum type="alphaLcParenR"/>
            </a:pPr>
            <a:r>
              <a:rPr lang="en-US" sz="2600" dirty="0"/>
              <a:t>Colleges must keep current records </a:t>
            </a:r>
          </a:p>
          <a:p>
            <a:pPr marL="457200" indent="-457200">
              <a:buFont typeface="+mj-lt"/>
              <a:buAutoNum type="alphaLcParenR"/>
            </a:pPr>
            <a:r>
              <a:rPr lang="en-US" sz="2600" dirty="0"/>
              <a:t>NC programs that qualify for enhanced funding, adult HS diplomas, other NC program approved by the CO</a:t>
            </a:r>
          </a:p>
          <a:p>
            <a:pPr marL="457200" indent="-457200">
              <a:buFont typeface="+mj-lt"/>
              <a:buAutoNum type="alphaLcParenR"/>
            </a:pPr>
            <a:r>
              <a:rPr lang="en-US" sz="2600" dirty="0"/>
              <a:t>Must use established CO forms and records</a:t>
            </a:r>
          </a:p>
          <a:p>
            <a:pPr marL="457200" indent="-457200">
              <a:buAutoNum type="alphaLcParenBoth"/>
            </a:pPr>
            <a:endParaRPr lang="en-US" dirty="0"/>
          </a:p>
        </p:txBody>
      </p:sp>
      <p:pic>
        <p:nvPicPr>
          <p:cNvPr id="9" name="Content Placeholder 5">
            <a:extLst>
              <a:ext uri="{FF2B5EF4-FFF2-40B4-BE49-F238E27FC236}">
                <a16:creationId xmlns:a16="http://schemas.microsoft.com/office/drawing/2014/main" xmlns="" id="{257EAA0E-55F2-4A5C-909A-CDD6F6564AE7}"/>
              </a:ext>
            </a:extLst>
          </p:cNvPr>
          <p:cNvPicPr>
            <a:picLocks noChangeAspect="1"/>
          </p:cNvPicPr>
          <p:nvPr/>
        </p:nvPicPr>
        <p:blipFill>
          <a:blip r:embed="rId3"/>
          <a:stretch>
            <a:fillRect/>
          </a:stretch>
        </p:blipFill>
        <p:spPr>
          <a:xfrm>
            <a:off x="1691640" y="4663440"/>
            <a:ext cx="5501640" cy="1965960"/>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875083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82" y="967854"/>
            <a:ext cx="8912835" cy="837557"/>
          </a:xfrm>
        </p:spPr>
        <p:txBody>
          <a:bodyPr>
            <a:noAutofit/>
          </a:bodyPr>
          <a:lstStyle/>
          <a:p>
            <a:pPr algn="ctr"/>
            <a:r>
              <a:rPr lang="en-US" b="1" dirty="0"/>
              <a:t>Curriculum Review Process </a:t>
            </a:r>
            <a:br>
              <a:rPr lang="en-US" b="1" dirty="0"/>
            </a:br>
            <a:r>
              <a:rPr lang="en-US" b="1" dirty="0"/>
              <a:t>and Timeline</a:t>
            </a:r>
            <a:br>
              <a:rPr lang="en-US" b="1" dirty="0"/>
            </a:br>
            <a:endParaRPr lang="en-US" sz="2100"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6979291"/>
              </p:ext>
            </p:extLst>
          </p:nvPr>
        </p:nvGraphicFramePr>
        <p:xfrm>
          <a:off x="365760" y="1953490"/>
          <a:ext cx="8552622" cy="2756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rot="21218785">
            <a:off x="175228" y="1389831"/>
            <a:ext cx="2009783" cy="1189524"/>
          </a:xfrm>
          <a:prstGeom prst="rect">
            <a:avLst/>
          </a:prstGeom>
          <a:ln>
            <a:noFill/>
          </a:ln>
          <a:effectLst>
            <a:outerShdw blurRad="292100" dist="139700" dir="2700000" algn="tl" rotWithShape="0">
              <a:srgbClr val="333333">
                <a:alpha val="65000"/>
              </a:srgbClr>
            </a:outerShdw>
          </a:effectLst>
        </p:spPr>
      </p:pic>
      <p:grpSp>
        <p:nvGrpSpPr>
          <p:cNvPr id="7" name="Group 6">
            <a:extLst>
              <a:ext uri="{FF2B5EF4-FFF2-40B4-BE49-F238E27FC236}">
                <a16:creationId xmlns:a16="http://schemas.microsoft.com/office/drawing/2014/main" xmlns="" id="{D909B93F-751D-4E4D-9950-342771F51A5A}"/>
              </a:ext>
            </a:extLst>
          </p:cNvPr>
          <p:cNvGrpSpPr/>
          <p:nvPr/>
        </p:nvGrpSpPr>
        <p:grpSpPr>
          <a:xfrm>
            <a:off x="545890" y="4921441"/>
            <a:ext cx="8372492" cy="1200329"/>
            <a:chOff x="545890" y="5067983"/>
            <a:chExt cx="8372492" cy="1200329"/>
          </a:xfrm>
        </p:grpSpPr>
        <p:sp>
          <p:nvSpPr>
            <p:cNvPr id="8" name="TextBox 7"/>
            <p:cNvSpPr txBox="1"/>
            <p:nvPr/>
          </p:nvSpPr>
          <p:spPr>
            <a:xfrm>
              <a:off x="545890" y="5067983"/>
              <a:ext cx="1464958" cy="73866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bg1"/>
                  </a:solidFill>
                </a:rPr>
                <a:t>Timeframe determined per local policy </a:t>
              </a:r>
            </a:p>
          </p:txBody>
        </p:sp>
        <p:sp>
          <p:nvSpPr>
            <p:cNvPr id="9" name="TextBox 8"/>
            <p:cNvSpPr txBox="1"/>
            <p:nvPr/>
          </p:nvSpPr>
          <p:spPr>
            <a:xfrm>
              <a:off x="2729957" y="5067983"/>
              <a:ext cx="1547986" cy="73866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b="1" dirty="0">
                  <a:solidFill>
                    <a:schemeClr val="bg1"/>
                  </a:solidFill>
                </a:rPr>
                <a:t>Timeframe determined per local policy </a:t>
              </a:r>
            </a:p>
          </p:txBody>
        </p:sp>
        <p:sp>
          <p:nvSpPr>
            <p:cNvPr id="10" name="TextBox 9"/>
            <p:cNvSpPr txBox="1"/>
            <p:nvPr/>
          </p:nvSpPr>
          <p:spPr>
            <a:xfrm>
              <a:off x="7232485" y="5067983"/>
              <a:ext cx="1685897"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200" b="1" dirty="0">
                  <a:solidFill>
                    <a:schemeClr val="bg1"/>
                  </a:solidFill>
                </a:rPr>
                <a:t>Occurs within 60 days of submittal to CCCCO; timeframe subject to total number of proposals received</a:t>
              </a:r>
              <a:r>
                <a:rPr lang="en-US" sz="900" b="1" dirty="0">
                  <a:solidFill>
                    <a:schemeClr val="bg1"/>
                  </a:solidFill>
                </a:rPr>
                <a:t>* </a:t>
              </a:r>
              <a:endParaRPr lang="en-US" sz="1050" b="1" dirty="0">
                <a:solidFill>
                  <a:schemeClr val="bg1"/>
                </a:solidFill>
              </a:endParaRPr>
            </a:p>
          </p:txBody>
        </p:sp>
        <p:sp>
          <p:nvSpPr>
            <p:cNvPr id="12" name="TextBox 11"/>
            <p:cNvSpPr txBox="1"/>
            <p:nvPr/>
          </p:nvSpPr>
          <p:spPr>
            <a:xfrm>
              <a:off x="5005497" y="5071399"/>
              <a:ext cx="1616238" cy="83099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600" b="1" dirty="0">
                  <a:solidFill>
                    <a:schemeClr val="bg1"/>
                  </a:solidFill>
                </a:rPr>
                <a:t>Submit proposal into COCI</a:t>
              </a:r>
            </a:p>
          </p:txBody>
        </p:sp>
      </p:grpSp>
      <p:sp>
        <p:nvSpPr>
          <p:cNvPr id="13" name="TextBox 12"/>
          <p:cNvSpPr txBox="1"/>
          <p:nvPr/>
        </p:nvSpPr>
        <p:spPr>
          <a:xfrm>
            <a:off x="425570" y="6036998"/>
            <a:ext cx="433436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b="1" dirty="0"/>
              <a:t>*</a:t>
            </a:r>
            <a:r>
              <a:rPr lang="en-US" sz="1200" b="1" i="1" dirty="0"/>
              <a:t>Note: Curriculum proposals are reviewed in the order in which they are submitted into the COCI queue, to include revision requests</a:t>
            </a:r>
          </a:p>
        </p:txBody>
      </p:sp>
      <p:sp>
        <p:nvSpPr>
          <p:cNvPr id="16" name="Bent-Up Arrow 15"/>
          <p:cNvSpPr/>
          <p:nvPr/>
        </p:nvSpPr>
        <p:spPr>
          <a:xfrm>
            <a:off x="4776321" y="6121770"/>
            <a:ext cx="3538554" cy="561559"/>
          </a:xfrm>
          <a:prstGeom prst="ben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350"/>
          </a:p>
        </p:txBody>
      </p:sp>
      <p:pic>
        <p:nvPicPr>
          <p:cNvPr id="19" name="Picture 18"/>
          <p:cNvPicPr>
            <a:picLocks noChangeAspect="1"/>
          </p:cNvPicPr>
          <p:nvPr/>
        </p:nvPicPr>
        <p:blipFill>
          <a:blip r:embed="rId9"/>
          <a:stretch>
            <a:fillRect/>
          </a:stretch>
        </p:blipFill>
        <p:spPr>
          <a:xfrm rot="20160716">
            <a:off x="413905" y="966066"/>
            <a:ext cx="669749" cy="379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29413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D60267-D625-4EE2-919D-196222EDCC77}"/>
              </a:ext>
            </a:extLst>
          </p:cNvPr>
          <p:cNvSpPr>
            <a:spLocks noGrp="1"/>
          </p:cNvSpPr>
          <p:nvPr>
            <p:ph type="title"/>
          </p:nvPr>
        </p:nvSpPr>
        <p:spPr/>
        <p:txBody>
          <a:bodyPr>
            <a:normAutofit fontScale="90000"/>
          </a:bodyPr>
          <a:lstStyle/>
          <a:p>
            <a:pPr algn="ctr"/>
            <a:r>
              <a:rPr lang="en-US" dirty="0"/>
              <a:t>Curriculum Review Process and Timeline (Reality) </a:t>
            </a:r>
          </a:p>
        </p:txBody>
      </p:sp>
      <p:sp>
        <p:nvSpPr>
          <p:cNvPr id="29" name="Right Arrow 4">
            <a:extLst>
              <a:ext uri="{FF2B5EF4-FFF2-40B4-BE49-F238E27FC236}">
                <a16:creationId xmlns:a16="http://schemas.microsoft.com/office/drawing/2014/main" xmlns="" id="{FFE101A4-AED8-4C59-8032-E233C8EF5AF8}"/>
              </a:ext>
            </a:extLst>
          </p:cNvPr>
          <p:cNvSpPr/>
          <p:nvPr/>
        </p:nvSpPr>
        <p:spPr>
          <a:xfrm rot="3057744">
            <a:off x="7334199" y="3631251"/>
            <a:ext cx="459113" cy="278010"/>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endParaRPr kumimoji="0" lang="en-US" sz="19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Right Arrow 4">
            <a:extLst>
              <a:ext uri="{FF2B5EF4-FFF2-40B4-BE49-F238E27FC236}">
                <a16:creationId xmlns:a16="http://schemas.microsoft.com/office/drawing/2014/main" xmlns="" id="{CAAD0D87-9D53-4F5D-AB02-0F202142855B}"/>
              </a:ext>
            </a:extLst>
          </p:cNvPr>
          <p:cNvSpPr/>
          <p:nvPr/>
        </p:nvSpPr>
        <p:spPr>
          <a:xfrm rot="6750303">
            <a:off x="4626641" y="2893026"/>
            <a:ext cx="820829" cy="278010"/>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endParaRPr kumimoji="0" lang="en-US" sz="19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53" name="Group 52">
            <a:extLst>
              <a:ext uri="{FF2B5EF4-FFF2-40B4-BE49-F238E27FC236}">
                <a16:creationId xmlns:a16="http://schemas.microsoft.com/office/drawing/2014/main" xmlns="" id="{D88E39C8-3605-45F3-AB08-655A60CE75FF}"/>
              </a:ext>
            </a:extLst>
          </p:cNvPr>
          <p:cNvGrpSpPr/>
          <p:nvPr/>
        </p:nvGrpSpPr>
        <p:grpSpPr>
          <a:xfrm>
            <a:off x="366090" y="1644464"/>
            <a:ext cx="8463440" cy="4343400"/>
            <a:chOff x="1899760" y="1600200"/>
            <a:chExt cx="8463440" cy="4343400"/>
          </a:xfrm>
        </p:grpSpPr>
        <p:sp>
          <p:nvSpPr>
            <p:cNvPr id="39" name="Curved Right Arrow 36">
              <a:extLst>
                <a:ext uri="{FF2B5EF4-FFF2-40B4-BE49-F238E27FC236}">
                  <a16:creationId xmlns:a16="http://schemas.microsoft.com/office/drawing/2014/main" xmlns="" id="{949ECBF3-F74B-490A-89DA-C104EBB59CBB}"/>
                </a:ext>
              </a:extLst>
            </p:cNvPr>
            <p:cNvSpPr/>
            <p:nvPr/>
          </p:nvSpPr>
          <p:spPr>
            <a:xfrm>
              <a:off x="5037055" y="2740710"/>
              <a:ext cx="331231" cy="1602691"/>
            </a:xfrm>
            <a:prstGeom prst="curvedRightArrow">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0" name="Curved Right Arrow 39">
              <a:extLst>
                <a:ext uri="{FF2B5EF4-FFF2-40B4-BE49-F238E27FC236}">
                  <a16:creationId xmlns:a16="http://schemas.microsoft.com/office/drawing/2014/main" xmlns="" id="{39712690-0062-4072-96AE-190F700569FA}"/>
                </a:ext>
              </a:extLst>
            </p:cNvPr>
            <p:cNvSpPr/>
            <p:nvPr/>
          </p:nvSpPr>
          <p:spPr>
            <a:xfrm flipH="1" flipV="1">
              <a:off x="6731394" y="2740708"/>
              <a:ext cx="331231" cy="1565038"/>
            </a:xfrm>
            <a:prstGeom prst="curvedRightArrow">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1" name="Curved Right Arrow 16">
              <a:extLst>
                <a:ext uri="{FF2B5EF4-FFF2-40B4-BE49-F238E27FC236}">
                  <a16:creationId xmlns:a16="http://schemas.microsoft.com/office/drawing/2014/main" xmlns="" id="{0C77E9E7-D682-457E-AA76-529CF7F3967A}"/>
                </a:ext>
              </a:extLst>
            </p:cNvPr>
            <p:cNvSpPr/>
            <p:nvPr/>
          </p:nvSpPr>
          <p:spPr>
            <a:xfrm>
              <a:off x="5037055" y="3040684"/>
              <a:ext cx="331231" cy="1602691"/>
            </a:xfrm>
            <a:prstGeom prst="curvedRightArrow">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2" name="Curved Right Arrow 17">
              <a:extLst>
                <a:ext uri="{FF2B5EF4-FFF2-40B4-BE49-F238E27FC236}">
                  <a16:creationId xmlns:a16="http://schemas.microsoft.com/office/drawing/2014/main" xmlns="" id="{FDCB2263-65D7-4FD3-A2FD-DC0C5C3EC720}"/>
                </a:ext>
              </a:extLst>
            </p:cNvPr>
            <p:cNvSpPr/>
            <p:nvPr/>
          </p:nvSpPr>
          <p:spPr>
            <a:xfrm>
              <a:off x="5023839" y="3351236"/>
              <a:ext cx="331231" cy="1602691"/>
            </a:xfrm>
            <a:prstGeom prst="curvedRightArrow">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3" name="Curved Right Arrow 19">
              <a:extLst>
                <a:ext uri="{FF2B5EF4-FFF2-40B4-BE49-F238E27FC236}">
                  <a16:creationId xmlns:a16="http://schemas.microsoft.com/office/drawing/2014/main" xmlns="" id="{CA769A26-AB59-43F6-B38B-88909CE5E08F}"/>
                </a:ext>
              </a:extLst>
            </p:cNvPr>
            <p:cNvSpPr/>
            <p:nvPr/>
          </p:nvSpPr>
          <p:spPr>
            <a:xfrm flipH="1" flipV="1">
              <a:off x="6767763" y="3054500"/>
              <a:ext cx="331231" cy="1602691"/>
            </a:xfrm>
            <a:prstGeom prst="curvedRightArrow">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4" name="Curved Right Arrow 20">
              <a:extLst>
                <a:ext uri="{FF2B5EF4-FFF2-40B4-BE49-F238E27FC236}">
                  <a16:creationId xmlns:a16="http://schemas.microsoft.com/office/drawing/2014/main" xmlns="" id="{86495BB1-11C9-4F36-BE1F-1D46CB412EBE}"/>
                </a:ext>
              </a:extLst>
            </p:cNvPr>
            <p:cNvSpPr/>
            <p:nvPr/>
          </p:nvSpPr>
          <p:spPr>
            <a:xfrm flipH="1" flipV="1">
              <a:off x="6765214" y="3384436"/>
              <a:ext cx="331231" cy="1602691"/>
            </a:xfrm>
            <a:prstGeom prst="curvedRightArrow">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8" name="Content Placeholder 3">
              <a:extLst>
                <a:ext uri="{FF2B5EF4-FFF2-40B4-BE49-F238E27FC236}">
                  <a16:creationId xmlns:a16="http://schemas.microsoft.com/office/drawing/2014/main" xmlns="" id="{22CFF26D-B153-4DE3-A3DB-2152200A47F3}"/>
                </a:ext>
              </a:extLst>
            </p:cNvPr>
            <p:cNvGraphicFramePr>
              <a:graphicFrameLocks/>
            </p:cNvGraphicFramePr>
            <p:nvPr>
              <p:extLst>
                <p:ext uri="{D42A27DB-BD31-4B8C-83A1-F6EECF244321}">
                  <p14:modId xmlns:p14="http://schemas.microsoft.com/office/powerpoint/2010/main" val="3227210886"/>
                </p:ext>
              </p:extLst>
            </p:nvPr>
          </p:nvGraphicFramePr>
          <p:xfrm>
            <a:off x="2057400" y="1600200"/>
            <a:ext cx="8305800" cy="2402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1" name="Group 30">
              <a:extLst>
                <a:ext uri="{FF2B5EF4-FFF2-40B4-BE49-F238E27FC236}">
                  <a16:creationId xmlns:a16="http://schemas.microsoft.com/office/drawing/2014/main" xmlns="" id="{FC0FBFDD-A7B7-4E8A-B083-0C19CD59A646}"/>
                </a:ext>
              </a:extLst>
            </p:cNvPr>
            <p:cNvGrpSpPr/>
            <p:nvPr/>
          </p:nvGrpSpPr>
          <p:grpSpPr>
            <a:xfrm>
              <a:off x="1899760" y="3780493"/>
              <a:ext cx="2519840" cy="810579"/>
              <a:chOff x="384521" y="803550"/>
              <a:chExt cx="2003642" cy="1191858"/>
            </a:xfrm>
          </p:grpSpPr>
          <p:sp>
            <p:nvSpPr>
              <p:cNvPr id="32" name="Rounded Rectangle 14">
                <a:extLst>
                  <a:ext uri="{FF2B5EF4-FFF2-40B4-BE49-F238E27FC236}">
                    <a16:creationId xmlns:a16="http://schemas.microsoft.com/office/drawing/2014/main" xmlns="" id="{A2A2173D-5EBD-426A-864F-138B0A15B815}"/>
                  </a:ext>
                </a:extLst>
              </p:cNvPr>
              <p:cNvSpPr/>
              <p:nvPr/>
            </p:nvSpPr>
            <p:spPr>
              <a:xfrm>
                <a:off x="384521" y="803550"/>
                <a:ext cx="1878295" cy="1191858"/>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p:spPr>
          </p:sp>
          <p:sp>
            <p:nvSpPr>
              <p:cNvPr id="33" name="Rounded Rectangle 4">
                <a:extLst>
                  <a:ext uri="{FF2B5EF4-FFF2-40B4-BE49-F238E27FC236}">
                    <a16:creationId xmlns:a16="http://schemas.microsoft.com/office/drawing/2014/main" xmlns="" id="{BB646CE8-624B-4E72-B2D9-1987FC0D8C9B}"/>
                  </a:ext>
                </a:extLst>
              </p:cNvPr>
              <p:cNvSpPr/>
              <p:nvPr/>
            </p:nvSpPr>
            <p:spPr>
              <a:xfrm>
                <a:off x="419429" y="838458"/>
                <a:ext cx="1968734" cy="1122041"/>
              </a:xfrm>
              <a:prstGeom prst="rect">
                <a:avLst/>
              </a:prstGeom>
              <a:solidFill>
                <a:sysClr val="window" lastClr="FFFFFF"/>
              </a:solidFill>
              <a:ln w="12700" cap="flat" cmpd="sng" algn="ctr">
                <a:solidFill>
                  <a:srgbClr val="FF0000"/>
                </a:solidFill>
                <a:prstDash val="solid"/>
                <a:miter lim="800000"/>
              </a:ln>
              <a:effectLst/>
            </p:spPr>
            <p:txBody>
              <a:bodyPr spcFirstLastPara="0" vert="horz" wrap="square" lIns="142240" tIns="142240" rIns="142240" bIns="142240" numCol="1" spcCol="1270" anchor="t" anchorCtr="0">
                <a:noAutofit/>
              </a:bodyPr>
              <a:lstStyle/>
              <a:p>
                <a:pPr marL="0" marR="0" lvl="1" indent="0" defTabSz="889000" eaLnBrk="1" fontAlgn="auto" latinLnBrk="0" hangingPunct="1">
                  <a:lnSpc>
                    <a:spcPct val="90000"/>
                  </a:lnSpc>
                  <a:spcBef>
                    <a:spcPct val="0"/>
                  </a:spcBef>
                  <a:spcAft>
                    <a:spcPct val="1500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panose="020F0502020204030204"/>
                    <a:ea typeface="+mn-ea"/>
                    <a:cs typeface="+mn-cs"/>
                  </a:rPr>
                  <a:t>College withdraws and proposal</a:t>
                </a:r>
              </a:p>
            </p:txBody>
          </p:sp>
        </p:grpSp>
        <p:cxnSp>
          <p:nvCxnSpPr>
            <p:cNvPr id="34" name="Curved Connector 18">
              <a:extLst>
                <a:ext uri="{FF2B5EF4-FFF2-40B4-BE49-F238E27FC236}">
                  <a16:creationId xmlns:a16="http://schemas.microsoft.com/office/drawing/2014/main" xmlns="" id="{E3B6B4E6-FF25-4F06-AC06-FFEC8D306AFD}"/>
                </a:ext>
              </a:extLst>
            </p:cNvPr>
            <p:cNvCxnSpPr/>
            <p:nvPr/>
          </p:nvCxnSpPr>
          <p:spPr>
            <a:xfrm rot="5400000">
              <a:off x="3740089" y="2381021"/>
              <a:ext cx="1459149" cy="1319324"/>
            </a:xfrm>
            <a:prstGeom prst="curvedConnector3">
              <a:avLst/>
            </a:prstGeom>
            <a:noFill/>
            <a:ln w="28575" cap="flat" cmpd="sng" algn="ctr">
              <a:solidFill>
                <a:srgbClr val="FF0000"/>
              </a:solidFill>
              <a:prstDash val="solid"/>
              <a:miter lim="800000"/>
              <a:tailEnd type="arrow"/>
            </a:ln>
            <a:effectLst/>
          </p:spPr>
        </p:cxnSp>
        <p:cxnSp>
          <p:nvCxnSpPr>
            <p:cNvPr id="35" name="Curved Connector 25">
              <a:extLst>
                <a:ext uri="{FF2B5EF4-FFF2-40B4-BE49-F238E27FC236}">
                  <a16:creationId xmlns:a16="http://schemas.microsoft.com/office/drawing/2014/main" xmlns="" id="{72DBE246-9BB7-4E94-A7F0-1E3C20E3087A}"/>
                </a:ext>
              </a:extLst>
            </p:cNvPr>
            <p:cNvCxnSpPr/>
            <p:nvPr/>
          </p:nvCxnSpPr>
          <p:spPr>
            <a:xfrm rot="5400000" flipH="1" flipV="1">
              <a:off x="3929911" y="2493021"/>
              <a:ext cx="1419902" cy="1202525"/>
            </a:xfrm>
            <a:prstGeom prst="curvedConnector3">
              <a:avLst/>
            </a:prstGeom>
            <a:noFill/>
            <a:ln w="28575" cap="flat" cmpd="sng" algn="ctr">
              <a:solidFill>
                <a:srgbClr val="FF0000"/>
              </a:solidFill>
              <a:prstDash val="solid"/>
              <a:miter lim="800000"/>
              <a:tailEnd type="arrow"/>
            </a:ln>
            <a:effectLst/>
          </p:spPr>
        </p:cxnSp>
        <p:grpSp>
          <p:nvGrpSpPr>
            <p:cNvPr id="36" name="Group 35">
              <a:extLst>
                <a:ext uri="{FF2B5EF4-FFF2-40B4-BE49-F238E27FC236}">
                  <a16:creationId xmlns:a16="http://schemas.microsoft.com/office/drawing/2014/main" xmlns="" id="{B06FE1B7-2C13-45C9-8526-27695DF68957}"/>
                </a:ext>
              </a:extLst>
            </p:cNvPr>
            <p:cNvGrpSpPr/>
            <p:nvPr/>
          </p:nvGrpSpPr>
          <p:grpSpPr>
            <a:xfrm>
              <a:off x="5410200" y="3943938"/>
              <a:ext cx="1302362" cy="1999662"/>
              <a:chOff x="384521" y="803550"/>
              <a:chExt cx="1878295" cy="1191858"/>
            </a:xfrm>
          </p:grpSpPr>
          <p:sp>
            <p:nvSpPr>
              <p:cNvPr id="37" name="Rounded Rectangle 27">
                <a:extLst>
                  <a:ext uri="{FF2B5EF4-FFF2-40B4-BE49-F238E27FC236}">
                    <a16:creationId xmlns:a16="http://schemas.microsoft.com/office/drawing/2014/main" xmlns="" id="{E4B5D5CD-14B7-4073-AA0C-E853F62E2588}"/>
                  </a:ext>
                </a:extLst>
              </p:cNvPr>
              <p:cNvSpPr/>
              <p:nvPr/>
            </p:nvSpPr>
            <p:spPr>
              <a:xfrm>
                <a:off x="384521" y="803550"/>
                <a:ext cx="1878295" cy="1191858"/>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p:spPr>
          </p:sp>
          <p:sp>
            <p:nvSpPr>
              <p:cNvPr id="38" name="Rounded Rectangle 4">
                <a:extLst>
                  <a:ext uri="{FF2B5EF4-FFF2-40B4-BE49-F238E27FC236}">
                    <a16:creationId xmlns:a16="http://schemas.microsoft.com/office/drawing/2014/main" xmlns="" id="{C784422F-3E57-4081-BD00-4E42D41378C1}"/>
                  </a:ext>
                </a:extLst>
              </p:cNvPr>
              <p:cNvSpPr/>
              <p:nvPr/>
            </p:nvSpPr>
            <p:spPr>
              <a:xfrm>
                <a:off x="419429" y="838460"/>
                <a:ext cx="1808479" cy="1122041"/>
              </a:xfrm>
              <a:prstGeom prst="rect">
                <a:avLst/>
              </a:prstGeom>
              <a:solidFill>
                <a:sysClr val="window" lastClr="FFFFFF"/>
              </a:solidFill>
              <a:ln w="12700" cap="flat" cmpd="sng" algn="ctr">
                <a:solidFill>
                  <a:srgbClr val="FF0000"/>
                </a:solidFill>
                <a:prstDash val="solid"/>
                <a:miter lim="800000"/>
              </a:ln>
              <a:effectLst/>
            </p:spPr>
            <p:txBody>
              <a:bodyPr spcFirstLastPara="0" vert="horz" wrap="square" lIns="142240" tIns="142240" rIns="142240" bIns="142240" numCol="1" spcCol="1270" anchor="t" anchorCtr="0">
                <a:noAutofit/>
              </a:bodyPr>
              <a:lstStyle/>
              <a:p>
                <a:pPr marL="0" marR="0" lvl="1" indent="0" defTabSz="889000" eaLnBrk="1" fontAlgn="auto" latinLnBrk="0" hangingPunct="1">
                  <a:lnSpc>
                    <a:spcPct val="90000"/>
                  </a:lnSpc>
                  <a:spcBef>
                    <a:spcPct val="0"/>
                  </a:spcBef>
                  <a:spcAft>
                    <a:spcPct val="1500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panose="020F0502020204030204"/>
                    <a:ea typeface="+mn-ea"/>
                    <a:cs typeface="+mn-cs"/>
                  </a:rPr>
                  <a:t>CCCCO sends revision request back to college</a:t>
                </a:r>
              </a:p>
            </p:txBody>
          </p:sp>
        </p:grpSp>
        <p:sp>
          <p:nvSpPr>
            <p:cNvPr id="45" name="Curved Right Arrow 21">
              <a:extLst>
                <a:ext uri="{FF2B5EF4-FFF2-40B4-BE49-F238E27FC236}">
                  <a16:creationId xmlns:a16="http://schemas.microsoft.com/office/drawing/2014/main" xmlns="" id="{20D43F79-227D-4144-AA00-A9433C8C1709}"/>
                </a:ext>
              </a:extLst>
            </p:cNvPr>
            <p:cNvSpPr/>
            <p:nvPr/>
          </p:nvSpPr>
          <p:spPr>
            <a:xfrm flipH="1" flipV="1">
              <a:off x="6758273" y="3765985"/>
              <a:ext cx="331231" cy="1602691"/>
            </a:xfrm>
            <a:prstGeom prst="curvedRightArrow">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6" name="Curved Right Arrow 22">
              <a:extLst>
                <a:ext uri="{FF2B5EF4-FFF2-40B4-BE49-F238E27FC236}">
                  <a16:creationId xmlns:a16="http://schemas.microsoft.com/office/drawing/2014/main" xmlns="" id="{533A4D9E-8E45-48CF-83BB-C7B2E5E1B030}"/>
                </a:ext>
              </a:extLst>
            </p:cNvPr>
            <p:cNvSpPr/>
            <p:nvPr/>
          </p:nvSpPr>
          <p:spPr>
            <a:xfrm>
              <a:off x="5023839" y="3573962"/>
              <a:ext cx="331231" cy="1602691"/>
            </a:xfrm>
            <a:prstGeom prst="curvedRightArrow">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48" name="TextBox 47">
            <a:extLst>
              <a:ext uri="{FF2B5EF4-FFF2-40B4-BE49-F238E27FC236}">
                <a16:creationId xmlns:a16="http://schemas.microsoft.com/office/drawing/2014/main" xmlns="" id="{D0DA6AF1-E4EB-4E03-90D0-0BB091E273AF}"/>
              </a:ext>
            </a:extLst>
          </p:cNvPr>
          <p:cNvSpPr txBox="1"/>
          <p:nvPr/>
        </p:nvSpPr>
        <p:spPr>
          <a:xfrm>
            <a:off x="4634162" y="6067344"/>
            <a:ext cx="4267200" cy="64633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a:t>
            </a:r>
            <a:r>
              <a:rPr kumimoji="0" lang="en-US" sz="1200" b="1" i="1" u="none" strike="noStrike" kern="0" cap="none" spc="0" normalizeH="0" baseline="0" noProof="0" dirty="0">
                <a:ln>
                  <a:noFill/>
                </a:ln>
                <a:solidFill>
                  <a:prstClr val="black"/>
                </a:solidFill>
                <a:effectLst/>
                <a:uLnTx/>
                <a:uFillTx/>
                <a:latin typeface="Calibri" panose="020F0502020204030204"/>
                <a:ea typeface="+mn-ea"/>
                <a:cs typeface="+mn-cs"/>
              </a:rPr>
              <a:t>Note: Curriculum proposals are reviewed in the order in which they are submitted into the COCI queue, to include revision requests resubmitted to CCCCO for review </a:t>
            </a:r>
          </a:p>
        </p:txBody>
      </p:sp>
      <p:pic>
        <p:nvPicPr>
          <p:cNvPr id="49" name="Picture 48">
            <a:extLst>
              <a:ext uri="{FF2B5EF4-FFF2-40B4-BE49-F238E27FC236}">
                <a16:creationId xmlns:a16="http://schemas.microsoft.com/office/drawing/2014/main" xmlns="" id="{56A22855-930C-4F23-A190-1B77E88005D2}"/>
              </a:ext>
            </a:extLst>
          </p:cNvPr>
          <p:cNvPicPr>
            <a:picLocks noChangeAspect="1"/>
          </p:cNvPicPr>
          <p:nvPr/>
        </p:nvPicPr>
        <p:blipFill>
          <a:blip r:embed="rId8"/>
          <a:stretch>
            <a:fillRect/>
          </a:stretch>
        </p:blipFill>
        <p:spPr>
          <a:xfrm>
            <a:off x="6202983" y="4105405"/>
            <a:ext cx="1807651" cy="1773016"/>
          </a:xfrm>
          <a:prstGeom prst="rect">
            <a:avLst/>
          </a:prstGeom>
        </p:spPr>
      </p:pic>
      <p:grpSp>
        <p:nvGrpSpPr>
          <p:cNvPr id="51" name="Group 50">
            <a:extLst>
              <a:ext uri="{FF2B5EF4-FFF2-40B4-BE49-F238E27FC236}">
                <a16:creationId xmlns:a16="http://schemas.microsoft.com/office/drawing/2014/main" xmlns="" id="{45509F6F-A0FD-4210-ADD4-36DD78B8C8BF}"/>
              </a:ext>
            </a:extLst>
          </p:cNvPr>
          <p:cNvGrpSpPr/>
          <p:nvPr/>
        </p:nvGrpSpPr>
        <p:grpSpPr>
          <a:xfrm>
            <a:off x="419195" y="4905946"/>
            <a:ext cx="3154604" cy="1602691"/>
            <a:chOff x="274396" y="4697140"/>
            <a:chExt cx="4014937" cy="1996978"/>
          </a:xfrm>
        </p:grpSpPr>
        <p:pic>
          <p:nvPicPr>
            <p:cNvPr id="47" name="Picture 2" descr="http://blog.digstudent.co.uk/wp-content/uploads/2015/01/Revision-Tips.jpg">
              <a:extLst>
                <a:ext uri="{FF2B5EF4-FFF2-40B4-BE49-F238E27FC236}">
                  <a16:creationId xmlns:a16="http://schemas.microsoft.com/office/drawing/2014/main" xmlns="" id="{17C657E1-A0C3-4EE2-BA7A-9A33B8D490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96" y="4697140"/>
              <a:ext cx="4014937" cy="1996978"/>
            </a:xfrm>
            <a:prstGeom prst="rect">
              <a:avLst/>
            </a:prstGeom>
            <a:noFill/>
            <a:ln>
              <a:solidFill>
                <a:sysClr val="windowText" lastClr="000000"/>
              </a:solidFill>
            </a:ln>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xmlns="" id="{4171282A-E511-4671-89F8-D07A68467047}"/>
                </a:ext>
              </a:extLst>
            </p:cNvPr>
            <p:cNvPicPr>
              <a:picLocks noChangeAspect="1"/>
            </p:cNvPicPr>
            <p:nvPr/>
          </p:nvPicPr>
          <p:blipFill>
            <a:blip r:embed="rId10"/>
            <a:stretch>
              <a:fillRect/>
            </a:stretch>
          </p:blipFill>
          <p:spPr>
            <a:xfrm>
              <a:off x="381000" y="6024631"/>
              <a:ext cx="2133600" cy="663438"/>
            </a:xfrm>
            <a:prstGeom prst="rect">
              <a:avLst/>
            </a:prstGeom>
          </p:spPr>
        </p:pic>
      </p:grpSp>
    </p:spTree>
    <p:extLst>
      <p:ext uri="{BB962C8B-B14F-4D97-AF65-F5344CB8AC3E}">
        <p14:creationId xmlns:p14="http://schemas.microsoft.com/office/powerpoint/2010/main" val="908891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Program Submission</a:t>
            </a:r>
          </a:p>
        </p:txBody>
      </p:sp>
      <p:grpSp>
        <p:nvGrpSpPr>
          <p:cNvPr id="5" name="Group 4">
            <a:extLst>
              <a:ext uri="{FF2B5EF4-FFF2-40B4-BE49-F238E27FC236}">
                <a16:creationId xmlns:a16="http://schemas.microsoft.com/office/drawing/2014/main" xmlns="" id="{8949936D-97C5-4F9A-97C7-48A6F35E00A3}"/>
              </a:ext>
            </a:extLst>
          </p:cNvPr>
          <p:cNvGrpSpPr/>
          <p:nvPr/>
        </p:nvGrpSpPr>
        <p:grpSpPr>
          <a:xfrm>
            <a:off x="259080" y="1386840"/>
            <a:ext cx="8656320" cy="5166358"/>
            <a:chOff x="259080" y="1386840"/>
            <a:chExt cx="8656320" cy="5166358"/>
          </a:xfrm>
        </p:grpSpPr>
        <p:sp>
          <p:nvSpPr>
            <p:cNvPr id="6" name="Freeform: Shape 5">
              <a:extLst>
                <a:ext uri="{FF2B5EF4-FFF2-40B4-BE49-F238E27FC236}">
                  <a16:creationId xmlns:a16="http://schemas.microsoft.com/office/drawing/2014/main" xmlns="" id="{591B4A88-DC45-431A-98BC-15D23646BD34}"/>
                </a:ext>
              </a:extLst>
            </p:cNvPr>
            <p:cNvSpPr/>
            <p:nvPr/>
          </p:nvSpPr>
          <p:spPr>
            <a:xfrm>
              <a:off x="259080" y="1386840"/>
              <a:ext cx="8656320" cy="1541144"/>
            </a:xfrm>
            <a:custGeom>
              <a:avLst/>
              <a:gdLst>
                <a:gd name="connsiteX0" fmla="*/ 0 w 8656320"/>
                <a:gd name="connsiteY0" fmla="*/ 164782 h 1647824"/>
                <a:gd name="connsiteX1" fmla="*/ 164782 w 8656320"/>
                <a:gd name="connsiteY1" fmla="*/ 0 h 1647824"/>
                <a:gd name="connsiteX2" fmla="*/ 8491538 w 8656320"/>
                <a:gd name="connsiteY2" fmla="*/ 0 h 1647824"/>
                <a:gd name="connsiteX3" fmla="*/ 8656320 w 8656320"/>
                <a:gd name="connsiteY3" fmla="*/ 164782 h 1647824"/>
                <a:gd name="connsiteX4" fmla="*/ 8656320 w 8656320"/>
                <a:gd name="connsiteY4" fmla="*/ 1483042 h 1647824"/>
                <a:gd name="connsiteX5" fmla="*/ 8491538 w 8656320"/>
                <a:gd name="connsiteY5" fmla="*/ 1647824 h 1647824"/>
                <a:gd name="connsiteX6" fmla="*/ 164782 w 8656320"/>
                <a:gd name="connsiteY6" fmla="*/ 1647824 h 1647824"/>
                <a:gd name="connsiteX7" fmla="*/ 0 w 8656320"/>
                <a:gd name="connsiteY7" fmla="*/ 1483042 h 1647824"/>
                <a:gd name="connsiteX8" fmla="*/ 0 w 8656320"/>
                <a:gd name="connsiteY8" fmla="*/ 164782 h 164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56320" h="1647824">
                  <a:moveTo>
                    <a:pt x="0" y="164782"/>
                  </a:moveTo>
                  <a:cubicBezTo>
                    <a:pt x="0" y="73775"/>
                    <a:pt x="73775" y="0"/>
                    <a:pt x="164782" y="0"/>
                  </a:cubicBezTo>
                  <a:lnTo>
                    <a:pt x="8491538" y="0"/>
                  </a:lnTo>
                  <a:cubicBezTo>
                    <a:pt x="8582545" y="0"/>
                    <a:pt x="8656320" y="73775"/>
                    <a:pt x="8656320" y="164782"/>
                  </a:cubicBezTo>
                  <a:lnTo>
                    <a:pt x="8656320" y="1483042"/>
                  </a:lnTo>
                  <a:cubicBezTo>
                    <a:pt x="8656320" y="1574049"/>
                    <a:pt x="8582545" y="1647824"/>
                    <a:pt x="8491538" y="1647824"/>
                  </a:cubicBezTo>
                  <a:lnTo>
                    <a:pt x="164782" y="1647824"/>
                  </a:lnTo>
                  <a:cubicBezTo>
                    <a:pt x="73775" y="1647824"/>
                    <a:pt x="0" y="1574049"/>
                    <a:pt x="0" y="1483042"/>
                  </a:cubicBezTo>
                  <a:lnTo>
                    <a:pt x="0" y="16478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79866" tIns="83820" rIns="83821" bIns="83820" numCol="1" spcCol="1270" anchor="ctr" anchorCtr="0">
              <a:noAutofit/>
            </a:bodyPr>
            <a:lstStyle/>
            <a:p>
              <a:pPr marL="0" lvl="0" indent="0" algn="l" defTabSz="977900">
                <a:lnSpc>
                  <a:spcPct val="90000"/>
                </a:lnSpc>
                <a:spcBef>
                  <a:spcPct val="0"/>
                </a:spcBef>
                <a:spcAft>
                  <a:spcPct val="35000"/>
                </a:spcAft>
                <a:buNone/>
              </a:pPr>
              <a:r>
                <a:rPr lang="en-US" sz="2400" kern="1200" dirty="0"/>
                <a:t>Courses must first be approved before the college can submit a proposal for a new CDCP program  </a:t>
              </a:r>
            </a:p>
          </p:txBody>
        </p:sp>
        <p:sp>
          <p:nvSpPr>
            <p:cNvPr id="8" name="Freeform: Shape 7">
              <a:extLst>
                <a:ext uri="{FF2B5EF4-FFF2-40B4-BE49-F238E27FC236}">
                  <a16:creationId xmlns:a16="http://schemas.microsoft.com/office/drawing/2014/main" xmlns="" id="{9CB78638-95E9-4A4A-AE49-2359EF8E97A9}"/>
                </a:ext>
              </a:extLst>
            </p:cNvPr>
            <p:cNvSpPr/>
            <p:nvPr/>
          </p:nvSpPr>
          <p:spPr>
            <a:xfrm>
              <a:off x="259080" y="3092767"/>
              <a:ext cx="8656320" cy="1647824"/>
            </a:xfrm>
            <a:custGeom>
              <a:avLst/>
              <a:gdLst>
                <a:gd name="connsiteX0" fmla="*/ 0 w 8656320"/>
                <a:gd name="connsiteY0" fmla="*/ 164782 h 1647824"/>
                <a:gd name="connsiteX1" fmla="*/ 164782 w 8656320"/>
                <a:gd name="connsiteY1" fmla="*/ 0 h 1647824"/>
                <a:gd name="connsiteX2" fmla="*/ 8491538 w 8656320"/>
                <a:gd name="connsiteY2" fmla="*/ 0 h 1647824"/>
                <a:gd name="connsiteX3" fmla="*/ 8656320 w 8656320"/>
                <a:gd name="connsiteY3" fmla="*/ 164782 h 1647824"/>
                <a:gd name="connsiteX4" fmla="*/ 8656320 w 8656320"/>
                <a:gd name="connsiteY4" fmla="*/ 1483042 h 1647824"/>
                <a:gd name="connsiteX5" fmla="*/ 8491538 w 8656320"/>
                <a:gd name="connsiteY5" fmla="*/ 1647824 h 1647824"/>
                <a:gd name="connsiteX6" fmla="*/ 164782 w 8656320"/>
                <a:gd name="connsiteY6" fmla="*/ 1647824 h 1647824"/>
                <a:gd name="connsiteX7" fmla="*/ 0 w 8656320"/>
                <a:gd name="connsiteY7" fmla="*/ 1483042 h 1647824"/>
                <a:gd name="connsiteX8" fmla="*/ 0 w 8656320"/>
                <a:gd name="connsiteY8" fmla="*/ 164782 h 164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56320" h="1647824">
                  <a:moveTo>
                    <a:pt x="0" y="164782"/>
                  </a:moveTo>
                  <a:cubicBezTo>
                    <a:pt x="0" y="73775"/>
                    <a:pt x="73775" y="0"/>
                    <a:pt x="164782" y="0"/>
                  </a:cubicBezTo>
                  <a:lnTo>
                    <a:pt x="8491538" y="0"/>
                  </a:lnTo>
                  <a:cubicBezTo>
                    <a:pt x="8582545" y="0"/>
                    <a:pt x="8656320" y="73775"/>
                    <a:pt x="8656320" y="164782"/>
                  </a:cubicBezTo>
                  <a:lnTo>
                    <a:pt x="8656320" y="1483042"/>
                  </a:lnTo>
                  <a:cubicBezTo>
                    <a:pt x="8656320" y="1574049"/>
                    <a:pt x="8582545" y="1647824"/>
                    <a:pt x="8491538" y="1647824"/>
                  </a:cubicBezTo>
                  <a:lnTo>
                    <a:pt x="164782" y="1647824"/>
                  </a:lnTo>
                  <a:cubicBezTo>
                    <a:pt x="73775" y="1647824"/>
                    <a:pt x="0" y="1574049"/>
                    <a:pt x="0" y="1483042"/>
                  </a:cubicBezTo>
                  <a:lnTo>
                    <a:pt x="0" y="16478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79866" tIns="83820" rIns="83821" bIns="83820" numCol="1" spcCol="1270" anchor="ctr" anchorCtr="0">
              <a:noAutofit/>
            </a:bodyPr>
            <a:lstStyle/>
            <a:p>
              <a:pPr marL="0" lvl="0" indent="0" algn="l" defTabSz="977900">
                <a:lnSpc>
                  <a:spcPct val="90000"/>
                </a:lnSpc>
                <a:spcBef>
                  <a:spcPct val="0"/>
                </a:spcBef>
                <a:spcAft>
                  <a:spcPct val="35000"/>
                </a:spcAft>
                <a:buNone/>
              </a:pPr>
              <a:r>
                <a:rPr lang="en-US" sz="2400" kern="1200" dirty="0"/>
                <a:t>CDCP funding for courses that are part of a CDCP program cannot be received until the program is approved </a:t>
              </a:r>
            </a:p>
          </p:txBody>
        </p:sp>
        <p:sp>
          <p:nvSpPr>
            <p:cNvPr id="10" name="Freeform: Shape 9">
              <a:extLst>
                <a:ext uri="{FF2B5EF4-FFF2-40B4-BE49-F238E27FC236}">
                  <a16:creationId xmlns:a16="http://schemas.microsoft.com/office/drawing/2014/main" xmlns="" id="{F48C5015-CD96-4BE4-9D98-2FEA7484BFB5}"/>
                </a:ext>
              </a:extLst>
            </p:cNvPr>
            <p:cNvSpPr/>
            <p:nvPr/>
          </p:nvSpPr>
          <p:spPr>
            <a:xfrm>
              <a:off x="259080" y="4905374"/>
              <a:ext cx="8656320" cy="1647824"/>
            </a:xfrm>
            <a:custGeom>
              <a:avLst/>
              <a:gdLst>
                <a:gd name="connsiteX0" fmla="*/ 0 w 8656320"/>
                <a:gd name="connsiteY0" fmla="*/ 164782 h 1647824"/>
                <a:gd name="connsiteX1" fmla="*/ 164782 w 8656320"/>
                <a:gd name="connsiteY1" fmla="*/ 0 h 1647824"/>
                <a:gd name="connsiteX2" fmla="*/ 8491538 w 8656320"/>
                <a:gd name="connsiteY2" fmla="*/ 0 h 1647824"/>
                <a:gd name="connsiteX3" fmla="*/ 8656320 w 8656320"/>
                <a:gd name="connsiteY3" fmla="*/ 164782 h 1647824"/>
                <a:gd name="connsiteX4" fmla="*/ 8656320 w 8656320"/>
                <a:gd name="connsiteY4" fmla="*/ 1483042 h 1647824"/>
                <a:gd name="connsiteX5" fmla="*/ 8491538 w 8656320"/>
                <a:gd name="connsiteY5" fmla="*/ 1647824 h 1647824"/>
                <a:gd name="connsiteX6" fmla="*/ 164782 w 8656320"/>
                <a:gd name="connsiteY6" fmla="*/ 1647824 h 1647824"/>
                <a:gd name="connsiteX7" fmla="*/ 0 w 8656320"/>
                <a:gd name="connsiteY7" fmla="*/ 1483042 h 1647824"/>
                <a:gd name="connsiteX8" fmla="*/ 0 w 8656320"/>
                <a:gd name="connsiteY8" fmla="*/ 164782 h 164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56320" h="1647824">
                  <a:moveTo>
                    <a:pt x="0" y="164782"/>
                  </a:moveTo>
                  <a:cubicBezTo>
                    <a:pt x="0" y="73775"/>
                    <a:pt x="73775" y="0"/>
                    <a:pt x="164782" y="0"/>
                  </a:cubicBezTo>
                  <a:lnTo>
                    <a:pt x="8491538" y="0"/>
                  </a:lnTo>
                  <a:cubicBezTo>
                    <a:pt x="8582545" y="0"/>
                    <a:pt x="8656320" y="73775"/>
                    <a:pt x="8656320" y="164782"/>
                  </a:cubicBezTo>
                  <a:lnTo>
                    <a:pt x="8656320" y="1483042"/>
                  </a:lnTo>
                  <a:cubicBezTo>
                    <a:pt x="8656320" y="1574049"/>
                    <a:pt x="8582545" y="1647824"/>
                    <a:pt x="8491538" y="1647824"/>
                  </a:cubicBezTo>
                  <a:lnTo>
                    <a:pt x="164782" y="1647824"/>
                  </a:lnTo>
                  <a:cubicBezTo>
                    <a:pt x="73775" y="1647824"/>
                    <a:pt x="0" y="1574049"/>
                    <a:pt x="0" y="1483042"/>
                  </a:cubicBezTo>
                  <a:lnTo>
                    <a:pt x="0" y="16478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979866" tIns="83820" rIns="83821" bIns="83820" numCol="1" spcCol="1270" anchor="ctr" anchorCtr="0">
              <a:noAutofit/>
            </a:bodyPr>
            <a:lstStyle/>
            <a:p>
              <a:pPr marL="0" lvl="0" indent="0" algn="l" defTabSz="977900">
                <a:lnSpc>
                  <a:spcPct val="90000"/>
                </a:lnSpc>
                <a:spcBef>
                  <a:spcPct val="0"/>
                </a:spcBef>
                <a:spcAft>
                  <a:spcPct val="35000"/>
                </a:spcAft>
                <a:buNone/>
              </a:pPr>
              <a:r>
                <a:rPr lang="en-US" sz="2400" kern="1200" dirty="0"/>
                <a:t>Cannot divide a class that is 110 hours or less into two courses to create a certificate </a:t>
              </a:r>
            </a:p>
          </p:txBody>
        </p:sp>
      </p:grpSp>
      <p:pic>
        <p:nvPicPr>
          <p:cNvPr id="14" name="Picture 13">
            <a:extLst>
              <a:ext uri="{FF2B5EF4-FFF2-40B4-BE49-F238E27FC236}">
                <a16:creationId xmlns:a16="http://schemas.microsoft.com/office/drawing/2014/main" xmlns="" id="{432A2338-D28B-4836-974F-95889B91DBD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0874" y1="26750" x2="70874" y2="26750"/>
                        <a14:foregroundMark x1="47573" y1="42750" x2="47573" y2="42750"/>
                        <a14:foregroundMark x1="53074" y1="36250" x2="53074" y2="36250"/>
                        <a14:foregroundMark x1="69579" y1="46250" x2="69579" y2="46250"/>
                        <a14:foregroundMark x1="53722" y1="58250" x2="53074" y2="61250"/>
                        <a14:foregroundMark x1="43366" y1="47250" x2="43366" y2="47250"/>
                      </a14:backgroundRemoval>
                    </a14:imgEffect>
                  </a14:imgLayer>
                </a14:imgProps>
              </a:ext>
            </a:extLst>
          </a:blip>
          <a:stretch>
            <a:fillRect/>
          </a:stretch>
        </p:blipFill>
        <p:spPr>
          <a:xfrm>
            <a:off x="457200" y="4791550"/>
            <a:ext cx="1448801" cy="1875471"/>
          </a:xfrm>
          <a:prstGeom prst="rect">
            <a:avLst/>
          </a:prstGeom>
        </p:spPr>
      </p:pic>
      <p:pic>
        <p:nvPicPr>
          <p:cNvPr id="16" name="Picture 15">
            <a:extLst>
              <a:ext uri="{FF2B5EF4-FFF2-40B4-BE49-F238E27FC236}">
                <a16:creationId xmlns:a16="http://schemas.microsoft.com/office/drawing/2014/main" xmlns="" id="{B3234CA4-1BCE-41CC-AE3B-6DFAF81038D0}"/>
              </a:ext>
            </a:extLst>
          </p:cNvPr>
          <p:cNvPicPr>
            <a:picLocks noChangeAspect="1"/>
          </p:cNvPicPr>
          <p:nvPr/>
        </p:nvPicPr>
        <p:blipFill>
          <a:blip r:embed="rId5"/>
          <a:stretch>
            <a:fillRect/>
          </a:stretch>
        </p:blipFill>
        <p:spPr>
          <a:xfrm>
            <a:off x="228600" y="1128297"/>
            <a:ext cx="1857876" cy="1951550"/>
          </a:xfrm>
          <a:prstGeom prst="rect">
            <a:avLst/>
          </a:prstGeom>
        </p:spPr>
      </p:pic>
      <p:pic>
        <p:nvPicPr>
          <p:cNvPr id="17" name="Picture 16">
            <a:extLst>
              <a:ext uri="{FF2B5EF4-FFF2-40B4-BE49-F238E27FC236}">
                <a16:creationId xmlns:a16="http://schemas.microsoft.com/office/drawing/2014/main" xmlns="" id="{34A7815E-BDEA-4B5A-8179-BC71F2BD179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48571" y1="10526" x2="48571" y2="10526"/>
                        <a14:foregroundMark x1="46000" y1="19474" x2="46000" y2="19474"/>
                        <a14:foregroundMark x1="46000" y1="41579" x2="46000" y2="41579"/>
                        <a14:foregroundMark x1="37714" y1="55789" x2="37714" y2="55789"/>
                      </a14:backgroundRemoval>
                    </a14:imgEffect>
                    <a14:imgEffect>
                      <a14:saturation sat="0"/>
                    </a14:imgEffect>
                  </a14:imgLayer>
                </a14:imgProps>
              </a:ext>
            </a:extLst>
          </a:blip>
          <a:stretch>
            <a:fillRect/>
          </a:stretch>
        </p:blipFill>
        <p:spPr>
          <a:xfrm>
            <a:off x="40744" y="3193671"/>
            <a:ext cx="2475858" cy="1344037"/>
          </a:xfrm>
          <a:prstGeom prst="rect">
            <a:avLst/>
          </a:prstGeom>
        </p:spPr>
      </p:pic>
    </p:spTree>
    <p:extLst>
      <p:ext uri="{BB962C8B-B14F-4D97-AF65-F5344CB8AC3E}">
        <p14:creationId xmlns:p14="http://schemas.microsoft.com/office/powerpoint/2010/main" val="1301396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8DC6FE-8CDD-4D5F-BFD9-9E7FD07A68DC}"/>
              </a:ext>
            </a:extLst>
          </p:cNvPr>
          <p:cNvSpPr>
            <a:spLocks noGrp="1"/>
          </p:cNvSpPr>
          <p:nvPr>
            <p:ph type="title"/>
          </p:nvPr>
        </p:nvSpPr>
        <p:spPr/>
        <p:txBody>
          <a:bodyPr>
            <a:normAutofit fontScale="90000"/>
          </a:bodyPr>
          <a:lstStyle/>
          <a:p>
            <a:pPr algn="ctr"/>
            <a:r>
              <a:rPr lang="en-US" b="1" dirty="0"/>
              <a:t>Short-term Vocational Certificate Proposals</a:t>
            </a:r>
          </a:p>
        </p:txBody>
      </p:sp>
      <p:sp>
        <p:nvSpPr>
          <p:cNvPr id="3" name="Content Placeholder 2">
            <a:extLst>
              <a:ext uri="{FF2B5EF4-FFF2-40B4-BE49-F238E27FC236}">
                <a16:creationId xmlns:a16="http://schemas.microsoft.com/office/drawing/2014/main" xmlns="" id="{8D7802A9-BD30-4004-A286-006F0719CB8E}"/>
              </a:ext>
            </a:extLst>
          </p:cNvPr>
          <p:cNvSpPr>
            <a:spLocks noGrp="1"/>
          </p:cNvSpPr>
          <p:nvPr>
            <p:ph idx="1"/>
          </p:nvPr>
        </p:nvSpPr>
        <p:spPr/>
        <p:txBody>
          <a:bodyPr>
            <a:normAutofit lnSpcReduction="10000"/>
          </a:bodyPr>
          <a:lstStyle/>
          <a:p>
            <a:r>
              <a:rPr lang="en-US" dirty="0"/>
              <a:t>STV program proposals must provide evidence of high employment potential in one of two ways: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No regional or advisory input required for STV certificate proposals</a:t>
            </a:r>
          </a:p>
          <a:p>
            <a:endParaRPr lang="en-US" dirty="0"/>
          </a:p>
        </p:txBody>
      </p:sp>
      <p:graphicFrame>
        <p:nvGraphicFramePr>
          <p:cNvPr id="5" name="Table 4">
            <a:extLst>
              <a:ext uri="{FF2B5EF4-FFF2-40B4-BE49-F238E27FC236}">
                <a16:creationId xmlns:a16="http://schemas.microsoft.com/office/drawing/2014/main" xmlns="" id="{868DBBB2-86DB-43AC-A888-28EF6B650555}"/>
              </a:ext>
            </a:extLst>
          </p:cNvPr>
          <p:cNvGraphicFramePr>
            <a:graphicFrameLocks noGrp="1"/>
          </p:cNvGraphicFramePr>
          <p:nvPr>
            <p:extLst>
              <p:ext uri="{D42A27DB-BD31-4B8C-83A1-F6EECF244321}">
                <p14:modId xmlns:p14="http://schemas.microsoft.com/office/powerpoint/2010/main" val="1218411500"/>
              </p:ext>
            </p:extLst>
          </p:nvPr>
        </p:nvGraphicFramePr>
        <p:xfrm>
          <a:off x="624840" y="2540000"/>
          <a:ext cx="8061960" cy="2717800"/>
        </p:xfrm>
        <a:graphic>
          <a:graphicData uri="http://schemas.openxmlformats.org/drawingml/2006/table">
            <a:tbl>
              <a:tblPr firstRow="1" bandRow="1">
                <a:tableStyleId>{E8B1032C-EA38-4F05-BA0D-38AFFFC7BED3}</a:tableStyleId>
              </a:tblPr>
              <a:tblGrid>
                <a:gridCol w="8061960">
                  <a:extLst>
                    <a:ext uri="{9D8B030D-6E8A-4147-A177-3AD203B41FA5}">
                      <a16:colId xmlns:a16="http://schemas.microsoft.com/office/drawing/2014/main" xmlns="" val="1627433905"/>
                    </a:ext>
                  </a:extLst>
                </a:gridCol>
              </a:tblGrid>
              <a:tr h="1358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Identify the area of instruction on the list of occupational titles with high employment potential (</a:t>
                      </a:r>
                      <a:r>
                        <a:rPr lang="en-US" sz="2400" b="0" dirty="0">
                          <a:hlinkClick r:id="rId3"/>
                        </a:rPr>
                        <a:t>http://www.labormarketinfo.ca.gov</a:t>
                      </a:r>
                      <a:r>
                        <a:rPr lang="en-US" sz="2400" b="0" dirty="0"/>
                        <a:t> ) </a:t>
                      </a:r>
                    </a:p>
                  </a:txBody>
                  <a:tcPr anchor="ctr">
                    <a:solidFill>
                      <a:schemeClr val="accent3">
                        <a:lumMod val="20000"/>
                        <a:lumOff val="80000"/>
                      </a:schemeClr>
                    </a:solidFill>
                  </a:tcPr>
                </a:tc>
                <a:extLst>
                  <a:ext uri="{0D108BD9-81ED-4DB2-BD59-A6C34878D82A}">
                    <a16:rowId xmlns:a16="http://schemas.microsoft.com/office/drawing/2014/main" xmlns="" val="1474233017"/>
                  </a:ext>
                </a:extLst>
              </a:tr>
              <a:tr h="1358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Attach another data source containing current labor market or job availability data with an explanation of how the data is verified </a:t>
                      </a:r>
                    </a:p>
                  </a:txBody>
                  <a:tcPr anchor="ctr"/>
                </a:tc>
                <a:extLst>
                  <a:ext uri="{0D108BD9-81ED-4DB2-BD59-A6C34878D82A}">
                    <a16:rowId xmlns:a16="http://schemas.microsoft.com/office/drawing/2014/main" xmlns="" val="729222166"/>
                  </a:ext>
                </a:extLst>
              </a:tr>
            </a:tbl>
          </a:graphicData>
        </a:graphic>
      </p:graphicFrame>
    </p:spTree>
    <p:extLst>
      <p:ext uri="{BB962C8B-B14F-4D97-AF65-F5344CB8AC3E}">
        <p14:creationId xmlns:p14="http://schemas.microsoft.com/office/powerpoint/2010/main" val="3901980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Proposed processes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15602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ASCCC Resolution 9.02 (F2018)</a:t>
            </a:r>
          </a:p>
        </p:txBody>
      </p:sp>
      <p:sp>
        <p:nvSpPr>
          <p:cNvPr id="3" name="Content Placeholder 2"/>
          <p:cNvSpPr>
            <a:spLocks noGrp="1"/>
          </p:cNvSpPr>
          <p:nvPr>
            <p:ph idx="1"/>
          </p:nvPr>
        </p:nvSpPr>
        <p:spPr/>
        <p:txBody>
          <a:bodyPr/>
          <a:lstStyle/>
          <a:p>
            <a:pPr marL="0" indent="0" algn="ctr">
              <a:buClr>
                <a:srgbClr val="0070C0"/>
              </a:buClr>
              <a:buNone/>
            </a:pPr>
            <a:r>
              <a:rPr lang="en-US" sz="2800" u="sng" dirty="0">
                <a:latin typeface="Times New Roman" panose="02020603050405020304" pitchFamily="18" charset="0"/>
                <a:cs typeface="Times New Roman" panose="02020603050405020304" pitchFamily="18" charset="0"/>
                <a:hlinkClick r:id="rId2"/>
              </a:rPr>
              <a:t>Equalize Noncredit Curriculum Processes to Align with Local Approval of Credit Curriculum Processes</a:t>
            </a:r>
            <a:endParaRPr lang="en-US" sz="2800" u="sng" dirty="0">
              <a:latin typeface="Times New Roman" panose="02020603050405020304" pitchFamily="18" charset="0"/>
              <a:cs typeface="Times New Roman" panose="02020603050405020304" pitchFamily="18" charset="0"/>
            </a:endParaRPr>
          </a:p>
          <a:p>
            <a:pPr marL="0" indent="0">
              <a:buClr>
                <a:srgbClr val="0070C0"/>
              </a:buClr>
              <a:buNone/>
            </a:pPr>
            <a:endParaRPr lang="en-US" dirty="0">
              <a:latin typeface="Times New Roman" panose="02020603050405020304" pitchFamily="18" charset="0"/>
              <a:cs typeface="Times New Roman" panose="02020603050405020304" pitchFamily="18" charset="0"/>
            </a:endParaRPr>
          </a:p>
          <a:p>
            <a:pPr marL="0" indent="0">
              <a:buClr>
                <a:srgbClr val="0070C0"/>
              </a:buClr>
              <a:buNone/>
            </a:pPr>
            <a:r>
              <a:rPr lang="en-US" dirty="0">
                <a:latin typeface="Times New Roman" panose="02020603050405020304" pitchFamily="18" charset="0"/>
                <a:cs typeface="Times New Roman" panose="02020603050405020304" pitchFamily="18" charset="0"/>
              </a:rPr>
              <a:t>Resolved, That the Academic Senate for California Community Colleges work with the California Community Colleges Chancellor’s Office and other stakeholders to equalize noncredit curriculum processes to align with local approval of credit curriculum processes.</a:t>
            </a:r>
          </a:p>
        </p:txBody>
      </p:sp>
    </p:spTree>
    <p:extLst>
      <p:ext uri="{BB962C8B-B14F-4D97-AF65-F5344CB8AC3E}">
        <p14:creationId xmlns:p14="http://schemas.microsoft.com/office/powerpoint/2010/main" val="1561759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Local Approval of Credit Courses </a:t>
            </a:r>
            <a:r>
              <a:rPr lang="en-US"/>
              <a:t>&amp; Programs</a:t>
            </a:r>
            <a:endParaRPr lang="en-US" dirty="0"/>
          </a:p>
        </p:txBody>
      </p:sp>
      <p:sp>
        <p:nvSpPr>
          <p:cNvPr id="3" name="Content Placeholder 2"/>
          <p:cNvSpPr>
            <a:spLocks noGrp="1"/>
          </p:cNvSpPr>
          <p:nvPr>
            <p:ph idx="1"/>
          </p:nvPr>
        </p:nvSpPr>
        <p:spPr/>
        <p:txBody>
          <a:bodyPr>
            <a:normAutofit/>
          </a:bodyPr>
          <a:lstStyle/>
          <a:p>
            <a:pPr marL="0" indent="0" algn="ctr">
              <a:buClr>
                <a:srgbClr val="0070C0"/>
              </a:buClr>
              <a:buNone/>
            </a:pPr>
            <a:r>
              <a:rPr lang="en-US" dirty="0">
                <a:latin typeface="Times New Roman" panose="02020603050405020304" pitchFamily="18" charset="0"/>
                <a:cs typeface="Times New Roman" panose="02020603050405020304" pitchFamily="18" charset="0"/>
              </a:rPr>
              <a:t>Automated Curriculum Approval</a:t>
            </a:r>
          </a:p>
          <a:p>
            <a:pPr>
              <a:buClr>
                <a:srgbClr val="0070C0"/>
              </a:buClr>
            </a:pPr>
            <a:r>
              <a:rPr lang="en-US" dirty="0">
                <a:latin typeface="Times New Roman" panose="02020603050405020304" pitchFamily="18" charset="0"/>
                <a:cs typeface="Times New Roman" panose="02020603050405020304" pitchFamily="18" charset="0"/>
              </a:rPr>
              <a:t>Recommended by Curriculum Committee/Academic Senate </a:t>
            </a:r>
          </a:p>
          <a:p>
            <a:pPr>
              <a:buClr>
                <a:srgbClr val="0070C0"/>
              </a:buClr>
            </a:pPr>
            <a:r>
              <a:rPr lang="en-US" dirty="0">
                <a:latin typeface="Times New Roman" panose="02020603050405020304" pitchFamily="18" charset="0"/>
                <a:cs typeface="Times New Roman" panose="02020603050405020304" pitchFamily="18" charset="0"/>
              </a:rPr>
              <a:t>Approved by Local Board of Trustees </a:t>
            </a:r>
          </a:p>
          <a:p>
            <a:pPr>
              <a:buClr>
                <a:srgbClr val="0070C0"/>
              </a:buClr>
            </a:pPr>
            <a:r>
              <a:rPr lang="en-US" dirty="0">
                <a:latin typeface="Times New Roman" panose="02020603050405020304" pitchFamily="18" charset="0"/>
                <a:cs typeface="Times New Roman" panose="02020603050405020304" pitchFamily="18" charset="0"/>
              </a:rPr>
              <a:t>Chaptered by the Chancellor’s Office </a:t>
            </a:r>
          </a:p>
          <a:p>
            <a:pPr>
              <a:buClr>
                <a:srgbClr val="0070C0"/>
              </a:buClr>
            </a:pPr>
            <a:r>
              <a:rPr lang="en-US" dirty="0">
                <a:latin typeface="Times New Roman" panose="02020603050405020304" pitchFamily="18" charset="0"/>
                <a:cs typeface="Times New Roman" panose="02020603050405020304" pitchFamily="18" charset="0"/>
              </a:rPr>
              <a:t>Certified by the Curriculum Chair, CIO, Academic Senate President, CEO:</a:t>
            </a:r>
          </a:p>
          <a:p>
            <a:pPr lvl="1">
              <a:buClr>
                <a:srgbClr val="0070C0"/>
              </a:buClr>
            </a:pPr>
            <a:r>
              <a:rPr lang="en-US" dirty="0">
                <a:latin typeface="Times New Roman" panose="02020603050405020304" pitchFamily="18" charset="0"/>
                <a:cs typeface="Times New Roman" panose="02020603050405020304" pitchFamily="18" charset="0"/>
              </a:rPr>
              <a:t>All credit courses</a:t>
            </a:r>
          </a:p>
          <a:p>
            <a:pPr lvl="1">
              <a:buClr>
                <a:srgbClr val="0070C0"/>
              </a:buClr>
            </a:pPr>
            <a:r>
              <a:rPr lang="en-US" dirty="0">
                <a:latin typeface="Times New Roman" panose="02020603050405020304" pitchFamily="18" charset="0"/>
                <a:cs typeface="Times New Roman" panose="02020603050405020304" pitchFamily="18" charset="0"/>
              </a:rPr>
              <a:t>Modified credit programs with the exception of ADTs</a:t>
            </a:r>
          </a:p>
          <a:p>
            <a:pPr lvl="1">
              <a:buClr>
                <a:srgbClr val="0070C0"/>
              </a:buClr>
            </a:pPr>
            <a:r>
              <a:rPr lang="en-US" dirty="0">
                <a:latin typeface="Times New Roman" panose="02020603050405020304" pitchFamily="18" charset="0"/>
                <a:cs typeface="Times New Roman" panose="02020603050405020304" pitchFamily="18" charset="0"/>
              </a:rPr>
              <a:t>New credit programs with a goal of local program with the exception of new CTE credit programs and Apprenticeship</a:t>
            </a:r>
          </a:p>
          <a:p>
            <a:pPr lvl="1">
              <a:buClr>
                <a:srgbClr val="FF0000"/>
              </a:buClr>
            </a:pPr>
            <a:r>
              <a:rPr lang="en-US" i="1" dirty="0">
                <a:latin typeface="Times New Roman" panose="02020603050405020304" pitchFamily="18" charset="0"/>
                <a:cs typeface="Times New Roman" panose="02020603050405020304" pitchFamily="18" charset="0"/>
              </a:rPr>
              <a:t>CTE C-ID Aligned Programs – </a:t>
            </a:r>
            <a:r>
              <a:rPr lang="en-US" i="1" dirty="0">
                <a:solidFill>
                  <a:srgbClr val="FF0000"/>
                </a:solidFill>
                <a:latin typeface="Times New Roman" panose="02020603050405020304" pitchFamily="18" charset="0"/>
                <a:cs typeface="Times New Roman" panose="02020603050405020304" pitchFamily="18" charset="0"/>
              </a:rPr>
              <a:t>recommended by 5C for fall 2019 Certification</a:t>
            </a:r>
            <a:endParaRPr lang="en-US" i="1" dirty="0">
              <a:latin typeface="Times New Roman" panose="02020603050405020304" pitchFamily="18" charset="0"/>
              <a:cs typeface="Times New Roman" panose="02020603050405020304" pitchFamily="18" charset="0"/>
            </a:endParaRPr>
          </a:p>
          <a:p>
            <a:pPr lvl="1" indent="0">
              <a:buClr>
                <a:srgbClr val="0070C0"/>
              </a:buClr>
              <a:buNone/>
            </a:pP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16246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PROPOSED for </a:t>
            </a:r>
            <a:br>
              <a:rPr lang="en-US" dirty="0"/>
            </a:br>
            <a:r>
              <a:rPr lang="en-US" dirty="0"/>
              <a:t>Streamlined Noncredit Approval</a:t>
            </a:r>
          </a:p>
        </p:txBody>
      </p:sp>
      <p:sp>
        <p:nvSpPr>
          <p:cNvPr id="3" name="Content Placeholder 2"/>
          <p:cNvSpPr>
            <a:spLocks noGrp="1"/>
          </p:cNvSpPr>
          <p:nvPr>
            <p:ph idx="1"/>
          </p:nvPr>
        </p:nvSpPr>
        <p:spPr/>
        <p:txBody>
          <a:bodyPr/>
          <a:lstStyle/>
          <a:p>
            <a:pPr marL="0" indent="0" algn="ctr">
              <a:buClr>
                <a:srgbClr val="0070C0"/>
              </a:buClr>
              <a:buNone/>
            </a:pPr>
            <a:r>
              <a:rPr lang="en-US" dirty="0">
                <a:latin typeface="Times New Roman" panose="02020603050405020304" pitchFamily="18" charset="0"/>
                <a:cs typeface="Times New Roman" panose="02020603050405020304" pitchFamily="18" charset="0"/>
              </a:rPr>
              <a:t>Automated Curriculum Approval – Noncredit</a:t>
            </a:r>
          </a:p>
          <a:p>
            <a:pPr>
              <a:buClr>
                <a:srgbClr val="0070C0"/>
              </a:buClr>
            </a:pPr>
            <a:r>
              <a:rPr lang="en-US" dirty="0">
                <a:latin typeface="Times New Roman" panose="02020603050405020304" pitchFamily="18" charset="0"/>
                <a:cs typeface="Times New Roman" panose="02020603050405020304" pitchFamily="18" charset="0"/>
              </a:rPr>
              <a:t>Recommended by Curriculum Committee/Academic Senate </a:t>
            </a:r>
          </a:p>
          <a:p>
            <a:pPr>
              <a:buClr>
                <a:srgbClr val="0070C0"/>
              </a:buClr>
            </a:pPr>
            <a:r>
              <a:rPr lang="en-US" dirty="0">
                <a:latin typeface="Times New Roman" panose="02020603050405020304" pitchFamily="18" charset="0"/>
                <a:cs typeface="Times New Roman" panose="02020603050405020304" pitchFamily="18" charset="0"/>
              </a:rPr>
              <a:t>Approved by Local Board of Trustees </a:t>
            </a:r>
          </a:p>
          <a:p>
            <a:pPr>
              <a:buClr>
                <a:srgbClr val="0070C0"/>
              </a:buClr>
            </a:pPr>
            <a:r>
              <a:rPr lang="en-US" dirty="0">
                <a:latin typeface="Times New Roman" panose="02020603050405020304" pitchFamily="18" charset="0"/>
                <a:cs typeface="Times New Roman" panose="02020603050405020304" pitchFamily="18" charset="0"/>
              </a:rPr>
              <a:t>Chaptered by the Chancellor’s Office </a:t>
            </a:r>
          </a:p>
          <a:p>
            <a:pPr>
              <a:buClr>
                <a:srgbClr val="0070C0"/>
              </a:buClr>
            </a:pPr>
            <a:r>
              <a:rPr lang="en-US" dirty="0">
                <a:latin typeface="Times New Roman" panose="02020603050405020304" pitchFamily="18" charset="0"/>
                <a:cs typeface="Times New Roman" panose="02020603050405020304" pitchFamily="18" charset="0"/>
              </a:rPr>
              <a:t>Certified by the Curriculum Chair, CIO, Academic Senate President, CEO:</a:t>
            </a:r>
          </a:p>
          <a:p>
            <a:pPr lvl="1">
              <a:buClr>
                <a:srgbClr val="0070C0"/>
              </a:buClr>
            </a:pPr>
            <a:r>
              <a:rPr lang="en-US" b="1" dirty="0">
                <a:latin typeface="Times New Roman" panose="02020603050405020304" pitchFamily="18" charset="0"/>
                <a:cs typeface="Times New Roman" panose="02020603050405020304" pitchFamily="18" charset="0"/>
              </a:rPr>
              <a:t>All noncredit courses</a:t>
            </a:r>
          </a:p>
          <a:p>
            <a:pPr lvl="1">
              <a:buClr>
                <a:srgbClr val="0070C0"/>
              </a:buClr>
            </a:pPr>
            <a:r>
              <a:rPr lang="en-US" b="1" dirty="0">
                <a:latin typeface="Times New Roman" panose="02020603050405020304" pitchFamily="18" charset="0"/>
                <a:cs typeface="Times New Roman" panose="02020603050405020304" pitchFamily="18" charset="0"/>
              </a:rPr>
              <a:t>Modified noncredit programs</a:t>
            </a:r>
          </a:p>
          <a:p>
            <a:pPr lvl="1">
              <a:buClr>
                <a:srgbClr val="0070C0"/>
              </a:buClr>
            </a:pPr>
            <a:r>
              <a:rPr lang="en-US" b="1" dirty="0">
                <a:latin typeface="Times New Roman" panose="02020603050405020304" pitchFamily="18" charset="0"/>
                <a:cs typeface="Times New Roman" panose="02020603050405020304" pitchFamily="18" charset="0"/>
              </a:rPr>
              <a:t>New noncredit programs with the exception of CDCP short-term vocational noncredit programs</a:t>
            </a:r>
          </a:p>
          <a:p>
            <a:endParaRPr lang="en-US" dirty="0"/>
          </a:p>
        </p:txBody>
      </p:sp>
    </p:spTree>
    <p:extLst>
      <p:ext uri="{BB962C8B-B14F-4D97-AF65-F5344CB8AC3E}">
        <p14:creationId xmlns:p14="http://schemas.microsoft.com/office/powerpoint/2010/main" val="1886579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EA6133-CCB4-0748-827C-AC260CBB78F0}"/>
              </a:ext>
            </a:extLst>
          </p:cNvPr>
          <p:cNvSpPr>
            <a:spLocks noGrp="1"/>
          </p:cNvSpPr>
          <p:nvPr>
            <p:ph type="title"/>
          </p:nvPr>
        </p:nvSpPr>
        <p:spPr/>
        <p:txBody>
          <a:bodyPr/>
          <a:lstStyle/>
          <a:p>
            <a:r>
              <a:rPr lang="en-US" dirty="0"/>
              <a:t>California Ed Code 84760.5</a:t>
            </a:r>
          </a:p>
        </p:txBody>
      </p:sp>
      <p:sp>
        <p:nvSpPr>
          <p:cNvPr id="3" name="Content Placeholder 2">
            <a:extLst>
              <a:ext uri="{FF2B5EF4-FFF2-40B4-BE49-F238E27FC236}">
                <a16:creationId xmlns:a16="http://schemas.microsoft.com/office/drawing/2014/main" xmlns="" id="{E44C68BC-49D9-6546-A732-ABA566B4698E}"/>
              </a:ext>
            </a:extLst>
          </p:cNvPr>
          <p:cNvSpPr>
            <a:spLocks noGrp="1"/>
          </p:cNvSpPr>
          <p:nvPr>
            <p:ph idx="1"/>
          </p:nvPr>
        </p:nvSpPr>
        <p:spPr/>
        <p:txBody>
          <a:bodyPr>
            <a:normAutofit fontScale="92500"/>
          </a:bodyPr>
          <a:lstStyle/>
          <a:p>
            <a:r>
              <a:rPr lang="en-US" dirty="0"/>
              <a:t>(a) For purposes of this chapter, the following career development and college preparation courses and classes for which no credit is given, and that are offered in a sequence of courses leading to a certificate of completion, that lead to improved employability or job placement opportunities, or to a certificate of competency in a recognized career field by articulating with college-level coursework, completion of an associate of arts degree, or for transfer to a four-year degree program, shall be eligible for funding subject to subdivision </a:t>
            </a:r>
          </a:p>
          <a:p>
            <a:pPr marL="0" indent="0">
              <a:buNone/>
            </a:pPr>
            <a:r>
              <a:rPr lang="en-US" dirty="0"/>
              <a:t>(b)(3) </a:t>
            </a:r>
            <a:r>
              <a:rPr lang="en-US" dirty="0">
                <a:highlight>
                  <a:srgbClr val="FFFF00"/>
                </a:highlight>
              </a:rPr>
              <a:t>Short-term vocational programs with high-employment potential, as determined by the chancellor in consultation with the Employment Development Department </a:t>
            </a:r>
            <a:r>
              <a:rPr lang="en-US" dirty="0"/>
              <a:t>utilizing job demand data provided by that department.</a:t>
            </a:r>
          </a:p>
        </p:txBody>
      </p:sp>
    </p:spTree>
    <p:extLst>
      <p:ext uri="{BB962C8B-B14F-4D97-AF65-F5344CB8AC3E}">
        <p14:creationId xmlns:p14="http://schemas.microsoft.com/office/powerpoint/2010/main" val="3613974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pPr>
              <a:spcBef>
                <a:spcPts val="0"/>
              </a:spcBef>
              <a:buClrTx/>
              <a:buSzTx/>
            </a:pPr>
            <a:r>
              <a:rPr lang="en-US" sz="2800" dirty="0"/>
              <a:t>Current Noncredit Course and Approval Processes</a:t>
            </a:r>
          </a:p>
          <a:p>
            <a:pPr>
              <a:spcBef>
                <a:spcPts val="0"/>
              </a:spcBef>
              <a:buClrTx/>
              <a:buSzTx/>
            </a:pPr>
            <a:endParaRPr lang="en-US" sz="2800" dirty="0"/>
          </a:p>
          <a:p>
            <a:pPr>
              <a:spcBef>
                <a:spcPts val="0"/>
              </a:spcBef>
              <a:buClrTx/>
              <a:buSzTx/>
            </a:pPr>
            <a:r>
              <a:rPr lang="en-US" sz="2800" dirty="0"/>
              <a:t>Proposed Streamlined Noncredit Course and Approval Processes</a:t>
            </a:r>
          </a:p>
          <a:p>
            <a:pPr>
              <a:spcBef>
                <a:spcPts val="0"/>
              </a:spcBef>
              <a:buClrTx/>
              <a:buSzTx/>
            </a:pPr>
            <a:endParaRPr lang="en-US" sz="2800" dirty="0"/>
          </a:p>
          <a:p>
            <a:pPr>
              <a:spcBef>
                <a:spcPts val="0"/>
              </a:spcBef>
              <a:buClrTx/>
              <a:buSzTx/>
            </a:pPr>
            <a:r>
              <a:rPr lang="en-US" sz="2800" dirty="0"/>
              <a:t>Q &amp; A</a:t>
            </a:r>
          </a:p>
        </p:txBody>
      </p:sp>
    </p:spTree>
    <p:extLst>
      <p:ext uri="{BB962C8B-B14F-4D97-AF65-F5344CB8AC3E}">
        <p14:creationId xmlns:p14="http://schemas.microsoft.com/office/powerpoint/2010/main" val="758733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Concerns and Responsibilities</a:t>
            </a:r>
          </a:p>
        </p:txBody>
      </p:sp>
      <p:sp>
        <p:nvSpPr>
          <p:cNvPr id="3" name="Content Placeholder 2"/>
          <p:cNvSpPr>
            <a:spLocks noGrp="1"/>
          </p:cNvSpPr>
          <p:nvPr>
            <p:ph idx="1"/>
          </p:nvPr>
        </p:nvSpPr>
        <p:spPr/>
        <p:txBody>
          <a:bodyPr/>
          <a:lstStyle/>
          <a:p>
            <a:r>
              <a:rPr lang="en-US" dirty="0"/>
              <a:t>Colleges and districts need to be cognizant of the ten noncredit categories and must ensure all approved courses clearly fit into an appropriate category</a:t>
            </a:r>
          </a:p>
          <a:p>
            <a:endParaRPr lang="en-US" dirty="0"/>
          </a:p>
          <a:p>
            <a:r>
              <a:rPr lang="en-US" dirty="0"/>
              <a:t>Approved noncredit certificate programs must clearly align with the appropriate CDCP certificate</a:t>
            </a:r>
          </a:p>
          <a:p>
            <a:endParaRPr lang="en-US" dirty="0"/>
          </a:p>
          <a:p>
            <a:r>
              <a:rPr lang="en-US" dirty="0"/>
              <a:t>Be responsible and respectful of the regulations! </a:t>
            </a:r>
            <a:br>
              <a:rPr lang="en-US" dirty="0"/>
            </a:br>
            <a:r>
              <a:rPr lang="en-US" dirty="0"/>
              <a:t>Otherwise streamlined noncredit approval is in jeopardy for everyone</a:t>
            </a:r>
          </a:p>
          <a:p>
            <a:endParaRPr lang="en-US" dirty="0"/>
          </a:p>
        </p:txBody>
      </p:sp>
    </p:spTree>
    <p:extLst>
      <p:ext uri="{BB962C8B-B14F-4D97-AF65-F5344CB8AC3E}">
        <p14:creationId xmlns:p14="http://schemas.microsoft.com/office/powerpoint/2010/main" val="1989285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CCCCO Periodic Review</a:t>
            </a:r>
          </a:p>
        </p:txBody>
      </p:sp>
      <p:sp>
        <p:nvSpPr>
          <p:cNvPr id="3" name="Content Placeholder 2"/>
          <p:cNvSpPr>
            <a:spLocks noGrp="1"/>
          </p:cNvSpPr>
          <p:nvPr>
            <p:ph idx="1"/>
          </p:nvPr>
        </p:nvSpPr>
        <p:spPr/>
        <p:txBody>
          <a:bodyPr/>
          <a:lstStyle/>
          <a:p>
            <a:pPr marL="0" indent="0">
              <a:buNone/>
            </a:pPr>
            <a:r>
              <a:rPr lang="en-US" sz="2800" dirty="0">
                <a:latin typeface="Times New Roman" panose="02020603050405020304" pitchFamily="18" charset="0"/>
                <a:cs typeface="Times New Roman" panose="02020603050405020304" pitchFamily="18" charset="0"/>
              </a:rPr>
              <a:t>The Chancellor’s Office will conduct periodic reviews of self-certified curriculum to ensure compliance with all statutes and regulations</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The Chancellor may at any time limit or terminate the college district’s ability to self-certify curriculum.</a:t>
            </a:r>
          </a:p>
          <a:p>
            <a:endParaRPr lang="en-US" dirty="0"/>
          </a:p>
        </p:txBody>
      </p:sp>
    </p:spTree>
    <p:extLst>
      <p:ext uri="{BB962C8B-B14F-4D97-AF65-F5344CB8AC3E}">
        <p14:creationId xmlns:p14="http://schemas.microsoft.com/office/powerpoint/2010/main" val="2036002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Title 5 Revisions Needed for </a:t>
            </a:r>
            <a:br>
              <a:rPr lang="en-US" dirty="0"/>
            </a:br>
            <a:r>
              <a:rPr lang="en-US" dirty="0"/>
              <a:t>Streamlined Noncredit Approval</a:t>
            </a:r>
          </a:p>
        </p:txBody>
      </p:sp>
      <p:sp>
        <p:nvSpPr>
          <p:cNvPr id="3" name="Content Placeholder 2"/>
          <p:cNvSpPr>
            <a:spLocks noGrp="1"/>
          </p:cNvSpPr>
          <p:nvPr>
            <p:ph idx="1"/>
          </p:nvPr>
        </p:nvSpPr>
        <p:spPr>
          <a:xfrm>
            <a:off x="457199" y="1600200"/>
            <a:ext cx="8474149" cy="4876800"/>
          </a:xfrm>
        </p:spPr>
        <p:txBody>
          <a:bodyPr/>
          <a:lstStyle/>
          <a:p>
            <a:pPr>
              <a:buClr>
                <a:srgbClr val="0070C0"/>
              </a:buClr>
            </a:pPr>
            <a:endParaRPr lang="en-US" sz="2800" dirty="0">
              <a:latin typeface="Times New Roman" panose="02020603050405020304" pitchFamily="18" charset="0"/>
              <a:cs typeface="Times New Roman" panose="02020603050405020304" pitchFamily="18" charset="0"/>
            </a:endParaRPr>
          </a:p>
          <a:p>
            <a:pPr>
              <a:buClr>
                <a:srgbClr val="0070C0"/>
              </a:buClr>
            </a:pPr>
            <a:r>
              <a:rPr lang="en-US" sz="2800" dirty="0">
                <a:latin typeface="Times New Roman" panose="02020603050405020304" pitchFamily="18" charset="0"/>
                <a:cs typeface="Times New Roman" panose="02020603050405020304" pitchFamily="18" charset="0"/>
              </a:rPr>
              <a:t>§55150 – Approval of Noncredit Courses and Programs</a:t>
            </a:r>
          </a:p>
          <a:p>
            <a:pPr>
              <a:buClr>
                <a:srgbClr val="0070C0"/>
              </a:buClr>
            </a:pPr>
            <a:r>
              <a:rPr lang="en-US" sz="2800" dirty="0">
                <a:latin typeface="Times New Roman" panose="02020603050405020304" pitchFamily="18" charset="0"/>
                <a:cs typeface="Times New Roman" panose="02020603050405020304" pitchFamily="18" charset="0"/>
              </a:rPr>
              <a:t>§55151 – Career Development and College Preparation</a:t>
            </a:r>
          </a:p>
          <a:p>
            <a:pPr>
              <a:buClr>
                <a:srgbClr val="0070C0"/>
              </a:buClr>
            </a:pPr>
            <a:r>
              <a:rPr lang="en-US" sz="2800" dirty="0">
                <a:latin typeface="Times New Roman" panose="02020603050405020304" pitchFamily="18" charset="0"/>
                <a:cs typeface="Times New Roman" panose="02020603050405020304" pitchFamily="18" charset="0"/>
              </a:rPr>
              <a:t>§55154 – Adult High School Diploma Programs</a:t>
            </a:r>
          </a:p>
          <a:p>
            <a:pPr>
              <a:buClr>
                <a:srgbClr val="0070C0"/>
              </a:buClr>
            </a:pPr>
            <a:r>
              <a:rPr lang="en-US" sz="2800" dirty="0">
                <a:latin typeface="Times New Roman" panose="02020603050405020304" pitchFamily="18" charset="0"/>
                <a:cs typeface="Times New Roman" panose="02020603050405020304" pitchFamily="18" charset="0"/>
              </a:rPr>
              <a:t>§55155 – Noncredit Certificates</a:t>
            </a:r>
          </a:p>
          <a:p>
            <a:pPr>
              <a:buClr>
                <a:srgbClr val="0070C0"/>
              </a:buClr>
            </a:pPr>
            <a:r>
              <a:rPr lang="en-US" sz="2800" dirty="0">
                <a:latin typeface="Times New Roman" panose="02020603050405020304" pitchFamily="18" charset="0"/>
                <a:cs typeface="Times New Roman" panose="02020603050405020304" pitchFamily="18" charset="0"/>
              </a:rPr>
              <a:t>§58160 – Noncredit Course Funding </a:t>
            </a:r>
          </a:p>
          <a:p>
            <a:endParaRPr lang="en-US" dirty="0"/>
          </a:p>
        </p:txBody>
      </p:sp>
    </p:spTree>
    <p:extLst>
      <p:ext uri="{BB962C8B-B14F-4D97-AF65-F5344CB8AC3E}">
        <p14:creationId xmlns:p14="http://schemas.microsoft.com/office/powerpoint/2010/main" val="1643569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History and Current Status </a:t>
            </a:r>
            <a:br>
              <a:rPr lang="en-US" dirty="0"/>
            </a:br>
            <a:r>
              <a:rPr lang="en-US" dirty="0"/>
              <a:t>of Proposal &amp; Title 5 Revisions</a:t>
            </a:r>
          </a:p>
        </p:txBody>
      </p:sp>
      <p:sp>
        <p:nvSpPr>
          <p:cNvPr id="3" name="Content Placeholder 2"/>
          <p:cNvSpPr>
            <a:spLocks noGrp="1"/>
          </p:cNvSpPr>
          <p:nvPr>
            <p:ph idx="1"/>
          </p:nvPr>
        </p:nvSpPr>
        <p:spPr/>
        <p:txBody>
          <a:bodyPr>
            <a:normAutofit fontScale="92500"/>
          </a:bodyPr>
          <a:lstStyle/>
          <a:p>
            <a:pPr>
              <a:buClr>
                <a:srgbClr val="0070C0"/>
              </a:buClr>
            </a:pPr>
            <a:r>
              <a:rPr lang="en-US" dirty="0">
                <a:latin typeface="Times New Roman" panose="02020603050405020304" pitchFamily="18" charset="0"/>
                <a:cs typeface="Times New Roman" panose="02020603050405020304" pitchFamily="18" charset="0"/>
              </a:rPr>
              <a:t>Noncredit draft regulations created by a 5C workgroup - early February 2019</a:t>
            </a:r>
          </a:p>
          <a:p>
            <a:pPr>
              <a:buClr>
                <a:srgbClr val="0070C0"/>
              </a:buClr>
            </a:pPr>
            <a:r>
              <a:rPr lang="en-US" dirty="0">
                <a:latin typeface="Times New Roman" panose="02020603050405020304" pitchFamily="18" charset="0"/>
                <a:cs typeface="Times New Roman" panose="02020603050405020304" pitchFamily="18" charset="0"/>
              </a:rPr>
              <a:t>Title 5 5C workgroup edited regulations for </a:t>
            </a:r>
            <a:r>
              <a:rPr lang="en-US" b="1" dirty="0">
                <a:latin typeface="Times New Roman" panose="02020603050405020304" pitchFamily="18" charset="0"/>
                <a:cs typeface="Times New Roman" panose="02020603050405020304" pitchFamily="18" charset="0"/>
              </a:rPr>
              <a:t>1</a:t>
            </a:r>
            <a:r>
              <a:rPr lang="en-US" b="1" baseline="30000" dirty="0">
                <a:latin typeface="Times New Roman" panose="02020603050405020304" pitchFamily="18" charset="0"/>
                <a:cs typeface="Times New Roman" panose="02020603050405020304" pitchFamily="18" charset="0"/>
              </a:rPr>
              <a:t>st</a:t>
            </a:r>
            <a:r>
              <a:rPr lang="en-US" b="1" dirty="0">
                <a:latin typeface="Times New Roman" panose="02020603050405020304" pitchFamily="18" charset="0"/>
                <a:cs typeface="Times New Roman" panose="02020603050405020304" pitchFamily="18" charset="0"/>
              </a:rPr>
              <a:t> Reading at February 22, 2019 5C meeting</a:t>
            </a:r>
          </a:p>
          <a:p>
            <a:pPr>
              <a:buClr>
                <a:srgbClr val="0070C0"/>
              </a:buClr>
            </a:pPr>
            <a:r>
              <a:rPr lang="en-US" dirty="0">
                <a:latin typeface="Times New Roman" panose="02020603050405020304" pitchFamily="18" charset="0"/>
                <a:cs typeface="Times New Roman" panose="02020603050405020304" pitchFamily="18" charset="0"/>
              </a:rPr>
              <a:t>Edits were made, sent to CCCCO Legal Counsel and Staff to review</a:t>
            </a:r>
          </a:p>
          <a:p>
            <a:pPr>
              <a:buClr>
                <a:srgbClr val="0070C0"/>
              </a:buClr>
            </a:pPr>
            <a:r>
              <a:rPr lang="en-US" dirty="0">
                <a:latin typeface="Times New Roman" panose="02020603050405020304" pitchFamily="18" charset="0"/>
                <a:cs typeface="Times New Roman" panose="02020603050405020304" pitchFamily="18" charset="0"/>
              </a:rPr>
              <a:t>Legal Counsel and 5C members fine-tuned the drafts and approved during the </a:t>
            </a:r>
            <a:r>
              <a:rPr lang="en-US" b="1" dirty="0">
                <a:latin typeface="Times New Roman" panose="02020603050405020304" pitchFamily="18" charset="0"/>
                <a:cs typeface="Times New Roman" panose="02020603050405020304" pitchFamily="18" charset="0"/>
              </a:rPr>
              <a:t>2</a:t>
            </a:r>
            <a:r>
              <a:rPr lang="en-US" b="1" baseline="30000" dirty="0">
                <a:latin typeface="Times New Roman" panose="02020603050405020304" pitchFamily="18" charset="0"/>
                <a:cs typeface="Times New Roman" panose="02020603050405020304" pitchFamily="18" charset="0"/>
              </a:rPr>
              <a:t>nd</a:t>
            </a:r>
            <a:r>
              <a:rPr lang="en-US" b="1" dirty="0">
                <a:latin typeface="Times New Roman" panose="02020603050405020304" pitchFamily="18" charset="0"/>
                <a:cs typeface="Times New Roman" panose="02020603050405020304" pitchFamily="18" charset="0"/>
              </a:rPr>
              <a:t> Reading at March 14, 2019 5C meeting</a:t>
            </a:r>
          </a:p>
          <a:p>
            <a:pPr>
              <a:buClr>
                <a:srgbClr val="0070C0"/>
              </a:buClr>
            </a:pPr>
            <a:r>
              <a:rPr lang="en-US" dirty="0">
                <a:latin typeface="Times New Roman" panose="02020603050405020304" pitchFamily="18" charset="0"/>
                <a:cs typeface="Times New Roman" panose="02020603050405020304" pitchFamily="18" charset="0"/>
              </a:rPr>
              <a:t>5C Co-chairs, CCCCO Legal Counsel, and VC Academic Affairs made final preparations for discussion at Consultation Council on April 18, 2019</a:t>
            </a:r>
          </a:p>
          <a:p>
            <a:pPr>
              <a:buClr>
                <a:srgbClr val="0070C0"/>
              </a:buClr>
            </a:pPr>
            <a:r>
              <a:rPr lang="en-US" dirty="0">
                <a:latin typeface="Times New Roman" panose="02020603050405020304" pitchFamily="18" charset="0"/>
                <a:cs typeface="Times New Roman" panose="02020603050405020304" pitchFamily="18" charset="0"/>
              </a:rPr>
              <a:t>Board of Governors reviewed at </a:t>
            </a:r>
            <a:r>
              <a:rPr lang="en-US" b="1" dirty="0">
                <a:latin typeface="Times New Roman" panose="02020603050405020304" pitchFamily="18" charset="0"/>
                <a:cs typeface="Times New Roman" panose="02020603050405020304" pitchFamily="18" charset="0"/>
              </a:rPr>
              <a:t>May 20, 2019 meeting</a:t>
            </a:r>
          </a:p>
          <a:p>
            <a:pPr>
              <a:buClr>
                <a:srgbClr val="0070C0"/>
              </a:buClr>
            </a:pPr>
            <a:r>
              <a:rPr lang="en-US" dirty="0">
                <a:latin typeface="Times New Roman" panose="02020603050405020304" pitchFamily="18" charset="0"/>
                <a:cs typeface="Times New Roman" panose="02020603050405020304" pitchFamily="18" charset="0"/>
              </a:rPr>
              <a:t>Board of Governors to consider for approval at </a:t>
            </a:r>
            <a:r>
              <a:rPr lang="en-US" b="1" dirty="0">
                <a:latin typeface="Times New Roman" panose="02020603050405020304" pitchFamily="18" charset="0"/>
                <a:cs typeface="Times New Roman" panose="02020603050405020304" pitchFamily="18" charset="0"/>
              </a:rPr>
              <a:t>July 15, 2019 meeting (Monday!)</a:t>
            </a:r>
          </a:p>
          <a:p>
            <a:endParaRPr lang="en-US" dirty="0"/>
          </a:p>
        </p:txBody>
      </p:sp>
    </p:spTree>
    <p:extLst>
      <p:ext uri="{BB962C8B-B14F-4D97-AF65-F5344CB8AC3E}">
        <p14:creationId xmlns:p14="http://schemas.microsoft.com/office/powerpoint/2010/main" val="72556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4119" y="388395"/>
            <a:ext cx="4175762" cy="1068664"/>
          </a:xfrm>
        </p:spPr>
        <p:txBody>
          <a:bodyPr>
            <a:normAutofit/>
          </a:bodyPr>
          <a:lstStyle/>
          <a:p>
            <a:pPr indent="0" algn="ctr" eaLnBrk="1" hangingPunct="1">
              <a:defRPr/>
            </a:pPr>
            <a:r>
              <a:rPr lang="en-US" dirty="0">
                <a:latin typeface="+mn-lt"/>
                <a:cs typeface="Times New Roman"/>
              </a:rPr>
              <a:t>Questions?</a:t>
            </a:r>
          </a:p>
        </p:txBody>
      </p:sp>
      <p:sp>
        <p:nvSpPr>
          <p:cNvPr id="3" name="Content Placeholder 2"/>
          <p:cNvSpPr>
            <a:spLocks noGrp="1"/>
          </p:cNvSpPr>
          <p:nvPr>
            <p:ph idx="1"/>
          </p:nvPr>
        </p:nvSpPr>
        <p:spPr>
          <a:xfrm>
            <a:off x="457200" y="4191698"/>
            <a:ext cx="8229600" cy="2277907"/>
          </a:xfrm>
        </p:spPr>
        <p:txBody>
          <a:bodyPr/>
          <a:lstStyle/>
          <a:p>
            <a:pPr marL="0" indent="0" algn="ctr">
              <a:buNone/>
            </a:pPr>
            <a:r>
              <a:rPr lang="en-US" dirty="0">
                <a:cs typeface="Times New Roman"/>
              </a:rPr>
              <a:t>Cheryl Aschenbach:  </a:t>
            </a:r>
            <a:r>
              <a:rPr lang="en-US" dirty="0">
                <a:cs typeface="Times New Roman"/>
                <a:hlinkClick r:id="rId2"/>
              </a:rPr>
              <a:t>caschenbach@lassencollege.edu</a:t>
            </a:r>
            <a:endParaRPr lang="en-US" dirty="0">
              <a:cs typeface="Times New Roman"/>
            </a:endParaRPr>
          </a:p>
          <a:p>
            <a:pPr marL="0" indent="0" algn="ctr">
              <a:buNone/>
            </a:pPr>
            <a:r>
              <a:rPr lang="en-US" dirty="0">
                <a:cs typeface="Times New Roman"/>
              </a:rPr>
              <a:t>Jan Young: </a:t>
            </a:r>
            <a:r>
              <a:rPr lang="en-US" dirty="0">
                <a:cs typeface="Times New Roman"/>
                <a:hlinkClick r:id="rId3"/>
              </a:rPr>
              <a:t>jyoung@glendale.edu</a:t>
            </a:r>
            <a:endParaRPr lang="en-US" dirty="0">
              <a:cs typeface="Times New Roman"/>
            </a:endParaRPr>
          </a:p>
          <a:p>
            <a:pPr marL="0" indent="0" algn="ctr">
              <a:buNone/>
            </a:pPr>
            <a:endParaRPr lang="en-US" dirty="0">
              <a:cs typeface="Times New Roman"/>
            </a:endParaRPr>
          </a:p>
          <a:p>
            <a:pPr marL="0" indent="0" algn="ctr">
              <a:buNone/>
            </a:pPr>
            <a:r>
              <a:rPr lang="en-US" dirty="0">
                <a:cs typeface="Times New Roman"/>
              </a:rPr>
              <a:t>More questions?  </a:t>
            </a:r>
            <a:r>
              <a:rPr lang="en-US" smtClean="0">
                <a:cs typeface="Times New Roman"/>
                <a:hlinkClick r:id="rId4"/>
              </a:rPr>
              <a:t>info@asccc.org</a:t>
            </a:r>
            <a:endParaRPr lang="en-US" dirty="0">
              <a:latin typeface="Times New Roman"/>
              <a:cs typeface="Times New Roman"/>
            </a:endParaRPr>
          </a:p>
          <a:p>
            <a:pPr marL="0" indent="0" algn="ctr">
              <a:buNone/>
            </a:pPr>
            <a:endParaRPr lang="en-US" dirty="0">
              <a:latin typeface="Times New Roman"/>
              <a:cs typeface="Times New Roman"/>
            </a:endParaRPr>
          </a:p>
        </p:txBody>
      </p:sp>
      <p:pic>
        <p:nvPicPr>
          <p:cNvPr id="5" name="Picture 4">
            <a:extLst>
              <a:ext uri="{FF2B5EF4-FFF2-40B4-BE49-F238E27FC236}">
                <a16:creationId xmlns:a16="http://schemas.microsoft.com/office/drawing/2014/main" xmlns="" id="{5E7ABF57-4393-4E45-A4B2-1BE6E3D46C46}"/>
              </a:ext>
            </a:extLst>
          </p:cNvPr>
          <p:cNvPicPr>
            <a:picLocks noChangeAspect="1"/>
          </p:cNvPicPr>
          <p:nvPr/>
        </p:nvPicPr>
        <p:blipFill>
          <a:blip r:embed="rId5"/>
          <a:stretch>
            <a:fillRect/>
          </a:stretch>
        </p:blipFill>
        <p:spPr>
          <a:xfrm>
            <a:off x="3223260" y="1353215"/>
            <a:ext cx="2697480" cy="1797592"/>
          </a:xfrm>
          <a:prstGeom prst="rect">
            <a:avLst/>
          </a:prstGeom>
        </p:spPr>
      </p:pic>
      <p:sp>
        <p:nvSpPr>
          <p:cNvPr id="6" name="Rectangle 5">
            <a:extLst>
              <a:ext uri="{FF2B5EF4-FFF2-40B4-BE49-F238E27FC236}">
                <a16:creationId xmlns:a16="http://schemas.microsoft.com/office/drawing/2014/main" xmlns="" id="{58FE27AD-EA43-4BDC-9449-0EF59B0DF7D3}"/>
              </a:ext>
            </a:extLst>
          </p:cNvPr>
          <p:cNvSpPr/>
          <p:nvPr/>
        </p:nvSpPr>
        <p:spPr>
          <a:xfrm>
            <a:off x="3223260" y="3353251"/>
            <a:ext cx="2697480" cy="707886"/>
          </a:xfrm>
          <a:prstGeom prst="rect">
            <a:avLst/>
          </a:prstGeom>
        </p:spPr>
        <p:txBody>
          <a:bodyPr wrap="square">
            <a:spAutoFit/>
          </a:bodyPr>
          <a:lstStyle/>
          <a:p>
            <a:r>
              <a:rPr lang="en-US" sz="4000" dirty="0">
                <a:cs typeface="Times New Roman"/>
              </a:rPr>
              <a:t>Thank you!</a:t>
            </a:r>
            <a:endParaRPr lang="en-US" sz="4000" dirty="0"/>
          </a:p>
        </p:txBody>
      </p:sp>
    </p:spTree>
    <p:extLst>
      <p:ext uri="{BB962C8B-B14F-4D97-AF65-F5344CB8AC3E}">
        <p14:creationId xmlns:p14="http://schemas.microsoft.com/office/powerpoint/2010/main" val="587592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a:cs typeface="Times New Roman"/>
              </a:rPr>
              <a:t>References</a:t>
            </a:r>
          </a:p>
        </p:txBody>
      </p:sp>
      <p:sp>
        <p:nvSpPr>
          <p:cNvPr id="3" name="Content Placeholder 2"/>
          <p:cNvSpPr>
            <a:spLocks noGrp="1"/>
          </p:cNvSpPr>
          <p:nvPr>
            <p:ph idx="1"/>
          </p:nvPr>
        </p:nvSpPr>
        <p:spPr>
          <a:xfrm>
            <a:off x="762000" y="1524000"/>
            <a:ext cx="7924800" cy="4741332"/>
          </a:xfrm>
        </p:spPr>
        <p:txBody>
          <a:bodyPr>
            <a:normAutofit fontScale="92500" lnSpcReduction="10000"/>
          </a:bodyPr>
          <a:lstStyle/>
          <a:p>
            <a:pPr marL="0" indent="0">
              <a:buNone/>
            </a:pPr>
            <a:r>
              <a:rPr lang="en-US" b="0" i="0" dirty="0">
                <a:cs typeface="Times New Roman"/>
              </a:rPr>
              <a:t>Program and Course Approval Handbook (PCAH)</a:t>
            </a:r>
          </a:p>
          <a:p>
            <a:pPr lvl="1"/>
            <a:r>
              <a:rPr lang="en-US" dirty="0">
                <a:cs typeface="Times New Roman"/>
                <a:hlinkClick r:id="rId3"/>
              </a:rPr>
              <a:t>http://</a:t>
            </a:r>
            <a:r>
              <a:rPr lang="en-US" dirty="0" err="1">
                <a:cs typeface="Times New Roman"/>
                <a:hlinkClick r:id="rId3"/>
              </a:rPr>
              <a:t>extranet.cccco.edu</a:t>
            </a:r>
            <a:r>
              <a:rPr lang="en-US" dirty="0">
                <a:cs typeface="Times New Roman"/>
                <a:hlinkClick r:id="rId3"/>
              </a:rPr>
              <a:t>/Portals/1/AA/Credit/2017/PCAH6thEditionJuly_FINAL.pdf</a:t>
            </a:r>
            <a:endParaRPr lang="en-US" b="0" i="0" dirty="0">
              <a:cs typeface="Times New Roman"/>
            </a:endParaRPr>
          </a:p>
          <a:p>
            <a:pPr marL="0" indent="0">
              <a:buNone/>
            </a:pPr>
            <a:r>
              <a:rPr lang="en-US" b="0" i="0" dirty="0">
                <a:cs typeface="Times New Roman"/>
              </a:rPr>
              <a:t>Chancellor’s Office Noncredit Info</a:t>
            </a:r>
          </a:p>
          <a:p>
            <a:pPr lvl="1"/>
            <a:r>
              <a:rPr lang="en-US" dirty="0">
                <a:cs typeface="Times New Roman"/>
                <a:hlinkClick r:id="rId4"/>
              </a:rPr>
              <a:t>http://extranet.cccco.edu/Divisions/AcademicAffairs/CurriculumandInstructionUnit/Curriculum/NoncreditCurriculumandInstructionalPrograms.aspx</a:t>
            </a:r>
            <a:endParaRPr lang="en-US" dirty="0">
              <a:cs typeface="Times New Roman"/>
            </a:endParaRPr>
          </a:p>
          <a:p>
            <a:pPr marL="0" indent="0">
              <a:buNone/>
            </a:pPr>
            <a:r>
              <a:rPr lang="en-US" b="0" i="0" dirty="0">
                <a:cs typeface="Times New Roman"/>
              </a:rPr>
              <a:t>Noncredit Instruction: Opportunity and Challenge (ASCCC paper)</a:t>
            </a:r>
          </a:p>
          <a:p>
            <a:pPr lvl="1"/>
            <a:r>
              <a:rPr lang="en-US" dirty="0">
                <a:cs typeface="Times New Roman"/>
                <a:hlinkClick r:id="rId5"/>
              </a:rPr>
              <a:t>http://www.asccc.org/sites/default/files/publications/noncredit-instruction09_0.pdf</a:t>
            </a:r>
            <a:endParaRPr lang="en-US" dirty="0">
              <a:cs typeface="Times New Roman"/>
            </a:endParaRPr>
          </a:p>
          <a:p>
            <a:pPr marL="0" indent="0">
              <a:buNone/>
            </a:pPr>
            <a:r>
              <a:rPr lang="en-US" b="0" i="0" dirty="0">
                <a:cs typeface="Times New Roman"/>
              </a:rPr>
              <a:t>Preparing Students for Careers and College through Noncredit Enhanced Funding (CCCCO Report – Dec 2016)</a:t>
            </a:r>
          </a:p>
          <a:p>
            <a:pPr lvl="1"/>
            <a:r>
              <a:rPr lang="en-US" dirty="0">
                <a:cs typeface="Times New Roman"/>
                <a:hlinkClick r:id="rId6"/>
              </a:rPr>
              <a:t>http://californiacommunitycolleges.cccco.edu/Portals/0/Reports/2016-CDCP-Report-ADA.pdf</a:t>
            </a:r>
            <a:endParaRPr lang="en-US" dirty="0">
              <a:cs typeface="Times New Roman"/>
            </a:endParaRPr>
          </a:p>
          <a:p>
            <a:pPr lvl="1"/>
            <a:endParaRPr lang="en-US" b="0" i="0" dirty="0">
              <a:latin typeface="Times New Roman"/>
              <a:cs typeface="Times New Roman"/>
            </a:endParaRPr>
          </a:p>
          <a:p>
            <a:endParaRPr lang="en-US" sz="2800" b="0" i="0" dirty="0">
              <a:latin typeface="Times New Roman"/>
              <a:cs typeface="Times New Roman"/>
            </a:endParaRPr>
          </a:p>
        </p:txBody>
      </p:sp>
    </p:spTree>
    <p:extLst>
      <p:ext uri="{BB962C8B-B14F-4D97-AF65-F5344CB8AC3E}">
        <p14:creationId xmlns:p14="http://schemas.microsoft.com/office/powerpoint/2010/main" val="3959799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Current</a:t>
            </a:r>
            <a:br>
              <a:rPr lang="en-US" dirty="0"/>
            </a:br>
            <a:r>
              <a:rPr lang="en-US" dirty="0"/>
              <a:t>processes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98932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50" y="6128266"/>
            <a:ext cx="8515350" cy="577081"/>
          </a:xfrm>
          <a:prstGeom prst="rect">
            <a:avLst/>
          </a:prstGeom>
          <a:noFill/>
        </p:spPr>
        <p:txBody>
          <a:bodyPr wrap="square" rtlCol="0">
            <a:spAutoFit/>
          </a:bodyPr>
          <a:lstStyle/>
          <a:p>
            <a:r>
              <a:rPr lang="en-US" sz="1050" i="1" dirty="0"/>
              <a:t>The </a:t>
            </a:r>
            <a:r>
              <a:rPr lang="en-US" sz="1050" i="1" u="sng" dirty="0"/>
              <a:t>underlined</a:t>
            </a:r>
            <a:r>
              <a:rPr lang="en-US" sz="1050" i="1" dirty="0"/>
              <a:t> instructional categories are eligible for (CDCP) enhanced funding, in accordance with Education Code 84760.5 </a:t>
            </a:r>
            <a:r>
              <a:rPr lang="en-US" sz="1050" i="1"/>
              <a:t>and CCR </a:t>
            </a:r>
            <a:r>
              <a:rPr lang="en-US" sz="1050" i="1" dirty="0"/>
              <a:t>title 5 section 55151 (i.e., </a:t>
            </a:r>
            <a:r>
              <a:rPr lang="en-US" sz="1050" i="1" u="sng" dirty="0"/>
              <a:t>ESL</a:t>
            </a:r>
            <a:r>
              <a:rPr lang="en-US" sz="1050" i="1" dirty="0"/>
              <a:t>, </a:t>
            </a:r>
            <a:r>
              <a:rPr lang="en-US" sz="1050" i="1" u="sng" dirty="0"/>
              <a:t>Elementary and Secondary Basic Skills</a:t>
            </a:r>
            <a:r>
              <a:rPr lang="en-US" sz="1050" i="1" dirty="0"/>
              <a:t>, </a:t>
            </a:r>
            <a:r>
              <a:rPr lang="en-US" sz="1050" i="1" u="sng" dirty="0"/>
              <a:t>Short-term Vocational With High Employment Potential</a:t>
            </a:r>
            <a:r>
              <a:rPr lang="en-US" sz="1050" i="1" dirty="0"/>
              <a:t>, and </a:t>
            </a:r>
            <a:r>
              <a:rPr lang="en-US" sz="1050" i="1" u="sng" dirty="0"/>
              <a:t>Workforce Preparation</a:t>
            </a:r>
            <a:r>
              <a:rPr lang="en-US" sz="1050" i="1" dirty="0"/>
              <a:t>).  </a:t>
            </a:r>
          </a:p>
        </p:txBody>
      </p:sp>
      <p:sp>
        <p:nvSpPr>
          <p:cNvPr id="4" name="Rectangle 3"/>
          <p:cNvSpPr/>
          <p:nvPr/>
        </p:nvSpPr>
        <p:spPr>
          <a:xfrm>
            <a:off x="517375" y="364939"/>
            <a:ext cx="8001000" cy="577081"/>
          </a:xfrm>
          <a:prstGeom prst="rect">
            <a:avLst/>
          </a:prstGeom>
        </p:spPr>
        <p:txBody>
          <a:bodyPr wrap="square">
            <a:spAutoFit/>
          </a:bodyPr>
          <a:lstStyle/>
          <a:p>
            <a:pPr algn="ctr"/>
            <a:r>
              <a:rPr lang="en-US" b="1" i="1" dirty="0"/>
              <a:t>Eligible Noncredit Categories</a:t>
            </a:r>
          </a:p>
          <a:p>
            <a:pPr algn="ctr"/>
            <a:r>
              <a:rPr lang="en-US" sz="1350" i="1" dirty="0"/>
              <a:t>EC § 84757; CCR title 5 § 58160</a:t>
            </a:r>
            <a:endParaRPr lang="en-US" sz="1350" dirty="0"/>
          </a:p>
        </p:txBody>
      </p:sp>
      <p:graphicFrame>
        <p:nvGraphicFramePr>
          <p:cNvPr id="5" name="Diagram 4">
            <a:extLst>
              <a:ext uri="{FF2B5EF4-FFF2-40B4-BE49-F238E27FC236}">
                <a16:creationId xmlns:a16="http://schemas.microsoft.com/office/drawing/2014/main" xmlns="" id="{46CC39C4-AE43-49CE-9256-5AD71F23C583}"/>
              </a:ext>
            </a:extLst>
          </p:cNvPr>
          <p:cNvGraphicFramePr/>
          <p:nvPr>
            <p:extLst>
              <p:ext uri="{D42A27DB-BD31-4B8C-83A1-F6EECF244321}">
                <p14:modId xmlns:p14="http://schemas.microsoft.com/office/powerpoint/2010/main" val="2993771636"/>
              </p:ext>
            </p:extLst>
          </p:nvPr>
        </p:nvGraphicFramePr>
        <p:xfrm>
          <a:off x="0" y="762001"/>
          <a:ext cx="8972550" cy="5731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3435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960593-45FA-4F02-B92D-46D2B85BF29F}"/>
              </a:ext>
            </a:extLst>
          </p:cNvPr>
          <p:cNvSpPr>
            <a:spLocks noGrp="1"/>
          </p:cNvSpPr>
          <p:nvPr>
            <p:ph type="title"/>
          </p:nvPr>
        </p:nvSpPr>
        <p:spPr/>
        <p:txBody>
          <a:bodyPr>
            <a:normAutofit fontScale="90000"/>
          </a:bodyPr>
          <a:lstStyle/>
          <a:p>
            <a:r>
              <a:rPr lang="en-US" dirty="0"/>
              <a:t>Career Development and College Preparation Courses (CDCP)</a:t>
            </a:r>
          </a:p>
        </p:txBody>
      </p:sp>
      <p:sp>
        <p:nvSpPr>
          <p:cNvPr id="3" name="Content Placeholder 2">
            <a:extLst>
              <a:ext uri="{FF2B5EF4-FFF2-40B4-BE49-F238E27FC236}">
                <a16:creationId xmlns:a16="http://schemas.microsoft.com/office/drawing/2014/main" xmlns="" id="{DE2DA4BF-1452-4C08-9430-93EBA9EDA7F1}"/>
              </a:ext>
            </a:extLst>
          </p:cNvPr>
          <p:cNvSpPr>
            <a:spLocks noGrp="1"/>
          </p:cNvSpPr>
          <p:nvPr>
            <p:ph idx="1"/>
          </p:nvPr>
        </p:nvSpPr>
        <p:spPr>
          <a:xfrm>
            <a:off x="350520" y="1831907"/>
            <a:ext cx="8229600" cy="4876800"/>
          </a:xfrm>
        </p:spPr>
        <p:txBody>
          <a:bodyPr/>
          <a:lstStyle/>
          <a:p>
            <a:r>
              <a:rPr lang="en-US" dirty="0"/>
              <a:t>Education Code Statutes: CDCP Funding (84750.5); </a:t>
            </a:r>
          </a:p>
          <a:p>
            <a:pPr lvl="1">
              <a:lnSpc>
                <a:spcPct val="90000"/>
              </a:lnSpc>
              <a:buFont typeface="Wingdings" panose="05000000000000000000" pitchFamily="2" charset="2"/>
              <a:buChar char="Ø"/>
            </a:pPr>
            <a:r>
              <a:rPr lang="en-US" altLang="en-US" sz="2400" dirty="0"/>
              <a:t>Intended to bridge students into higher education and/or earned employment</a:t>
            </a:r>
            <a:endParaRPr lang="en-US" sz="2400" dirty="0"/>
          </a:p>
          <a:p>
            <a:pPr lvl="1">
              <a:lnSpc>
                <a:spcPct val="90000"/>
              </a:lnSpc>
              <a:buFont typeface="Wingdings" panose="05000000000000000000" pitchFamily="2" charset="2"/>
              <a:buChar char="Ø"/>
            </a:pPr>
            <a:r>
              <a:rPr lang="en-US" sz="2400" dirty="0"/>
              <a:t>Must be part of a noncredit certificate to receive enhanced funding. </a:t>
            </a:r>
          </a:p>
          <a:p>
            <a:pPr lvl="1">
              <a:lnSpc>
                <a:spcPct val="90000"/>
              </a:lnSpc>
              <a:buFont typeface="Wingdings" panose="05000000000000000000" pitchFamily="2" charset="2"/>
              <a:buChar char="Ø"/>
            </a:pPr>
            <a:r>
              <a:rPr lang="en-US" sz="2400" dirty="0"/>
              <a:t>Categories:</a:t>
            </a:r>
          </a:p>
          <a:p>
            <a:pPr lvl="2">
              <a:lnSpc>
                <a:spcPct val="90000"/>
              </a:lnSpc>
              <a:buFont typeface="Wingdings" panose="05000000000000000000" pitchFamily="2" charset="2"/>
              <a:buChar char="§"/>
            </a:pPr>
            <a:r>
              <a:rPr lang="en-US" sz="2400" dirty="0"/>
              <a:t>Elementary and Secondary Basic Skills</a:t>
            </a:r>
          </a:p>
          <a:p>
            <a:pPr lvl="2">
              <a:lnSpc>
                <a:spcPct val="90000"/>
              </a:lnSpc>
              <a:buFont typeface="Wingdings" panose="05000000000000000000" pitchFamily="2" charset="2"/>
              <a:buChar char="§"/>
            </a:pPr>
            <a:r>
              <a:rPr lang="en-US" sz="2400" dirty="0"/>
              <a:t>English as a Second Language</a:t>
            </a:r>
          </a:p>
          <a:p>
            <a:pPr lvl="2">
              <a:lnSpc>
                <a:spcPct val="90000"/>
              </a:lnSpc>
              <a:buFont typeface="Wingdings" panose="05000000000000000000" pitchFamily="2" charset="2"/>
              <a:buChar char="§"/>
            </a:pPr>
            <a:r>
              <a:rPr lang="en-US" sz="2400" dirty="0"/>
              <a:t>Workforce Development</a:t>
            </a:r>
          </a:p>
          <a:p>
            <a:pPr lvl="2">
              <a:lnSpc>
                <a:spcPct val="90000"/>
              </a:lnSpc>
              <a:buFont typeface="Wingdings" panose="05000000000000000000" pitchFamily="2" charset="2"/>
              <a:buChar char="§"/>
            </a:pPr>
            <a:r>
              <a:rPr lang="en-US" sz="2400" dirty="0"/>
              <a:t>Short-term Vocational (including CTE and Workforce prep for older adults)</a:t>
            </a:r>
          </a:p>
          <a:p>
            <a:pPr lvl="1">
              <a:lnSpc>
                <a:spcPct val="90000"/>
              </a:lnSpc>
              <a:buFont typeface="Wingdings" panose="05000000000000000000" pitchFamily="2" charset="2"/>
              <a:buChar char="Ø"/>
            </a:pPr>
            <a:endParaRPr lang="en-US" sz="2400" dirty="0"/>
          </a:p>
          <a:p>
            <a:endParaRPr lang="en-US" altLang="en-US" dirty="0"/>
          </a:p>
          <a:p>
            <a:endParaRPr lang="en-US" dirty="0"/>
          </a:p>
        </p:txBody>
      </p:sp>
      <p:pic>
        <p:nvPicPr>
          <p:cNvPr id="5" name="Picture 4">
            <a:extLst>
              <a:ext uri="{FF2B5EF4-FFF2-40B4-BE49-F238E27FC236}">
                <a16:creationId xmlns:a16="http://schemas.microsoft.com/office/drawing/2014/main" xmlns="" id="{9925AED0-EED5-42D5-916A-D7F5FB602C02}"/>
              </a:ext>
            </a:extLst>
          </p:cNvPr>
          <p:cNvPicPr>
            <a:picLocks noChangeAspect="1"/>
          </p:cNvPicPr>
          <p:nvPr/>
        </p:nvPicPr>
        <p:blipFill>
          <a:blip r:embed="rId3">
            <a:clrChange>
              <a:clrFrom>
                <a:srgbClr val="E1F0EC"/>
              </a:clrFrom>
              <a:clrTo>
                <a:srgbClr val="E1F0EC">
                  <a:alpha val="0"/>
                </a:srgbClr>
              </a:clrTo>
            </a:clrChange>
          </a:blip>
          <a:stretch>
            <a:fillRect/>
          </a:stretch>
        </p:blipFill>
        <p:spPr>
          <a:xfrm>
            <a:off x="6665797" y="3645467"/>
            <a:ext cx="2240281" cy="1493520"/>
          </a:xfrm>
          <a:prstGeom prst="rect">
            <a:avLst/>
          </a:prstGeom>
        </p:spPr>
      </p:pic>
    </p:spTree>
    <p:extLst>
      <p:ext uri="{BB962C8B-B14F-4D97-AF65-F5344CB8AC3E}">
        <p14:creationId xmlns:p14="http://schemas.microsoft.com/office/powerpoint/2010/main" val="533720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Noncredit Program Definition</a:t>
            </a:r>
          </a:p>
        </p:txBody>
      </p:sp>
      <p:sp>
        <p:nvSpPr>
          <p:cNvPr id="13" name="Content Placeholder 12">
            <a:extLst>
              <a:ext uri="{FF2B5EF4-FFF2-40B4-BE49-F238E27FC236}">
                <a16:creationId xmlns:a16="http://schemas.microsoft.com/office/drawing/2014/main" xmlns="" id="{A407159C-9483-4151-833D-0F9B26D78F92}"/>
              </a:ext>
            </a:extLst>
          </p:cNvPr>
          <p:cNvSpPr>
            <a:spLocks noGrp="1"/>
          </p:cNvSpPr>
          <p:nvPr>
            <p:ph idx="1"/>
          </p:nvPr>
        </p:nvSpPr>
        <p:spPr/>
        <p:txBody>
          <a:bodyPr/>
          <a:lstStyle/>
          <a:p>
            <a:pPr>
              <a:lnSpc>
                <a:spcPct val="150000"/>
              </a:lnSpc>
            </a:pPr>
            <a:r>
              <a:rPr lang="en-US" dirty="0"/>
              <a:t>An education program defined in title 5, section 55000(m), as “… an organized sequence of courses leading to a defined objective, a degree, a certificate, a diploma, a license, or transfer to another institution of higher education.  All noncredit programs that receive state funding require Chancellor’s Office approval.” </a:t>
            </a:r>
          </a:p>
          <a:p>
            <a:endParaRPr lang="en-US" dirty="0"/>
          </a:p>
        </p:txBody>
      </p:sp>
    </p:spTree>
    <p:extLst>
      <p:ext uri="{BB962C8B-B14F-4D97-AF65-F5344CB8AC3E}">
        <p14:creationId xmlns:p14="http://schemas.microsoft.com/office/powerpoint/2010/main" val="2364219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CDCP Policy Requirements</a:t>
            </a:r>
          </a:p>
        </p:txBody>
      </p:sp>
      <p:sp>
        <p:nvSpPr>
          <p:cNvPr id="5" name="Content Placeholder 4"/>
          <p:cNvSpPr>
            <a:spLocks noGrp="1"/>
          </p:cNvSpPr>
          <p:nvPr>
            <p:ph idx="1"/>
          </p:nvPr>
        </p:nvSpPr>
        <p:spPr/>
        <p:txBody>
          <a:bodyPr>
            <a:normAutofit/>
          </a:bodyPr>
          <a:lstStyle/>
          <a:p>
            <a:pPr marL="0" indent="0">
              <a:buNone/>
            </a:pPr>
            <a:r>
              <a:rPr lang="en-US" dirty="0"/>
              <a:t>5 CCR § 55151 A noncredit course involving CDCP will be eligible for enhanced funding pursuant to EC § 84750.5 and 84760.5 if it satisfies the following requirements: </a:t>
            </a:r>
          </a:p>
          <a:p>
            <a:r>
              <a:rPr lang="en-US" dirty="0"/>
              <a:t>Content and assessment standards for certificates shall be defined by the local curriculum committee </a:t>
            </a:r>
          </a:p>
          <a:p>
            <a:r>
              <a:rPr lang="en-US" dirty="0"/>
              <a:t>Curriculum committee shall review noncredit educational programs leading to a certificate using the same standards as applied to credit educational programs leading to a certificate </a:t>
            </a:r>
          </a:p>
          <a:p>
            <a:r>
              <a:rPr lang="en-US" dirty="0"/>
              <a:t>Approved by the governing board of the district</a:t>
            </a:r>
          </a:p>
          <a:p>
            <a:r>
              <a:rPr lang="en-US" dirty="0"/>
              <a:t>Submitted to and approved by Chancellor’s Office</a:t>
            </a:r>
          </a:p>
        </p:txBody>
      </p:sp>
    </p:spTree>
    <p:extLst>
      <p:ext uri="{BB962C8B-B14F-4D97-AF65-F5344CB8AC3E}">
        <p14:creationId xmlns:p14="http://schemas.microsoft.com/office/powerpoint/2010/main" val="3399934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898416-7B1B-4A27-9791-54CB90440C9C}"/>
              </a:ext>
            </a:extLst>
          </p:cNvPr>
          <p:cNvSpPr>
            <a:spLocks noGrp="1"/>
          </p:cNvSpPr>
          <p:nvPr>
            <p:ph type="title"/>
          </p:nvPr>
        </p:nvSpPr>
        <p:spPr/>
        <p:txBody>
          <a:bodyPr/>
          <a:lstStyle/>
          <a:p>
            <a:r>
              <a:rPr lang="en-US" dirty="0"/>
              <a:t>Noncredit CDCP Certificates</a:t>
            </a:r>
          </a:p>
        </p:txBody>
      </p:sp>
      <p:graphicFrame>
        <p:nvGraphicFramePr>
          <p:cNvPr id="4" name="Content Placeholder 3">
            <a:extLst>
              <a:ext uri="{FF2B5EF4-FFF2-40B4-BE49-F238E27FC236}">
                <a16:creationId xmlns:a16="http://schemas.microsoft.com/office/drawing/2014/main" xmlns="" id="{6DAB34EF-8F82-44A3-A7F1-66022B71C043}"/>
              </a:ext>
            </a:extLst>
          </p:cNvPr>
          <p:cNvGraphicFramePr>
            <a:graphicFrameLocks noGrp="1"/>
          </p:cNvGraphicFramePr>
          <p:nvPr>
            <p:ph idx="1"/>
            <p:extLst>
              <p:ext uri="{D42A27DB-BD31-4B8C-83A1-F6EECF244321}">
                <p14:modId xmlns:p14="http://schemas.microsoft.com/office/powerpoint/2010/main" val="3987716257"/>
              </p:ext>
            </p:extLst>
          </p:nvPr>
        </p:nvGraphicFramePr>
        <p:xfrm>
          <a:off x="457200" y="1341120"/>
          <a:ext cx="8488680" cy="483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xmlns="" id="{CFF4B2F3-E8F6-4F83-A90E-1468E69A07D3}"/>
              </a:ext>
            </a:extLst>
          </p:cNvPr>
          <p:cNvSpPr/>
          <p:nvPr/>
        </p:nvSpPr>
        <p:spPr>
          <a:xfrm>
            <a:off x="259080" y="6324600"/>
            <a:ext cx="8686800" cy="400110"/>
          </a:xfrm>
          <a:prstGeom prst="rect">
            <a:avLst/>
          </a:prstGeom>
        </p:spPr>
        <p:txBody>
          <a:bodyPr wrap="square">
            <a:spAutoFit/>
          </a:bodyPr>
          <a:lstStyle/>
          <a:p>
            <a:pPr algn="ctr"/>
            <a:r>
              <a:rPr lang="en-US" altLang="en-US" sz="2000" i="1" dirty="0"/>
              <a:t>Completion counts for AEBG/AEP, SWP, and Scorecard metrics</a:t>
            </a:r>
          </a:p>
        </p:txBody>
      </p:sp>
      <p:sp>
        <p:nvSpPr>
          <p:cNvPr id="6" name="TextBox 5">
            <a:extLst>
              <a:ext uri="{FF2B5EF4-FFF2-40B4-BE49-F238E27FC236}">
                <a16:creationId xmlns:a16="http://schemas.microsoft.com/office/drawing/2014/main" xmlns="" id="{CD87962D-993B-40C0-BAC2-EF936C9010D8}"/>
              </a:ext>
            </a:extLst>
          </p:cNvPr>
          <p:cNvSpPr txBox="1"/>
          <p:nvPr/>
        </p:nvSpPr>
        <p:spPr>
          <a:xfrm>
            <a:off x="4175760" y="3341757"/>
            <a:ext cx="1813560" cy="707886"/>
          </a:xfrm>
          <a:prstGeom prst="rect">
            <a:avLst/>
          </a:prstGeom>
          <a:noFill/>
        </p:spPr>
        <p:txBody>
          <a:bodyPr wrap="square" rtlCol="0">
            <a:spAutoFit/>
          </a:bodyPr>
          <a:lstStyle/>
          <a:p>
            <a:pPr algn="ctr"/>
            <a:r>
              <a:rPr lang="en-US" sz="4000" dirty="0"/>
              <a:t>OR </a:t>
            </a:r>
          </a:p>
        </p:txBody>
      </p:sp>
    </p:spTree>
    <p:extLst>
      <p:ext uri="{BB962C8B-B14F-4D97-AF65-F5344CB8AC3E}">
        <p14:creationId xmlns:p14="http://schemas.microsoft.com/office/powerpoint/2010/main" val="2584094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0815"/>
            <a:ext cx="8229600" cy="990600"/>
          </a:xfrm>
        </p:spPr>
        <p:txBody>
          <a:bodyPr>
            <a:normAutofit/>
          </a:bodyPr>
          <a:lstStyle/>
          <a:p>
            <a:pPr algn="ctr"/>
            <a:r>
              <a:rPr lang="en-US" b="1" dirty="0"/>
              <a:t>Noncredit Program Approval</a:t>
            </a:r>
          </a:p>
        </p:txBody>
      </p:sp>
      <p:graphicFrame>
        <p:nvGraphicFramePr>
          <p:cNvPr id="14" name="Content Placeholder 13">
            <a:extLst>
              <a:ext uri="{FF2B5EF4-FFF2-40B4-BE49-F238E27FC236}">
                <a16:creationId xmlns:a16="http://schemas.microsoft.com/office/drawing/2014/main" xmlns="" id="{DEDBE2C4-5C8C-419D-8337-87609D456851}"/>
              </a:ext>
            </a:extLst>
          </p:cNvPr>
          <p:cNvGraphicFramePr>
            <a:graphicFrameLocks noGrp="1"/>
          </p:cNvGraphicFramePr>
          <p:nvPr>
            <p:ph idx="1"/>
            <p:extLst>
              <p:ext uri="{D42A27DB-BD31-4B8C-83A1-F6EECF244321}">
                <p14:modId xmlns:p14="http://schemas.microsoft.com/office/powerpoint/2010/main" val="4139307042"/>
              </p:ext>
            </p:extLst>
          </p:nvPr>
        </p:nvGraphicFramePr>
        <p:xfrm>
          <a:off x="457200" y="2152412"/>
          <a:ext cx="8458200" cy="4507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xmlns="" id="{E8D6C4DD-2D9C-43CB-97E2-43C7F14E1AAC}"/>
              </a:ext>
            </a:extLst>
          </p:cNvPr>
          <p:cNvSpPr/>
          <p:nvPr/>
        </p:nvSpPr>
        <p:spPr>
          <a:xfrm>
            <a:off x="228600" y="1321415"/>
            <a:ext cx="8686800" cy="830997"/>
          </a:xfrm>
          <a:prstGeom prst="rect">
            <a:avLst/>
          </a:prstGeom>
        </p:spPr>
        <p:txBody>
          <a:bodyPr wrap="square">
            <a:spAutoFit/>
          </a:bodyPr>
          <a:lstStyle/>
          <a:p>
            <a:pPr algn="ctr"/>
            <a:r>
              <a:rPr lang="en-US" sz="2400" dirty="0"/>
              <a:t>Five criteria used by the Chancellor’s Office to approve noncredit programs and courses. These criteria are as follows: </a:t>
            </a:r>
          </a:p>
        </p:txBody>
      </p:sp>
    </p:spTree>
    <p:extLst>
      <p:ext uri="{BB962C8B-B14F-4D97-AF65-F5344CB8AC3E}">
        <p14:creationId xmlns:p14="http://schemas.microsoft.com/office/powerpoint/2010/main" val="24734800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6526</TotalTime>
  <Words>1470</Words>
  <Application>Microsoft Macintosh PowerPoint</Application>
  <PresentationFormat>On-screen Show (4:3)</PresentationFormat>
  <Paragraphs>211</Paragraphs>
  <Slides>25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Times New Roman</vt:lpstr>
      <vt:lpstr>Wingdings</vt:lpstr>
      <vt:lpstr>Arial</vt:lpstr>
      <vt:lpstr>Clarity</vt:lpstr>
      <vt:lpstr>Noncredit Certificate Programs and Curriculum Approval Processes: Current &amp; Anticipated Changes  </vt:lpstr>
      <vt:lpstr>Overview</vt:lpstr>
      <vt:lpstr>Current processes</vt:lpstr>
      <vt:lpstr>PowerPoint Presentation</vt:lpstr>
      <vt:lpstr>Career Development and College Preparation Courses (CDCP)</vt:lpstr>
      <vt:lpstr>Noncredit Program Definition</vt:lpstr>
      <vt:lpstr>CDCP Policy Requirements</vt:lpstr>
      <vt:lpstr>Noncredit CDCP Certificates</vt:lpstr>
      <vt:lpstr>Noncredit Program Approval</vt:lpstr>
      <vt:lpstr>Approval Guidelines Title 5 § 55150  </vt:lpstr>
      <vt:lpstr>Curriculum Review Process  and Timeline </vt:lpstr>
      <vt:lpstr>Curriculum Review Process and Timeline (Reality) </vt:lpstr>
      <vt:lpstr>Program Submission</vt:lpstr>
      <vt:lpstr>Short-term Vocational Certificate Proposals</vt:lpstr>
      <vt:lpstr>Proposed processes</vt:lpstr>
      <vt:lpstr>ASCCC Resolution 9.02 (F2018)</vt:lpstr>
      <vt:lpstr>Local Approval of Credit Courses &amp; Programs</vt:lpstr>
      <vt:lpstr>PROPOSED for  Streamlined Noncredit Approval</vt:lpstr>
      <vt:lpstr>California Ed Code 84760.5</vt:lpstr>
      <vt:lpstr>Concerns and Responsibilities</vt:lpstr>
      <vt:lpstr>CCCCO Periodic Review</vt:lpstr>
      <vt:lpstr>Title 5 Revisions Needed for  Streamlined Noncredit Approval</vt:lpstr>
      <vt:lpstr>History and Current Status  of Proposal &amp; Title 5 Revisions</vt:lpstr>
      <vt:lpstr>Questions?</vt:lpstr>
      <vt:lpstr>References</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Microsoft Office User</cp:lastModifiedBy>
  <cp:revision>173</cp:revision>
  <dcterms:created xsi:type="dcterms:W3CDTF">2015-10-21T19:14:41Z</dcterms:created>
  <dcterms:modified xsi:type="dcterms:W3CDTF">2019-07-13T14:36:03Z</dcterms:modified>
</cp:coreProperties>
</file>