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1"/>
  </p:notesMasterIdLst>
  <p:handoutMasterIdLst>
    <p:handoutMasterId r:id="rId32"/>
  </p:handoutMasterIdLst>
  <p:sldIdLst>
    <p:sldId id="256" r:id="rId2"/>
    <p:sldId id="260" r:id="rId3"/>
    <p:sldId id="524" r:id="rId4"/>
    <p:sldId id="513" r:id="rId5"/>
    <p:sldId id="525" r:id="rId6"/>
    <p:sldId id="511" r:id="rId7"/>
    <p:sldId id="533" r:id="rId8"/>
    <p:sldId id="537" r:id="rId9"/>
    <p:sldId id="526" r:id="rId10"/>
    <p:sldId id="527" r:id="rId11"/>
    <p:sldId id="530" r:id="rId12"/>
    <p:sldId id="532" r:id="rId13"/>
    <p:sldId id="535" r:id="rId14"/>
    <p:sldId id="496" r:id="rId15"/>
    <p:sldId id="503" r:id="rId16"/>
    <p:sldId id="528" r:id="rId17"/>
    <p:sldId id="538" r:id="rId18"/>
    <p:sldId id="529" r:id="rId19"/>
    <p:sldId id="517" r:id="rId20"/>
    <p:sldId id="505" r:id="rId21"/>
    <p:sldId id="506" r:id="rId22"/>
    <p:sldId id="507" r:id="rId23"/>
    <p:sldId id="261" r:id="rId24"/>
    <p:sldId id="523" r:id="rId25"/>
    <p:sldId id="531" r:id="rId26"/>
    <p:sldId id="519" r:id="rId27"/>
    <p:sldId id="520" r:id="rId28"/>
    <p:sldId id="278"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79A8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4" autoAdjust="0"/>
    <p:restoredTop sz="86422" autoAdjust="0"/>
  </p:normalViewPr>
  <p:slideViewPr>
    <p:cSldViewPr snapToGrid="0" snapToObjects="1">
      <p:cViewPr>
        <p:scale>
          <a:sx n="60" d="100"/>
          <a:sy n="60" d="100"/>
        </p:scale>
        <p:origin x="2093" y="283"/>
      </p:cViewPr>
      <p:guideLst>
        <p:guide orient="horz" pos="2160"/>
        <p:guide pos="2880"/>
      </p:guideLst>
    </p:cSldViewPr>
  </p:slideViewPr>
  <p:outlineViewPr>
    <p:cViewPr>
      <p:scale>
        <a:sx n="33" d="100"/>
        <a:sy n="33" d="100"/>
      </p:scale>
      <p:origin x="0" y="-322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25C90-EA08-4A39-B5ED-6A91AE073352}"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D9DCBFA2-97F0-48DA-A7D0-AB052CC34E80}">
      <dgm:prSet phldrT="[Text]" custT="1"/>
      <dgm:spPr/>
      <dgm:t>
        <a:bodyPr/>
        <a:lstStyle/>
        <a:p>
          <a:r>
            <a:rPr lang="en-US" sz="2800" b="1" dirty="0"/>
            <a:t>Noncredit Course Categories </a:t>
          </a:r>
          <a:endParaRPr lang="en-US" sz="2800" dirty="0"/>
        </a:p>
      </dgm:t>
    </dgm:pt>
    <dgm:pt modelId="{9BBFC4BA-91F8-4186-A1E2-1E3C5C9BED40}" type="parTrans" cxnId="{33D7E52F-88A4-4E06-B3C2-483A463B1C80}">
      <dgm:prSet/>
      <dgm:spPr/>
      <dgm:t>
        <a:bodyPr/>
        <a:lstStyle/>
        <a:p>
          <a:endParaRPr lang="en-US"/>
        </a:p>
      </dgm:t>
    </dgm:pt>
    <dgm:pt modelId="{A7A3D5EA-9548-4179-96ED-1EEBC27582BB}" type="sibTrans" cxnId="{33D7E52F-88A4-4E06-B3C2-483A463B1C80}">
      <dgm:prSet/>
      <dgm:spPr/>
      <dgm:t>
        <a:bodyPr/>
        <a:lstStyle/>
        <a:p>
          <a:endParaRPr lang="en-US"/>
        </a:p>
      </dgm:t>
    </dgm:pt>
    <dgm:pt modelId="{20DDDCF5-538A-4E63-8FE8-0BF0415BE49F}">
      <dgm:prSet phldrT="[Text]"/>
      <dgm:spPr/>
      <dgm:t>
        <a:bodyPr/>
        <a:lstStyle/>
        <a:p>
          <a:r>
            <a:rPr lang="en-US" b="1" u="sng" dirty="0">
              <a:effectLst>
                <a:outerShdw blurRad="38100" dist="38100" dir="2700000" algn="tl">
                  <a:srgbClr val="000000">
                    <a:alpha val="43137"/>
                  </a:srgbClr>
                </a:outerShdw>
              </a:effectLst>
            </a:rPr>
            <a:t>ESL</a:t>
          </a:r>
        </a:p>
      </dgm:t>
    </dgm:pt>
    <dgm:pt modelId="{6AA4974B-93D7-41B4-AC44-8226DD9C75A7}" type="parTrans" cxnId="{583466DF-FA9C-4BD3-BD9B-9B33CAD9B87F}">
      <dgm:prSet/>
      <dgm:spPr/>
      <dgm:t>
        <a:bodyPr/>
        <a:lstStyle/>
        <a:p>
          <a:endParaRPr lang="en-US"/>
        </a:p>
      </dgm:t>
    </dgm:pt>
    <dgm:pt modelId="{3CF310FA-1B14-4E76-813F-ADE0D2DE4FCC}" type="sibTrans" cxnId="{583466DF-FA9C-4BD3-BD9B-9B33CAD9B87F}">
      <dgm:prSet/>
      <dgm:spPr/>
      <dgm:t>
        <a:bodyPr/>
        <a:lstStyle/>
        <a:p>
          <a:endParaRPr lang="en-US"/>
        </a:p>
      </dgm:t>
    </dgm:pt>
    <dgm:pt modelId="{86D913A0-B97E-47DE-A8D8-88C810A187DA}">
      <dgm:prSet phldrT="[Text]"/>
      <dgm:spPr/>
      <dgm:t>
        <a:bodyPr/>
        <a:lstStyle/>
        <a:p>
          <a:r>
            <a:rPr lang="en-US" b="1" dirty="0"/>
            <a:t>Immigrant Education</a:t>
          </a:r>
        </a:p>
      </dgm:t>
    </dgm:pt>
    <dgm:pt modelId="{90D8BB21-B978-48B8-8BB4-D7CACD6035E5}" type="parTrans" cxnId="{AACC7EDF-0B02-4371-AEA7-4CAA5231DCB1}">
      <dgm:prSet/>
      <dgm:spPr/>
      <dgm:t>
        <a:bodyPr/>
        <a:lstStyle/>
        <a:p>
          <a:endParaRPr lang="en-US"/>
        </a:p>
      </dgm:t>
    </dgm:pt>
    <dgm:pt modelId="{D9730DD1-AAEF-4A5A-A712-4E8A0BFCE4E8}" type="sibTrans" cxnId="{AACC7EDF-0B02-4371-AEA7-4CAA5231DCB1}">
      <dgm:prSet/>
      <dgm:spPr/>
      <dgm:t>
        <a:bodyPr/>
        <a:lstStyle/>
        <a:p>
          <a:endParaRPr lang="en-US"/>
        </a:p>
      </dgm:t>
    </dgm:pt>
    <dgm:pt modelId="{72DE7BD6-F2F8-4BE2-853C-856BD2A300EF}">
      <dgm:prSet phldrT="[Text]"/>
      <dgm:spPr/>
      <dgm:t>
        <a:bodyPr/>
        <a:lstStyle/>
        <a:p>
          <a:r>
            <a:rPr lang="en-US" b="0" u="sng" dirty="0">
              <a:effectLst>
                <a:outerShdw blurRad="38100" dist="38100" dir="2700000" algn="tl">
                  <a:srgbClr val="000000">
                    <a:alpha val="43137"/>
                  </a:srgbClr>
                </a:outerShdw>
              </a:effectLst>
            </a:rPr>
            <a:t>Elementary and Secondary Basic Skills</a:t>
          </a:r>
        </a:p>
      </dgm:t>
    </dgm:pt>
    <dgm:pt modelId="{7CCC09A3-9849-49B2-8D1D-88D20B368E32}" type="parTrans" cxnId="{E2534F4F-DC88-47D0-A2F6-C09B0B331457}">
      <dgm:prSet/>
      <dgm:spPr/>
      <dgm:t>
        <a:bodyPr/>
        <a:lstStyle/>
        <a:p>
          <a:endParaRPr lang="en-US"/>
        </a:p>
      </dgm:t>
    </dgm:pt>
    <dgm:pt modelId="{D48D3B91-724E-4E22-B3F5-1FC09E455FEB}" type="sibTrans" cxnId="{E2534F4F-DC88-47D0-A2F6-C09B0B331457}">
      <dgm:prSet/>
      <dgm:spPr/>
      <dgm:t>
        <a:bodyPr/>
        <a:lstStyle/>
        <a:p>
          <a:endParaRPr lang="en-US"/>
        </a:p>
      </dgm:t>
    </dgm:pt>
    <dgm:pt modelId="{F177E140-FEDC-4148-A7BC-203ABF69FECB}">
      <dgm:prSet phldrT="[Text]"/>
      <dgm:spPr/>
      <dgm:t>
        <a:bodyPr/>
        <a:lstStyle/>
        <a:p>
          <a:r>
            <a:rPr lang="en-US" b="1" dirty="0"/>
            <a:t>Health and Safety</a:t>
          </a:r>
        </a:p>
      </dgm:t>
    </dgm:pt>
    <dgm:pt modelId="{4F8816DA-C651-4DDD-A303-6CD86FAC55F8}" type="parTrans" cxnId="{8D1DBD9F-C9D7-43AD-AA78-40262D0D2B99}">
      <dgm:prSet/>
      <dgm:spPr/>
      <dgm:t>
        <a:bodyPr/>
        <a:lstStyle/>
        <a:p>
          <a:endParaRPr lang="en-US"/>
        </a:p>
      </dgm:t>
    </dgm:pt>
    <dgm:pt modelId="{7CCD822D-F477-4BE3-9234-62799C4E7C3E}" type="sibTrans" cxnId="{8D1DBD9F-C9D7-43AD-AA78-40262D0D2B99}">
      <dgm:prSet/>
      <dgm:spPr/>
      <dgm:t>
        <a:bodyPr/>
        <a:lstStyle/>
        <a:p>
          <a:endParaRPr lang="en-US"/>
        </a:p>
      </dgm:t>
    </dgm:pt>
    <dgm:pt modelId="{4A0A8627-6AEE-463D-A282-C864B58C0AFD}">
      <dgm:prSet phldrT="[Text]"/>
      <dgm:spPr/>
      <dgm:t>
        <a:bodyPr/>
        <a:lstStyle/>
        <a:p>
          <a:r>
            <a:rPr lang="en-US" b="1" dirty="0"/>
            <a:t>Substantial Disabilities</a:t>
          </a:r>
        </a:p>
      </dgm:t>
    </dgm:pt>
    <dgm:pt modelId="{3EBBE4C2-DFF6-4C58-AB52-80EDF02B3B29}" type="parTrans" cxnId="{6F3D3EF0-4F83-4398-9521-20E8D559A8DB}">
      <dgm:prSet/>
      <dgm:spPr/>
      <dgm:t>
        <a:bodyPr/>
        <a:lstStyle/>
        <a:p>
          <a:endParaRPr lang="en-US"/>
        </a:p>
      </dgm:t>
    </dgm:pt>
    <dgm:pt modelId="{44267DF4-2B75-4AF6-BD7A-26E84E02713F}" type="sibTrans" cxnId="{6F3D3EF0-4F83-4398-9521-20E8D559A8DB}">
      <dgm:prSet/>
      <dgm:spPr/>
      <dgm:t>
        <a:bodyPr/>
        <a:lstStyle/>
        <a:p>
          <a:endParaRPr lang="en-US"/>
        </a:p>
      </dgm:t>
    </dgm:pt>
    <dgm:pt modelId="{87138B5A-F3E6-4100-8082-103A88A1BF1A}">
      <dgm:prSet phldrT="[Text]"/>
      <dgm:spPr/>
      <dgm:t>
        <a:bodyPr/>
        <a:lstStyle/>
        <a:p>
          <a:r>
            <a:rPr lang="en-US" b="1" dirty="0"/>
            <a:t>Parenting</a:t>
          </a:r>
        </a:p>
      </dgm:t>
    </dgm:pt>
    <dgm:pt modelId="{EF1E0905-A0DE-41BF-BCD5-49022D5E8279}" type="parTrans" cxnId="{50E7FF51-F1A9-4583-9653-551032919F34}">
      <dgm:prSet/>
      <dgm:spPr/>
      <dgm:t>
        <a:bodyPr/>
        <a:lstStyle/>
        <a:p>
          <a:endParaRPr lang="en-US"/>
        </a:p>
      </dgm:t>
    </dgm:pt>
    <dgm:pt modelId="{5D8B4EFA-F180-4FB4-991D-93D12DBE6760}" type="sibTrans" cxnId="{50E7FF51-F1A9-4583-9653-551032919F34}">
      <dgm:prSet/>
      <dgm:spPr/>
      <dgm:t>
        <a:bodyPr/>
        <a:lstStyle/>
        <a:p>
          <a:endParaRPr lang="en-US"/>
        </a:p>
      </dgm:t>
    </dgm:pt>
    <dgm:pt modelId="{C5A364BB-1460-4226-8D13-97574E6D5D9A}">
      <dgm:prSet phldrT="[Text]"/>
      <dgm:spPr/>
      <dgm:t>
        <a:bodyPr/>
        <a:lstStyle/>
        <a:p>
          <a:r>
            <a:rPr lang="en-US" b="1" dirty="0"/>
            <a:t>Home Economics</a:t>
          </a:r>
        </a:p>
      </dgm:t>
    </dgm:pt>
    <dgm:pt modelId="{B92966F1-2175-45BA-9D17-4AC681B16E5A}" type="parTrans" cxnId="{46FB035F-1C8A-42FE-AB8C-5FB622E90D45}">
      <dgm:prSet/>
      <dgm:spPr/>
      <dgm:t>
        <a:bodyPr/>
        <a:lstStyle/>
        <a:p>
          <a:endParaRPr lang="en-US"/>
        </a:p>
      </dgm:t>
    </dgm:pt>
    <dgm:pt modelId="{D7A151B9-C5F9-4CBF-B154-649859BDD414}" type="sibTrans" cxnId="{46FB035F-1C8A-42FE-AB8C-5FB622E90D45}">
      <dgm:prSet/>
      <dgm:spPr/>
      <dgm:t>
        <a:bodyPr/>
        <a:lstStyle/>
        <a:p>
          <a:endParaRPr lang="en-US"/>
        </a:p>
      </dgm:t>
    </dgm:pt>
    <dgm:pt modelId="{E13E5A6E-5039-42E4-B495-FD1ACA5EA8D2}">
      <dgm:prSet phldrT="[Text]"/>
      <dgm:spPr/>
      <dgm:t>
        <a:bodyPr/>
        <a:lstStyle/>
        <a:p>
          <a:r>
            <a:rPr lang="en-US" b="1" dirty="0"/>
            <a:t>Older Adults</a:t>
          </a:r>
        </a:p>
      </dgm:t>
    </dgm:pt>
    <dgm:pt modelId="{F54AEA81-1614-4174-8256-9CCA1D160C15}" type="parTrans" cxnId="{6ED0925B-A3A8-46EB-9900-04563B975CA3}">
      <dgm:prSet/>
      <dgm:spPr/>
      <dgm:t>
        <a:bodyPr/>
        <a:lstStyle/>
        <a:p>
          <a:endParaRPr lang="en-US"/>
        </a:p>
      </dgm:t>
    </dgm:pt>
    <dgm:pt modelId="{A5C85FD7-0D98-4414-8272-848E5E4B4815}" type="sibTrans" cxnId="{6ED0925B-A3A8-46EB-9900-04563B975CA3}">
      <dgm:prSet/>
      <dgm:spPr/>
      <dgm:t>
        <a:bodyPr/>
        <a:lstStyle/>
        <a:p>
          <a:endParaRPr lang="en-US"/>
        </a:p>
      </dgm:t>
    </dgm:pt>
    <dgm:pt modelId="{7C203F23-ADEA-4A26-8484-A7B790571F3E}">
      <dgm:prSet phldrT="[Text]"/>
      <dgm:spPr/>
      <dgm:t>
        <a:bodyPr/>
        <a:lstStyle/>
        <a:p>
          <a:r>
            <a:rPr lang="en-US" b="1" u="sng" dirty="0">
              <a:effectLst>
                <a:outerShdw blurRad="38100" dist="38100" dir="2700000" algn="tl">
                  <a:srgbClr val="000000">
                    <a:alpha val="43137"/>
                  </a:srgbClr>
                </a:outerShdw>
              </a:effectLst>
            </a:rPr>
            <a:t>Short-term Vocational</a:t>
          </a:r>
        </a:p>
      </dgm:t>
    </dgm:pt>
    <dgm:pt modelId="{BB46ED68-70EB-4CA4-8EA3-9F74A6765B89}" type="parTrans" cxnId="{0032C806-92ED-4990-A533-AF1DC13BB9EC}">
      <dgm:prSet/>
      <dgm:spPr/>
      <dgm:t>
        <a:bodyPr/>
        <a:lstStyle/>
        <a:p>
          <a:endParaRPr lang="en-US"/>
        </a:p>
      </dgm:t>
    </dgm:pt>
    <dgm:pt modelId="{54DB91EF-4B27-4118-AE5A-1373B20BF872}" type="sibTrans" cxnId="{0032C806-92ED-4990-A533-AF1DC13BB9EC}">
      <dgm:prSet/>
      <dgm:spPr/>
      <dgm:t>
        <a:bodyPr/>
        <a:lstStyle/>
        <a:p>
          <a:endParaRPr lang="en-US"/>
        </a:p>
      </dgm:t>
    </dgm:pt>
    <dgm:pt modelId="{7601A9C0-89CB-400D-AD75-BF0FD214304E}">
      <dgm:prSet phldrT="[Text]"/>
      <dgm:spPr/>
      <dgm:t>
        <a:bodyPr/>
        <a:lstStyle/>
        <a:p>
          <a:r>
            <a:rPr lang="en-US" b="1" u="sng" dirty="0">
              <a:effectLst>
                <a:outerShdw blurRad="38100" dist="38100" dir="2700000" algn="tl">
                  <a:srgbClr val="000000">
                    <a:alpha val="43137"/>
                  </a:srgbClr>
                </a:outerShdw>
              </a:effectLst>
            </a:rPr>
            <a:t>Workforce</a:t>
          </a:r>
          <a:r>
            <a:rPr lang="en-US" b="1"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Preparation</a:t>
          </a:r>
        </a:p>
      </dgm:t>
    </dgm:pt>
    <dgm:pt modelId="{F4AEE346-A459-4C2C-BBBE-0CD473507593}" type="parTrans" cxnId="{4F98DBB4-086A-4646-9880-7C749F74D6FA}">
      <dgm:prSet/>
      <dgm:spPr/>
      <dgm:t>
        <a:bodyPr/>
        <a:lstStyle/>
        <a:p>
          <a:endParaRPr lang="en-US"/>
        </a:p>
      </dgm:t>
    </dgm:pt>
    <dgm:pt modelId="{BAAC7FBD-3607-48F1-85DD-7FB2539102B2}" type="sibTrans" cxnId="{4F98DBB4-086A-4646-9880-7C749F74D6FA}">
      <dgm:prSet/>
      <dgm:spPr/>
      <dgm:t>
        <a:bodyPr/>
        <a:lstStyle/>
        <a:p>
          <a:endParaRPr lang="en-US"/>
        </a:p>
      </dgm:t>
    </dgm:pt>
    <dgm:pt modelId="{E4D8AB04-2F09-4BDF-A74F-B8E6F7A93927}" type="pres">
      <dgm:prSet presAssocID="{DB725C90-EA08-4A39-B5ED-6A91AE073352}" presName="composite" presStyleCnt="0">
        <dgm:presLayoutVars>
          <dgm:chMax val="1"/>
          <dgm:dir/>
          <dgm:resizeHandles val="exact"/>
        </dgm:presLayoutVars>
      </dgm:prSet>
      <dgm:spPr/>
      <dgm:t>
        <a:bodyPr/>
        <a:lstStyle/>
        <a:p>
          <a:endParaRPr lang="en-US"/>
        </a:p>
      </dgm:t>
    </dgm:pt>
    <dgm:pt modelId="{BA28F95B-C416-478F-80E4-897D6A9808BD}" type="pres">
      <dgm:prSet presAssocID="{DB725C90-EA08-4A39-B5ED-6A91AE073352}" presName="radial" presStyleCnt="0">
        <dgm:presLayoutVars>
          <dgm:animLvl val="ctr"/>
        </dgm:presLayoutVars>
      </dgm:prSet>
      <dgm:spPr/>
    </dgm:pt>
    <dgm:pt modelId="{726547D5-3F2E-492A-9876-35B7F9ABF772}" type="pres">
      <dgm:prSet presAssocID="{D9DCBFA2-97F0-48DA-A7D0-AB052CC34E80}" presName="centerShape" presStyleLbl="vennNode1" presStyleIdx="0" presStyleCnt="11" custScaleX="85938" custScaleY="84401" custLinFactNeighborX="1104"/>
      <dgm:spPr/>
      <dgm:t>
        <a:bodyPr/>
        <a:lstStyle/>
        <a:p>
          <a:endParaRPr lang="en-US"/>
        </a:p>
      </dgm:t>
    </dgm:pt>
    <dgm:pt modelId="{F3142225-D416-45B8-BF77-FD1F9D2734DA}" type="pres">
      <dgm:prSet presAssocID="{20DDDCF5-538A-4E63-8FE8-0BF0415BE49F}" presName="node" presStyleLbl="vennNode1" presStyleIdx="1" presStyleCnt="11" custScaleX="86293" custScaleY="86293" custRadScaleRad="94626" custRadScaleInc="-5011">
        <dgm:presLayoutVars>
          <dgm:bulletEnabled val="1"/>
        </dgm:presLayoutVars>
      </dgm:prSet>
      <dgm:spPr/>
      <dgm:t>
        <a:bodyPr/>
        <a:lstStyle/>
        <a:p>
          <a:endParaRPr lang="en-US"/>
        </a:p>
      </dgm:t>
    </dgm:pt>
    <dgm:pt modelId="{62896DFE-878B-43CD-9655-DF7478FDB15A}" type="pres">
      <dgm:prSet presAssocID="{86D913A0-B97E-47DE-A8D8-88C810A187DA}" presName="node" presStyleLbl="vennNode1" presStyleIdx="2" presStyleCnt="11" custScaleX="92046" custScaleY="86293">
        <dgm:presLayoutVars>
          <dgm:bulletEnabled val="1"/>
        </dgm:presLayoutVars>
      </dgm:prSet>
      <dgm:spPr/>
      <dgm:t>
        <a:bodyPr/>
        <a:lstStyle/>
        <a:p>
          <a:endParaRPr lang="en-US"/>
        </a:p>
      </dgm:t>
    </dgm:pt>
    <dgm:pt modelId="{B5D6983C-D79E-41A5-B2C8-9D022DE1939D}" type="pres">
      <dgm:prSet presAssocID="{72DE7BD6-F2F8-4BE2-853C-856BD2A300EF}" presName="node" presStyleLbl="vennNode1" presStyleIdx="3" presStyleCnt="11" custScaleX="97817" custScaleY="92046" custRadScaleRad="102102" custRadScaleInc="1065">
        <dgm:presLayoutVars>
          <dgm:bulletEnabled val="1"/>
        </dgm:presLayoutVars>
      </dgm:prSet>
      <dgm:spPr/>
      <dgm:t>
        <a:bodyPr/>
        <a:lstStyle/>
        <a:p>
          <a:endParaRPr lang="en-US"/>
        </a:p>
      </dgm:t>
    </dgm:pt>
    <dgm:pt modelId="{5FFC7DE5-2C4C-4A92-B4FA-583C649D18A9}" type="pres">
      <dgm:prSet presAssocID="{F177E140-FEDC-4148-A7BC-203ABF69FECB}" presName="node" presStyleLbl="vennNode1" presStyleIdx="4" presStyleCnt="11" custScaleX="86293" custScaleY="86293">
        <dgm:presLayoutVars>
          <dgm:bulletEnabled val="1"/>
        </dgm:presLayoutVars>
      </dgm:prSet>
      <dgm:spPr/>
      <dgm:t>
        <a:bodyPr/>
        <a:lstStyle/>
        <a:p>
          <a:endParaRPr lang="en-US"/>
        </a:p>
      </dgm:t>
    </dgm:pt>
    <dgm:pt modelId="{F5937048-3149-45C0-B096-D256576CD7BD}" type="pres">
      <dgm:prSet presAssocID="{4A0A8627-6AEE-463D-A282-C864B58C0AFD}" presName="node" presStyleLbl="vennNode1" presStyleIdx="5" presStyleCnt="11" custScaleX="92046" custScaleY="92046" custRadScaleRad="99855" custRadScaleInc="-11209">
        <dgm:presLayoutVars>
          <dgm:bulletEnabled val="1"/>
        </dgm:presLayoutVars>
      </dgm:prSet>
      <dgm:spPr/>
      <dgm:t>
        <a:bodyPr/>
        <a:lstStyle/>
        <a:p>
          <a:endParaRPr lang="en-US"/>
        </a:p>
      </dgm:t>
    </dgm:pt>
    <dgm:pt modelId="{1BEDD46D-703A-4660-A43B-B26BB94B4213}" type="pres">
      <dgm:prSet presAssocID="{87138B5A-F3E6-4100-8082-103A88A1BF1A}" presName="node" presStyleLbl="vennNode1" presStyleIdx="6" presStyleCnt="11" custScaleX="92046" custScaleY="86293" custRadScaleRad="92063" custRadScaleInc="-6354">
        <dgm:presLayoutVars>
          <dgm:bulletEnabled val="1"/>
        </dgm:presLayoutVars>
      </dgm:prSet>
      <dgm:spPr/>
      <dgm:t>
        <a:bodyPr/>
        <a:lstStyle/>
        <a:p>
          <a:endParaRPr lang="en-US"/>
        </a:p>
      </dgm:t>
    </dgm:pt>
    <dgm:pt modelId="{5BA0B9DA-A981-4327-A9BA-6CE77EF4082F}" type="pres">
      <dgm:prSet presAssocID="{C5A364BB-1460-4226-8D13-97574E6D5D9A}" presName="node" presStyleLbl="vennNode1" presStyleIdx="7" presStyleCnt="11" custScaleX="92046" custScaleY="92046" custRadScaleRad="99695" custRadScaleInc="3283">
        <dgm:presLayoutVars>
          <dgm:bulletEnabled val="1"/>
        </dgm:presLayoutVars>
      </dgm:prSet>
      <dgm:spPr/>
      <dgm:t>
        <a:bodyPr/>
        <a:lstStyle/>
        <a:p>
          <a:endParaRPr lang="en-US"/>
        </a:p>
      </dgm:t>
    </dgm:pt>
    <dgm:pt modelId="{0A87263D-9EE6-42AA-9570-744929516348}" type="pres">
      <dgm:prSet presAssocID="{E13E5A6E-5039-42E4-B495-FD1ACA5EA8D2}" presName="node" presStyleLbl="vennNode1" presStyleIdx="8" presStyleCnt="11" custScaleX="92046" custScaleY="86293" custRadScaleRad="97902" custRadScaleInc="-1110">
        <dgm:presLayoutVars>
          <dgm:bulletEnabled val="1"/>
        </dgm:presLayoutVars>
      </dgm:prSet>
      <dgm:spPr/>
      <dgm:t>
        <a:bodyPr/>
        <a:lstStyle/>
        <a:p>
          <a:endParaRPr lang="en-US"/>
        </a:p>
      </dgm:t>
    </dgm:pt>
    <dgm:pt modelId="{049C2C47-4243-458F-B3BE-550C0AE4C6E1}" type="pres">
      <dgm:prSet presAssocID="{7C203F23-ADEA-4A26-8484-A7B790571F3E}" presName="node" presStyleLbl="vennNode1" presStyleIdx="9" presStyleCnt="11" custScaleX="97798" custScaleY="92046">
        <dgm:presLayoutVars>
          <dgm:bulletEnabled val="1"/>
        </dgm:presLayoutVars>
      </dgm:prSet>
      <dgm:spPr/>
      <dgm:t>
        <a:bodyPr/>
        <a:lstStyle/>
        <a:p>
          <a:endParaRPr lang="en-US"/>
        </a:p>
      </dgm:t>
    </dgm:pt>
    <dgm:pt modelId="{ACA7958B-CAE9-49BC-B9BA-7D83445F3DAA}" type="pres">
      <dgm:prSet presAssocID="{7601A9C0-89CB-400D-AD75-BF0FD214304E}" presName="node" presStyleLbl="vennNode1" presStyleIdx="10" presStyleCnt="11" custScaleX="92046" custScaleY="86293" custRadScaleRad="98376" custRadScaleInc="-437">
        <dgm:presLayoutVars>
          <dgm:bulletEnabled val="1"/>
        </dgm:presLayoutVars>
      </dgm:prSet>
      <dgm:spPr/>
      <dgm:t>
        <a:bodyPr/>
        <a:lstStyle/>
        <a:p>
          <a:endParaRPr lang="en-US"/>
        </a:p>
      </dgm:t>
    </dgm:pt>
  </dgm:ptLst>
  <dgm:cxnLst>
    <dgm:cxn modelId="{9D4F3236-524F-455A-8CBA-0D6C71524D93}" type="presOf" srcId="{DB725C90-EA08-4A39-B5ED-6A91AE073352}" destId="{E4D8AB04-2F09-4BDF-A74F-B8E6F7A93927}" srcOrd="0" destOrd="0" presId="urn:microsoft.com/office/officeart/2005/8/layout/radial3"/>
    <dgm:cxn modelId="{DF24960D-E501-4C81-8FFC-DDBCE1D69034}" type="presOf" srcId="{7C203F23-ADEA-4A26-8484-A7B790571F3E}" destId="{049C2C47-4243-458F-B3BE-550C0AE4C6E1}" srcOrd="0" destOrd="0" presId="urn:microsoft.com/office/officeart/2005/8/layout/radial3"/>
    <dgm:cxn modelId="{6ED0925B-A3A8-46EB-9900-04563B975CA3}" srcId="{D9DCBFA2-97F0-48DA-A7D0-AB052CC34E80}" destId="{E13E5A6E-5039-42E4-B495-FD1ACA5EA8D2}" srcOrd="7" destOrd="0" parTransId="{F54AEA81-1614-4174-8256-9CCA1D160C15}" sibTransId="{A5C85FD7-0D98-4414-8272-848E5E4B4815}"/>
    <dgm:cxn modelId="{7E55C95C-A0EF-45E6-8ADD-90E4446EAEE6}" type="presOf" srcId="{20DDDCF5-538A-4E63-8FE8-0BF0415BE49F}" destId="{F3142225-D416-45B8-BF77-FD1F9D2734DA}" srcOrd="0" destOrd="0" presId="urn:microsoft.com/office/officeart/2005/8/layout/radial3"/>
    <dgm:cxn modelId="{A01B4C30-FB7A-4B3A-9668-1E874E07BAD0}" type="presOf" srcId="{C5A364BB-1460-4226-8D13-97574E6D5D9A}" destId="{5BA0B9DA-A981-4327-A9BA-6CE77EF4082F}" srcOrd="0" destOrd="0" presId="urn:microsoft.com/office/officeart/2005/8/layout/radial3"/>
    <dgm:cxn modelId="{9E591B49-E92D-4C0B-94D3-4C165CE2977E}" type="presOf" srcId="{E13E5A6E-5039-42E4-B495-FD1ACA5EA8D2}" destId="{0A87263D-9EE6-42AA-9570-744929516348}" srcOrd="0" destOrd="0" presId="urn:microsoft.com/office/officeart/2005/8/layout/radial3"/>
    <dgm:cxn modelId="{320F6B61-75AF-429C-8DD3-DBFF05E33041}" type="presOf" srcId="{7601A9C0-89CB-400D-AD75-BF0FD214304E}" destId="{ACA7958B-CAE9-49BC-B9BA-7D83445F3DAA}" srcOrd="0" destOrd="0" presId="urn:microsoft.com/office/officeart/2005/8/layout/radial3"/>
    <dgm:cxn modelId="{8D1DBD9F-C9D7-43AD-AA78-40262D0D2B99}" srcId="{D9DCBFA2-97F0-48DA-A7D0-AB052CC34E80}" destId="{F177E140-FEDC-4148-A7BC-203ABF69FECB}" srcOrd="3" destOrd="0" parTransId="{4F8816DA-C651-4DDD-A303-6CD86FAC55F8}" sibTransId="{7CCD822D-F477-4BE3-9234-62799C4E7C3E}"/>
    <dgm:cxn modelId="{46FB035F-1C8A-42FE-AB8C-5FB622E90D45}" srcId="{D9DCBFA2-97F0-48DA-A7D0-AB052CC34E80}" destId="{C5A364BB-1460-4226-8D13-97574E6D5D9A}" srcOrd="6" destOrd="0" parTransId="{B92966F1-2175-45BA-9D17-4AC681B16E5A}" sibTransId="{D7A151B9-C5F9-4CBF-B154-649859BDD414}"/>
    <dgm:cxn modelId="{5095B071-E3EE-4747-AFD6-1586CCE29C71}" type="presOf" srcId="{72DE7BD6-F2F8-4BE2-853C-856BD2A300EF}" destId="{B5D6983C-D79E-41A5-B2C8-9D022DE1939D}" srcOrd="0" destOrd="0" presId="urn:microsoft.com/office/officeart/2005/8/layout/radial3"/>
    <dgm:cxn modelId="{4F98DBB4-086A-4646-9880-7C749F74D6FA}" srcId="{D9DCBFA2-97F0-48DA-A7D0-AB052CC34E80}" destId="{7601A9C0-89CB-400D-AD75-BF0FD214304E}" srcOrd="9" destOrd="0" parTransId="{F4AEE346-A459-4C2C-BBBE-0CD473507593}" sibTransId="{BAAC7FBD-3607-48F1-85DD-7FB2539102B2}"/>
    <dgm:cxn modelId="{0032C806-92ED-4990-A533-AF1DC13BB9EC}" srcId="{D9DCBFA2-97F0-48DA-A7D0-AB052CC34E80}" destId="{7C203F23-ADEA-4A26-8484-A7B790571F3E}" srcOrd="8" destOrd="0" parTransId="{BB46ED68-70EB-4CA4-8EA3-9F74A6765B89}" sibTransId="{54DB91EF-4B27-4118-AE5A-1373B20BF872}"/>
    <dgm:cxn modelId="{BAA33EA6-DF2F-4B7E-A3FF-F3A8EC85055F}" type="presOf" srcId="{87138B5A-F3E6-4100-8082-103A88A1BF1A}" destId="{1BEDD46D-703A-4660-A43B-B26BB94B4213}" srcOrd="0" destOrd="0" presId="urn:microsoft.com/office/officeart/2005/8/layout/radial3"/>
    <dgm:cxn modelId="{241C12EB-65A2-4C6C-927A-28F9C892FE1F}" type="presOf" srcId="{F177E140-FEDC-4148-A7BC-203ABF69FECB}" destId="{5FFC7DE5-2C4C-4A92-B4FA-583C649D18A9}" srcOrd="0" destOrd="0" presId="urn:microsoft.com/office/officeart/2005/8/layout/radial3"/>
    <dgm:cxn modelId="{50E7FF51-F1A9-4583-9653-551032919F34}" srcId="{D9DCBFA2-97F0-48DA-A7D0-AB052CC34E80}" destId="{87138B5A-F3E6-4100-8082-103A88A1BF1A}" srcOrd="5" destOrd="0" parTransId="{EF1E0905-A0DE-41BF-BCD5-49022D5E8279}" sibTransId="{5D8B4EFA-F180-4FB4-991D-93D12DBE6760}"/>
    <dgm:cxn modelId="{D49ED35F-2976-4F55-A455-63BA3644EF88}" type="presOf" srcId="{4A0A8627-6AEE-463D-A282-C864B58C0AFD}" destId="{F5937048-3149-45C0-B096-D256576CD7BD}" srcOrd="0" destOrd="0" presId="urn:microsoft.com/office/officeart/2005/8/layout/radial3"/>
    <dgm:cxn modelId="{AACC7EDF-0B02-4371-AEA7-4CAA5231DCB1}" srcId="{D9DCBFA2-97F0-48DA-A7D0-AB052CC34E80}" destId="{86D913A0-B97E-47DE-A8D8-88C810A187DA}" srcOrd="1" destOrd="0" parTransId="{90D8BB21-B978-48B8-8BB4-D7CACD6035E5}" sibTransId="{D9730DD1-AAEF-4A5A-A712-4E8A0BFCE4E8}"/>
    <dgm:cxn modelId="{6F3D3EF0-4F83-4398-9521-20E8D559A8DB}" srcId="{D9DCBFA2-97F0-48DA-A7D0-AB052CC34E80}" destId="{4A0A8627-6AEE-463D-A282-C864B58C0AFD}" srcOrd="4" destOrd="0" parTransId="{3EBBE4C2-DFF6-4C58-AB52-80EDF02B3B29}" sibTransId="{44267DF4-2B75-4AF6-BD7A-26E84E02713F}"/>
    <dgm:cxn modelId="{6B4C989F-87A0-4D7E-AEE7-DFE718624E04}" type="presOf" srcId="{D9DCBFA2-97F0-48DA-A7D0-AB052CC34E80}" destId="{726547D5-3F2E-492A-9876-35B7F9ABF772}" srcOrd="0" destOrd="0" presId="urn:microsoft.com/office/officeart/2005/8/layout/radial3"/>
    <dgm:cxn modelId="{E2534F4F-DC88-47D0-A2F6-C09B0B331457}" srcId="{D9DCBFA2-97F0-48DA-A7D0-AB052CC34E80}" destId="{72DE7BD6-F2F8-4BE2-853C-856BD2A300EF}" srcOrd="2" destOrd="0" parTransId="{7CCC09A3-9849-49B2-8D1D-88D20B368E32}" sibTransId="{D48D3B91-724E-4E22-B3F5-1FC09E455FEB}"/>
    <dgm:cxn modelId="{583466DF-FA9C-4BD3-BD9B-9B33CAD9B87F}" srcId="{D9DCBFA2-97F0-48DA-A7D0-AB052CC34E80}" destId="{20DDDCF5-538A-4E63-8FE8-0BF0415BE49F}" srcOrd="0" destOrd="0" parTransId="{6AA4974B-93D7-41B4-AC44-8226DD9C75A7}" sibTransId="{3CF310FA-1B14-4E76-813F-ADE0D2DE4FCC}"/>
    <dgm:cxn modelId="{5C3FEFB9-A093-497F-8DE2-E2C77C8692F7}" type="presOf" srcId="{86D913A0-B97E-47DE-A8D8-88C810A187DA}" destId="{62896DFE-878B-43CD-9655-DF7478FDB15A}" srcOrd="0" destOrd="0" presId="urn:microsoft.com/office/officeart/2005/8/layout/radial3"/>
    <dgm:cxn modelId="{33D7E52F-88A4-4E06-B3C2-483A463B1C80}" srcId="{DB725C90-EA08-4A39-B5ED-6A91AE073352}" destId="{D9DCBFA2-97F0-48DA-A7D0-AB052CC34E80}" srcOrd="0" destOrd="0" parTransId="{9BBFC4BA-91F8-4186-A1E2-1E3C5C9BED40}" sibTransId="{A7A3D5EA-9548-4179-96ED-1EEBC27582BB}"/>
    <dgm:cxn modelId="{EB49F87F-BA6D-4934-B07F-322179E13884}" type="presParOf" srcId="{E4D8AB04-2F09-4BDF-A74F-B8E6F7A93927}" destId="{BA28F95B-C416-478F-80E4-897D6A9808BD}" srcOrd="0" destOrd="0" presId="urn:microsoft.com/office/officeart/2005/8/layout/radial3"/>
    <dgm:cxn modelId="{6ABA0DBD-B921-4A6F-AA5F-4CD53C7E982F}" type="presParOf" srcId="{BA28F95B-C416-478F-80E4-897D6A9808BD}" destId="{726547D5-3F2E-492A-9876-35B7F9ABF772}" srcOrd="0" destOrd="0" presId="urn:microsoft.com/office/officeart/2005/8/layout/radial3"/>
    <dgm:cxn modelId="{B471A394-67C4-4589-9919-6AADB6D811C8}" type="presParOf" srcId="{BA28F95B-C416-478F-80E4-897D6A9808BD}" destId="{F3142225-D416-45B8-BF77-FD1F9D2734DA}" srcOrd="1" destOrd="0" presId="urn:microsoft.com/office/officeart/2005/8/layout/radial3"/>
    <dgm:cxn modelId="{1999A7CC-EB91-4D61-8B2E-651E54BE88C2}" type="presParOf" srcId="{BA28F95B-C416-478F-80E4-897D6A9808BD}" destId="{62896DFE-878B-43CD-9655-DF7478FDB15A}" srcOrd="2" destOrd="0" presId="urn:microsoft.com/office/officeart/2005/8/layout/radial3"/>
    <dgm:cxn modelId="{C936523B-C3B5-4372-A775-3427CE013FD8}" type="presParOf" srcId="{BA28F95B-C416-478F-80E4-897D6A9808BD}" destId="{B5D6983C-D79E-41A5-B2C8-9D022DE1939D}" srcOrd="3" destOrd="0" presId="urn:microsoft.com/office/officeart/2005/8/layout/radial3"/>
    <dgm:cxn modelId="{DD0389F2-495A-4C9D-A880-02A4C976E863}" type="presParOf" srcId="{BA28F95B-C416-478F-80E4-897D6A9808BD}" destId="{5FFC7DE5-2C4C-4A92-B4FA-583C649D18A9}" srcOrd="4" destOrd="0" presId="urn:microsoft.com/office/officeart/2005/8/layout/radial3"/>
    <dgm:cxn modelId="{74385842-2C1F-482C-AE11-97E5B17B1217}" type="presParOf" srcId="{BA28F95B-C416-478F-80E4-897D6A9808BD}" destId="{F5937048-3149-45C0-B096-D256576CD7BD}" srcOrd="5" destOrd="0" presId="urn:microsoft.com/office/officeart/2005/8/layout/radial3"/>
    <dgm:cxn modelId="{7379D406-DEAC-408E-B1A3-635D37297783}" type="presParOf" srcId="{BA28F95B-C416-478F-80E4-897D6A9808BD}" destId="{1BEDD46D-703A-4660-A43B-B26BB94B4213}" srcOrd="6" destOrd="0" presId="urn:microsoft.com/office/officeart/2005/8/layout/radial3"/>
    <dgm:cxn modelId="{8D66DBDA-C459-468F-BC67-26CB2C4EB5EB}" type="presParOf" srcId="{BA28F95B-C416-478F-80E4-897D6A9808BD}" destId="{5BA0B9DA-A981-4327-A9BA-6CE77EF4082F}" srcOrd="7" destOrd="0" presId="urn:microsoft.com/office/officeart/2005/8/layout/radial3"/>
    <dgm:cxn modelId="{7AF7DC64-5F7C-46D2-954B-7AE73468AAA6}" type="presParOf" srcId="{BA28F95B-C416-478F-80E4-897D6A9808BD}" destId="{0A87263D-9EE6-42AA-9570-744929516348}" srcOrd="8" destOrd="0" presId="urn:microsoft.com/office/officeart/2005/8/layout/radial3"/>
    <dgm:cxn modelId="{0174F3BC-4885-4122-8504-6D261633862A}" type="presParOf" srcId="{BA28F95B-C416-478F-80E4-897D6A9808BD}" destId="{049C2C47-4243-458F-B3BE-550C0AE4C6E1}" srcOrd="9" destOrd="0" presId="urn:microsoft.com/office/officeart/2005/8/layout/radial3"/>
    <dgm:cxn modelId="{21DB88E3-4C38-4C8D-93A3-EE76C659ED31}" type="presParOf" srcId="{BA28F95B-C416-478F-80E4-897D6A9808BD}" destId="{ACA7958B-CAE9-49BC-B9BA-7D83445F3DAA}"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2526A7-5ADF-47B6-98C6-1ABB65C36FE3}"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DE4C6D52-F0BF-4E8D-AF1D-FAEB6AB073FA}">
      <dgm:prSet phldrT="[Text]"/>
      <dgm:spPr/>
      <dgm:t>
        <a:bodyPr/>
        <a:lstStyle/>
        <a:p>
          <a:pPr>
            <a:buNone/>
          </a:pPr>
          <a:r>
            <a:rPr lang="en-US" dirty="0"/>
            <a:t>NC Programs that must be submitted to the Chancellor’s Office for approval are the following: </a:t>
          </a:r>
        </a:p>
      </dgm:t>
    </dgm:pt>
    <dgm:pt modelId="{B94F609B-740A-4772-976C-2FCFD34D6F24}" type="parTrans" cxnId="{1078E6CA-6297-457B-84D8-DFEEFEBD1F62}">
      <dgm:prSet/>
      <dgm:spPr/>
      <dgm:t>
        <a:bodyPr/>
        <a:lstStyle/>
        <a:p>
          <a:endParaRPr lang="en-US"/>
        </a:p>
      </dgm:t>
    </dgm:pt>
    <dgm:pt modelId="{0D00FA35-3134-440A-B903-BF20BC794148}" type="sibTrans" cxnId="{1078E6CA-6297-457B-84D8-DFEEFEBD1F62}">
      <dgm:prSet/>
      <dgm:spPr/>
      <dgm:t>
        <a:bodyPr/>
        <a:lstStyle/>
        <a:p>
          <a:endParaRPr lang="en-US"/>
        </a:p>
      </dgm:t>
    </dgm:pt>
    <dgm:pt modelId="{049F5CDE-5DE7-4BC0-8AF9-85BAE12D1271}">
      <dgm:prSet phldrT="[Text]"/>
      <dgm:spPr/>
      <dgm:t>
        <a:bodyPr/>
        <a:lstStyle/>
        <a:p>
          <a:r>
            <a:rPr lang="en-US" dirty="0"/>
            <a:t>Career Development and College Preparation (CDCP) Programs:  Certificate of Competency AND Certificate of Completion </a:t>
          </a:r>
        </a:p>
      </dgm:t>
    </dgm:pt>
    <dgm:pt modelId="{AAFF3C65-B779-4EB4-A1E5-B2CA3140B406}" type="parTrans" cxnId="{C8DED19F-2EF3-4F25-B4E5-55856C2B3C97}">
      <dgm:prSet/>
      <dgm:spPr/>
      <dgm:t>
        <a:bodyPr/>
        <a:lstStyle/>
        <a:p>
          <a:endParaRPr lang="en-US"/>
        </a:p>
      </dgm:t>
    </dgm:pt>
    <dgm:pt modelId="{C3E693B4-8324-4A7C-B553-A986DC4C9AE8}" type="sibTrans" cxnId="{C8DED19F-2EF3-4F25-B4E5-55856C2B3C97}">
      <dgm:prSet/>
      <dgm:spPr/>
      <dgm:t>
        <a:bodyPr/>
        <a:lstStyle/>
        <a:p>
          <a:endParaRPr lang="en-US"/>
        </a:p>
      </dgm:t>
    </dgm:pt>
    <dgm:pt modelId="{B518BB0B-1FF0-49DF-97E1-46FB171F062F}">
      <dgm:prSet phldrT="[Text]"/>
      <dgm:spPr/>
      <dgm:t>
        <a:bodyPr/>
        <a:lstStyle/>
        <a:p>
          <a:r>
            <a:rPr lang="en-US" dirty="0"/>
            <a:t>Adult High School Diploma </a:t>
          </a:r>
        </a:p>
      </dgm:t>
    </dgm:pt>
    <dgm:pt modelId="{B8A1C7E7-073D-4B0D-8FA3-CAD026D077CA}" type="parTrans" cxnId="{3550B844-00F9-4702-9E30-84AEB57C7D6E}">
      <dgm:prSet/>
      <dgm:spPr/>
      <dgm:t>
        <a:bodyPr/>
        <a:lstStyle/>
        <a:p>
          <a:endParaRPr lang="en-US"/>
        </a:p>
      </dgm:t>
    </dgm:pt>
    <dgm:pt modelId="{947131FB-4A9D-4F83-AEBD-398AEBC38400}" type="sibTrans" cxnId="{3550B844-00F9-4702-9E30-84AEB57C7D6E}">
      <dgm:prSet/>
      <dgm:spPr/>
      <dgm:t>
        <a:bodyPr/>
        <a:lstStyle/>
        <a:p>
          <a:endParaRPr lang="en-US"/>
        </a:p>
      </dgm:t>
    </dgm:pt>
    <dgm:pt modelId="{E6E51975-357F-47FE-B329-FC9E56691820}">
      <dgm:prSet phldrT="[Text]"/>
      <dgm:spPr/>
      <dgm:t>
        <a:bodyPr/>
        <a:lstStyle/>
        <a:p>
          <a:r>
            <a:rPr lang="en-US" dirty="0"/>
            <a:t>Locally Approved Programs</a:t>
          </a:r>
        </a:p>
      </dgm:t>
    </dgm:pt>
    <dgm:pt modelId="{A1F1AD1A-B558-4276-8FF8-51D2E7E01AAC}" type="parTrans" cxnId="{5015107F-3EF8-4315-916B-47DFFB0F3ED2}">
      <dgm:prSet/>
      <dgm:spPr/>
      <dgm:t>
        <a:bodyPr/>
        <a:lstStyle/>
        <a:p>
          <a:endParaRPr lang="en-US"/>
        </a:p>
      </dgm:t>
    </dgm:pt>
    <dgm:pt modelId="{AC15C9A2-0395-43E6-B9A6-B5F5FEF5FCC8}" type="sibTrans" cxnId="{5015107F-3EF8-4315-916B-47DFFB0F3ED2}">
      <dgm:prSet/>
      <dgm:spPr/>
      <dgm:t>
        <a:bodyPr/>
        <a:lstStyle/>
        <a:p>
          <a:endParaRPr lang="en-US"/>
        </a:p>
      </dgm:t>
    </dgm:pt>
    <dgm:pt modelId="{4C4B6DBF-8683-4657-814E-7A1D6F198BBD}">
      <dgm:prSet/>
      <dgm:spPr/>
      <dgm:t>
        <a:bodyPr/>
        <a:lstStyle/>
        <a:p>
          <a:r>
            <a:rPr lang="en-US" dirty="0"/>
            <a:t>Noncredit Apprenticeship Program </a:t>
          </a:r>
        </a:p>
      </dgm:t>
    </dgm:pt>
    <dgm:pt modelId="{4F235F5C-FEB4-4D16-A8DF-A2ACE919E48F}" type="parTrans" cxnId="{D9BD5BCA-6833-480D-8540-2CFEBF0402F9}">
      <dgm:prSet/>
      <dgm:spPr/>
      <dgm:t>
        <a:bodyPr/>
        <a:lstStyle/>
        <a:p>
          <a:endParaRPr lang="en-US"/>
        </a:p>
      </dgm:t>
    </dgm:pt>
    <dgm:pt modelId="{46B69980-7FDE-4A87-8589-1DD7297F4719}" type="sibTrans" cxnId="{D9BD5BCA-6833-480D-8540-2CFEBF0402F9}">
      <dgm:prSet/>
      <dgm:spPr/>
      <dgm:t>
        <a:bodyPr/>
        <a:lstStyle/>
        <a:p>
          <a:endParaRPr lang="en-US"/>
        </a:p>
      </dgm:t>
    </dgm:pt>
    <dgm:pt modelId="{8DECA38A-4AA6-463C-928B-5ECC1BFD2399}" type="pres">
      <dgm:prSet presAssocID="{EC2526A7-5ADF-47B6-98C6-1ABB65C36FE3}" presName="composite" presStyleCnt="0">
        <dgm:presLayoutVars>
          <dgm:chMax val="1"/>
          <dgm:dir/>
          <dgm:resizeHandles val="exact"/>
        </dgm:presLayoutVars>
      </dgm:prSet>
      <dgm:spPr/>
      <dgm:t>
        <a:bodyPr/>
        <a:lstStyle/>
        <a:p>
          <a:endParaRPr lang="en-US"/>
        </a:p>
      </dgm:t>
    </dgm:pt>
    <dgm:pt modelId="{26A8B326-A75E-4DF5-9397-85F8FF2BFED1}" type="pres">
      <dgm:prSet presAssocID="{DE4C6D52-F0BF-4E8D-AF1D-FAEB6AB073FA}" presName="roof" presStyleLbl="dkBgShp" presStyleIdx="0" presStyleCnt="2" custLinFactNeighborY="-2390"/>
      <dgm:spPr/>
      <dgm:t>
        <a:bodyPr/>
        <a:lstStyle/>
        <a:p>
          <a:endParaRPr lang="en-US"/>
        </a:p>
      </dgm:t>
    </dgm:pt>
    <dgm:pt modelId="{78C621DA-A568-4D53-BF39-E4F897EA1559}" type="pres">
      <dgm:prSet presAssocID="{DE4C6D52-F0BF-4E8D-AF1D-FAEB6AB073FA}" presName="pillars" presStyleCnt="0"/>
      <dgm:spPr/>
    </dgm:pt>
    <dgm:pt modelId="{559D37CE-4D34-45F7-BCFE-2CD7EBDC9016}" type="pres">
      <dgm:prSet presAssocID="{DE4C6D52-F0BF-4E8D-AF1D-FAEB6AB073FA}" presName="pillar1" presStyleLbl="node1" presStyleIdx="0" presStyleCnt="4">
        <dgm:presLayoutVars>
          <dgm:bulletEnabled val="1"/>
        </dgm:presLayoutVars>
      </dgm:prSet>
      <dgm:spPr/>
      <dgm:t>
        <a:bodyPr/>
        <a:lstStyle/>
        <a:p>
          <a:endParaRPr lang="en-US"/>
        </a:p>
      </dgm:t>
    </dgm:pt>
    <dgm:pt modelId="{887F883B-AFEE-422B-A79F-FFC52126B01A}" type="pres">
      <dgm:prSet presAssocID="{B518BB0B-1FF0-49DF-97E1-46FB171F062F}" presName="pillarX" presStyleLbl="node1" presStyleIdx="1" presStyleCnt="4">
        <dgm:presLayoutVars>
          <dgm:bulletEnabled val="1"/>
        </dgm:presLayoutVars>
      </dgm:prSet>
      <dgm:spPr/>
      <dgm:t>
        <a:bodyPr/>
        <a:lstStyle/>
        <a:p>
          <a:endParaRPr lang="en-US"/>
        </a:p>
      </dgm:t>
    </dgm:pt>
    <dgm:pt modelId="{470ABEF0-F859-4090-9FBB-0BBC4951DDDF}" type="pres">
      <dgm:prSet presAssocID="{4C4B6DBF-8683-4657-814E-7A1D6F198BBD}" presName="pillarX" presStyleLbl="node1" presStyleIdx="2" presStyleCnt="4">
        <dgm:presLayoutVars>
          <dgm:bulletEnabled val="1"/>
        </dgm:presLayoutVars>
      </dgm:prSet>
      <dgm:spPr/>
      <dgm:t>
        <a:bodyPr/>
        <a:lstStyle/>
        <a:p>
          <a:endParaRPr lang="en-US"/>
        </a:p>
      </dgm:t>
    </dgm:pt>
    <dgm:pt modelId="{20B4506A-3162-482F-90B8-393E5145D20B}" type="pres">
      <dgm:prSet presAssocID="{E6E51975-357F-47FE-B329-FC9E56691820}" presName="pillarX" presStyleLbl="node1" presStyleIdx="3" presStyleCnt="4">
        <dgm:presLayoutVars>
          <dgm:bulletEnabled val="1"/>
        </dgm:presLayoutVars>
      </dgm:prSet>
      <dgm:spPr/>
      <dgm:t>
        <a:bodyPr/>
        <a:lstStyle/>
        <a:p>
          <a:endParaRPr lang="en-US"/>
        </a:p>
      </dgm:t>
    </dgm:pt>
    <dgm:pt modelId="{53F5C4DB-0613-4BB8-9903-F2AE711BD1CE}" type="pres">
      <dgm:prSet presAssocID="{DE4C6D52-F0BF-4E8D-AF1D-FAEB6AB073FA}" presName="base" presStyleLbl="dkBgShp" presStyleIdx="1" presStyleCnt="2"/>
      <dgm:spPr/>
    </dgm:pt>
  </dgm:ptLst>
  <dgm:cxnLst>
    <dgm:cxn modelId="{D46A3EEF-413F-470A-9210-DE1E08660FE0}" type="presOf" srcId="{4C4B6DBF-8683-4657-814E-7A1D6F198BBD}" destId="{470ABEF0-F859-4090-9FBB-0BBC4951DDDF}" srcOrd="0" destOrd="0" presId="urn:microsoft.com/office/officeart/2005/8/layout/hList3"/>
    <dgm:cxn modelId="{3550B844-00F9-4702-9E30-84AEB57C7D6E}" srcId="{DE4C6D52-F0BF-4E8D-AF1D-FAEB6AB073FA}" destId="{B518BB0B-1FF0-49DF-97E1-46FB171F062F}" srcOrd="1" destOrd="0" parTransId="{B8A1C7E7-073D-4B0D-8FA3-CAD026D077CA}" sibTransId="{947131FB-4A9D-4F83-AEBD-398AEBC38400}"/>
    <dgm:cxn modelId="{4CF19D0B-9B39-42FB-AE18-6C453E90BE9B}" type="presOf" srcId="{DE4C6D52-F0BF-4E8D-AF1D-FAEB6AB073FA}" destId="{26A8B326-A75E-4DF5-9397-85F8FF2BFED1}" srcOrd="0" destOrd="0" presId="urn:microsoft.com/office/officeart/2005/8/layout/hList3"/>
    <dgm:cxn modelId="{BE5F8F5E-3845-4E00-832B-7E43A3836458}" type="presOf" srcId="{049F5CDE-5DE7-4BC0-8AF9-85BAE12D1271}" destId="{559D37CE-4D34-45F7-BCFE-2CD7EBDC9016}" srcOrd="0" destOrd="0" presId="urn:microsoft.com/office/officeart/2005/8/layout/hList3"/>
    <dgm:cxn modelId="{9F776366-8F04-4B78-9D60-E3C1F0986730}" type="presOf" srcId="{EC2526A7-5ADF-47B6-98C6-1ABB65C36FE3}" destId="{8DECA38A-4AA6-463C-928B-5ECC1BFD2399}" srcOrd="0" destOrd="0" presId="urn:microsoft.com/office/officeart/2005/8/layout/hList3"/>
    <dgm:cxn modelId="{C8DED19F-2EF3-4F25-B4E5-55856C2B3C97}" srcId="{DE4C6D52-F0BF-4E8D-AF1D-FAEB6AB073FA}" destId="{049F5CDE-5DE7-4BC0-8AF9-85BAE12D1271}" srcOrd="0" destOrd="0" parTransId="{AAFF3C65-B779-4EB4-A1E5-B2CA3140B406}" sibTransId="{C3E693B4-8324-4A7C-B553-A986DC4C9AE8}"/>
    <dgm:cxn modelId="{228ECDB5-4B36-4584-AC27-F195A28AD637}" type="presOf" srcId="{B518BB0B-1FF0-49DF-97E1-46FB171F062F}" destId="{887F883B-AFEE-422B-A79F-FFC52126B01A}" srcOrd="0" destOrd="0" presId="urn:microsoft.com/office/officeart/2005/8/layout/hList3"/>
    <dgm:cxn modelId="{8D89B4F5-843C-4799-875E-821CFBAE2BF5}" type="presOf" srcId="{E6E51975-357F-47FE-B329-FC9E56691820}" destId="{20B4506A-3162-482F-90B8-393E5145D20B}" srcOrd="0" destOrd="0" presId="urn:microsoft.com/office/officeart/2005/8/layout/hList3"/>
    <dgm:cxn modelId="{1078E6CA-6297-457B-84D8-DFEEFEBD1F62}" srcId="{EC2526A7-5ADF-47B6-98C6-1ABB65C36FE3}" destId="{DE4C6D52-F0BF-4E8D-AF1D-FAEB6AB073FA}" srcOrd="0" destOrd="0" parTransId="{B94F609B-740A-4772-976C-2FCFD34D6F24}" sibTransId="{0D00FA35-3134-440A-B903-BF20BC794148}"/>
    <dgm:cxn modelId="{D9BD5BCA-6833-480D-8540-2CFEBF0402F9}" srcId="{DE4C6D52-F0BF-4E8D-AF1D-FAEB6AB073FA}" destId="{4C4B6DBF-8683-4657-814E-7A1D6F198BBD}" srcOrd="2" destOrd="0" parTransId="{4F235F5C-FEB4-4D16-A8DF-A2ACE919E48F}" sibTransId="{46B69980-7FDE-4A87-8589-1DD7297F4719}"/>
    <dgm:cxn modelId="{5015107F-3EF8-4315-916B-47DFFB0F3ED2}" srcId="{DE4C6D52-F0BF-4E8D-AF1D-FAEB6AB073FA}" destId="{E6E51975-357F-47FE-B329-FC9E56691820}" srcOrd="3" destOrd="0" parTransId="{A1F1AD1A-B558-4276-8FF8-51D2E7E01AAC}" sibTransId="{AC15C9A2-0395-43E6-B9A6-B5F5FEF5FCC8}"/>
    <dgm:cxn modelId="{93EF9B8A-7E05-4953-8B46-1CF22BDCA714}" type="presParOf" srcId="{8DECA38A-4AA6-463C-928B-5ECC1BFD2399}" destId="{26A8B326-A75E-4DF5-9397-85F8FF2BFED1}" srcOrd="0" destOrd="0" presId="urn:microsoft.com/office/officeart/2005/8/layout/hList3"/>
    <dgm:cxn modelId="{3F794934-6D58-4928-BE42-00DE484B1078}" type="presParOf" srcId="{8DECA38A-4AA6-463C-928B-5ECC1BFD2399}" destId="{78C621DA-A568-4D53-BF39-E4F897EA1559}" srcOrd="1" destOrd="0" presId="urn:microsoft.com/office/officeart/2005/8/layout/hList3"/>
    <dgm:cxn modelId="{3ADF8F5C-BED9-4BE2-BCB2-B8D83366B342}" type="presParOf" srcId="{78C621DA-A568-4D53-BF39-E4F897EA1559}" destId="{559D37CE-4D34-45F7-BCFE-2CD7EBDC9016}" srcOrd="0" destOrd="0" presId="urn:microsoft.com/office/officeart/2005/8/layout/hList3"/>
    <dgm:cxn modelId="{21783560-F36F-4F84-A244-F8726C8167C0}" type="presParOf" srcId="{78C621DA-A568-4D53-BF39-E4F897EA1559}" destId="{887F883B-AFEE-422B-A79F-FFC52126B01A}" srcOrd="1" destOrd="0" presId="urn:microsoft.com/office/officeart/2005/8/layout/hList3"/>
    <dgm:cxn modelId="{C3AD68C8-E8AC-4632-899F-F54B6A4DFFCF}" type="presParOf" srcId="{78C621DA-A568-4D53-BF39-E4F897EA1559}" destId="{470ABEF0-F859-4090-9FBB-0BBC4951DDDF}" srcOrd="2" destOrd="0" presId="urn:microsoft.com/office/officeart/2005/8/layout/hList3"/>
    <dgm:cxn modelId="{3B8BA560-79EA-4A74-B490-E9D15DF1A8EB}" type="presParOf" srcId="{78C621DA-A568-4D53-BF39-E4F897EA1559}" destId="{20B4506A-3162-482F-90B8-393E5145D20B}" srcOrd="3" destOrd="0" presId="urn:microsoft.com/office/officeart/2005/8/layout/hList3"/>
    <dgm:cxn modelId="{3AF24C90-B804-4C15-9BE5-66D117DD867E}" type="presParOf" srcId="{8DECA38A-4AA6-463C-928B-5ECC1BFD2399}" destId="{53F5C4DB-0613-4BB8-9903-F2AE711BD1C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73F9F4-C785-44D3-9923-0EF4547E069B}"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6DFC0D33-76F6-4E24-972C-484A76F62167}">
      <dgm:prSet phldrT="[Text]"/>
      <dgm:spPr/>
      <dgm:t>
        <a:bodyPr/>
        <a:lstStyle/>
        <a:p>
          <a:r>
            <a:rPr lang="en-US" altLang="en-US" dirty="0"/>
            <a:t>Certificate of Completion</a:t>
          </a:r>
          <a:endParaRPr lang="en-US" dirty="0"/>
        </a:p>
      </dgm:t>
    </dgm:pt>
    <dgm:pt modelId="{AD31DAAE-0C4B-4B06-BEE4-D80060CFF061}" type="parTrans" cxnId="{5B1C75C6-A988-4976-8F7E-2CEE37B97ABD}">
      <dgm:prSet/>
      <dgm:spPr/>
      <dgm:t>
        <a:bodyPr/>
        <a:lstStyle/>
        <a:p>
          <a:endParaRPr lang="en-US"/>
        </a:p>
      </dgm:t>
    </dgm:pt>
    <dgm:pt modelId="{01D71961-9283-4BE3-9A70-D46E630660EB}" type="sibTrans" cxnId="{5B1C75C6-A988-4976-8F7E-2CEE37B97ABD}">
      <dgm:prSet/>
      <dgm:spPr/>
      <dgm:t>
        <a:bodyPr/>
        <a:lstStyle/>
        <a:p>
          <a:endParaRPr lang="en-US"/>
        </a:p>
      </dgm:t>
    </dgm:pt>
    <dgm:pt modelId="{686A3A5F-9778-4C22-9256-4358A0298C84}">
      <dgm:prSet phldrT="[Text]" custT="1"/>
      <dgm:spPr/>
      <dgm:t>
        <a:bodyPr/>
        <a:lstStyle/>
        <a:p>
          <a:pPr>
            <a:buFont typeface="Arial" panose="020B0604020202020204" pitchFamily="34" charset="0"/>
            <a:buChar char="•"/>
          </a:pPr>
          <a:r>
            <a:rPr lang="en-US" altLang="en-US" sz="2400" dirty="0"/>
            <a:t>For career field with high employment potential</a:t>
          </a:r>
          <a:endParaRPr lang="en-US" sz="2400" dirty="0"/>
        </a:p>
      </dgm:t>
    </dgm:pt>
    <dgm:pt modelId="{4D161421-6E42-4A7B-B738-1E166248AED1}" type="parTrans" cxnId="{9692D5FE-B1AA-4E51-8139-07DA238B90DF}">
      <dgm:prSet/>
      <dgm:spPr/>
      <dgm:t>
        <a:bodyPr/>
        <a:lstStyle/>
        <a:p>
          <a:endParaRPr lang="en-US"/>
        </a:p>
      </dgm:t>
    </dgm:pt>
    <dgm:pt modelId="{4DF41E5F-1E51-47A6-8B56-65456A9858DC}" type="sibTrans" cxnId="{9692D5FE-B1AA-4E51-8139-07DA238B90DF}">
      <dgm:prSet/>
      <dgm:spPr/>
      <dgm:t>
        <a:bodyPr/>
        <a:lstStyle/>
        <a:p>
          <a:endParaRPr lang="en-US"/>
        </a:p>
      </dgm:t>
    </dgm:pt>
    <dgm:pt modelId="{0045881B-DEAB-468A-A2FD-BD804272412A}">
      <dgm:prSet phldrT="[Text]"/>
      <dgm:spPr/>
      <dgm:t>
        <a:bodyPr/>
        <a:lstStyle/>
        <a:p>
          <a:r>
            <a:rPr lang="en-US" altLang="en-US" dirty="0"/>
            <a:t>Certificate of Competency</a:t>
          </a:r>
          <a:endParaRPr lang="en-US" dirty="0"/>
        </a:p>
      </dgm:t>
    </dgm:pt>
    <dgm:pt modelId="{CF9E4B34-F75B-4483-A7FB-C48AF7BE7F45}" type="parTrans" cxnId="{150545E0-21B8-4040-8F31-1D868C956899}">
      <dgm:prSet/>
      <dgm:spPr/>
      <dgm:t>
        <a:bodyPr/>
        <a:lstStyle/>
        <a:p>
          <a:endParaRPr lang="en-US"/>
        </a:p>
      </dgm:t>
    </dgm:pt>
    <dgm:pt modelId="{F8849987-8AC4-4F0A-8361-741DB2166B32}" type="sibTrans" cxnId="{150545E0-21B8-4040-8F31-1D868C956899}">
      <dgm:prSet/>
      <dgm:spPr/>
      <dgm:t>
        <a:bodyPr/>
        <a:lstStyle/>
        <a:p>
          <a:endParaRPr lang="en-US"/>
        </a:p>
      </dgm:t>
    </dgm:pt>
    <dgm:pt modelId="{6A33F35D-95CB-4EB8-A028-007D6FAA813B}">
      <dgm:prSet phldrT="[Text]" custT="1"/>
      <dgm:spPr/>
      <dgm:t>
        <a:bodyPr/>
        <a:lstStyle/>
        <a:p>
          <a:pPr>
            <a:buFont typeface="Arial" panose="020B0604020202020204" pitchFamily="34" charset="0"/>
            <a:buChar char="•"/>
          </a:pPr>
          <a:r>
            <a:rPr lang="en-US" altLang="en-US" sz="2400" dirty="0"/>
            <a:t>In a career field transitioning to credit, a degree, or  baccalaureate institution</a:t>
          </a:r>
          <a:endParaRPr lang="en-US" sz="2400" dirty="0"/>
        </a:p>
      </dgm:t>
    </dgm:pt>
    <dgm:pt modelId="{A6E1AAEB-1842-47B1-84A8-B73D98543490}" type="parTrans" cxnId="{FF728686-4BE9-409E-9944-FEDB27357E06}">
      <dgm:prSet/>
      <dgm:spPr/>
      <dgm:t>
        <a:bodyPr/>
        <a:lstStyle/>
        <a:p>
          <a:endParaRPr lang="en-US"/>
        </a:p>
      </dgm:t>
    </dgm:pt>
    <dgm:pt modelId="{58B165BF-0065-445F-AC4F-605EB5A83CD4}" type="sibTrans" cxnId="{FF728686-4BE9-409E-9944-FEDB27357E06}">
      <dgm:prSet/>
      <dgm:spPr/>
      <dgm:t>
        <a:bodyPr/>
        <a:lstStyle/>
        <a:p>
          <a:endParaRPr lang="en-US"/>
        </a:p>
      </dgm:t>
    </dgm:pt>
    <dgm:pt modelId="{BFAD47C5-9BF0-4C83-8D54-C23969830655}">
      <dgm:prSet phldrT="[Text]" custT="1"/>
      <dgm:spPr/>
      <dgm:t>
        <a:bodyPr/>
        <a:lstStyle/>
        <a:p>
          <a:pPr>
            <a:buFont typeface="Arial" panose="020B0604020202020204" pitchFamily="34" charset="0"/>
            <a:buChar char="•"/>
          </a:pPr>
          <a:r>
            <a:rPr lang="en-US" altLang="en-US" sz="2400" dirty="0"/>
            <a:t>(</a:t>
          </a:r>
          <a:r>
            <a:rPr lang="en-US" sz="2400" dirty="0"/>
            <a:t>§ 55151 (</a:t>
          </a:r>
          <a:r>
            <a:rPr lang="en-US" sz="2400" dirty="0" err="1"/>
            <a:t>i</a:t>
          </a:r>
          <a:r>
            <a:rPr lang="en-US" sz="2400" dirty="0"/>
            <a:t>)) – Short - term Vocational, Workforce Preparation</a:t>
          </a:r>
        </a:p>
      </dgm:t>
    </dgm:pt>
    <dgm:pt modelId="{706FF147-0411-4BC7-87D1-C55E86C885B3}" type="parTrans" cxnId="{9DCAB339-F4E0-4F4F-A469-216DA0F06623}">
      <dgm:prSet/>
      <dgm:spPr/>
      <dgm:t>
        <a:bodyPr/>
        <a:lstStyle/>
        <a:p>
          <a:endParaRPr lang="en-US"/>
        </a:p>
      </dgm:t>
    </dgm:pt>
    <dgm:pt modelId="{40A710E2-E75B-4988-8ECD-D49D6036D113}" type="sibTrans" cxnId="{9DCAB339-F4E0-4F4F-A469-216DA0F06623}">
      <dgm:prSet/>
      <dgm:spPr/>
      <dgm:t>
        <a:bodyPr/>
        <a:lstStyle/>
        <a:p>
          <a:endParaRPr lang="en-US"/>
        </a:p>
      </dgm:t>
    </dgm:pt>
    <dgm:pt modelId="{6F1F46F1-8C62-4CE0-92D0-B65F5D9B83F2}">
      <dgm:prSet phldrT="[Text]" custT="1"/>
      <dgm:spPr/>
      <dgm:t>
        <a:bodyPr/>
        <a:lstStyle/>
        <a:p>
          <a:pPr>
            <a:buFont typeface="Arial" panose="020B0604020202020204" pitchFamily="34" charset="0"/>
            <a:buChar char="•"/>
          </a:pPr>
          <a:r>
            <a:rPr lang="en-US" altLang="en-US" sz="2400" dirty="0"/>
            <a:t>(</a:t>
          </a:r>
          <a:r>
            <a:rPr lang="en-US" sz="2400" dirty="0"/>
            <a:t>§ 55151 (h)) – ESL, Basic Skills, VESL</a:t>
          </a:r>
        </a:p>
      </dgm:t>
    </dgm:pt>
    <dgm:pt modelId="{512F46B1-E4CE-481E-ADB7-053125920665}" type="parTrans" cxnId="{04071B8D-82B8-4287-93FD-37D36FC8A796}">
      <dgm:prSet/>
      <dgm:spPr/>
      <dgm:t>
        <a:bodyPr/>
        <a:lstStyle/>
        <a:p>
          <a:endParaRPr lang="en-US"/>
        </a:p>
      </dgm:t>
    </dgm:pt>
    <dgm:pt modelId="{26E8AD19-F27E-44B6-B5E1-3B951CECD601}" type="sibTrans" cxnId="{04071B8D-82B8-4287-93FD-37D36FC8A796}">
      <dgm:prSet/>
      <dgm:spPr/>
      <dgm:t>
        <a:bodyPr/>
        <a:lstStyle/>
        <a:p>
          <a:endParaRPr lang="en-US"/>
        </a:p>
      </dgm:t>
    </dgm:pt>
    <dgm:pt modelId="{546C0670-616D-4F0F-ACE3-99D17D71178B}" type="pres">
      <dgm:prSet presAssocID="{0C73F9F4-C785-44D3-9923-0EF4547E069B}" presName="Name0" presStyleCnt="0">
        <dgm:presLayoutVars>
          <dgm:dir/>
          <dgm:animLvl val="lvl"/>
          <dgm:resizeHandles/>
        </dgm:presLayoutVars>
      </dgm:prSet>
      <dgm:spPr/>
      <dgm:t>
        <a:bodyPr/>
        <a:lstStyle/>
        <a:p>
          <a:endParaRPr lang="en-US"/>
        </a:p>
      </dgm:t>
    </dgm:pt>
    <dgm:pt modelId="{FF7F7F7B-9791-46FA-BD8A-ABC8D80C74C7}" type="pres">
      <dgm:prSet presAssocID="{6DFC0D33-76F6-4E24-972C-484A76F62167}" presName="linNode" presStyleCnt="0"/>
      <dgm:spPr/>
    </dgm:pt>
    <dgm:pt modelId="{B4CB9A12-3075-4093-A707-B6815172D4CC}" type="pres">
      <dgm:prSet presAssocID="{6DFC0D33-76F6-4E24-972C-484A76F62167}" presName="parentShp" presStyleLbl="node1" presStyleIdx="0" presStyleCnt="2" custScaleX="86715">
        <dgm:presLayoutVars>
          <dgm:bulletEnabled val="1"/>
        </dgm:presLayoutVars>
      </dgm:prSet>
      <dgm:spPr/>
      <dgm:t>
        <a:bodyPr/>
        <a:lstStyle/>
        <a:p>
          <a:endParaRPr lang="en-US"/>
        </a:p>
      </dgm:t>
    </dgm:pt>
    <dgm:pt modelId="{F7589D1F-2C91-4713-B325-7EC54DF577B0}" type="pres">
      <dgm:prSet presAssocID="{6DFC0D33-76F6-4E24-972C-484A76F62167}" presName="childShp" presStyleLbl="bgAccFollowNode1" presStyleIdx="0" presStyleCnt="2">
        <dgm:presLayoutVars>
          <dgm:bulletEnabled val="1"/>
        </dgm:presLayoutVars>
      </dgm:prSet>
      <dgm:spPr/>
      <dgm:t>
        <a:bodyPr/>
        <a:lstStyle/>
        <a:p>
          <a:endParaRPr lang="en-US"/>
        </a:p>
      </dgm:t>
    </dgm:pt>
    <dgm:pt modelId="{DBAA7F13-CA8D-4A0A-A4AF-BA2014701416}" type="pres">
      <dgm:prSet presAssocID="{01D71961-9283-4BE3-9A70-D46E630660EB}" presName="spacing" presStyleCnt="0"/>
      <dgm:spPr/>
    </dgm:pt>
    <dgm:pt modelId="{BA5070E5-E185-4F7C-BAE7-EA1A87B90EE3}" type="pres">
      <dgm:prSet presAssocID="{0045881B-DEAB-468A-A2FD-BD804272412A}" presName="linNode" presStyleCnt="0"/>
      <dgm:spPr/>
    </dgm:pt>
    <dgm:pt modelId="{2EB85898-9ADB-41DD-B7A1-D7E2DBC902C5}" type="pres">
      <dgm:prSet presAssocID="{0045881B-DEAB-468A-A2FD-BD804272412A}" presName="parentShp" presStyleLbl="node1" presStyleIdx="1" presStyleCnt="2" custScaleX="83124">
        <dgm:presLayoutVars>
          <dgm:bulletEnabled val="1"/>
        </dgm:presLayoutVars>
      </dgm:prSet>
      <dgm:spPr/>
      <dgm:t>
        <a:bodyPr/>
        <a:lstStyle/>
        <a:p>
          <a:endParaRPr lang="en-US"/>
        </a:p>
      </dgm:t>
    </dgm:pt>
    <dgm:pt modelId="{9BFB8375-F93C-4759-BB2A-DAAD0C54A84E}" type="pres">
      <dgm:prSet presAssocID="{0045881B-DEAB-468A-A2FD-BD804272412A}" presName="childShp" presStyleLbl="bgAccFollowNode1" presStyleIdx="1" presStyleCnt="2" custScaleY="111623">
        <dgm:presLayoutVars>
          <dgm:bulletEnabled val="1"/>
        </dgm:presLayoutVars>
      </dgm:prSet>
      <dgm:spPr/>
      <dgm:t>
        <a:bodyPr/>
        <a:lstStyle/>
        <a:p>
          <a:endParaRPr lang="en-US"/>
        </a:p>
      </dgm:t>
    </dgm:pt>
  </dgm:ptLst>
  <dgm:cxnLst>
    <dgm:cxn modelId="{FF728686-4BE9-409E-9944-FEDB27357E06}" srcId="{0045881B-DEAB-468A-A2FD-BD804272412A}" destId="{6A33F35D-95CB-4EB8-A028-007D6FAA813B}" srcOrd="0" destOrd="0" parTransId="{A6E1AAEB-1842-47B1-84A8-B73D98543490}" sibTransId="{58B165BF-0065-445F-AC4F-605EB5A83CD4}"/>
    <dgm:cxn modelId="{7D4BAD71-A462-40F3-98A9-E564DE6ED7FA}" type="presOf" srcId="{BFAD47C5-9BF0-4C83-8D54-C23969830655}" destId="{F7589D1F-2C91-4713-B325-7EC54DF577B0}" srcOrd="0" destOrd="1" presId="urn:microsoft.com/office/officeart/2005/8/layout/vList6"/>
    <dgm:cxn modelId="{CFFD4872-D2B7-4FC0-87BC-B6FBD74CE440}" type="presOf" srcId="{6F1F46F1-8C62-4CE0-92D0-B65F5D9B83F2}" destId="{9BFB8375-F93C-4759-BB2A-DAAD0C54A84E}" srcOrd="0" destOrd="1" presId="urn:microsoft.com/office/officeart/2005/8/layout/vList6"/>
    <dgm:cxn modelId="{F96DE507-87AA-4E07-8B0B-FA3EF2C93CFE}" type="presOf" srcId="{6DFC0D33-76F6-4E24-972C-484A76F62167}" destId="{B4CB9A12-3075-4093-A707-B6815172D4CC}" srcOrd="0" destOrd="0" presId="urn:microsoft.com/office/officeart/2005/8/layout/vList6"/>
    <dgm:cxn modelId="{C9EA9E64-F558-4C23-B526-412706F08E65}" type="presOf" srcId="{0045881B-DEAB-468A-A2FD-BD804272412A}" destId="{2EB85898-9ADB-41DD-B7A1-D7E2DBC902C5}" srcOrd="0" destOrd="0" presId="urn:microsoft.com/office/officeart/2005/8/layout/vList6"/>
    <dgm:cxn modelId="{6E58F3D6-2488-4269-9662-D3675F874449}" type="presOf" srcId="{686A3A5F-9778-4C22-9256-4358A0298C84}" destId="{F7589D1F-2C91-4713-B325-7EC54DF577B0}" srcOrd="0" destOrd="0" presId="urn:microsoft.com/office/officeart/2005/8/layout/vList6"/>
    <dgm:cxn modelId="{150545E0-21B8-4040-8F31-1D868C956899}" srcId="{0C73F9F4-C785-44D3-9923-0EF4547E069B}" destId="{0045881B-DEAB-468A-A2FD-BD804272412A}" srcOrd="1" destOrd="0" parTransId="{CF9E4B34-F75B-4483-A7FB-C48AF7BE7F45}" sibTransId="{F8849987-8AC4-4F0A-8361-741DB2166B32}"/>
    <dgm:cxn modelId="{9DCAB339-F4E0-4F4F-A469-216DA0F06623}" srcId="{6DFC0D33-76F6-4E24-972C-484A76F62167}" destId="{BFAD47C5-9BF0-4C83-8D54-C23969830655}" srcOrd="1" destOrd="0" parTransId="{706FF147-0411-4BC7-87D1-C55E86C885B3}" sibTransId="{40A710E2-E75B-4988-8ECD-D49D6036D113}"/>
    <dgm:cxn modelId="{9692D5FE-B1AA-4E51-8139-07DA238B90DF}" srcId="{6DFC0D33-76F6-4E24-972C-484A76F62167}" destId="{686A3A5F-9778-4C22-9256-4358A0298C84}" srcOrd="0" destOrd="0" parTransId="{4D161421-6E42-4A7B-B738-1E166248AED1}" sibTransId="{4DF41E5F-1E51-47A6-8B56-65456A9858DC}"/>
    <dgm:cxn modelId="{5B1C75C6-A988-4976-8F7E-2CEE37B97ABD}" srcId="{0C73F9F4-C785-44D3-9923-0EF4547E069B}" destId="{6DFC0D33-76F6-4E24-972C-484A76F62167}" srcOrd="0" destOrd="0" parTransId="{AD31DAAE-0C4B-4B06-BEE4-D80060CFF061}" sibTransId="{01D71961-9283-4BE3-9A70-D46E630660EB}"/>
    <dgm:cxn modelId="{4FC669D8-18B8-4686-A3D0-ACB9A7A771B3}" type="presOf" srcId="{6A33F35D-95CB-4EB8-A028-007D6FAA813B}" destId="{9BFB8375-F93C-4759-BB2A-DAAD0C54A84E}" srcOrd="0" destOrd="0" presId="urn:microsoft.com/office/officeart/2005/8/layout/vList6"/>
    <dgm:cxn modelId="{04071B8D-82B8-4287-93FD-37D36FC8A796}" srcId="{0045881B-DEAB-468A-A2FD-BD804272412A}" destId="{6F1F46F1-8C62-4CE0-92D0-B65F5D9B83F2}" srcOrd="1" destOrd="0" parTransId="{512F46B1-E4CE-481E-ADB7-053125920665}" sibTransId="{26E8AD19-F27E-44B6-B5E1-3B951CECD601}"/>
    <dgm:cxn modelId="{258AE36F-7CB0-4FA7-BD8A-8FB58A687D77}" type="presOf" srcId="{0C73F9F4-C785-44D3-9923-0EF4547E069B}" destId="{546C0670-616D-4F0F-ACE3-99D17D71178B}" srcOrd="0" destOrd="0" presId="urn:microsoft.com/office/officeart/2005/8/layout/vList6"/>
    <dgm:cxn modelId="{9149FDB8-95EE-45D2-A205-601E296645AB}" type="presParOf" srcId="{546C0670-616D-4F0F-ACE3-99D17D71178B}" destId="{FF7F7F7B-9791-46FA-BD8A-ABC8D80C74C7}" srcOrd="0" destOrd="0" presId="urn:microsoft.com/office/officeart/2005/8/layout/vList6"/>
    <dgm:cxn modelId="{B62EC600-F41F-489C-BB36-8C7B3CE06B7A}" type="presParOf" srcId="{FF7F7F7B-9791-46FA-BD8A-ABC8D80C74C7}" destId="{B4CB9A12-3075-4093-A707-B6815172D4CC}" srcOrd="0" destOrd="0" presId="urn:microsoft.com/office/officeart/2005/8/layout/vList6"/>
    <dgm:cxn modelId="{C112E737-57CE-497B-B951-7D214E8DF756}" type="presParOf" srcId="{FF7F7F7B-9791-46FA-BD8A-ABC8D80C74C7}" destId="{F7589D1F-2C91-4713-B325-7EC54DF577B0}" srcOrd="1" destOrd="0" presId="urn:microsoft.com/office/officeart/2005/8/layout/vList6"/>
    <dgm:cxn modelId="{D3ACB7DB-CF5A-46E1-BFA5-69B71A9C2CEA}" type="presParOf" srcId="{546C0670-616D-4F0F-ACE3-99D17D71178B}" destId="{DBAA7F13-CA8D-4A0A-A4AF-BA2014701416}" srcOrd="1" destOrd="0" presId="urn:microsoft.com/office/officeart/2005/8/layout/vList6"/>
    <dgm:cxn modelId="{3454BB79-7CDF-44A0-97E2-9ECA0A5EE6A2}" type="presParOf" srcId="{546C0670-616D-4F0F-ACE3-99D17D71178B}" destId="{BA5070E5-E185-4F7C-BAE7-EA1A87B90EE3}" srcOrd="2" destOrd="0" presId="urn:microsoft.com/office/officeart/2005/8/layout/vList6"/>
    <dgm:cxn modelId="{C89EF4D4-65B3-4FB5-AE70-C1F4CD129E24}" type="presParOf" srcId="{BA5070E5-E185-4F7C-BAE7-EA1A87B90EE3}" destId="{2EB85898-9ADB-41DD-B7A1-D7E2DBC902C5}" srcOrd="0" destOrd="0" presId="urn:microsoft.com/office/officeart/2005/8/layout/vList6"/>
    <dgm:cxn modelId="{9358E987-4E99-402A-B4FD-D6D3EFD09634}" type="presParOf" srcId="{BA5070E5-E185-4F7C-BAE7-EA1A87B90EE3}" destId="{9BFB8375-F93C-4759-BB2A-DAAD0C54A84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30F4B1-1A74-4022-8B2C-CDBEA3C0D066}"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US"/>
        </a:p>
      </dgm:t>
    </dgm:pt>
    <dgm:pt modelId="{ADD30FBD-330A-4A1E-BCE2-BFEA04D91F4B}">
      <dgm:prSet phldrT="[Text]" custT="1"/>
      <dgm:spPr/>
      <dgm:t>
        <a:bodyPr/>
        <a:lstStyle/>
        <a:p>
          <a:r>
            <a:rPr lang="en-US" sz="1700" b="1" dirty="0"/>
            <a:t>Appropriateness to Mission </a:t>
          </a:r>
        </a:p>
      </dgm:t>
    </dgm:pt>
    <dgm:pt modelId="{22DE2EAD-1341-44D2-B0E8-2F9C02103767}" type="parTrans" cxnId="{F904E7FB-0559-43FF-96DC-2067CEDEF6AE}">
      <dgm:prSet/>
      <dgm:spPr/>
      <dgm:t>
        <a:bodyPr/>
        <a:lstStyle/>
        <a:p>
          <a:endParaRPr lang="en-US" sz="1600"/>
        </a:p>
      </dgm:t>
    </dgm:pt>
    <dgm:pt modelId="{FBE41C2F-D3D7-4C4D-AF75-FA2463F1247C}" type="sibTrans" cxnId="{F904E7FB-0559-43FF-96DC-2067CEDEF6AE}">
      <dgm:prSet/>
      <dgm:spPr/>
      <dgm:t>
        <a:bodyPr/>
        <a:lstStyle/>
        <a:p>
          <a:endParaRPr lang="en-US" sz="1600"/>
        </a:p>
      </dgm:t>
    </dgm:pt>
    <dgm:pt modelId="{325B9AB7-1CFB-4C74-8B98-2C7E6689AD04}">
      <dgm:prSet custT="1"/>
      <dgm:spPr/>
      <dgm:t>
        <a:bodyPr/>
        <a:lstStyle/>
        <a:p>
          <a:r>
            <a:rPr lang="en-US" sz="1700" b="1" dirty="0"/>
            <a:t>Need </a:t>
          </a:r>
        </a:p>
      </dgm:t>
    </dgm:pt>
    <dgm:pt modelId="{007979D0-235C-411A-8BEF-B53DDE295D29}" type="parTrans" cxnId="{05C81D12-4234-4DB6-97B6-B39ED2B369B1}">
      <dgm:prSet/>
      <dgm:spPr/>
      <dgm:t>
        <a:bodyPr/>
        <a:lstStyle/>
        <a:p>
          <a:endParaRPr lang="en-US" sz="1600"/>
        </a:p>
      </dgm:t>
    </dgm:pt>
    <dgm:pt modelId="{E2C39F4A-2109-474B-9F04-3E826F105BFE}" type="sibTrans" cxnId="{05C81D12-4234-4DB6-97B6-B39ED2B369B1}">
      <dgm:prSet/>
      <dgm:spPr/>
      <dgm:t>
        <a:bodyPr/>
        <a:lstStyle/>
        <a:p>
          <a:endParaRPr lang="en-US" sz="1600"/>
        </a:p>
      </dgm:t>
    </dgm:pt>
    <dgm:pt modelId="{99BEA00B-6255-4708-AED8-F4ADE833D2A9}">
      <dgm:prSet custT="1"/>
      <dgm:spPr/>
      <dgm:t>
        <a:bodyPr/>
        <a:lstStyle/>
        <a:p>
          <a:r>
            <a:rPr lang="en-US" sz="1700" b="1" dirty="0"/>
            <a:t>Curriculum Standards </a:t>
          </a:r>
        </a:p>
      </dgm:t>
    </dgm:pt>
    <dgm:pt modelId="{A09FE47E-6E32-48C7-B5D7-DD24076449EE}" type="parTrans" cxnId="{B5622FCA-AE8B-4485-8AA2-2244FBC4C397}">
      <dgm:prSet/>
      <dgm:spPr/>
      <dgm:t>
        <a:bodyPr/>
        <a:lstStyle/>
        <a:p>
          <a:endParaRPr lang="en-US" sz="1600"/>
        </a:p>
      </dgm:t>
    </dgm:pt>
    <dgm:pt modelId="{26A9ACF7-847D-41BA-A749-1697348C2C3B}" type="sibTrans" cxnId="{B5622FCA-AE8B-4485-8AA2-2244FBC4C397}">
      <dgm:prSet/>
      <dgm:spPr/>
      <dgm:t>
        <a:bodyPr/>
        <a:lstStyle/>
        <a:p>
          <a:endParaRPr lang="en-US" sz="1600"/>
        </a:p>
      </dgm:t>
    </dgm:pt>
    <dgm:pt modelId="{49885D97-F807-4436-AC32-EE9677D6A05D}">
      <dgm:prSet custT="1"/>
      <dgm:spPr/>
      <dgm:t>
        <a:bodyPr/>
        <a:lstStyle/>
        <a:p>
          <a:r>
            <a:rPr lang="en-US" sz="1700" b="1" dirty="0"/>
            <a:t>Adequate Resources </a:t>
          </a:r>
        </a:p>
      </dgm:t>
    </dgm:pt>
    <dgm:pt modelId="{5F7E6947-D7B9-4A81-93BC-FE7F162CC0EF}" type="parTrans" cxnId="{B18156D6-2F5B-48EE-BAF1-4F0C31EB47F9}">
      <dgm:prSet/>
      <dgm:spPr/>
      <dgm:t>
        <a:bodyPr/>
        <a:lstStyle/>
        <a:p>
          <a:endParaRPr lang="en-US" sz="1600"/>
        </a:p>
      </dgm:t>
    </dgm:pt>
    <dgm:pt modelId="{253638A3-6A1D-40FC-98CA-2FF420079F1F}" type="sibTrans" cxnId="{B18156D6-2F5B-48EE-BAF1-4F0C31EB47F9}">
      <dgm:prSet/>
      <dgm:spPr/>
      <dgm:t>
        <a:bodyPr/>
        <a:lstStyle/>
        <a:p>
          <a:endParaRPr lang="en-US" sz="1600"/>
        </a:p>
      </dgm:t>
    </dgm:pt>
    <dgm:pt modelId="{7E6FA646-BD1F-4C3E-A016-20C44ACCA4FC}">
      <dgm:prSet custT="1"/>
      <dgm:spPr/>
      <dgm:t>
        <a:bodyPr/>
        <a:lstStyle/>
        <a:p>
          <a:r>
            <a:rPr lang="en-US" sz="1700" b="1" dirty="0"/>
            <a:t>Compliance</a:t>
          </a:r>
        </a:p>
      </dgm:t>
    </dgm:pt>
    <dgm:pt modelId="{31058FFE-B632-4541-A913-5207082E2289}" type="parTrans" cxnId="{9B3F03F8-F4CF-4A38-B04B-55D76DC58523}">
      <dgm:prSet/>
      <dgm:spPr/>
      <dgm:t>
        <a:bodyPr/>
        <a:lstStyle/>
        <a:p>
          <a:endParaRPr lang="en-US" sz="1600"/>
        </a:p>
      </dgm:t>
    </dgm:pt>
    <dgm:pt modelId="{FE885CC2-EB90-4D83-AA99-EDA8CC2D891F}" type="sibTrans" cxnId="{9B3F03F8-F4CF-4A38-B04B-55D76DC58523}">
      <dgm:prSet/>
      <dgm:spPr/>
      <dgm:t>
        <a:bodyPr/>
        <a:lstStyle/>
        <a:p>
          <a:endParaRPr lang="en-US" sz="1600"/>
        </a:p>
      </dgm:t>
    </dgm:pt>
    <dgm:pt modelId="{DE99AE7E-D747-4893-8DAA-5B00C9688EBA}" type="pres">
      <dgm:prSet presAssocID="{1230F4B1-1A74-4022-8B2C-CDBEA3C0D066}" presName="Name0" presStyleCnt="0">
        <dgm:presLayoutVars>
          <dgm:chMax val="7"/>
          <dgm:dir/>
          <dgm:resizeHandles val="exact"/>
        </dgm:presLayoutVars>
      </dgm:prSet>
      <dgm:spPr/>
      <dgm:t>
        <a:bodyPr/>
        <a:lstStyle/>
        <a:p>
          <a:endParaRPr lang="en-US"/>
        </a:p>
      </dgm:t>
    </dgm:pt>
    <dgm:pt modelId="{57902CC6-4E09-4208-AE8C-D294CB77905B}" type="pres">
      <dgm:prSet presAssocID="{1230F4B1-1A74-4022-8B2C-CDBEA3C0D066}" presName="ellipse1" presStyleLbl="vennNode1" presStyleIdx="0" presStyleCnt="5">
        <dgm:presLayoutVars>
          <dgm:bulletEnabled val="1"/>
        </dgm:presLayoutVars>
      </dgm:prSet>
      <dgm:spPr/>
      <dgm:t>
        <a:bodyPr/>
        <a:lstStyle/>
        <a:p>
          <a:endParaRPr lang="en-US"/>
        </a:p>
      </dgm:t>
    </dgm:pt>
    <dgm:pt modelId="{6B75DD88-FF82-4E58-9E09-23703C134961}" type="pres">
      <dgm:prSet presAssocID="{1230F4B1-1A74-4022-8B2C-CDBEA3C0D066}" presName="ellipse2" presStyleLbl="vennNode1" presStyleIdx="1" presStyleCnt="5">
        <dgm:presLayoutVars>
          <dgm:bulletEnabled val="1"/>
        </dgm:presLayoutVars>
      </dgm:prSet>
      <dgm:spPr/>
      <dgm:t>
        <a:bodyPr/>
        <a:lstStyle/>
        <a:p>
          <a:endParaRPr lang="en-US"/>
        </a:p>
      </dgm:t>
    </dgm:pt>
    <dgm:pt modelId="{6213FAAA-476B-4537-BCC6-FFB5BED1D826}" type="pres">
      <dgm:prSet presAssocID="{1230F4B1-1A74-4022-8B2C-CDBEA3C0D066}" presName="ellipse3" presStyleLbl="vennNode1" presStyleIdx="2" presStyleCnt="5">
        <dgm:presLayoutVars>
          <dgm:bulletEnabled val="1"/>
        </dgm:presLayoutVars>
      </dgm:prSet>
      <dgm:spPr/>
      <dgm:t>
        <a:bodyPr/>
        <a:lstStyle/>
        <a:p>
          <a:endParaRPr lang="en-US"/>
        </a:p>
      </dgm:t>
    </dgm:pt>
    <dgm:pt modelId="{6B09E593-CEA0-4D14-A2D4-04F265A404A8}" type="pres">
      <dgm:prSet presAssocID="{1230F4B1-1A74-4022-8B2C-CDBEA3C0D066}" presName="ellipse4" presStyleLbl="vennNode1" presStyleIdx="3" presStyleCnt="5">
        <dgm:presLayoutVars>
          <dgm:bulletEnabled val="1"/>
        </dgm:presLayoutVars>
      </dgm:prSet>
      <dgm:spPr/>
      <dgm:t>
        <a:bodyPr/>
        <a:lstStyle/>
        <a:p>
          <a:endParaRPr lang="en-US"/>
        </a:p>
      </dgm:t>
    </dgm:pt>
    <dgm:pt modelId="{A7886C98-D33C-4B87-827F-4B230E7DE426}" type="pres">
      <dgm:prSet presAssocID="{1230F4B1-1A74-4022-8B2C-CDBEA3C0D066}" presName="ellipse5" presStyleLbl="vennNode1" presStyleIdx="4" presStyleCnt="5">
        <dgm:presLayoutVars>
          <dgm:bulletEnabled val="1"/>
        </dgm:presLayoutVars>
      </dgm:prSet>
      <dgm:spPr/>
      <dgm:t>
        <a:bodyPr/>
        <a:lstStyle/>
        <a:p>
          <a:endParaRPr lang="en-US"/>
        </a:p>
      </dgm:t>
    </dgm:pt>
  </dgm:ptLst>
  <dgm:cxnLst>
    <dgm:cxn modelId="{F374F7FF-5A16-4067-903F-6FCFF99A4755}" type="presOf" srcId="{ADD30FBD-330A-4A1E-BCE2-BFEA04D91F4B}" destId="{57902CC6-4E09-4208-AE8C-D294CB77905B}" srcOrd="0" destOrd="0" presId="urn:microsoft.com/office/officeart/2005/8/layout/rings+Icon"/>
    <dgm:cxn modelId="{4CD90535-E030-4168-A11D-94D07F61365E}" type="presOf" srcId="{1230F4B1-1A74-4022-8B2C-CDBEA3C0D066}" destId="{DE99AE7E-D747-4893-8DAA-5B00C9688EBA}" srcOrd="0" destOrd="0" presId="urn:microsoft.com/office/officeart/2005/8/layout/rings+Icon"/>
    <dgm:cxn modelId="{B18156D6-2F5B-48EE-BAF1-4F0C31EB47F9}" srcId="{1230F4B1-1A74-4022-8B2C-CDBEA3C0D066}" destId="{49885D97-F807-4436-AC32-EE9677D6A05D}" srcOrd="3" destOrd="0" parTransId="{5F7E6947-D7B9-4A81-93BC-FE7F162CC0EF}" sibTransId="{253638A3-6A1D-40FC-98CA-2FF420079F1F}"/>
    <dgm:cxn modelId="{F904E7FB-0559-43FF-96DC-2067CEDEF6AE}" srcId="{1230F4B1-1A74-4022-8B2C-CDBEA3C0D066}" destId="{ADD30FBD-330A-4A1E-BCE2-BFEA04D91F4B}" srcOrd="0" destOrd="0" parTransId="{22DE2EAD-1341-44D2-B0E8-2F9C02103767}" sibTransId="{FBE41C2F-D3D7-4C4D-AF75-FA2463F1247C}"/>
    <dgm:cxn modelId="{37F1FA6F-4285-4E0D-BB00-A70C0423D670}" type="presOf" srcId="{99BEA00B-6255-4708-AED8-F4ADE833D2A9}" destId="{6213FAAA-476B-4537-BCC6-FFB5BED1D826}" srcOrd="0" destOrd="0" presId="urn:microsoft.com/office/officeart/2005/8/layout/rings+Icon"/>
    <dgm:cxn modelId="{8CC8A767-CBEA-4AAD-8FD3-7D6B8C0A3112}" type="presOf" srcId="{7E6FA646-BD1F-4C3E-A016-20C44ACCA4FC}" destId="{A7886C98-D33C-4B87-827F-4B230E7DE426}" srcOrd="0" destOrd="0" presId="urn:microsoft.com/office/officeart/2005/8/layout/rings+Icon"/>
    <dgm:cxn modelId="{E520316A-1CAA-42CA-BD45-5885FD3A358C}" type="presOf" srcId="{325B9AB7-1CFB-4C74-8B98-2C7E6689AD04}" destId="{6B75DD88-FF82-4E58-9E09-23703C134961}" srcOrd="0" destOrd="0" presId="urn:microsoft.com/office/officeart/2005/8/layout/rings+Icon"/>
    <dgm:cxn modelId="{9B3F03F8-F4CF-4A38-B04B-55D76DC58523}" srcId="{1230F4B1-1A74-4022-8B2C-CDBEA3C0D066}" destId="{7E6FA646-BD1F-4C3E-A016-20C44ACCA4FC}" srcOrd="4" destOrd="0" parTransId="{31058FFE-B632-4541-A913-5207082E2289}" sibTransId="{FE885CC2-EB90-4D83-AA99-EDA8CC2D891F}"/>
    <dgm:cxn modelId="{05C81D12-4234-4DB6-97B6-B39ED2B369B1}" srcId="{1230F4B1-1A74-4022-8B2C-CDBEA3C0D066}" destId="{325B9AB7-1CFB-4C74-8B98-2C7E6689AD04}" srcOrd="1" destOrd="0" parTransId="{007979D0-235C-411A-8BEF-B53DDE295D29}" sibTransId="{E2C39F4A-2109-474B-9F04-3E826F105BFE}"/>
    <dgm:cxn modelId="{5434C5A2-3023-492D-AE70-4E2F0FB6CD34}" type="presOf" srcId="{49885D97-F807-4436-AC32-EE9677D6A05D}" destId="{6B09E593-CEA0-4D14-A2D4-04F265A404A8}" srcOrd="0" destOrd="0" presId="urn:microsoft.com/office/officeart/2005/8/layout/rings+Icon"/>
    <dgm:cxn modelId="{B5622FCA-AE8B-4485-8AA2-2244FBC4C397}" srcId="{1230F4B1-1A74-4022-8B2C-CDBEA3C0D066}" destId="{99BEA00B-6255-4708-AED8-F4ADE833D2A9}" srcOrd="2" destOrd="0" parTransId="{A09FE47E-6E32-48C7-B5D7-DD24076449EE}" sibTransId="{26A9ACF7-847D-41BA-A749-1697348C2C3B}"/>
    <dgm:cxn modelId="{D00BDEB0-7A8F-4F41-BECB-8758521E18BD}" type="presParOf" srcId="{DE99AE7E-D747-4893-8DAA-5B00C9688EBA}" destId="{57902CC6-4E09-4208-AE8C-D294CB77905B}" srcOrd="0" destOrd="0" presId="urn:microsoft.com/office/officeart/2005/8/layout/rings+Icon"/>
    <dgm:cxn modelId="{2447BE79-2296-4B89-894A-2E698AAF2A4E}" type="presParOf" srcId="{DE99AE7E-D747-4893-8DAA-5B00C9688EBA}" destId="{6B75DD88-FF82-4E58-9E09-23703C134961}" srcOrd="1" destOrd="0" presId="urn:microsoft.com/office/officeart/2005/8/layout/rings+Icon"/>
    <dgm:cxn modelId="{BC1C651F-9F68-4275-AFBF-924CA6882EA7}" type="presParOf" srcId="{DE99AE7E-D747-4893-8DAA-5B00C9688EBA}" destId="{6213FAAA-476B-4537-BCC6-FFB5BED1D826}" srcOrd="2" destOrd="0" presId="urn:microsoft.com/office/officeart/2005/8/layout/rings+Icon"/>
    <dgm:cxn modelId="{60E6A96E-E148-4964-BEA1-22CF31166347}" type="presParOf" srcId="{DE99AE7E-D747-4893-8DAA-5B00C9688EBA}" destId="{6B09E593-CEA0-4D14-A2D4-04F265A404A8}" srcOrd="3" destOrd="0" presId="urn:microsoft.com/office/officeart/2005/8/layout/rings+Icon"/>
    <dgm:cxn modelId="{9AFD5DC8-BD91-4241-8D1E-C695821EB3AC}" type="presParOf" srcId="{DE99AE7E-D747-4893-8DAA-5B00C9688EBA}" destId="{A7886C98-D33C-4B87-827F-4B230E7DE426}"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D6AA69-44F9-431E-8B62-260688016DAA}" type="doc">
      <dgm:prSet loTypeId="urn:microsoft.com/office/officeart/2005/8/layout/process1" loCatId="process" qsTypeId="urn:microsoft.com/office/officeart/2005/8/quickstyle/3d1" qsCatId="3D" csTypeId="urn:microsoft.com/office/officeart/2005/8/colors/colorful1" csCatId="colorful" phldr="1"/>
      <dgm:spPr/>
      <dgm:t>
        <a:bodyPr/>
        <a:lstStyle/>
        <a:p>
          <a:endParaRPr lang="en-US"/>
        </a:p>
      </dgm:t>
    </dgm:pt>
    <dgm:pt modelId="{9209C207-20E6-4F9D-B524-1ED905DA5256}">
      <dgm:prSet phldrT="[Text]" custT="1"/>
      <dgm:spPr/>
      <dgm:t>
        <a:bodyPr/>
        <a:lstStyle/>
        <a:p>
          <a:pPr algn="ctr"/>
          <a:r>
            <a:rPr lang="en-US" sz="2000" b="1"/>
            <a:t>Local Curriculum Committee Approval</a:t>
          </a:r>
          <a:endParaRPr lang="en-US" sz="2000" b="1" dirty="0"/>
        </a:p>
      </dgm:t>
    </dgm:pt>
    <dgm:pt modelId="{1CD0FA30-D99F-42A3-9984-F863C75DF75E}" type="parTrans" cxnId="{1FFF79FF-1965-4C05-B871-636B5B8227DC}">
      <dgm:prSet/>
      <dgm:spPr/>
      <dgm:t>
        <a:bodyPr/>
        <a:lstStyle/>
        <a:p>
          <a:endParaRPr lang="en-US"/>
        </a:p>
      </dgm:t>
    </dgm:pt>
    <dgm:pt modelId="{BD4CEC75-9761-47C9-BFC7-9A00FF13987D}" type="sibTrans" cxnId="{1FFF79FF-1965-4C05-B871-636B5B8227DC}">
      <dgm:prSet/>
      <dgm:spPr/>
      <dgm:t>
        <a:bodyPr/>
        <a:lstStyle/>
        <a:p>
          <a:endParaRPr lang="en-US"/>
        </a:p>
      </dgm:t>
    </dgm:pt>
    <dgm:pt modelId="{B558234D-D5CD-4497-9926-351E822BA6B0}">
      <dgm:prSet phldrT="[Text]" custT="1"/>
      <dgm:spPr/>
      <dgm:t>
        <a:bodyPr/>
        <a:lstStyle/>
        <a:p>
          <a:pPr algn="ctr"/>
          <a:r>
            <a:rPr lang="en-US" sz="2000" b="1" dirty="0">
              <a:effectLst/>
            </a:rPr>
            <a:t>District Governing Board Approval</a:t>
          </a:r>
        </a:p>
      </dgm:t>
    </dgm:pt>
    <dgm:pt modelId="{8C8CE988-B1AC-4213-8001-4DADA2CB1A79}" type="parTrans" cxnId="{FA74119D-9F79-418C-8076-8FEB8DDC172C}">
      <dgm:prSet/>
      <dgm:spPr/>
      <dgm:t>
        <a:bodyPr/>
        <a:lstStyle/>
        <a:p>
          <a:endParaRPr lang="en-US"/>
        </a:p>
      </dgm:t>
    </dgm:pt>
    <dgm:pt modelId="{6DF96344-92B5-4715-8DED-7981261664D0}" type="sibTrans" cxnId="{FA74119D-9F79-418C-8076-8FEB8DDC172C}">
      <dgm:prSet/>
      <dgm:spPr/>
      <dgm:t>
        <a:bodyPr/>
        <a:lstStyle/>
        <a:p>
          <a:endParaRPr lang="en-US"/>
        </a:p>
      </dgm:t>
    </dgm:pt>
    <dgm:pt modelId="{0D51AED5-C729-4ECF-9FAC-5B910B098DDA}">
      <dgm:prSet phldrT="[Text]" custT="1"/>
      <dgm:spPr/>
      <dgm:t>
        <a:bodyPr/>
        <a:lstStyle/>
        <a:p>
          <a:pPr algn="ctr"/>
          <a:r>
            <a:rPr lang="en-US" sz="2000" b="1"/>
            <a:t>CCCCO Proposal Review &amp; Approval</a:t>
          </a:r>
          <a:endParaRPr lang="en-US" sz="2000" b="1" dirty="0"/>
        </a:p>
      </dgm:t>
    </dgm:pt>
    <dgm:pt modelId="{4AA5C92C-C805-4E8E-AE14-F41FEF43DC02}" type="parTrans" cxnId="{4C9656EB-BFD0-4F64-BDCF-F42AE9907E31}">
      <dgm:prSet/>
      <dgm:spPr/>
      <dgm:t>
        <a:bodyPr/>
        <a:lstStyle/>
        <a:p>
          <a:endParaRPr lang="en-US"/>
        </a:p>
      </dgm:t>
    </dgm:pt>
    <dgm:pt modelId="{8CED0F91-209F-436B-8967-AAC00D4A3A39}" type="sibTrans" cxnId="{4C9656EB-BFD0-4F64-BDCF-F42AE9907E31}">
      <dgm:prSet/>
      <dgm:spPr/>
      <dgm:t>
        <a:bodyPr/>
        <a:lstStyle/>
        <a:p>
          <a:endParaRPr lang="en-US"/>
        </a:p>
      </dgm:t>
    </dgm:pt>
    <dgm:pt modelId="{B58C9619-CA05-467A-848C-D4AC57B19780}">
      <dgm:prSet phldrT="[Text]" custT="1"/>
      <dgm:spPr/>
      <dgm:t>
        <a:bodyPr/>
        <a:lstStyle/>
        <a:p>
          <a:pPr algn="ctr"/>
          <a:r>
            <a:rPr lang="en-US" sz="2000" b="1">
              <a:effectLst/>
            </a:rPr>
            <a:t>College Submits Curriculum Proposal to CCCCO</a:t>
          </a:r>
          <a:endParaRPr lang="en-US" sz="2000" b="1" dirty="0">
            <a:effectLst/>
          </a:endParaRPr>
        </a:p>
      </dgm:t>
    </dgm:pt>
    <dgm:pt modelId="{3B8039F3-BFFC-4452-9448-CF37BE06D1E2}" type="parTrans" cxnId="{4106B7F6-E79B-4900-88CD-CD6F9FECBD4D}">
      <dgm:prSet/>
      <dgm:spPr/>
      <dgm:t>
        <a:bodyPr/>
        <a:lstStyle/>
        <a:p>
          <a:endParaRPr lang="en-US"/>
        </a:p>
      </dgm:t>
    </dgm:pt>
    <dgm:pt modelId="{310658C1-5CBE-410C-9CF3-F12877AA8300}" type="sibTrans" cxnId="{4106B7F6-E79B-4900-88CD-CD6F9FECBD4D}">
      <dgm:prSet/>
      <dgm:spPr/>
      <dgm:t>
        <a:bodyPr/>
        <a:lstStyle/>
        <a:p>
          <a:endParaRPr lang="en-US"/>
        </a:p>
      </dgm:t>
    </dgm:pt>
    <dgm:pt modelId="{F52168CF-3F94-4452-B8EC-BE4E0A40061A}" type="pres">
      <dgm:prSet presAssocID="{09D6AA69-44F9-431E-8B62-260688016DAA}" presName="Name0" presStyleCnt="0">
        <dgm:presLayoutVars>
          <dgm:dir/>
          <dgm:resizeHandles val="exact"/>
        </dgm:presLayoutVars>
      </dgm:prSet>
      <dgm:spPr/>
      <dgm:t>
        <a:bodyPr/>
        <a:lstStyle/>
        <a:p>
          <a:endParaRPr lang="en-US"/>
        </a:p>
      </dgm:t>
    </dgm:pt>
    <dgm:pt modelId="{40B503D1-C301-4808-AAD2-415A9DD4B11C}" type="pres">
      <dgm:prSet presAssocID="{9209C207-20E6-4F9D-B524-1ED905DA5256}" presName="node" presStyleLbl="node1" presStyleIdx="0" presStyleCnt="4" custScaleY="199734">
        <dgm:presLayoutVars>
          <dgm:bulletEnabled val="1"/>
        </dgm:presLayoutVars>
      </dgm:prSet>
      <dgm:spPr/>
      <dgm:t>
        <a:bodyPr/>
        <a:lstStyle/>
        <a:p>
          <a:endParaRPr lang="en-US"/>
        </a:p>
      </dgm:t>
    </dgm:pt>
    <dgm:pt modelId="{62C8FB34-58AE-48EC-9630-5080E7672E9E}" type="pres">
      <dgm:prSet presAssocID="{BD4CEC75-9761-47C9-BFC7-9A00FF13987D}" presName="sibTrans" presStyleLbl="sibTrans2D1" presStyleIdx="0" presStyleCnt="3"/>
      <dgm:spPr/>
      <dgm:t>
        <a:bodyPr/>
        <a:lstStyle/>
        <a:p>
          <a:endParaRPr lang="en-US"/>
        </a:p>
      </dgm:t>
    </dgm:pt>
    <dgm:pt modelId="{73B2D727-A9E2-4505-B5B6-CA706E47BAB5}" type="pres">
      <dgm:prSet presAssocID="{BD4CEC75-9761-47C9-BFC7-9A00FF13987D}" presName="connectorText" presStyleLbl="sibTrans2D1" presStyleIdx="0" presStyleCnt="3"/>
      <dgm:spPr/>
      <dgm:t>
        <a:bodyPr/>
        <a:lstStyle/>
        <a:p>
          <a:endParaRPr lang="en-US"/>
        </a:p>
      </dgm:t>
    </dgm:pt>
    <dgm:pt modelId="{EBB478B2-CA29-44B0-AC7F-8667E54FA9C2}" type="pres">
      <dgm:prSet presAssocID="{B558234D-D5CD-4497-9926-351E822BA6B0}" presName="node" presStyleLbl="node1" presStyleIdx="1" presStyleCnt="4" custScaleY="199734">
        <dgm:presLayoutVars>
          <dgm:bulletEnabled val="1"/>
        </dgm:presLayoutVars>
      </dgm:prSet>
      <dgm:spPr/>
      <dgm:t>
        <a:bodyPr/>
        <a:lstStyle/>
        <a:p>
          <a:endParaRPr lang="en-US"/>
        </a:p>
      </dgm:t>
    </dgm:pt>
    <dgm:pt modelId="{42FF846A-62CB-4AA6-B384-D0E5732206D1}" type="pres">
      <dgm:prSet presAssocID="{6DF96344-92B5-4715-8DED-7981261664D0}" presName="sibTrans" presStyleLbl="sibTrans2D1" presStyleIdx="1" presStyleCnt="3"/>
      <dgm:spPr/>
      <dgm:t>
        <a:bodyPr/>
        <a:lstStyle/>
        <a:p>
          <a:endParaRPr lang="en-US"/>
        </a:p>
      </dgm:t>
    </dgm:pt>
    <dgm:pt modelId="{74871557-076D-430F-A28A-FA0FA44201C9}" type="pres">
      <dgm:prSet presAssocID="{6DF96344-92B5-4715-8DED-7981261664D0}" presName="connectorText" presStyleLbl="sibTrans2D1" presStyleIdx="1" presStyleCnt="3"/>
      <dgm:spPr/>
      <dgm:t>
        <a:bodyPr/>
        <a:lstStyle/>
        <a:p>
          <a:endParaRPr lang="en-US"/>
        </a:p>
      </dgm:t>
    </dgm:pt>
    <dgm:pt modelId="{56337C17-E03F-4641-822D-F05796A375D4}" type="pres">
      <dgm:prSet presAssocID="{B58C9619-CA05-467A-848C-D4AC57B19780}" presName="node" presStyleLbl="node1" presStyleIdx="2" presStyleCnt="4" custScaleY="199272">
        <dgm:presLayoutVars>
          <dgm:bulletEnabled val="1"/>
        </dgm:presLayoutVars>
      </dgm:prSet>
      <dgm:spPr/>
      <dgm:t>
        <a:bodyPr/>
        <a:lstStyle/>
        <a:p>
          <a:endParaRPr lang="en-US"/>
        </a:p>
      </dgm:t>
    </dgm:pt>
    <dgm:pt modelId="{966D2F1D-3E01-4DC1-BDF7-E295CBECDB5E}" type="pres">
      <dgm:prSet presAssocID="{310658C1-5CBE-410C-9CF3-F12877AA8300}" presName="sibTrans" presStyleLbl="sibTrans2D1" presStyleIdx="2" presStyleCnt="3"/>
      <dgm:spPr/>
      <dgm:t>
        <a:bodyPr/>
        <a:lstStyle/>
        <a:p>
          <a:endParaRPr lang="en-US"/>
        </a:p>
      </dgm:t>
    </dgm:pt>
    <dgm:pt modelId="{F7E67BA3-318C-42DA-BCAB-62F4882B57B3}" type="pres">
      <dgm:prSet presAssocID="{310658C1-5CBE-410C-9CF3-F12877AA8300}" presName="connectorText" presStyleLbl="sibTrans2D1" presStyleIdx="2" presStyleCnt="3"/>
      <dgm:spPr/>
      <dgm:t>
        <a:bodyPr/>
        <a:lstStyle/>
        <a:p>
          <a:endParaRPr lang="en-US"/>
        </a:p>
      </dgm:t>
    </dgm:pt>
    <dgm:pt modelId="{120D1945-0E82-4572-821F-69257B92271D}" type="pres">
      <dgm:prSet presAssocID="{0D51AED5-C729-4ECF-9FAC-5B910B098DDA}" presName="node" presStyleLbl="node1" presStyleIdx="3" presStyleCnt="4" custScaleY="199734">
        <dgm:presLayoutVars>
          <dgm:bulletEnabled val="1"/>
        </dgm:presLayoutVars>
      </dgm:prSet>
      <dgm:spPr/>
      <dgm:t>
        <a:bodyPr/>
        <a:lstStyle/>
        <a:p>
          <a:endParaRPr lang="en-US"/>
        </a:p>
      </dgm:t>
    </dgm:pt>
  </dgm:ptLst>
  <dgm:cxnLst>
    <dgm:cxn modelId="{67A8D266-915C-4C95-BBFF-E8D44126D762}" type="presOf" srcId="{B558234D-D5CD-4497-9926-351E822BA6B0}" destId="{EBB478B2-CA29-44B0-AC7F-8667E54FA9C2}" srcOrd="0" destOrd="0" presId="urn:microsoft.com/office/officeart/2005/8/layout/process1"/>
    <dgm:cxn modelId="{99B785CA-D793-4B9D-97B3-0ECF87595C22}" type="presOf" srcId="{BD4CEC75-9761-47C9-BFC7-9A00FF13987D}" destId="{73B2D727-A9E2-4505-B5B6-CA706E47BAB5}" srcOrd="1" destOrd="0" presId="urn:microsoft.com/office/officeart/2005/8/layout/process1"/>
    <dgm:cxn modelId="{FA74119D-9F79-418C-8076-8FEB8DDC172C}" srcId="{09D6AA69-44F9-431E-8B62-260688016DAA}" destId="{B558234D-D5CD-4497-9926-351E822BA6B0}" srcOrd="1" destOrd="0" parTransId="{8C8CE988-B1AC-4213-8001-4DADA2CB1A79}" sibTransId="{6DF96344-92B5-4715-8DED-7981261664D0}"/>
    <dgm:cxn modelId="{1B0C28AB-BF02-4241-A5F1-509F10D6F455}" type="presOf" srcId="{310658C1-5CBE-410C-9CF3-F12877AA8300}" destId="{966D2F1D-3E01-4DC1-BDF7-E295CBECDB5E}" srcOrd="0" destOrd="0" presId="urn:microsoft.com/office/officeart/2005/8/layout/process1"/>
    <dgm:cxn modelId="{1FFF79FF-1965-4C05-B871-636B5B8227DC}" srcId="{09D6AA69-44F9-431E-8B62-260688016DAA}" destId="{9209C207-20E6-4F9D-B524-1ED905DA5256}" srcOrd="0" destOrd="0" parTransId="{1CD0FA30-D99F-42A3-9984-F863C75DF75E}" sibTransId="{BD4CEC75-9761-47C9-BFC7-9A00FF13987D}"/>
    <dgm:cxn modelId="{4C9656EB-BFD0-4F64-BDCF-F42AE9907E31}" srcId="{09D6AA69-44F9-431E-8B62-260688016DAA}" destId="{0D51AED5-C729-4ECF-9FAC-5B910B098DDA}" srcOrd="3" destOrd="0" parTransId="{4AA5C92C-C805-4E8E-AE14-F41FEF43DC02}" sibTransId="{8CED0F91-209F-436B-8967-AAC00D4A3A39}"/>
    <dgm:cxn modelId="{91631281-4737-49AE-977F-0B486FB3DBB3}" type="presOf" srcId="{9209C207-20E6-4F9D-B524-1ED905DA5256}" destId="{40B503D1-C301-4808-AAD2-415A9DD4B11C}" srcOrd="0" destOrd="0" presId="urn:microsoft.com/office/officeart/2005/8/layout/process1"/>
    <dgm:cxn modelId="{5292BF2D-1328-4848-9FCD-62FE23270045}" type="presOf" srcId="{6DF96344-92B5-4715-8DED-7981261664D0}" destId="{42FF846A-62CB-4AA6-B384-D0E5732206D1}" srcOrd="0" destOrd="0" presId="urn:microsoft.com/office/officeart/2005/8/layout/process1"/>
    <dgm:cxn modelId="{8434E3CF-4157-49DB-AF54-F28252843038}" type="presOf" srcId="{310658C1-5CBE-410C-9CF3-F12877AA8300}" destId="{F7E67BA3-318C-42DA-BCAB-62F4882B57B3}" srcOrd="1" destOrd="0" presId="urn:microsoft.com/office/officeart/2005/8/layout/process1"/>
    <dgm:cxn modelId="{4106B7F6-E79B-4900-88CD-CD6F9FECBD4D}" srcId="{09D6AA69-44F9-431E-8B62-260688016DAA}" destId="{B58C9619-CA05-467A-848C-D4AC57B19780}" srcOrd="2" destOrd="0" parTransId="{3B8039F3-BFFC-4452-9448-CF37BE06D1E2}" sibTransId="{310658C1-5CBE-410C-9CF3-F12877AA8300}"/>
    <dgm:cxn modelId="{A4C5F612-E715-48CD-895A-854C0193319E}" type="presOf" srcId="{6DF96344-92B5-4715-8DED-7981261664D0}" destId="{74871557-076D-430F-A28A-FA0FA44201C9}" srcOrd="1" destOrd="0" presId="urn:microsoft.com/office/officeart/2005/8/layout/process1"/>
    <dgm:cxn modelId="{AF52FD42-0557-4D20-9F22-B00775A522E1}" type="presOf" srcId="{0D51AED5-C729-4ECF-9FAC-5B910B098DDA}" destId="{120D1945-0E82-4572-821F-69257B92271D}" srcOrd="0" destOrd="0" presId="urn:microsoft.com/office/officeart/2005/8/layout/process1"/>
    <dgm:cxn modelId="{AC6FFBDF-B5B1-4A6C-BDAD-0AE06E9238F7}" type="presOf" srcId="{B58C9619-CA05-467A-848C-D4AC57B19780}" destId="{56337C17-E03F-4641-822D-F05796A375D4}" srcOrd="0" destOrd="0" presId="urn:microsoft.com/office/officeart/2005/8/layout/process1"/>
    <dgm:cxn modelId="{3E677AC0-4204-4940-883C-76AA6D151CDB}" type="presOf" srcId="{09D6AA69-44F9-431E-8B62-260688016DAA}" destId="{F52168CF-3F94-4452-B8EC-BE4E0A40061A}" srcOrd="0" destOrd="0" presId="urn:microsoft.com/office/officeart/2005/8/layout/process1"/>
    <dgm:cxn modelId="{6ACA735D-8FDF-490A-B3A8-E1890B296DD7}" type="presOf" srcId="{BD4CEC75-9761-47C9-BFC7-9A00FF13987D}" destId="{62C8FB34-58AE-48EC-9630-5080E7672E9E}" srcOrd="0" destOrd="0" presId="urn:microsoft.com/office/officeart/2005/8/layout/process1"/>
    <dgm:cxn modelId="{6317087D-F26F-4CB6-AA65-9A63B75808B1}" type="presParOf" srcId="{F52168CF-3F94-4452-B8EC-BE4E0A40061A}" destId="{40B503D1-C301-4808-AAD2-415A9DD4B11C}" srcOrd="0" destOrd="0" presId="urn:microsoft.com/office/officeart/2005/8/layout/process1"/>
    <dgm:cxn modelId="{45FAB4DB-6E32-4BC0-BD5F-DED95AE3C491}" type="presParOf" srcId="{F52168CF-3F94-4452-B8EC-BE4E0A40061A}" destId="{62C8FB34-58AE-48EC-9630-5080E7672E9E}" srcOrd="1" destOrd="0" presId="urn:microsoft.com/office/officeart/2005/8/layout/process1"/>
    <dgm:cxn modelId="{5DD1A746-BB8C-43C9-A694-19466ABC7F9C}" type="presParOf" srcId="{62C8FB34-58AE-48EC-9630-5080E7672E9E}" destId="{73B2D727-A9E2-4505-B5B6-CA706E47BAB5}" srcOrd="0" destOrd="0" presId="urn:microsoft.com/office/officeart/2005/8/layout/process1"/>
    <dgm:cxn modelId="{53B3B0CF-02F1-40D6-A7E0-04FA22CD7339}" type="presParOf" srcId="{F52168CF-3F94-4452-B8EC-BE4E0A40061A}" destId="{EBB478B2-CA29-44B0-AC7F-8667E54FA9C2}" srcOrd="2" destOrd="0" presId="urn:microsoft.com/office/officeart/2005/8/layout/process1"/>
    <dgm:cxn modelId="{50F51575-82AB-4115-94E3-AD0528E806DE}" type="presParOf" srcId="{F52168CF-3F94-4452-B8EC-BE4E0A40061A}" destId="{42FF846A-62CB-4AA6-B384-D0E5732206D1}" srcOrd="3" destOrd="0" presId="urn:microsoft.com/office/officeart/2005/8/layout/process1"/>
    <dgm:cxn modelId="{1C423461-7C43-4679-80AC-19FFC2B729A4}" type="presParOf" srcId="{42FF846A-62CB-4AA6-B384-D0E5732206D1}" destId="{74871557-076D-430F-A28A-FA0FA44201C9}" srcOrd="0" destOrd="0" presId="urn:microsoft.com/office/officeart/2005/8/layout/process1"/>
    <dgm:cxn modelId="{C560FBA9-5BCE-4715-BC16-4AAC4FBCD42B}" type="presParOf" srcId="{F52168CF-3F94-4452-B8EC-BE4E0A40061A}" destId="{56337C17-E03F-4641-822D-F05796A375D4}" srcOrd="4" destOrd="0" presId="urn:microsoft.com/office/officeart/2005/8/layout/process1"/>
    <dgm:cxn modelId="{D9733E92-E03A-4855-9DD7-5A533201648C}" type="presParOf" srcId="{F52168CF-3F94-4452-B8EC-BE4E0A40061A}" destId="{966D2F1D-3E01-4DC1-BDF7-E295CBECDB5E}" srcOrd="5" destOrd="0" presId="urn:microsoft.com/office/officeart/2005/8/layout/process1"/>
    <dgm:cxn modelId="{24320751-CA74-477C-81CB-B72D41B829A1}" type="presParOf" srcId="{966D2F1D-3E01-4DC1-BDF7-E295CBECDB5E}" destId="{F7E67BA3-318C-42DA-BCAB-62F4882B57B3}" srcOrd="0" destOrd="0" presId="urn:microsoft.com/office/officeart/2005/8/layout/process1"/>
    <dgm:cxn modelId="{36578C60-3A96-4D15-8E88-D82870E46DEE}" type="presParOf" srcId="{F52168CF-3F94-4452-B8EC-BE4E0A40061A}" destId="{120D1945-0E82-4572-821F-69257B92271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BF29DC-AF72-4614-BA6C-2A3A8F68736C}" type="doc">
      <dgm:prSet loTypeId="urn:microsoft.com/office/officeart/2005/8/layout/process3" loCatId="process" qsTypeId="urn:microsoft.com/office/officeart/2005/8/quickstyle/3d2" qsCatId="3D" csTypeId="urn:microsoft.com/office/officeart/2005/8/colors/accent0_3" csCatId="mainScheme" phldr="1"/>
      <dgm:spPr/>
      <dgm:t>
        <a:bodyPr/>
        <a:lstStyle/>
        <a:p>
          <a:endParaRPr lang="en-US"/>
        </a:p>
      </dgm:t>
    </dgm:pt>
    <dgm:pt modelId="{36B3554B-79B0-48D6-B7ED-FD8F3F5FE6DD}">
      <dgm:prSet phldrT="[Text]" custT="1"/>
      <dgm:spPr>
        <a:xfrm>
          <a:off x="0" y="115094"/>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800" b="1" dirty="0">
              <a:solidFill>
                <a:sysClr val="window" lastClr="FFFFFF"/>
              </a:solidFill>
              <a:latin typeface="Calibri" panose="020F0502020204030204"/>
              <a:ea typeface="+mn-ea"/>
              <a:cs typeface="+mn-cs"/>
            </a:rPr>
            <a:t>Draft</a:t>
          </a:r>
        </a:p>
      </dgm:t>
    </dgm:pt>
    <dgm:pt modelId="{C830C6AF-5CDB-4BED-B8F2-1394F58BA82E}" type="parTrans" cxnId="{6F17E83C-0726-4430-B1E0-A097BE6BEF70}">
      <dgm:prSet/>
      <dgm:spPr/>
      <dgm:t>
        <a:bodyPr/>
        <a:lstStyle/>
        <a:p>
          <a:endParaRPr lang="en-US"/>
        </a:p>
      </dgm:t>
    </dgm:pt>
    <dgm:pt modelId="{EFD14A1A-7532-42C7-834A-6A9BDF20B4B2}" type="sibTrans" cxnId="{6F17E83C-0726-4430-B1E0-A097BE6BEF70}">
      <dgm:prSet/>
      <dgm:spPr>
        <a:xfrm rot="21548593">
          <a:off x="2155735" y="175480"/>
          <a:ext cx="588309" cy="467641"/>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US" dirty="0">
            <a:solidFill>
              <a:sysClr val="window" lastClr="FFFFFF"/>
            </a:solidFill>
            <a:latin typeface="Calibri" panose="020F0502020204030204"/>
            <a:ea typeface="+mn-ea"/>
            <a:cs typeface="+mn-cs"/>
          </a:endParaRPr>
        </a:p>
      </dgm:t>
    </dgm:pt>
    <dgm:pt modelId="{CC97A953-14A7-48D3-9953-A5FAB4667DB1}">
      <dgm:prSet phldrT="[Text]" custT="1"/>
      <dgm:spPr>
        <a:xfrm>
          <a:off x="384521" y="734976"/>
          <a:ext cx="1878295" cy="1304974"/>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pPr>
            <a:buChar char="•"/>
          </a:pPr>
          <a:r>
            <a:rPr lang="en-US" sz="1800" b="1" dirty="0">
              <a:solidFill>
                <a:sysClr val="windowText" lastClr="000000">
                  <a:hueOff val="0"/>
                  <a:satOff val="0"/>
                  <a:lumOff val="0"/>
                  <a:alphaOff val="0"/>
                </a:sysClr>
              </a:solidFill>
              <a:latin typeface="Calibri" panose="020F0502020204030204"/>
              <a:ea typeface="+mn-ea"/>
              <a:cs typeface="+mn-cs"/>
            </a:rPr>
            <a:t>Prepared in the college queue</a:t>
          </a:r>
        </a:p>
      </dgm:t>
    </dgm:pt>
    <dgm:pt modelId="{EBC09BA6-FA5B-4A0D-9A50-AD09D5B00581}" type="parTrans" cxnId="{44F3DE60-1375-400D-9818-8B325A2AC5B7}">
      <dgm:prSet/>
      <dgm:spPr/>
      <dgm:t>
        <a:bodyPr/>
        <a:lstStyle/>
        <a:p>
          <a:endParaRPr lang="en-US"/>
        </a:p>
      </dgm:t>
    </dgm:pt>
    <dgm:pt modelId="{E9410A07-F6CA-46F9-A646-25BC87D0ECD1}" type="sibTrans" cxnId="{44F3DE60-1375-400D-9818-8B325A2AC5B7}">
      <dgm:prSet/>
      <dgm:spPr/>
      <dgm:t>
        <a:bodyPr/>
        <a:lstStyle/>
        <a:p>
          <a:endParaRPr lang="en-US"/>
        </a:p>
      </dgm:t>
    </dgm:pt>
    <dgm:pt modelId="{D1C7B641-0022-455F-BFDB-04756C064F92}">
      <dgm:prSet phldrT="[Text]" custT="1"/>
      <dgm:spPr>
        <a:xfrm>
          <a:off x="2988188" y="70406"/>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800" b="1" dirty="0">
              <a:solidFill>
                <a:sysClr val="window" lastClr="FFFFFF"/>
              </a:solidFill>
              <a:latin typeface="Calibri" panose="020F0502020204030204"/>
              <a:ea typeface="+mn-ea"/>
              <a:cs typeface="+mn-cs"/>
            </a:rPr>
            <a:t>Submitted</a:t>
          </a:r>
        </a:p>
      </dgm:t>
    </dgm:pt>
    <dgm:pt modelId="{46A2C284-E3B8-4C4E-97A4-521507FE3C29}" type="parTrans" cxnId="{A5DADF15-7E5B-49B3-BC77-D03365CDEE68}">
      <dgm:prSet/>
      <dgm:spPr/>
      <dgm:t>
        <a:bodyPr/>
        <a:lstStyle/>
        <a:p>
          <a:endParaRPr lang="en-US"/>
        </a:p>
      </dgm:t>
    </dgm:pt>
    <dgm:pt modelId="{2113D229-CDB7-4A00-B809-05B293CCE0E8}" type="sibTrans" cxnId="{A5DADF15-7E5B-49B3-BC77-D03365CDEE68}">
      <dgm:prSet/>
      <dgm:spPr>
        <a:xfrm rot="21524650">
          <a:off x="5159453" y="119564"/>
          <a:ext cx="621404" cy="467641"/>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US" dirty="0">
            <a:solidFill>
              <a:sysClr val="window" lastClr="FFFFFF"/>
            </a:solidFill>
            <a:latin typeface="Calibri" panose="020F0502020204030204"/>
            <a:ea typeface="+mn-ea"/>
            <a:cs typeface="+mn-cs"/>
          </a:endParaRPr>
        </a:p>
      </dgm:t>
    </dgm:pt>
    <dgm:pt modelId="{499E1A35-8B09-4569-857A-ECB08F01553B}">
      <dgm:prSet phldrT="[Text]" custT="1"/>
      <dgm:spPr>
        <a:xfrm>
          <a:off x="3383850" y="734976"/>
          <a:ext cx="1878295" cy="1304974"/>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pPr>
            <a:buChar char="•"/>
          </a:pPr>
          <a:r>
            <a:rPr lang="en-US" sz="1800" b="1" dirty="0">
              <a:solidFill>
                <a:sysClr val="windowText" lastClr="000000">
                  <a:hueOff val="0"/>
                  <a:satOff val="0"/>
                  <a:lumOff val="0"/>
                  <a:alphaOff val="0"/>
                </a:sysClr>
              </a:solidFill>
              <a:latin typeface="Calibri" panose="020F0502020204030204"/>
              <a:ea typeface="+mn-ea"/>
              <a:cs typeface="+mn-cs"/>
            </a:rPr>
            <a:t>To the CCCCO for review</a:t>
          </a:r>
        </a:p>
      </dgm:t>
    </dgm:pt>
    <dgm:pt modelId="{5866DB09-CF0B-4773-953C-65213D8BA779}" type="parTrans" cxnId="{5EB27436-B206-4028-A254-A3ABF4CD580D}">
      <dgm:prSet/>
      <dgm:spPr/>
      <dgm:t>
        <a:bodyPr/>
        <a:lstStyle/>
        <a:p>
          <a:endParaRPr lang="en-US"/>
        </a:p>
      </dgm:t>
    </dgm:pt>
    <dgm:pt modelId="{782C9C08-2639-40E5-BB70-2B0CDFC25A4E}" type="sibTrans" cxnId="{5EB27436-B206-4028-A254-A3ABF4CD580D}">
      <dgm:prSet/>
      <dgm:spPr/>
      <dgm:t>
        <a:bodyPr/>
        <a:lstStyle/>
        <a:p>
          <a:endParaRPr lang="en-US"/>
        </a:p>
      </dgm:t>
    </dgm:pt>
    <dgm:pt modelId="{C00EF8D5-E6E6-4756-B51D-3E62A197B8E9}">
      <dgm:prSet phldrT="[Text]" custT="1"/>
      <dgm:spPr>
        <a:xfrm>
          <a:off x="6038662" y="3533"/>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800" b="1" dirty="0">
              <a:solidFill>
                <a:sysClr val="window" lastClr="FFFFFF"/>
              </a:solidFill>
              <a:latin typeface="Calibri" panose="020F0502020204030204"/>
              <a:ea typeface="+mn-ea"/>
              <a:cs typeface="+mn-cs"/>
            </a:rPr>
            <a:t>Approved</a:t>
          </a:r>
        </a:p>
      </dgm:t>
    </dgm:pt>
    <dgm:pt modelId="{5362CA16-5955-4B41-B007-363941087EF3}" type="parTrans" cxnId="{F444AC40-1A5F-4447-9839-597E29F0E7BF}">
      <dgm:prSet/>
      <dgm:spPr/>
      <dgm:t>
        <a:bodyPr/>
        <a:lstStyle/>
        <a:p>
          <a:endParaRPr lang="en-US"/>
        </a:p>
      </dgm:t>
    </dgm:pt>
    <dgm:pt modelId="{C56ECD7C-0C34-49A7-8132-2CA9915E9C19}" type="sibTrans" cxnId="{F444AC40-1A5F-4447-9839-597E29F0E7BF}">
      <dgm:prSet/>
      <dgm:spPr/>
      <dgm:t>
        <a:bodyPr/>
        <a:lstStyle/>
        <a:p>
          <a:endParaRPr lang="en-US"/>
        </a:p>
      </dgm:t>
    </dgm:pt>
    <dgm:pt modelId="{35475C4B-B7DF-495E-B447-671CBEAC2266}">
      <dgm:prSet phldrT="[Text]" custT="1"/>
      <dgm:spPr>
        <a:xfrm>
          <a:off x="6364789" y="581827"/>
          <a:ext cx="1878295" cy="1820480"/>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pPr>
            <a:buChar char="•"/>
          </a:pPr>
          <a:r>
            <a:rPr lang="en-US" sz="1400" b="1" dirty="0">
              <a:solidFill>
                <a:sysClr val="windowText" lastClr="000000">
                  <a:hueOff val="0"/>
                  <a:satOff val="0"/>
                  <a:lumOff val="0"/>
                  <a:alphaOff val="0"/>
                </a:sysClr>
              </a:solidFill>
              <a:latin typeface="Calibri" panose="020F0502020204030204"/>
              <a:ea typeface="+mn-ea"/>
              <a:cs typeface="+mn-cs"/>
            </a:rPr>
            <a:t>Active in Curriculum Inventory (in COCI 2.0, the college determines when to change status “Active”) </a:t>
          </a:r>
        </a:p>
      </dgm:t>
    </dgm:pt>
    <dgm:pt modelId="{E89114A5-DEF9-4446-86FD-8B5CB685E388}" type="parTrans" cxnId="{06B2C0F1-D72D-49CF-BCD1-712EBFC158A4}">
      <dgm:prSet/>
      <dgm:spPr/>
      <dgm:t>
        <a:bodyPr/>
        <a:lstStyle/>
        <a:p>
          <a:endParaRPr lang="en-US"/>
        </a:p>
      </dgm:t>
    </dgm:pt>
    <dgm:pt modelId="{479B25C7-020E-490B-BE51-E70842311F2F}" type="sibTrans" cxnId="{06B2C0F1-D72D-49CF-BCD1-712EBFC158A4}">
      <dgm:prSet/>
      <dgm:spPr/>
      <dgm:t>
        <a:bodyPr/>
        <a:lstStyle/>
        <a:p>
          <a:endParaRPr lang="en-US"/>
        </a:p>
      </dgm:t>
    </dgm:pt>
    <dgm:pt modelId="{AA7EA758-E67D-4C63-A2A0-125CB3C9ECCC}" type="pres">
      <dgm:prSet presAssocID="{11BF29DC-AF72-4614-BA6C-2A3A8F68736C}" presName="linearFlow" presStyleCnt="0">
        <dgm:presLayoutVars>
          <dgm:dir/>
          <dgm:animLvl val="lvl"/>
          <dgm:resizeHandles val="exact"/>
        </dgm:presLayoutVars>
      </dgm:prSet>
      <dgm:spPr/>
      <dgm:t>
        <a:bodyPr/>
        <a:lstStyle/>
        <a:p>
          <a:endParaRPr lang="en-US"/>
        </a:p>
      </dgm:t>
    </dgm:pt>
    <dgm:pt modelId="{66FEADAB-6A76-4346-952F-43E12C768264}" type="pres">
      <dgm:prSet presAssocID="{36B3554B-79B0-48D6-B7ED-FD8F3F5FE6DD}" presName="composite" presStyleCnt="0"/>
      <dgm:spPr/>
    </dgm:pt>
    <dgm:pt modelId="{3323A601-FC90-4437-99AD-A62C21713A3B}" type="pres">
      <dgm:prSet presAssocID="{36B3554B-79B0-48D6-B7ED-FD8F3F5FE6DD}" presName="parTx" presStyleLbl="node1" presStyleIdx="0" presStyleCnt="3">
        <dgm:presLayoutVars>
          <dgm:chMax val="0"/>
          <dgm:chPref val="0"/>
          <dgm:bulletEnabled val="1"/>
        </dgm:presLayoutVars>
      </dgm:prSet>
      <dgm:spPr/>
      <dgm:t>
        <a:bodyPr/>
        <a:lstStyle/>
        <a:p>
          <a:endParaRPr lang="en-US"/>
        </a:p>
      </dgm:t>
    </dgm:pt>
    <dgm:pt modelId="{E7D3443D-0320-48F6-9131-23E45F7053F5}" type="pres">
      <dgm:prSet presAssocID="{36B3554B-79B0-48D6-B7ED-FD8F3F5FE6DD}" presName="parSh" presStyleLbl="node1" presStyleIdx="0" presStyleCnt="3" custLinFactNeighborX="-414" custLinFactNeighborY="-1822"/>
      <dgm:spPr/>
      <dgm:t>
        <a:bodyPr/>
        <a:lstStyle/>
        <a:p>
          <a:endParaRPr lang="en-US"/>
        </a:p>
      </dgm:t>
    </dgm:pt>
    <dgm:pt modelId="{5C49BC31-D0BA-4AA3-933C-1E054F103EB0}" type="pres">
      <dgm:prSet presAssocID="{36B3554B-79B0-48D6-B7ED-FD8F3F5FE6DD}" presName="desTx" presStyleLbl="fgAcc1" presStyleIdx="0" presStyleCnt="3" custScaleY="76637" custLinFactNeighborX="-230" custLinFactNeighborY="-13504">
        <dgm:presLayoutVars>
          <dgm:bulletEnabled val="1"/>
        </dgm:presLayoutVars>
      </dgm:prSet>
      <dgm:spPr/>
      <dgm:t>
        <a:bodyPr/>
        <a:lstStyle/>
        <a:p>
          <a:endParaRPr lang="en-US"/>
        </a:p>
      </dgm:t>
    </dgm:pt>
    <dgm:pt modelId="{5E427166-2EAB-43A4-8CCA-D85D844F600F}" type="pres">
      <dgm:prSet presAssocID="{EFD14A1A-7532-42C7-834A-6A9BDF20B4B2}" presName="sibTrans" presStyleLbl="sibTrans2D1" presStyleIdx="0" presStyleCnt="2"/>
      <dgm:spPr/>
      <dgm:t>
        <a:bodyPr/>
        <a:lstStyle/>
        <a:p>
          <a:endParaRPr lang="en-US"/>
        </a:p>
      </dgm:t>
    </dgm:pt>
    <dgm:pt modelId="{CE91B947-1ABF-434B-B4C2-0AC48FF3DB86}" type="pres">
      <dgm:prSet presAssocID="{EFD14A1A-7532-42C7-834A-6A9BDF20B4B2}" presName="connTx" presStyleLbl="sibTrans2D1" presStyleIdx="0" presStyleCnt="2"/>
      <dgm:spPr/>
      <dgm:t>
        <a:bodyPr/>
        <a:lstStyle/>
        <a:p>
          <a:endParaRPr lang="en-US"/>
        </a:p>
      </dgm:t>
    </dgm:pt>
    <dgm:pt modelId="{EFBDD1B9-4F47-4BF9-9D9A-188E88E771C5}" type="pres">
      <dgm:prSet presAssocID="{D1C7B641-0022-455F-BFDB-04756C064F92}" presName="composite" presStyleCnt="0"/>
      <dgm:spPr/>
    </dgm:pt>
    <dgm:pt modelId="{2CD03712-57D8-40B2-AED3-5A7A76E73035}" type="pres">
      <dgm:prSet presAssocID="{D1C7B641-0022-455F-BFDB-04756C064F92}" presName="parTx" presStyleLbl="node1" presStyleIdx="0" presStyleCnt="3">
        <dgm:presLayoutVars>
          <dgm:chMax val="0"/>
          <dgm:chPref val="0"/>
          <dgm:bulletEnabled val="1"/>
        </dgm:presLayoutVars>
      </dgm:prSet>
      <dgm:spPr/>
      <dgm:t>
        <a:bodyPr/>
        <a:lstStyle/>
        <a:p>
          <a:endParaRPr lang="en-US"/>
        </a:p>
      </dgm:t>
    </dgm:pt>
    <dgm:pt modelId="{BBB636F0-A7FF-4E8F-A4F7-657E722534F2}" type="pres">
      <dgm:prSet presAssocID="{D1C7B641-0022-455F-BFDB-04756C064F92}" presName="parSh" presStyleLbl="node1" presStyleIdx="1" presStyleCnt="3" custLinFactNeighborX="-1768" custLinFactNeighborY="-6524"/>
      <dgm:spPr/>
      <dgm:t>
        <a:bodyPr/>
        <a:lstStyle/>
        <a:p>
          <a:endParaRPr lang="en-US"/>
        </a:p>
      </dgm:t>
    </dgm:pt>
    <dgm:pt modelId="{39934787-D2C5-48D5-AA66-9F10E894AC54}" type="pres">
      <dgm:prSet presAssocID="{D1C7B641-0022-455F-BFDB-04756C064F92}" presName="desTx" presStyleLbl="fgAcc1" presStyleIdx="1" presStyleCnt="3" custScaleY="76637" custLinFactNeighborX="-1185" custLinFactNeighborY="-13504">
        <dgm:presLayoutVars>
          <dgm:bulletEnabled val="1"/>
        </dgm:presLayoutVars>
      </dgm:prSet>
      <dgm:spPr/>
      <dgm:t>
        <a:bodyPr/>
        <a:lstStyle/>
        <a:p>
          <a:endParaRPr lang="en-US"/>
        </a:p>
      </dgm:t>
    </dgm:pt>
    <dgm:pt modelId="{47ADFE5C-B2A5-4369-9DC8-434705F2C335}" type="pres">
      <dgm:prSet presAssocID="{2113D229-CDB7-4A00-B809-05B293CCE0E8}" presName="sibTrans" presStyleLbl="sibTrans2D1" presStyleIdx="1" presStyleCnt="2"/>
      <dgm:spPr/>
      <dgm:t>
        <a:bodyPr/>
        <a:lstStyle/>
        <a:p>
          <a:endParaRPr lang="en-US"/>
        </a:p>
      </dgm:t>
    </dgm:pt>
    <dgm:pt modelId="{5AA11E3B-4FA6-4DE7-BEC3-B082984BCA58}" type="pres">
      <dgm:prSet presAssocID="{2113D229-CDB7-4A00-B809-05B293CCE0E8}" presName="connTx" presStyleLbl="sibTrans2D1" presStyleIdx="1" presStyleCnt="2"/>
      <dgm:spPr/>
      <dgm:t>
        <a:bodyPr/>
        <a:lstStyle/>
        <a:p>
          <a:endParaRPr lang="en-US"/>
        </a:p>
      </dgm:t>
    </dgm:pt>
    <dgm:pt modelId="{B3E0BF8B-9791-40A1-A117-F3466CA9FF65}" type="pres">
      <dgm:prSet presAssocID="{C00EF8D5-E6E6-4756-B51D-3E62A197B8E9}" presName="composite" presStyleCnt="0"/>
      <dgm:spPr/>
    </dgm:pt>
    <dgm:pt modelId="{0B23063C-72F7-4914-A6AA-7F717255B4F8}" type="pres">
      <dgm:prSet presAssocID="{C00EF8D5-E6E6-4756-B51D-3E62A197B8E9}" presName="parTx" presStyleLbl="node1" presStyleIdx="1" presStyleCnt="3">
        <dgm:presLayoutVars>
          <dgm:chMax val="0"/>
          <dgm:chPref val="0"/>
          <dgm:bulletEnabled val="1"/>
        </dgm:presLayoutVars>
      </dgm:prSet>
      <dgm:spPr/>
      <dgm:t>
        <a:bodyPr/>
        <a:lstStyle/>
        <a:p>
          <a:endParaRPr lang="en-US"/>
        </a:p>
      </dgm:t>
    </dgm:pt>
    <dgm:pt modelId="{E978C2F0-754F-44B6-9E82-D99F9CA2DAC1}" type="pres">
      <dgm:prSet presAssocID="{C00EF8D5-E6E6-4756-B51D-3E62A197B8E9}" presName="parSh" presStyleLbl="node1" presStyleIdx="2" presStyleCnt="3"/>
      <dgm:spPr/>
      <dgm:t>
        <a:bodyPr/>
        <a:lstStyle/>
        <a:p>
          <a:endParaRPr lang="en-US"/>
        </a:p>
      </dgm:t>
    </dgm:pt>
    <dgm:pt modelId="{1CFE53F5-E748-49B7-8053-C188732998A4}" type="pres">
      <dgm:prSet presAssocID="{C00EF8D5-E6E6-4756-B51D-3E62A197B8E9}" presName="desTx" presStyleLbl="fgAcc1" presStyleIdx="2" presStyleCnt="3" custScaleY="106911" custLinFactNeighborX="-3119" custLinFactNeighborY="7788">
        <dgm:presLayoutVars>
          <dgm:bulletEnabled val="1"/>
        </dgm:presLayoutVars>
      </dgm:prSet>
      <dgm:spPr/>
      <dgm:t>
        <a:bodyPr/>
        <a:lstStyle/>
        <a:p>
          <a:endParaRPr lang="en-US"/>
        </a:p>
      </dgm:t>
    </dgm:pt>
  </dgm:ptLst>
  <dgm:cxnLst>
    <dgm:cxn modelId="{58527435-4623-4605-811B-08114B4E5DE3}" type="presOf" srcId="{EFD14A1A-7532-42C7-834A-6A9BDF20B4B2}" destId="{5E427166-2EAB-43A4-8CCA-D85D844F600F}" srcOrd="0" destOrd="0" presId="urn:microsoft.com/office/officeart/2005/8/layout/process3"/>
    <dgm:cxn modelId="{6F17E83C-0726-4430-B1E0-A097BE6BEF70}" srcId="{11BF29DC-AF72-4614-BA6C-2A3A8F68736C}" destId="{36B3554B-79B0-48D6-B7ED-FD8F3F5FE6DD}" srcOrd="0" destOrd="0" parTransId="{C830C6AF-5CDB-4BED-B8F2-1394F58BA82E}" sibTransId="{EFD14A1A-7532-42C7-834A-6A9BDF20B4B2}"/>
    <dgm:cxn modelId="{1CCCF041-7E49-49A0-8FBE-E2354751009C}" type="presOf" srcId="{CC97A953-14A7-48D3-9953-A5FAB4667DB1}" destId="{5C49BC31-D0BA-4AA3-933C-1E054F103EB0}" srcOrd="0" destOrd="0" presId="urn:microsoft.com/office/officeart/2005/8/layout/process3"/>
    <dgm:cxn modelId="{06B2C0F1-D72D-49CF-BCD1-712EBFC158A4}" srcId="{C00EF8D5-E6E6-4756-B51D-3E62A197B8E9}" destId="{35475C4B-B7DF-495E-B447-671CBEAC2266}" srcOrd="0" destOrd="0" parTransId="{E89114A5-DEF9-4446-86FD-8B5CB685E388}" sibTransId="{479B25C7-020E-490B-BE51-E70842311F2F}"/>
    <dgm:cxn modelId="{DCDB8653-8320-4234-BEB5-5101CA8A138E}" type="presOf" srcId="{D1C7B641-0022-455F-BFDB-04756C064F92}" destId="{2CD03712-57D8-40B2-AED3-5A7A76E73035}" srcOrd="0" destOrd="0" presId="urn:microsoft.com/office/officeart/2005/8/layout/process3"/>
    <dgm:cxn modelId="{1BA4A167-786F-4085-9BB5-BDCA01A0FE56}" type="presOf" srcId="{C00EF8D5-E6E6-4756-B51D-3E62A197B8E9}" destId="{E978C2F0-754F-44B6-9E82-D99F9CA2DAC1}" srcOrd="1" destOrd="0" presId="urn:microsoft.com/office/officeart/2005/8/layout/process3"/>
    <dgm:cxn modelId="{A3D146B9-655D-4CA0-B52A-2006ECC9E35D}" type="presOf" srcId="{499E1A35-8B09-4569-857A-ECB08F01553B}" destId="{39934787-D2C5-48D5-AA66-9F10E894AC54}" srcOrd="0" destOrd="0" presId="urn:microsoft.com/office/officeart/2005/8/layout/process3"/>
    <dgm:cxn modelId="{630F5A99-E70B-4376-AF8D-E79C59F1D656}" type="presOf" srcId="{D1C7B641-0022-455F-BFDB-04756C064F92}" destId="{BBB636F0-A7FF-4E8F-A4F7-657E722534F2}" srcOrd="1" destOrd="0" presId="urn:microsoft.com/office/officeart/2005/8/layout/process3"/>
    <dgm:cxn modelId="{648A1FF1-57A9-4BD7-8F42-650E3434F7B4}" type="presOf" srcId="{11BF29DC-AF72-4614-BA6C-2A3A8F68736C}" destId="{AA7EA758-E67D-4C63-A2A0-125CB3C9ECCC}" srcOrd="0" destOrd="0" presId="urn:microsoft.com/office/officeart/2005/8/layout/process3"/>
    <dgm:cxn modelId="{F444AC40-1A5F-4447-9839-597E29F0E7BF}" srcId="{11BF29DC-AF72-4614-BA6C-2A3A8F68736C}" destId="{C00EF8D5-E6E6-4756-B51D-3E62A197B8E9}" srcOrd="2" destOrd="0" parTransId="{5362CA16-5955-4B41-B007-363941087EF3}" sibTransId="{C56ECD7C-0C34-49A7-8132-2CA9915E9C19}"/>
    <dgm:cxn modelId="{2A2DB9F4-0080-4A63-B408-4CDAD1057F2B}" type="presOf" srcId="{EFD14A1A-7532-42C7-834A-6A9BDF20B4B2}" destId="{CE91B947-1ABF-434B-B4C2-0AC48FF3DB86}" srcOrd="1" destOrd="0" presId="urn:microsoft.com/office/officeart/2005/8/layout/process3"/>
    <dgm:cxn modelId="{8E9EBBFD-67AD-4136-9255-506372F8E741}" type="presOf" srcId="{35475C4B-B7DF-495E-B447-671CBEAC2266}" destId="{1CFE53F5-E748-49B7-8053-C188732998A4}" srcOrd="0" destOrd="0" presId="urn:microsoft.com/office/officeart/2005/8/layout/process3"/>
    <dgm:cxn modelId="{8F5142F7-EC3A-4F3D-A551-48B42E655CFD}" type="presOf" srcId="{2113D229-CDB7-4A00-B809-05B293CCE0E8}" destId="{5AA11E3B-4FA6-4DE7-BEC3-B082984BCA58}" srcOrd="1" destOrd="0" presId="urn:microsoft.com/office/officeart/2005/8/layout/process3"/>
    <dgm:cxn modelId="{6BB399D7-FC22-4A5F-853E-EF9335498E06}" type="presOf" srcId="{36B3554B-79B0-48D6-B7ED-FD8F3F5FE6DD}" destId="{E7D3443D-0320-48F6-9131-23E45F7053F5}" srcOrd="1" destOrd="0" presId="urn:microsoft.com/office/officeart/2005/8/layout/process3"/>
    <dgm:cxn modelId="{6969FDB4-5A98-46A3-932C-600F8FD9594C}" type="presOf" srcId="{36B3554B-79B0-48D6-B7ED-FD8F3F5FE6DD}" destId="{3323A601-FC90-4437-99AD-A62C21713A3B}" srcOrd="0" destOrd="0" presId="urn:microsoft.com/office/officeart/2005/8/layout/process3"/>
    <dgm:cxn modelId="{A801A617-4BA8-4271-989D-70885BFE6773}" type="presOf" srcId="{2113D229-CDB7-4A00-B809-05B293CCE0E8}" destId="{47ADFE5C-B2A5-4369-9DC8-434705F2C335}" srcOrd="0" destOrd="0" presId="urn:microsoft.com/office/officeart/2005/8/layout/process3"/>
    <dgm:cxn modelId="{108BFA65-5B35-474F-9FD3-54E65043B7AB}" type="presOf" srcId="{C00EF8D5-E6E6-4756-B51D-3E62A197B8E9}" destId="{0B23063C-72F7-4914-A6AA-7F717255B4F8}" srcOrd="0" destOrd="0" presId="urn:microsoft.com/office/officeart/2005/8/layout/process3"/>
    <dgm:cxn modelId="{A5DADF15-7E5B-49B3-BC77-D03365CDEE68}" srcId="{11BF29DC-AF72-4614-BA6C-2A3A8F68736C}" destId="{D1C7B641-0022-455F-BFDB-04756C064F92}" srcOrd="1" destOrd="0" parTransId="{46A2C284-E3B8-4C4E-97A4-521507FE3C29}" sibTransId="{2113D229-CDB7-4A00-B809-05B293CCE0E8}"/>
    <dgm:cxn modelId="{44F3DE60-1375-400D-9818-8B325A2AC5B7}" srcId="{36B3554B-79B0-48D6-B7ED-FD8F3F5FE6DD}" destId="{CC97A953-14A7-48D3-9953-A5FAB4667DB1}" srcOrd="0" destOrd="0" parTransId="{EBC09BA6-FA5B-4A0D-9A50-AD09D5B00581}" sibTransId="{E9410A07-F6CA-46F9-A646-25BC87D0ECD1}"/>
    <dgm:cxn modelId="{5EB27436-B206-4028-A254-A3ABF4CD580D}" srcId="{D1C7B641-0022-455F-BFDB-04756C064F92}" destId="{499E1A35-8B09-4569-857A-ECB08F01553B}" srcOrd="0" destOrd="0" parTransId="{5866DB09-CF0B-4773-953C-65213D8BA779}" sibTransId="{782C9C08-2639-40E5-BB70-2B0CDFC25A4E}"/>
    <dgm:cxn modelId="{84C3EB76-0F9B-4568-A097-CC6840280858}" type="presParOf" srcId="{AA7EA758-E67D-4C63-A2A0-125CB3C9ECCC}" destId="{66FEADAB-6A76-4346-952F-43E12C768264}" srcOrd="0" destOrd="0" presId="urn:microsoft.com/office/officeart/2005/8/layout/process3"/>
    <dgm:cxn modelId="{51A742FE-E627-494A-A70E-8D42A41554F4}" type="presParOf" srcId="{66FEADAB-6A76-4346-952F-43E12C768264}" destId="{3323A601-FC90-4437-99AD-A62C21713A3B}" srcOrd="0" destOrd="0" presId="urn:microsoft.com/office/officeart/2005/8/layout/process3"/>
    <dgm:cxn modelId="{18848949-65D4-4ECE-A4EA-B32BCF80452D}" type="presParOf" srcId="{66FEADAB-6A76-4346-952F-43E12C768264}" destId="{E7D3443D-0320-48F6-9131-23E45F7053F5}" srcOrd="1" destOrd="0" presId="urn:microsoft.com/office/officeart/2005/8/layout/process3"/>
    <dgm:cxn modelId="{728E29B7-34B0-4AF5-9A56-79788AE322EF}" type="presParOf" srcId="{66FEADAB-6A76-4346-952F-43E12C768264}" destId="{5C49BC31-D0BA-4AA3-933C-1E054F103EB0}" srcOrd="2" destOrd="0" presId="urn:microsoft.com/office/officeart/2005/8/layout/process3"/>
    <dgm:cxn modelId="{AE1552EF-84A7-4BA1-98F9-FFD9C0BCECFF}" type="presParOf" srcId="{AA7EA758-E67D-4C63-A2A0-125CB3C9ECCC}" destId="{5E427166-2EAB-43A4-8CCA-D85D844F600F}" srcOrd="1" destOrd="0" presId="urn:microsoft.com/office/officeart/2005/8/layout/process3"/>
    <dgm:cxn modelId="{5590E4F4-07AB-4CC1-8E45-F173A1BDFF9A}" type="presParOf" srcId="{5E427166-2EAB-43A4-8CCA-D85D844F600F}" destId="{CE91B947-1ABF-434B-B4C2-0AC48FF3DB86}" srcOrd="0" destOrd="0" presId="urn:microsoft.com/office/officeart/2005/8/layout/process3"/>
    <dgm:cxn modelId="{D40496E7-01B3-4A90-85D1-5C72AA4E94A6}" type="presParOf" srcId="{AA7EA758-E67D-4C63-A2A0-125CB3C9ECCC}" destId="{EFBDD1B9-4F47-4BF9-9D9A-188E88E771C5}" srcOrd="2" destOrd="0" presId="urn:microsoft.com/office/officeart/2005/8/layout/process3"/>
    <dgm:cxn modelId="{3CE78B34-C1E3-4D05-AAD8-9E957CCB2455}" type="presParOf" srcId="{EFBDD1B9-4F47-4BF9-9D9A-188E88E771C5}" destId="{2CD03712-57D8-40B2-AED3-5A7A76E73035}" srcOrd="0" destOrd="0" presId="urn:microsoft.com/office/officeart/2005/8/layout/process3"/>
    <dgm:cxn modelId="{F3A59F29-6A6A-4676-81DC-BF2774241FE6}" type="presParOf" srcId="{EFBDD1B9-4F47-4BF9-9D9A-188E88E771C5}" destId="{BBB636F0-A7FF-4E8F-A4F7-657E722534F2}" srcOrd="1" destOrd="0" presId="urn:microsoft.com/office/officeart/2005/8/layout/process3"/>
    <dgm:cxn modelId="{9D7FA43C-DB15-4B22-92F3-8938BD7FDD07}" type="presParOf" srcId="{EFBDD1B9-4F47-4BF9-9D9A-188E88E771C5}" destId="{39934787-D2C5-48D5-AA66-9F10E894AC54}" srcOrd="2" destOrd="0" presId="urn:microsoft.com/office/officeart/2005/8/layout/process3"/>
    <dgm:cxn modelId="{183DDB95-04FE-466C-BB54-95F2562BDDB4}" type="presParOf" srcId="{AA7EA758-E67D-4C63-A2A0-125CB3C9ECCC}" destId="{47ADFE5C-B2A5-4369-9DC8-434705F2C335}" srcOrd="3" destOrd="0" presId="urn:microsoft.com/office/officeart/2005/8/layout/process3"/>
    <dgm:cxn modelId="{DDA9115E-AA0C-4F30-8FF4-36AECA9C09BA}" type="presParOf" srcId="{47ADFE5C-B2A5-4369-9DC8-434705F2C335}" destId="{5AA11E3B-4FA6-4DE7-BEC3-B082984BCA58}" srcOrd="0" destOrd="0" presId="urn:microsoft.com/office/officeart/2005/8/layout/process3"/>
    <dgm:cxn modelId="{F0AA1151-A026-4678-9566-2B4B43D4555C}" type="presParOf" srcId="{AA7EA758-E67D-4C63-A2A0-125CB3C9ECCC}" destId="{B3E0BF8B-9791-40A1-A117-F3466CA9FF65}" srcOrd="4" destOrd="0" presId="urn:microsoft.com/office/officeart/2005/8/layout/process3"/>
    <dgm:cxn modelId="{1AAE0DC8-016B-4E37-AC52-5A5E55356974}" type="presParOf" srcId="{B3E0BF8B-9791-40A1-A117-F3466CA9FF65}" destId="{0B23063C-72F7-4914-A6AA-7F717255B4F8}" srcOrd="0" destOrd="0" presId="urn:microsoft.com/office/officeart/2005/8/layout/process3"/>
    <dgm:cxn modelId="{F089B38C-C25A-4900-933E-C9F8C2BA0B28}" type="presParOf" srcId="{B3E0BF8B-9791-40A1-A117-F3466CA9FF65}" destId="{E978C2F0-754F-44B6-9E82-D99F9CA2DAC1}" srcOrd="1" destOrd="0" presId="urn:microsoft.com/office/officeart/2005/8/layout/process3"/>
    <dgm:cxn modelId="{E0D9097F-E7B9-4162-9B9D-1B92B1010FC1}" type="presParOf" srcId="{B3E0BF8B-9791-40A1-A117-F3466CA9FF65}" destId="{1CFE53F5-E748-49B7-8053-C188732998A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547D5-3F2E-492A-9876-35B7F9ABF772}">
      <dsp:nvSpPr>
        <dsp:cNvPr id="0" name=""/>
        <dsp:cNvSpPr/>
      </dsp:nvSpPr>
      <dsp:spPr>
        <a:xfrm>
          <a:off x="3165948" y="1523998"/>
          <a:ext cx="2731923" cy="2683063"/>
        </a:xfrm>
        <a:prstGeom prst="ellipse">
          <a:avLst/>
        </a:prstGeom>
        <a:solidFill>
          <a:schemeClr val="accent2">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Noncredit Course Categories </a:t>
          </a:r>
          <a:endParaRPr lang="en-US" sz="2800" kern="1200" dirty="0"/>
        </a:p>
      </dsp:txBody>
      <dsp:txXfrm>
        <a:off x="3566029" y="1916923"/>
        <a:ext cx="1931761" cy="1897213"/>
      </dsp:txXfrm>
    </dsp:sp>
    <dsp:sp modelId="{F3142225-D416-45B8-BF77-FD1F9D2734DA}">
      <dsp:nvSpPr>
        <dsp:cNvPr id="0" name=""/>
        <dsp:cNvSpPr/>
      </dsp:nvSpPr>
      <dsp:spPr>
        <a:xfrm>
          <a:off x="3738729" y="221726"/>
          <a:ext cx="1371604" cy="1371604"/>
        </a:xfrm>
        <a:prstGeom prst="ellipse">
          <a:avLst/>
        </a:prstGeom>
        <a:solidFill>
          <a:schemeClr val="accent3">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a:effectLst>
                <a:outerShdw blurRad="38100" dist="38100" dir="2700000" algn="tl">
                  <a:srgbClr val="000000">
                    <a:alpha val="43137"/>
                  </a:srgbClr>
                </a:outerShdw>
              </a:effectLst>
            </a:rPr>
            <a:t>ESL</a:t>
          </a:r>
        </a:p>
      </dsp:txBody>
      <dsp:txXfrm>
        <a:off x="3939596" y="422593"/>
        <a:ext cx="969870" cy="969870"/>
      </dsp:txXfrm>
    </dsp:sp>
    <dsp:sp modelId="{62896DFE-878B-43CD-9655-DF7478FDB15A}">
      <dsp:nvSpPr>
        <dsp:cNvPr id="0" name=""/>
        <dsp:cNvSpPr/>
      </dsp:nvSpPr>
      <dsp:spPr>
        <a:xfrm>
          <a:off x="4971524" y="504879"/>
          <a:ext cx="1463046" cy="1371604"/>
        </a:xfrm>
        <a:prstGeom prst="ellipse">
          <a:avLst/>
        </a:prstGeom>
        <a:solidFill>
          <a:schemeClr val="accent4">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Immigrant Education</a:t>
          </a:r>
        </a:p>
      </dsp:txBody>
      <dsp:txXfrm>
        <a:off x="5185782" y="705746"/>
        <a:ext cx="1034530" cy="969870"/>
      </dsp:txXfrm>
    </dsp:sp>
    <dsp:sp modelId="{B5D6983C-D79E-41A5-B2C8-9D022DE1939D}">
      <dsp:nvSpPr>
        <dsp:cNvPr id="0" name=""/>
        <dsp:cNvSpPr/>
      </dsp:nvSpPr>
      <dsp:spPr>
        <a:xfrm>
          <a:off x="5723425" y="1494290"/>
          <a:ext cx="1554775" cy="1463046"/>
        </a:xfrm>
        <a:prstGeom prst="ellipse">
          <a:avLst/>
        </a:prstGeom>
        <a:solidFill>
          <a:schemeClr val="accent5">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u="sng" kern="1200" dirty="0">
              <a:effectLst>
                <a:outerShdw blurRad="38100" dist="38100" dir="2700000" algn="tl">
                  <a:srgbClr val="000000">
                    <a:alpha val="43137"/>
                  </a:srgbClr>
                </a:outerShdw>
              </a:effectLst>
            </a:rPr>
            <a:t>Elementary and Secondary Basic Skills</a:t>
          </a:r>
        </a:p>
      </dsp:txBody>
      <dsp:txXfrm>
        <a:off x="5951117" y="1708548"/>
        <a:ext cx="1099391" cy="1034530"/>
      </dsp:txXfrm>
    </dsp:sp>
    <dsp:sp modelId="{5FFC7DE5-2C4C-4A92-B4FA-583C649D18A9}">
      <dsp:nvSpPr>
        <dsp:cNvPr id="0" name=""/>
        <dsp:cNvSpPr/>
      </dsp:nvSpPr>
      <dsp:spPr>
        <a:xfrm>
          <a:off x="5769298" y="2819462"/>
          <a:ext cx="1371604" cy="1371604"/>
        </a:xfrm>
        <a:prstGeom prst="ellipse">
          <a:avLst/>
        </a:prstGeom>
        <a:solidFill>
          <a:schemeClr val="accent6">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Health and Safety</a:t>
          </a:r>
        </a:p>
      </dsp:txBody>
      <dsp:txXfrm>
        <a:off x="5970165" y="3020329"/>
        <a:ext cx="969870" cy="969870"/>
      </dsp:txXfrm>
    </dsp:sp>
    <dsp:sp modelId="{F5937048-3149-45C0-B096-D256576CD7BD}">
      <dsp:nvSpPr>
        <dsp:cNvPr id="0" name=""/>
        <dsp:cNvSpPr/>
      </dsp:nvSpPr>
      <dsp:spPr>
        <a:xfrm>
          <a:off x="5084435" y="3716774"/>
          <a:ext cx="1463046" cy="1463046"/>
        </a:xfrm>
        <a:prstGeom prst="ellipse">
          <a:avLst/>
        </a:prstGeom>
        <a:solidFill>
          <a:schemeClr val="accent2">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Substantial Disabilities</a:t>
          </a:r>
        </a:p>
      </dsp:txBody>
      <dsp:txXfrm>
        <a:off x="5298693" y="3931032"/>
        <a:ext cx="1034530" cy="1034530"/>
      </dsp:txXfrm>
    </dsp:sp>
    <dsp:sp modelId="{1BEDD46D-703A-4660-A43B-B26BB94B4213}">
      <dsp:nvSpPr>
        <dsp:cNvPr id="0" name=""/>
        <dsp:cNvSpPr/>
      </dsp:nvSpPr>
      <dsp:spPr>
        <a:xfrm>
          <a:off x="3830746" y="4084120"/>
          <a:ext cx="1463046" cy="1371604"/>
        </a:xfrm>
        <a:prstGeom prst="ellipse">
          <a:avLst/>
        </a:prstGeom>
        <a:solidFill>
          <a:schemeClr val="accent3">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Parenting</a:t>
          </a:r>
        </a:p>
      </dsp:txBody>
      <dsp:txXfrm>
        <a:off x="4045004" y="4284987"/>
        <a:ext cx="1034530" cy="969870"/>
      </dsp:txXfrm>
    </dsp:sp>
    <dsp:sp modelId="{5BA0B9DA-A981-4327-A9BA-6CE77EF4082F}">
      <dsp:nvSpPr>
        <dsp:cNvPr id="0" name=""/>
        <dsp:cNvSpPr/>
      </dsp:nvSpPr>
      <dsp:spPr>
        <a:xfrm>
          <a:off x="2507356" y="3778368"/>
          <a:ext cx="1463046" cy="1463046"/>
        </a:xfrm>
        <a:prstGeom prst="ellipse">
          <a:avLst/>
        </a:prstGeom>
        <a:solidFill>
          <a:schemeClr val="accent4">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Home Economics</a:t>
          </a:r>
        </a:p>
      </dsp:txBody>
      <dsp:txXfrm>
        <a:off x="2721614" y="3992626"/>
        <a:ext cx="1034530" cy="1034530"/>
      </dsp:txXfrm>
    </dsp:sp>
    <dsp:sp modelId="{0A87263D-9EE6-42AA-9570-744929516348}">
      <dsp:nvSpPr>
        <dsp:cNvPr id="0" name=""/>
        <dsp:cNvSpPr/>
      </dsp:nvSpPr>
      <dsp:spPr>
        <a:xfrm>
          <a:off x="1831496" y="2819469"/>
          <a:ext cx="1463046" cy="1371604"/>
        </a:xfrm>
        <a:prstGeom prst="ellipse">
          <a:avLst/>
        </a:prstGeom>
        <a:solidFill>
          <a:schemeClr val="accent5">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Older Adults</a:t>
          </a:r>
        </a:p>
      </dsp:txBody>
      <dsp:txXfrm>
        <a:off x="2045754" y="3020336"/>
        <a:ext cx="1034530" cy="969870"/>
      </dsp:txXfrm>
    </dsp:sp>
    <dsp:sp modelId="{049C2C47-4243-458F-B3BE-550C0AE4C6E1}">
      <dsp:nvSpPr>
        <dsp:cNvPr id="0" name=""/>
        <dsp:cNvSpPr/>
      </dsp:nvSpPr>
      <dsp:spPr>
        <a:xfrm>
          <a:off x="1740061" y="1494271"/>
          <a:ext cx="1554473" cy="1463046"/>
        </a:xfrm>
        <a:prstGeom prst="ellipse">
          <a:avLst/>
        </a:prstGeom>
        <a:solidFill>
          <a:schemeClr val="accent6">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a:effectLst>
                <a:outerShdw blurRad="38100" dist="38100" dir="2700000" algn="tl">
                  <a:srgbClr val="000000">
                    <a:alpha val="43137"/>
                  </a:srgbClr>
                </a:outerShdw>
              </a:effectLst>
            </a:rPr>
            <a:t>Short-term Vocational</a:t>
          </a:r>
        </a:p>
      </dsp:txBody>
      <dsp:txXfrm>
        <a:off x="1967708" y="1708529"/>
        <a:ext cx="1099179" cy="1034530"/>
      </dsp:txXfrm>
    </dsp:sp>
    <dsp:sp modelId="{ACA7958B-CAE9-49BC-B9BA-7D83445F3DAA}">
      <dsp:nvSpPr>
        <dsp:cNvPr id="0" name=""/>
        <dsp:cNvSpPr/>
      </dsp:nvSpPr>
      <dsp:spPr>
        <a:xfrm>
          <a:off x="2553069" y="535372"/>
          <a:ext cx="1463046" cy="1371604"/>
        </a:xfrm>
        <a:prstGeom prst="ellipse">
          <a:avLst/>
        </a:prstGeom>
        <a:solidFill>
          <a:schemeClr val="accent2">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a:effectLst>
                <a:outerShdw blurRad="38100" dist="38100" dir="2700000" algn="tl">
                  <a:srgbClr val="000000">
                    <a:alpha val="43137"/>
                  </a:srgbClr>
                </a:outerShdw>
              </a:effectLst>
            </a:rPr>
            <a:t>Workforce</a:t>
          </a:r>
          <a:r>
            <a:rPr lang="en-US" sz="1400" b="1" kern="1200" dirty="0">
              <a:effectLst>
                <a:outerShdw blurRad="38100" dist="38100" dir="2700000" algn="tl">
                  <a:srgbClr val="000000">
                    <a:alpha val="43137"/>
                  </a:srgbClr>
                </a:outerShdw>
              </a:effectLst>
            </a:rPr>
            <a:t> </a:t>
          </a:r>
          <a:r>
            <a:rPr lang="en-US" sz="1400" b="1" u="sng" kern="1200" dirty="0">
              <a:effectLst>
                <a:outerShdw blurRad="38100" dist="38100" dir="2700000" algn="tl">
                  <a:srgbClr val="000000">
                    <a:alpha val="43137"/>
                  </a:srgbClr>
                </a:outerShdw>
              </a:effectLst>
            </a:rPr>
            <a:t>Preparation</a:t>
          </a:r>
        </a:p>
      </dsp:txBody>
      <dsp:txXfrm>
        <a:off x="2767327" y="736239"/>
        <a:ext cx="1034530" cy="969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8B326-A75E-4DF5-9397-85F8FF2BFED1}">
      <dsp:nvSpPr>
        <dsp:cNvPr id="0" name=""/>
        <dsp:cNvSpPr/>
      </dsp:nvSpPr>
      <dsp:spPr>
        <a:xfrm>
          <a:off x="0" y="0"/>
          <a:ext cx="8229600" cy="146304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buNone/>
          </a:pPr>
          <a:r>
            <a:rPr lang="en-US" sz="3100" kern="1200" dirty="0"/>
            <a:t>NC Programs that must be submitted to the Chancellor’s Office for approval are the following: </a:t>
          </a:r>
        </a:p>
      </dsp:txBody>
      <dsp:txXfrm>
        <a:off x="0" y="0"/>
        <a:ext cx="8229600" cy="1463040"/>
      </dsp:txXfrm>
    </dsp:sp>
    <dsp:sp modelId="{559D37CE-4D34-45F7-BCFE-2CD7EBDC9016}">
      <dsp:nvSpPr>
        <dsp:cNvPr id="0" name=""/>
        <dsp:cNvSpPr/>
      </dsp:nvSpPr>
      <dsp:spPr>
        <a:xfrm>
          <a:off x="0" y="1463040"/>
          <a:ext cx="2057399" cy="3072384"/>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Career Development and College Preparation (CDCP) Programs:  Certificate of Competency AND Certificate of Completion </a:t>
          </a:r>
        </a:p>
      </dsp:txBody>
      <dsp:txXfrm>
        <a:off x="0" y="1463040"/>
        <a:ext cx="2057399" cy="3072384"/>
      </dsp:txXfrm>
    </dsp:sp>
    <dsp:sp modelId="{887F883B-AFEE-422B-A79F-FFC52126B01A}">
      <dsp:nvSpPr>
        <dsp:cNvPr id="0" name=""/>
        <dsp:cNvSpPr/>
      </dsp:nvSpPr>
      <dsp:spPr>
        <a:xfrm>
          <a:off x="2057400" y="1463040"/>
          <a:ext cx="2057399" cy="3072384"/>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Adult High School Diploma </a:t>
          </a:r>
        </a:p>
      </dsp:txBody>
      <dsp:txXfrm>
        <a:off x="2057400" y="1463040"/>
        <a:ext cx="2057399" cy="3072384"/>
      </dsp:txXfrm>
    </dsp:sp>
    <dsp:sp modelId="{470ABEF0-F859-4090-9FBB-0BBC4951DDDF}">
      <dsp:nvSpPr>
        <dsp:cNvPr id="0" name=""/>
        <dsp:cNvSpPr/>
      </dsp:nvSpPr>
      <dsp:spPr>
        <a:xfrm>
          <a:off x="4114800" y="1463040"/>
          <a:ext cx="2057399" cy="3072384"/>
        </a:xfrm>
        <a:prstGeom prst="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Noncredit Apprenticeship Program </a:t>
          </a:r>
        </a:p>
      </dsp:txBody>
      <dsp:txXfrm>
        <a:off x="4114800" y="1463040"/>
        <a:ext cx="2057399" cy="3072384"/>
      </dsp:txXfrm>
    </dsp:sp>
    <dsp:sp modelId="{20B4506A-3162-482F-90B8-393E5145D20B}">
      <dsp:nvSpPr>
        <dsp:cNvPr id="0" name=""/>
        <dsp:cNvSpPr/>
      </dsp:nvSpPr>
      <dsp:spPr>
        <a:xfrm>
          <a:off x="6172199" y="1463040"/>
          <a:ext cx="2057399" cy="3072384"/>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Locally Approved Programs</a:t>
          </a:r>
        </a:p>
      </dsp:txBody>
      <dsp:txXfrm>
        <a:off x="6172199" y="1463040"/>
        <a:ext cx="2057399" cy="3072384"/>
      </dsp:txXfrm>
    </dsp:sp>
    <dsp:sp modelId="{53F5C4DB-0613-4BB8-9903-F2AE711BD1CE}">
      <dsp:nvSpPr>
        <dsp:cNvPr id="0" name=""/>
        <dsp:cNvSpPr/>
      </dsp:nvSpPr>
      <dsp:spPr>
        <a:xfrm>
          <a:off x="0" y="4535424"/>
          <a:ext cx="8229600" cy="341376"/>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9D1F-2C91-4713-B325-7EC54DF577B0}">
      <dsp:nvSpPr>
        <dsp:cNvPr id="0" name=""/>
        <dsp:cNvSpPr/>
      </dsp:nvSpPr>
      <dsp:spPr>
        <a:xfrm>
          <a:off x="3169927" y="239"/>
          <a:ext cx="5093208" cy="2179647"/>
        </a:xfrm>
        <a:prstGeom prst="rightArrow">
          <a:avLst>
            <a:gd name="adj1" fmla="val 75000"/>
            <a:gd name="adj2" fmla="val 50000"/>
          </a:avLst>
        </a:prstGeom>
        <a:solidFill>
          <a:schemeClr val="accent5">
            <a:tint val="40000"/>
            <a:alpha val="90000"/>
            <a:hueOff val="0"/>
            <a:satOff val="0"/>
            <a:lumOff val="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altLang="en-US" sz="2400" kern="1200" dirty="0"/>
            <a:t>For career field with high employment potential</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altLang="en-US" sz="2400" kern="1200" dirty="0"/>
            <a:t>(</a:t>
          </a:r>
          <a:r>
            <a:rPr lang="en-US" sz="2400" kern="1200" dirty="0"/>
            <a:t>§ 55151 (</a:t>
          </a:r>
          <a:r>
            <a:rPr lang="en-US" sz="2400" kern="1200" dirty="0" err="1"/>
            <a:t>i</a:t>
          </a:r>
          <a:r>
            <a:rPr lang="en-US" sz="2400" kern="1200" dirty="0"/>
            <a:t>)) – Short - term Vocational, Workforce Preparation</a:t>
          </a:r>
        </a:p>
      </dsp:txBody>
      <dsp:txXfrm>
        <a:off x="3169927" y="272695"/>
        <a:ext cx="4275840" cy="1634735"/>
      </dsp:txXfrm>
    </dsp:sp>
    <dsp:sp modelId="{B4CB9A12-3075-4093-A707-B6815172D4CC}">
      <dsp:nvSpPr>
        <dsp:cNvPr id="0" name=""/>
        <dsp:cNvSpPr/>
      </dsp:nvSpPr>
      <dsp:spPr>
        <a:xfrm>
          <a:off x="225544" y="239"/>
          <a:ext cx="2944383" cy="2179647"/>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en-US" sz="3200" kern="1200" dirty="0"/>
            <a:t>Certificate of Completion</a:t>
          </a:r>
          <a:endParaRPr lang="en-US" sz="3200" kern="1200" dirty="0"/>
        </a:p>
      </dsp:txBody>
      <dsp:txXfrm>
        <a:off x="331946" y="106641"/>
        <a:ext cx="2731579" cy="1966843"/>
      </dsp:txXfrm>
    </dsp:sp>
    <dsp:sp modelId="{9BFB8375-F93C-4759-BB2A-DAAD0C54A84E}">
      <dsp:nvSpPr>
        <dsp:cNvPr id="0" name=""/>
        <dsp:cNvSpPr/>
      </dsp:nvSpPr>
      <dsp:spPr>
        <a:xfrm>
          <a:off x="3110070" y="2397852"/>
          <a:ext cx="5088234" cy="2432987"/>
        </a:xfrm>
        <a:prstGeom prst="rightArrow">
          <a:avLst>
            <a:gd name="adj1" fmla="val 75000"/>
            <a:gd name="adj2" fmla="val 50000"/>
          </a:avLst>
        </a:prstGeom>
        <a:solidFill>
          <a:schemeClr val="accent5">
            <a:tint val="40000"/>
            <a:alpha val="90000"/>
            <a:hueOff val="-12736992"/>
            <a:satOff val="7634"/>
            <a:lumOff val="113"/>
            <a:alphaOff val="0"/>
          </a:schemeClr>
        </a:solidFill>
        <a:ln w="26425" cap="flat" cmpd="sng" algn="ctr">
          <a:solidFill>
            <a:schemeClr val="accent5">
              <a:tint val="40000"/>
              <a:alpha val="90000"/>
              <a:hueOff val="-12736992"/>
              <a:satOff val="7634"/>
              <a:lumOff val="1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altLang="en-US" sz="2400" kern="1200" dirty="0"/>
            <a:t>In a career field transitioning to credit, a degree, or  baccalaureate institution</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altLang="en-US" sz="2400" kern="1200" dirty="0"/>
            <a:t>(</a:t>
          </a:r>
          <a:r>
            <a:rPr lang="en-US" sz="2400" kern="1200" dirty="0"/>
            <a:t>§ 55151 (h)) – ESL, Basic Skills, VESL</a:t>
          </a:r>
        </a:p>
      </dsp:txBody>
      <dsp:txXfrm>
        <a:off x="3110070" y="2701975"/>
        <a:ext cx="4175864" cy="1824741"/>
      </dsp:txXfrm>
    </dsp:sp>
    <dsp:sp modelId="{2EB85898-9ADB-41DD-B7A1-D7E2DBC902C5}">
      <dsp:nvSpPr>
        <dsp:cNvPr id="0" name=""/>
        <dsp:cNvSpPr/>
      </dsp:nvSpPr>
      <dsp:spPr>
        <a:xfrm>
          <a:off x="290374" y="2524522"/>
          <a:ext cx="2819695" cy="2179647"/>
        </a:xfrm>
        <a:prstGeom prst="roundRect">
          <a:avLst/>
        </a:prstGeom>
        <a:solidFill>
          <a:schemeClr val="accent5">
            <a:hueOff val="-12233612"/>
            <a:satOff val="84076"/>
            <a:lumOff val="-823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en-US" sz="3200" kern="1200" dirty="0"/>
            <a:t>Certificate of Competency</a:t>
          </a:r>
          <a:endParaRPr lang="en-US" sz="3200" kern="1200" dirty="0"/>
        </a:p>
      </dsp:txBody>
      <dsp:txXfrm>
        <a:off x="396776" y="2630924"/>
        <a:ext cx="2606891" cy="1966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02CC6-4E09-4208-AE8C-D294CB77905B}">
      <dsp:nvSpPr>
        <dsp:cNvPr id="0" name=""/>
        <dsp:cNvSpPr/>
      </dsp:nvSpPr>
      <dsp:spPr>
        <a:xfrm>
          <a:off x="95751" y="0"/>
          <a:ext cx="2704036" cy="2704030"/>
        </a:xfrm>
        <a:prstGeom prst="ellipse">
          <a:avLst/>
        </a:prstGeom>
        <a:solidFill>
          <a:schemeClr val="accent2">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Appropriateness to Mission </a:t>
          </a:r>
        </a:p>
      </dsp:txBody>
      <dsp:txXfrm>
        <a:off x="491748" y="395996"/>
        <a:ext cx="1912042" cy="1912038"/>
      </dsp:txXfrm>
    </dsp:sp>
    <dsp:sp modelId="{6B75DD88-FF82-4E58-9E09-23703C134961}">
      <dsp:nvSpPr>
        <dsp:cNvPr id="0" name=""/>
        <dsp:cNvSpPr/>
      </dsp:nvSpPr>
      <dsp:spPr>
        <a:xfrm>
          <a:off x="1486210" y="1803437"/>
          <a:ext cx="2704036" cy="2704030"/>
        </a:xfrm>
        <a:prstGeom prst="ellipse">
          <a:avLst/>
        </a:prstGeom>
        <a:solidFill>
          <a:schemeClr val="accent3">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Need </a:t>
          </a:r>
        </a:p>
      </dsp:txBody>
      <dsp:txXfrm>
        <a:off x="1882207" y="2199433"/>
        <a:ext cx="1912042" cy="1912038"/>
      </dsp:txXfrm>
    </dsp:sp>
    <dsp:sp modelId="{6213FAAA-476B-4537-BCC6-FFB5BED1D826}">
      <dsp:nvSpPr>
        <dsp:cNvPr id="0" name=""/>
        <dsp:cNvSpPr/>
      </dsp:nvSpPr>
      <dsp:spPr>
        <a:xfrm>
          <a:off x="2877495" y="0"/>
          <a:ext cx="2704036" cy="2704030"/>
        </a:xfrm>
        <a:prstGeom prst="ellipse">
          <a:avLst/>
        </a:prstGeom>
        <a:solidFill>
          <a:schemeClr val="accent4">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Curriculum Standards </a:t>
          </a:r>
        </a:p>
      </dsp:txBody>
      <dsp:txXfrm>
        <a:off x="3273492" y="395996"/>
        <a:ext cx="1912042" cy="1912038"/>
      </dsp:txXfrm>
    </dsp:sp>
    <dsp:sp modelId="{6B09E593-CEA0-4D14-A2D4-04F265A404A8}">
      <dsp:nvSpPr>
        <dsp:cNvPr id="0" name=""/>
        <dsp:cNvSpPr/>
      </dsp:nvSpPr>
      <dsp:spPr>
        <a:xfrm>
          <a:off x="4267953" y="1803437"/>
          <a:ext cx="2704036" cy="2704030"/>
        </a:xfrm>
        <a:prstGeom prst="ellipse">
          <a:avLst/>
        </a:prstGeom>
        <a:solidFill>
          <a:schemeClr val="accent5">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Adequate Resources </a:t>
          </a:r>
        </a:p>
      </dsp:txBody>
      <dsp:txXfrm>
        <a:off x="4663950" y="2199433"/>
        <a:ext cx="1912042" cy="1912038"/>
      </dsp:txXfrm>
    </dsp:sp>
    <dsp:sp modelId="{A7886C98-D33C-4B87-827F-4B230E7DE426}">
      <dsp:nvSpPr>
        <dsp:cNvPr id="0" name=""/>
        <dsp:cNvSpPr/>
      </dsp:nvSpPr>
      <dsp:spPr>
        <a:xfrm>
          <a:off x="5658411" y="0"/>
          <a:ext cx="2704036" cy="2704030"/>
        </a:xfrm>
        <a:prstGeom prst="ellipse">
          <a:avLst/>
        </a:prstGeom>
        <a:solidFill>
          <a:schemeClr val="accent6">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Compliance</a:t>
          </a:r>
        </a:p>
      </dsp:txBody>
      <dsp:txXfrm>
        <a:off x="6054408" y="395996"/>
        <a:ext cx="1912042" cy="1912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503D1-C301-4808-AAD2-415A9DD4B11C}">
      <dsp:nvSpPr>
        <dsp:cNvPr id="0" name=""/>
        <dsp:cNvSpPr/>
      </dsp:nvSpPr>
      <dsp:spPr>
        <a:xfrm>
          <a:off x="3758" y="0"/>
          <a:ext cx="1643289" cy="2756129"/>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Local Curriculum Committee Approval</a:t>
          </a:r>
          <a:endParaRPr lang="en-US" sz="2000" b="1" kern="1200" dirty="0"/>
        </a:p>
      </dsp:txBody>
      <dsp:txXfrm>
        <a:off x="51888" y="48130"/>
        <a:ext cx="1547029" cy="2659869"/>
      </dsp:txXfrm>
    </dsp:sp>
    <dsp:sp modelId="{62C8FB34-58AE-48EC-9630-5080E7672E9E}">
      <dsp:nvSpPr>
        <dsp:cNvPr id="0" name=""/>
        <dsp:cNvSpPr/>
      </dsp:nvSpPr>
      <dsp:spPr>
        <a:xfrm>
          <a:off x="1811376" y="1174296"/>
          <a:ext cx="348377" cy="407535"/>
        </a:xfrm>
        <a:prstGeom prst="righ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811376" y="1255803"/>
        <a:ext cx="243864" cy="244521"/>
      </dsp:txXfrm>
    </dsp:sp>
    <dsp:sp modelId="{EBB478B2-CA29-44B0-AC7F-8667E54FA9C2}">
      <dsp:nvSpPr>
        <dsp:cNvPr id="0" name=""/>
        <dsp:cNvSpPr/>
      </dsp:nvSpPr>
      <dsp:spPr>
        <a:xfrm>
          <a:off x="2304363" y="0"/>
          <a:ext cx="1643289" cy="2756129"/>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effectLst/>
            </a:rPr>
            <a:t>District Governing Board Approval</a:t>
          </a:r>
        </a:p>
      </dsp:txBody>
      <dsp:txXfrm>
        <a:off x="2352493" y="48130"/>
        <a:ext cx="1547029" cy="2659869"/>
      </dsp:txXfrm>
    </dsp:sp>
    <dsp:sp modelId="{42FF846A-62CB-4AA6-B384-D0E5732206D1}">
      <dsp:nvSpPr>
        <dsp:cNvPr id="0" name=""/>
        <dsp:cNvSpPr/>
      </dsp:nvSpPr>
      <dsp:spPr>
        <a:xfrm>
          <a:off x="4111982" y="1174296"/>
          <a:ext cx="348377" cy="407535"/>
        </a:xfrm>
        <a:prstGeom prst="righ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111982" y="1255803"/>
        <a:ext cx="243864" cy="244521"/>
      </dsp:txXfrm>
    </dsp:sp>
    <dsp:sp modelId="{56337C17-E03F-4641-822D-F05796A375D4}">
      <dsp:nvSpPr>
        <dsp:cNvPr id="0" name=""/>
        <dsp:cNvSpPr/>
      </dsp:nvSpPr>
      <dsp:spPr>
        <a:xfrm>
          <a:off x="4604968" y="3187"/>
          <a:ext cx="1643289" cy="2749753"/>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effectLst/>
            </a:rPr>
            <a:t>College Submits Curriculum Proposal to CCCCO</a:t>
          </a:r>
          <a:endParaRPr lang="en-US" sz="2000" b="1" kern="1200" dirty="0">
            <a:effectLst/>
          </a:endParaRPr>
        </a:p>
      </dsp:txBody>
      <dsp:txXfrm>
        <a:off x="4653098" y="51317"/>
        <a:ext cx="1547029" cy="2653493"/>
      </dsp:txXfrm>
    </dsp:sp>
    <dsp:sp modelId="{966D2F1D-3E01-4DC1-BDF7-E295CBECDB5E}">
      <dsp:nvSpPr>
        <dsp:cNvPr id="0" name=""/>
        <dsp:cNvSpPr/>
      </dsp:nvSpPr>
      <dsp:spPr>
        <a:xfrm>
          <a:off x="6412587" y="1174296"/>
          <a:ext cx="348377" cy="407535"/>
        </a:xfrm>
        <a:prstGeom prst="rightArrow">
          <a:avLst>
            <a:gd name="adj1" fmla="val 60000"/>
            <a:gd name="adj2" fmla="val 5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412587" y="1255803"/>
        <a:ext cx="243864" cy="244521"/>
      </dsp:txXfrm>
    </dsp:sp>
    <dsp:sp modelId="{120D1945-0E82-4572-821F-69257B92271D}">
      <dsp:nvSpPr>
        <dsp:cNvPr id="0" name=""/>
        <dsp:cNvSpPr/>
      </dsp:nvSpPr>
      <dsp:spPr>
        <a:xfrm>
          <a:off x="6905574" y="0"/>
          <a:ext cx="1643289" cy="2756129"/>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CCCCO Proposal Review &amp; Approval</a:t>
          </a:r>
          <a:endParaRPr lang="en-US" sz="2000" b="1" kern="1200" dirty="0"/>
        </a:p>
      </dsp:txBody>
      <dsp:txXfrm>
        <a:off x="6953704" y="48130"/>
        <a:ext cx="1547029" cy="2659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3443D-0320-48F6-9131-23E45F7053F5}">
      <dsp:nvSpPr>
        <dsp:cNvPr id="0" name=""/>
        <dsp:cNvSpPr/>
      </dsp:nvSpPr>
      <dsp:spPr>
        <a:xfrm>
          <a:off x="0" y="115094"/>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Draft</a:t>
          </a:r>
        </a:p>
      </dsp:txBody>
      <dsp:txXfrm>
        <a:off x="18558" y="133652"/>
        <a:ext cx="1841179" cy="596484"/>
      </dsp:txXfrm>
    </dsp:sp>
    <dsp:sp modelId="{5C49BC31-D0BA-4AA3-933C-1E054F103EB0}">
      <dsp:nvSpPr>
        <dsp:cNvPr id="0" name=""/>
        <dsp:cNvSpPr/>
      </dsp:nvSpPr>
      <dsp:spPr>
        <a:xfrm>
          <a:off x="384521" y="734976"/>
          <a:ext cx="1878295" cy="1304974"/>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ysClr val="windowText" lastClr="000000">
                  <a:hueOff val="0"/>
                  <a:satOff val="0"/>
                  <a:lumOff val="0"/>
                  <a:alphaOff val="0"/>
                </a:sysClr>
              </a:solidFill>
              <a:latin typeface="Calibri" panose="020F0502020204030204"/>
              <a:ea typeface="+mn-ea"/>
              <a:cs typeface="+mn-cs"/>
            </a:rPr>
            <a:t>Prepared in the college queue</a:t>
          </a:r>
        </a:p>
      </dsp:txBody>
      <dsp:txXfrm>
        <a:off x="422742" y="773197"/>
        <a:ext cx="1801853" cy="1228532"/>
      </dsp:txXfrm>
    </dsp:sp>
    <dsp:sp modelId="{5E427166-2EAB-43A4-8CCA-D85D844F600F}">
      <dsp:nvSpPr>
        <dsp:cNvPr id="0" name=""/>
        <dsp:cNvSpPr/>
      </dsp:nvSpPr>
      <dsp:spPr>
        <a:xfrm rot="21548593">
          <a:off x="2155735" y="175480"/>
          <a:ext cx="588309" cy="467641"/>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dsp:txBody>
      <dsp:txXfrm>
        <a:off x="2155743" y="270057"/>
        <a:ext cx="448017" cy="280585"/>
      </dsp:txXfrm>
    </dsp:sp>
    <dsp:sp modelId="{BBB636F0-A7FF-4E8F-A4F7-657E722534F2}">
      <dsp:nvSpPr>
        <dsp:cNvPr id="0" name=""/>
        <dsp:cNvSpPr/>
      </dsp:nvSpPr>
      <dsp:spPr>
        <a:xfrm>
          <a:off x="2988188" y="70406"/>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Submitted</a:t>
          </a:r>
        </a:p>
      </dsp:txBody>
      <dsp:txXfrm>
        <a:off x="3006746" y="88964"/>
        <a:ext cx="1841179" cy="596484"/>
      </dsp:txXfrm>
    </dsp:sp>
    <dsp:sp modelId="{39934787-D2C5-48D5-AA66-9F10E894AC54}">
      <dsp:nvSpPr>
        <dsp:cNvPr id="0" name=""/>
        <dsp:cNvSpPr/>
      </dsp:nvSpPr>
      <dsp:spPr>
        <a:xfrm>
          <a:off x="3383850" y="734976"/>
          <a:ext cx="1878295" cy="1304974"/>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ysClr val="windowText" lastClr="000000">
                  <a:hueOff val="0"/>
                  <a:satOff val="0"/>
                  <a:lumOff val="0"/>
                  <a:alphaOff val="0"/>
                </a:sysClr>
              </a:solidFill>
              <a:latin typeface="Calibri" panose="020F0502020204030204"/>
              <a:ea typeface="+mn-ea"/>
              <a:cs typeface="+mn-cs"/>
            </a:rPr>
            <a:t>To the CCCCO for review</a:t>
          </a:r>
        </a:p>
      </dsp:txBody>
      <dsp:txXfrm>
        <a:off x="3422071" y="773197"/>
        <a:ext cx="1801853" cy="1228532"/>
      </dsp:txXfrm>
    </dsp:sp>
    <dsp:sp modelId="{47ADFE5C-B2A5-4369-9DC8-434705F2C335}">
      <dsp:nvSpPr>
        <dsp:cNvPr id="0" name=""/>
        <dsp:cNvSpPr/>
      </dsp:nvSpPr>
      <dsp:spPr>
        <a:xfrm rot="21524650">
          <a:off x="5159453" y="119564"/>
          <a:ext cx="621404" cy="467641"/>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dsp:txBody>
      <dsp:txXfrm>
        <a:off x="5159470" y="214629"/>
        <a:ext cx="481112" cy="280585"/>
      </dsp:txXfrm>
    </dsp:sp>
    <dsp:sp modelId="{E978C2F0-754F-44B6-9E82-D99F9CA2DAC1}">
      <dsp:nvSpPr>
        <dsp:cNvPr id="0" name=""/>
        <dsp:cNvSpPr/>
      </dsp:nvSpPr>
      <dsp:spPr>
        <a:xfrm>
          <a:off x="6038662" y="3533"/>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Approved</a:t>
          </a:r>
        </a:p>
      </dsp:txBody>
      <dsp:txXfrm>
        <a:off x="6057220" y="22091"/>
        <a:ext cx="1841179" cy="596484"/>
      </dsp:txXfrm>
    </dsp:sp>
    <dsp:sp modelId="{1CFE53F5-E748-49B7-8053-C188732998A4}">
      <dsp:nvSpPr>
        <dsp:cNvPr id="0" name=""/>
        <dsp:cNvSpPr/>
      </dsp:nvSpPr>
      <dsp:spPr>
        <a:xfrm>
          <a:off x="6364789" y="581827"/>
          <a:ext cx="1878295" cy="1820480"/>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ysClr val="windowText" lastClr="000000">
                  <a:hueOff val="0"/>
                  <a:satOff val="0"/>
                  <a:lumOff val="0"/>
                  <a:alphaOff val="0"/>
                </a:sysClr>
              </a:solidFill>
              <a:latin typeface="Calibri" panose="020F0502020204030204"/>
              <a:ea typeface="+mn-ea"/>
              <a:cs typeface="+mn-cs"/>
            </a:rPr>
            <a:t>Active in Curriculum Inventory (in COCI 2.0, the college determines when to change status “Active”) </a:t>
          </a:r>
        </a:p>
      </dsp:txBody>
      <dsp:txXfrm>
        <a:off x="6418109" y="635147"/>
        <a:ext cx="1771655" cy="17138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7/13/2018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7/13/2018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Madelyn</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11</a:t>
            </a:fld>
            <a:endParaRPr lang="en-US"/>
          </a:p>
        </p:txBody>
      </p:sp>
    </p:spTree>
    <p:extLst>
      <p:ext uri="{BB962C8B-B14F-4D97-AF65-F5344CB8AC3E}">
        <p14:creationId xmlns:p14="http://schemas.microsoft.com/office/powerpoint/2010/main" val="126288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Madelyn  </a:t>
            </a:r>
          </a:p>
          <a:p>
            <a:r>
              <a:rPr lang="en-US" dirty="0" smtClean="0"/>
              <a:t>academic integrity – same standards as credit, complies</a:t>
            </a:r>
            <a:r>
              <a:rPr lang="en-US" baseline="0" dirty="0" smtClean="0"/>
              <a:t> with the statute and CC </a:t>
            </a:r>
            <a:r>
              <a:rPr lang="en-US" baseline="0" dirty="0" err="1" smtClean="0"/>
              <a:t>regularions</a:t>
            </a:r>
            <a:r>
              <a:rPr lang="en-US" baseline="0" dirty="0" smtClean="0"/>
              <a:t> for curriculum, curriculum approval, </a:t>
            </a:r>
            <a:r>
              <a:rPr lang="en-US" baseline="0" dirty="0" err="1" smtClean="0"/>
              <a:t>etc</a:t>
            </a:r>
            <a:r>
              <a:rPr lang="en-US" baseline="0" dirty="0" smtClean="0"/>
              <a:t>,; there is a student need, and that the program is feasible. And can be sustained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2899227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Madelyn</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375805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14</a:t>
            </a:fld>
            <a:endParaRPr lang="en-US"/>
          </a:p>
        </p:txBody>
      </p:sp>
    </p:spTree>
    <p:extLst>
      <p:ext uri="{BB962C8B-B14F-4D97-AF65-F5344CB8AC3E}">
        <p14:creationId xmlns:p14="http://schemas.microsoft.com/office/powerpoint/2010/main" val="3894266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Cheryl Notice</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how processes illustrated above occur in a perfectly neat and linear fashion…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*Approval timeframes are not in the PCAH 6th edition</a:t>
            </a:r>
            <a:r>
              <a:rPr lang="en-US" sz="1200" kern="1200" baseline="0" dirty="0">
                <a:solidFill>
                  <a:schemeClr val="tx1"/>
                </a:solidFill>
                <a:effectLst/>
                <a:latin typeface="+mn-lt"/>
                <a:ea typeface="+mn-ea"/>
                <a:cs typeface="+mn-cs"/>
              </a:rPr>
              <a:t> since </a:t>
            </a:r>
            <a:r>
              <a:rPr lang="en-US" sz="1200" kern="1200" dirty="0">
                <a:solidFill>
                  <a:schemeClr val="tx1"/>
                </a:solidFill>
                <a:effectLst/>
                <a:latin typeface="+mn-lt"/>
                <a:ea typeface="+mn-ea"/>
                <a:cs typeface="+mn-cs"/>
              </a:rPr>
              <a:t>we separated out the COCI submission guidelines and technical assistance portions of the PCAH, which will be provided at a future date.  However, there is nothing to suggest that there will be a change to the timeframe (PCAH 5 Ed, p. 15) for proposals that are NOT on the automated process (i.e., colleges will still need to build in this buffer).</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Follow your local curriculum approval process, first.</a:t>
            </a:r>
          </a:p>
          <a:p>
            <a:pPr marL="628615" lvl="1" indent="-171441">
              <a:buFont typeface="Arial" panose="020B0604020202020204" pitchFamily="34" charset="0"/>
              <a:buChar char="•"/>
            </a:pPr>
            <a:r>
              <a:rPr lang="en-US" sz="1600" dirty="0"/>
              <a:t>Local Curriculum Committee</a:t>
            </a:r>
          </a:p>
          <a:p>
            <a:pPr marL="628615" lvl="1" indent="-171441">
              <a:buFont typeface="Arial" panose="020B0604020202020204" pitchFamily="34" charset="0"/>
              <a:buChar char="•"/>
            </a:pPr>
            <a:r>
              <a:rPr lang="en-US" sz="1600" dirty="0"/>
              <a:t>District Governing Board</a:t>
            </a:r>
          </a:p>
          <a:p>
            <a:pPr marL="171441" indent="-171441">
              <a:buFont typeface="Arial" panose="020B0604020202020204" pitchFamily="34" charset="0"/>
              <a:buChar char="•"/>
            </a:pPr>
            <a:r>
              <a:rPr lang="en-US" sz="1600" dirty="0"/>
              <a:t>Once approved locally, a designated college staff with access to the online CCC Curriculum Inventory can proceed with:</a:t>
            </a:r>
          </a:p>
          <a:p>
            <a:pPr marL="171441" indent="-171441">
              <a:buFont typeface="Arial" panose="020B0604020202020204" pitchFamily="34" charset="0"/>
              <a:buChar char="•"/>
            </a:pPr>
            <a:r>
              <a:rPr lang="en-US" sz="1600" dirty="0"/>
              <a:t>Submitting the proposal record to the Chancellor’s Office for review. </a:t>
            </a:r>
          </a:p>
          <a:p>
            <a:pPr marL="628615" lvl="1" indent="-171441">
              <a:buFont typeface="Arial" panose="020B0604020202020204" pitchFamily="34" charset="0"/>
              <a:buChar char="•"/>
            </a:pPr>
            <a:r>
              <a:rPr lang="en-US" sz="1600" dirty="0"/>
              <a:t>The average Chancellor’s Office approval timeframe is 60 days</a:t>
            </a:r>
          </a:p>
          <a:p>
            <a:pPr marL="628615" lvl="1" indent="-171441">
              <a:buFont typeface="Arial" panose="020B0604020202020204" pitchFamily="34" charset="0"/>
              <a:buChar char="•"/>
            </a:pPr>
            <a:r>
              <a:rPr lang="en-US" sz="1600" dirty="0"/>
              <a:t>Curriculum proposals are reviewed in the order in which they are submitted into the queue </a:t>
            </a:r>
          </a:p>
          <a:p>
            <a:pPr marL="628615" lvl="1" indent="-171441">
              <a:buFont typeface="Arial" panose="020B0604020202020204" pitchFamily="34" charset="0"/>
              <a:buChar char="•"/>
            </a:pPr>
            <a:r>
              <a:rPr lang="en-US" sz="1600" dirty="0"/>
              <a:t>Proposals submitted with discrepancies will be returned as a “Revision Request”</a:t>
            </a:r>
          </a:p>
          <a:p>
            <a:pPr marL="1085790" lvl="2" indent="-171441">
              <a:buFont typeface="Arial" panose="020B0604020202020204" pitchFamily="34" charset="0"/>
              <a:buChar char="•"/>
            </a:pPr>
            <a:r>
              <a:rPr lang="en-US" sz="1600" dirty="0"/>
              <a:t>Revision Requests will cause delays in the curriculum proposal approval timeframe. 	</a:t>
            </a:r>
          </a:p>
          <a:p>
            <a:pPr marL="457174" lvl="1"/>
            <a:endParaRPr lang="en-US" sz="1600" dirty="0"/>
          </a:p>
          <a:p>
            <a:pPr marL="171441" indent="-171441">
              <a:buFont typeface="Arial" panose="020B0604020202020204" pitchFamily="34" charset="0"/>
              <a:buChar char="•"/>
            </a:pPr>
            <a:endParaRPr lang="en-US" sz="1600" dirty="0"/>
          </a:p>
          <a:p>
            <a:pPr marL="171441"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1749B3-8B98-47F4-B043-FFF5B083475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12707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a:p>
        </p:txBody>
      </p:sp>
    </p:spTree>
    <p:extLst>
      <p:ext uri="{BB962C8B-B14F-4D97-AF65-F5344CB8AC3E}">
        <p14:creationId xmlns:p14="http://schemas.microsoft.com/office/powerpoint/2010/main" val="385588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p>
          <a:p>
            <a:r>
              <a:rPr lang="en-US" dirty="0" smtClean="0"/>
              <a:t>I’m </a:t>
            </a:r>
            <a:r>
              <a:rPr lang="en-US" dirty="0"/>
              <a:t>really proud of this design </a:t>
            </a:r>
            <a:r>
              <a:rPr lang="en-US" dirty="0">
                <a:sym typeface="Wingdings" panose="05000000000000000000" pitchFamily="2" charset="2"/>
              </a:rPr>
              <a:t> </a:t>
            </a:r>
            <a:r>
              <a:rPr lang="en-US" dirty="0"/>
              <a:t>I hope you like it! </a:t>
            </a:r>
            <a:r>
              <a:rPr lang="en-US" baseline="0" dirty="0"/>
              <a:t> </a:t>
            </a:r>
            <a:r>
              <a:rPr lang="en-US" baseline="0" dirty="0" smtClean="0"/>
              <a:t>Yes, LE it’ s great</a:t>
            </a:r>
            <a:endParaRPr lang="en-US" dirty="0" smtClean="0"/>
          </a:p>
        </p:txBody>
      </p:sp>
      <p:sp>
        <p:nvSpPr>
          <p:cNvPr id="4" name="Slide Number Placeholder 3"/>
          <p:cNvSpPr>
            <a:spLocks noGrp="1"/>
          </p:cNvSpPr>
          <p:nvPr>
            <p:ph type="sldNum" sz="quarter" idx="10"/>
          </p:nvPr>
        </p:nvSpPr>
        <p:spPr/>
        <p:txBody>
          <a:bodyPr/>
          <a:lstStyle/>
          <a:p>
            <a:fld id="{A898C551-7708-9B49-90E3-D153F408E572}" type="slidenum">
              <a:rPr lang="en-US" smtClean="0"/>
              <a:t>17</a:t>
            </a:fld>
            <a:endParaRPr lang="en-US"/>
          </a:p>
        </p:txBody>
      </p:sp>
    </p:spTree>
    <p:extLst>
      <p:ext uri="{BB962C8B-B14F-4D97-AF65-F5344CB8AC3E}">
        <p14:creationId xmlns:p14="http://schemas.microsoft.com/office/powerpoint/2010/main" val="3650785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a:p>
        </p:txBody>
      </p:sp>
    </p:spTree>
    <p:extLst>
      <p:ext uri="{BB962C8B-B14F-4D97-AF65-F5344CB8AC3E}">
        <p14:creationId xmlns:p14="http://schemas.microsoft.com/office/powerpoint/2010/main" val="2570672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19</a:t>
            </a:fld>
            <a:endParaRPr lang="en-US"/>
          </a:p>
        </p:txBody>
      </p:sp>
    </p:spTree>
    <p:extLst>
      <p:ext uri="{BB962C8B-B14F-4D97-AF65-F5344CB8AC3E}">
        <p14:creationId xmlns:p14="http://schemas.microsoft.com/office/powerpoint/2010/main" val="35705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20</a:t>
            </a:fld>
            <a:endParaRPr lang="en-US"/>
          </a:p>
        </p:txBody>
      </p:sp>
    </p:spTree>
    <p:extLst>
      <p:ext uri="{BB962C8B-B14F-4D97-AF65-F5344CB8AC3E}">
        <p14:creationId xmlns:p14="http://schemas.microsoft.com/office/powerpoint/2010/main" val="186898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1005525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21</a:t>
            </a:fld>
            <a:endParaRPr lang="en-US"/>
          </a:p>
        </p:txBody>
      </p:sp>
    </p:spTree>
    <p:extLst>
      <p:ext uri="{BB962C8B-B14F-4D97-AF65-F5344CB8AC3E}">
        <p14:creationId xmlns:p14="http://schemas.microsoft.com/office/powerpoint/2010/main" val="1300664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22</a:t>
            </a:fld>
            <a:endParaRPr lang="en-US"/>
          </a:p>
        </p:txBody>
      </p:sp>
    </p:spTree>
    <p:extLst>
      <p:ext uri="{BB962C8B-B14F-4D97-AF65-F5344CB8AC3E}">
        <p14:creationId xmlns:p14="http://schemas.microsoft.com/office/powerpoint/2010/main" val="1820185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Mad</a:t>
            </a:r>
          </a:p>
          <a:p>
            <a:r>
              <a:rPr lang="en-US" baseline="0" dirty="0" smtClean="0"/>
              <a:t>VESL </a:t>
            </a:r>
            <a:r>
              <a:rPr lang="en-US" baseline="0" dirty="0"/>
              <a:t>current model and expansion plans into high interest career paths </a:t>
            </a:r>
          </a:p>
          <a:p>
            <a:r>
              <a:rPr lang="en-US" baseline="0" dirty="0"/>
              <a:t>ESU – welding, contextualized support for incoming and exiting students</a:t>
            </a:r>
          </a:p>
          <a:p>
            <a:r>
              <a:rPr lang="en-US" baseline="0" dirty="0"/>
              <a:t>ESL and health careers – English for health professionals and IHSS collaboration </a:t>
            </a:r>
            <a:endParaRPr lang="en-US" dirty="0"/>
          </a:p>
          <a:p>
            <a:endParaRPr lang="en-US" dirty="0"/>
          </a:p>
        </p:txBody>
      </p:sp>
      <p:sp>
        <p:nvSpPr>
          <p:cNvPr id="4" name="Slide Number Placeholder 3"/>
          <p:cNvSpPr>
            <a:spLocks noGrp="1"/>
          </p:cNvSpPr>
          <p:nvPr>
            <p:ph type="sldNum" sz="quarter" idx="10"/>
          </p:nvPr>
        </p:nvSpPr>
        <p:spPr/>
        <p:txBody>
          <a:bodyPr/>
          <a:lstStyle/>
          <a:p>
            <a:fld id="{C8BD7EDA-5E64-403C-8ED5-D75AFEDFF76A}" type="slidenum">
              <a:rPr lang="en-US" smtClean="0"/>
              <a:t>23</a:t>
            </a:fld>
            <a:endParaRPr lang="en-US"/>
          </a:p>
        </p:txBody>
      </p:sp>
    </p:spTree>
    <p:extLst>
      <p:ext uri="{BB962C8B-B14F-4D97-AF65-F5344CB8AC3E}">
        <p14:creationId xmlns:p14="http://schemas.microsoft.com/office/powerpoint/2010/main" val="1999435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Mad</a:t>
            </a:r>
            <a:endParaRPr lang="en-US" dirty="0"/>
          </a:p>
        </p:txBody>
      </p:sp>
      <p:sp>
        <p:nvSpPr>
          <p:cNvPr id="4" name="Slide Number Placeholder 3"/>
          <p:cNvSpPr>
            <a:spLocks noGrp="1"/>
          </p:cNvSpPr>
          <p:nvPr>
            <p:ph type="sldNum" sz="quarter" idx="10"/>
          </p:nvPr>
        </p:nvSpPr>
        <p:spPr/>
        <p:txBody>
          <a:bodyPr/>
          <a:lstStyle/>
          <a:p>
            <a:pPr>
              <a:defRPr/>
            </a:pPr>
            <a:fld id="{748D7FF4-0F95-4CBB-B9E3-417D0431CBBB}" type="slidenum">
              <a:rPr lang="en-US" altLang="en-US" smtClean="0"/>
              <a:pPr>
                <a:defRPr/>
              </a:pPr>
              <a:t>24</a:t>
            </a:fld>
            <a:endParaRPr lang="en-US" altLang="en-US"/>
          </a:p>
        </p:txBody>
      </p:sp>
    </p:spTree>
    <p:extLst>
      <p:ext uri="{BB962C8B-B14F-4D97-AF65-F5344CB8AC3E}">
        <p14:creationId xmlns:p14="http://schemas.microsoft.com/office/powerpoint/2010/main" val="2241909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is too cheesy, I can totally change it</a:t>
            </a:r>
            <a:r>
              <a:rPr lang="en-US" dirty="0" smtClean="0"/>
              <a:t>. It’s fine</a:t>
            </a:r>
          </a:p>
          <a:p>
            <a:r>
              <a:rPr lang="en-US" dirty="0" smtClean="0"/>
              <a:t>Mad</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25</a:t>
            </a:fld>
            <a:endParaRPr lang="en-US"/>
          </a:p>
        </p:txBody>
      </p:sp>
    </p:spTree>
    <p:extLst>
      <p:ext uri="{BB962C8B-B14F-4D97-AF65-F5344CB8AC3E}">
        <p14:creationId xmlns:p14="http://schemas.microsoft.com/office/powerpoint/2010/main" val="1117008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26</a:t>
            </a:fld>
            <a:endParaRPr lang="en-US"/>
          </a:p>
        </p:txBody>
      </p:sp>
    </p:spTree>
    <p:extLst>
      <p:ext uri="{BB962C8B-B14F-4D97-AF65-F5344CB8AC3E}">
        <p14:creationId xmlns:p14="http://schemas.microsoft.com/office/powerpoint/2010/main" val="2295364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27</a:t>
            </a:fld>
            <a:endParaRPr lang="en-US"/>
          </a:p>
        </p:txBody>
      </p:sp>
    </p:spTree>
    <p:extLst>
      <p:ext uri="{BB962C8B-B14F-4D97-AF65-F5344CB8AC3E}">
        <p14:creationId xmlns:p14="http://schemas.microsoft.com/office/powerpoint/2010/main" val="1403096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29</a:t>
            </a:fld>
            <a:endParaRPr lang="en-US"/>
          </a:p>
        </p:txBody>
      </p:sp>
    </p:spTree>
    <p:extLst>
      <p:ext uri="{BB962C8B-B14F-4D97-AF65-F5344CB8AC3E}">
        <p14:creationId xmlns:p14="http://schemas.microsoft.com/office/powerpoint/2010/main" val="225753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Tx/>
              <a:buChar char="-"/>
            </a:pPr>
            <a:r>
              <a:rPr lang="en-US" dirty="0" smtClean="0"/>
              <a:t>Cheryl </a:t>
            </a:r>
          </a:p>
          <a:p>
            <a:pPr marL="171450" indent="-171450">
              <a:buFontTx/>
              <a:buChar char="-"/>
            </a:pPr>
            <a:endParaRPr lang="en-US" dirty="0" smtClean="0"/>
          </a:p>
          <a:p>
            <a:pPr marL="171450" indent="-171450">
              <a:buFontTx/>
              <a:buChar char="-"/>
            </a:pPr>
            <a:r>
              <a:rPr lang="en-US" dirty="0" smtClean="0"/>
              <a:t>Noncredit</a:t>
            </a:r>
            <a:r>
              <a:rPr lang="en-US" baseline="0" dirty="0" smtClean="0"/>
              <a:t> </a:t>
            </a:r>
            <a:r>
              <a:rPr lang="en-US" baseline="0" dirty="0"/>
              <a:t>course categories that are eligible for State apportionment, per EDC section 84757 (9 categories defined in EDC; 10</a:t>
            </a:r>
            <a:r>
              <a:rPr lang="en-US" baseline="30000" dirty="0"/>
              <a:t>th</a:t>
            </a:r>
            <a:r>
              <a:rPr lang="en-US" baseline="0" dirty="0"/>
              <a:t> category (workforce preparation) defined in Title 5 section 55151)</a:t>
            </a:r>
          </a:p>
          <a:p>
            <a:pPr marL="171450" indent="-171450">
              <a:buFontTx/>
              <a:buChar char="-"/>
            </a:pPr>
            <a:r>
              <a:rPr lang="en-US" baseline="0" dirty="0"/>
              <a:t>Underlined categories are CDCP enhanced funding (EDC 84760.5(b); Title 5 section 55151 – CDCP) </a:t>
            </a:r>
            <a:endParaRPr lang="en-US" baseline="0" dirty="0" smtClean="0"/>
          </a:p>
          <a:p>
            <a:pPr marL="171450" indent="-171450">
              <a:buFontTx/>
              <a:buChar char="-"/>
            </a:pPr>
            <a:r>
              <a:rPr lang="en-US" baseline="0" dirty="0" smtClean="0"/>
              <a:t>Immigrant Education – EL Civics</a:t>
            </a:r>
            <a:endParaRPr lang="en-US" baseline="0" dirty="0"/>
          </a:p>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3</a:t>
            </a:fld>
            <a:endParaRPr lang="en-US" dirty="0"/>
          </a:p>
        </p:txBody>
      </p:sp>
    </p:spTree>
    <p:extLst>
      <p:ext uri="{BB962C8B-B14F-4D97-AF65-F5344CB8AC3E}">
        <p14:creationId xmlns:p14="http://schemas.microsoft.com/office/powerpoint/2010/main" val="71391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a:p>
        </p:txBody>
      </p:sp>
    </p:spTree>
    <p:extLst>
      <p:ext uri="{BB962C8B-B14F-4D97-AF65-F5344CB8AC3E}">
        <p14:creationId xmlns:p14="http://schemas.microsoft.com/office/powerpoint/2010/main" val="232957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5</a:t>
            </a:fld>
            <a:endParaRPr lang="en-US"/>
          </a:p>
        </p:txBody>
      </p:sp>
    </p:spTree>
    <p:extLst>
      <p:ext uri="{BB962C8B-B14F-4D97-AF65-F5344CB8AC3E}">
        <p14:creationId xmlns:p14="http://schemas.microsoft.com/office/powerpoint/2010/main" val="87907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3721846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8</a:t>
            </a:fld>
            <a:endParaRPr lang="en-US"/>
          </a:p>
        </p:txBody>
      </p:sp>
    </p:spTree>
    <p:extLst>
      <p:ext uri="{BB962C8B-B14F-4D97-AF65-F5344CB8AC3E}">
        <p14:creationId xmlns:p14="http://schemas.microsoft.com/office/powerpoint/2010/main" val="18031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103187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10</a:t>
            </a:fld>
            <a:endParaRPr lang="en-US"/>
          </a:p>
        </p:txBody>
      </p:sp>
    </p:spTree>
    <p:extLst>
      <p:ext uri="{BB962C8B-B14F-4D97-AF65-F5344CB8AC3E}">
        <p14:creationId xmlns:p14="http://schemas.microsoft.com/office/powerpoint/2010/main" val="132238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July 13,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Friday, July 13,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July 13,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Friday, July 13,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July 13,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July 13,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July 13,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Friday, July 13,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July 13,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July 13,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July 13,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July 13,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4.png"/><Relationship Id="rId4" Type="http://schemas.openxmlformats.org/officeDocument/2006/relationships/diagramLayout" Target="../diagrams/layout6.xml"/><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http://www.labormarketinfo.c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marballo@mtsac.edu" TargetMode="External"/><Relationship Id="rId2" Type="http://schemas.openxmlformats.org/officeDocument/2006/relationships/hyperlink" Target="mailto:caschenbach@lassencollege.edu"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mailto:info@asccc.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xtranet.cccco.edu/Portals/1/AA/Credit/2017/PCAH6thEditionJuly_FINAL.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californiacommunitycolleges.cccco.edu/Portals/0/Reports/2016-CDCP-Report-ADA.pdf" TargetMode="External"/><Relationship Id="rId5" Type="http://schemas.openxmlformats.org/officeDocument/2006/relationships/hyperlink" Target="http://www.asccc.org/sites/default/files/publications/noncredit-instruction09_0.pdf" TargetMode="External"/><Relationship Id="rId4" Type="http://schemas.openxmlformats.org/officeDocument/2006/relationships/hyperlink" Target="http://extranet.cccco.edu/Divisions/AcademicAffairs/CurriculumandInstructionUnit/Curriculum/NoncreditCurriculumandInstructionalPrograms.aspx"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840523"/>
          </a:xfrm>
        </p:spPr>
        <p:txBody>
          <a:bodyPr/>
          <a:lstStyle/>
          <a:p>
            <a:pPr algn="ctr"/>
            <a:r>
              <a:rPr lang="en-US" sz="4400" cap="none" dirty="0"/>
              <a:t>Noncredit </a:t>
            </a:r>
            <a:r>
              <a:rPr lang="en-US" sz="4400" cap="none" dirty="0" smtClean="0"/>
              <a:t>Certificates  </a:t>
            </a:r>
            <a:endParaRPr lang="en-US" sz="4400" cap="none" dirty="0">
              <a:cs typeface="Times New Roman"/>
            </a:endParaRPr>
          </a:p>
        </p:txBody>
      </p:sp>
      <p:sp>
        <p:nvSpPr>
          <p:cNvPr id="3" name="Subtitle 2"/>
          <p:cNvSpPr>
            <a:spLocks noGrp="1"/>
          </p:cNvSpPr>
          <p:nvPr>
            <p:ph type="subTitle" idx="1"/>
          </p:nvPr>
        </p:nvSpPr>
        <p:spPr>
          <a:xfrm>
            <a:off x="685800" y="3505200"/>
            <a:ext cx="7848600" cy="3062514"/>
          </a:xfrm>
        </p:spPr>
        <p:txBody>
          <a:bodyPr>
            <a:normAutofit fontScale="92500" lnSpcReduction="20000"/>
          </a:bodyPr>
          <a:lstStyle/>
          <a:p>
            <a:pPr algn="ctr"/>
            <a:r>
              <a:rPr lang="en-US" sz="2800" dirty="0">
                <a:cs typeface="Times New Roman"/>
              </a:rPr>
              <a:t>Cheryl Aschenbach, ASCCC North Representative</a:t>
            </a:r>
          </a:p>
          <a:p>
            <a:pPr algn="ctr"/>
            <a:r>
              <a:rPr lang="en-US" sz="2800" dirty="0">
                <a:cs typeface="Times New Roman"/>
              </a:rPr>
              <a:t>Madelyn Arballo, ACCE / Mt. San Antonio College</a:t>
            </a:r>
          </a:p>
          <a:p>
            <a:pPr algn="ctr"/>
            <a:endParaRPr lang="en-US" sz="2800" dirty="0">
              <a:cs typeface="Times New Roman"/>
            </a:endParaRPr>
          </a:p>
          <a:p>
            <a:pPr algn="ctr"/>
            <a:r>
              <a:rPr lang="en-US" sz="2800" dirty="0">
                <a:solidFill>
                  <a:schemeClr val="accent1"/>
                </a:solidFill>
                <a:cs typeface="Times New Roman"/>
              </a:rPr>
              <a:t>Curriculum Institute </a:t>
            </a:r>
          </a:p>
          <a:p>
            <a:pPr algn="ctr"/>
            <a:r>
              <a:rPr lang="en-US" sz="2800" dirty="0">
                <a:solidFill>
                  <a:schemeClr val="accent1"/>
                </a:solidFill>
                <a:cs typeface="Times New Roman"/>
              </a:rPr>
              <a:t>Riverside Convention Center </a:t>
            </a:r>
          </a:p>
          <a:p>
            <a:pPr algn="ctr"/>
            <a:r>
              <a:rPr lang="en-US" sz="2800" dirty="0">
                <a:solidFill>
                  <a:schemeClr val="accent1"/>
                </a:solidFill>
                <a:cs typeface="Times New Roman"/>
              </a:rPr>
              <a:t>July 14, 2018 </a:t>
            </a:r>
          </a:p>
          <a:p>
            <a:r>
              <a:rPr lang="en-US" sz="2800" dirty="0">
                <a:solidFill>
                  <a:schemeClr val="accent1"/>
                </a:solidFill>
                <a:cs typeface="Times New Roman"/>
              </a:rPr>
              <a:t> </a:t>
            </a:r>
          </a:p>
          <a:p>
            <a:endParaRPr lang="en-US" dirty="0">
              <a:latin typeface="Times New Roman"/>
              <a:cs typeface="Times New Roman"/>
            </a:endParaRP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8416-7B1B-4A27-9791-54CB90440C9C}"/>
              </a:ext>
            </a:extLst>
          </p:cNvPr>
          <p:cNvSpPr>
            <a:spLocks noGrp="1"/>
          </p:cNvSpPr>
          <p:nvPr>
            <p:ph type="title"/>
          </p:nvPr>
        </p:nvSpPr>
        <p:spPr/>
        <p:txBody>
          <a:bodyPr/>
          <a:lstStyle/>
          <a:p>
            <a:r>
              <a:rPr lang="en-US" dirty="0"/>
              <a:t>Noncredit CDCP Certificates</a:t>
            </a:r>
          </a:p>
        </p:txBody>
      </p:sp>
      <p:graphicFrame>
        <p:nvGraphicFramePr>
          <p:cNvPr id="4" name="Content Placeholder 3">
            <a:extLst>
              <a:ext uri="{FF2B5EF4-FFF2-40B4-BE49-F238E27FC236}">
                <a16:creationId xmlns:a16="http://schemas.microsoft.com/office/drawing/2014/main" id="{6DAB34EF-8F82-44A3-A7F1-66022B71C043}"/>
              </a:ext>
            </a:extLst>
          </p:cNvPr>
          <p:cNvGraphicFramePr>
            <a:graphicFrameLocks noGrp="1"/>
          </p:cNvGraphicFramePr>
          <p:nvPr>
            <p:ph idx="1"/>
            <p:extLst>
              <p:ext uri="{D42A27DB-BD31-4B8C-83A1-F6EECF244321}">
                <p14:modId xmlns:p14="http://schemas.microsoft.com/office/powerpoint/2010/main" val="3987716257"/>
              </p:ext>
            </p:extLst>
          </p:nvPr>
        </p:nvGraphicFramePr>
        <p:xfrm>
          <a:off x="457200" y="1341120"/>
          <a:ext cx="8488680" cy="48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FF4B2F3-E8F6-4F83-A90E-1468E69A07D3}"/>
              </a:ext>
            </a:extLst>
          </p:cNvPr>
          <p:cNvSpPr/>
          <p:nvPr/>
        </p:nvSpPr>
        <p:spPr>
          <a:xfrm>
            <a:off x="259080" y="6324600"/>
            <a:ext cx="8686800" cy="400110"/>
          </a:xfrm>
          <a:prstGeom prst="rect">
            <a:avLst/>
          </a:prstGeom>
        </p:spPr>
        <p:txBody>
          <a:bodyPr wrap="square">
            <a:spAutoFit/>
          </a:bodyPr>
          <a:lstStyle/>
          <a:p>
            <a:pPr algn="ctr"/>
            <a:r>
              <a:rPr lang="en-US" altLang="en-US" sz="2000" i="1" dirty="0"/>
              <a:t>Completion counts for AEBG/AEP, SWP, and Scorecard metrics</a:t>
            </a:r>
          </a:p>
        </p:txBody>
      </p:sp>
      <p:sp>
        <p:nvSpPr>
          <p:cNvPr id="6" name="TextBox 5">
            <a:extLst>
              <a:ext uri="{FF2B5EF4-FFF2-40B4-BE49-F238E27FC236}">
                <a16:creationId xmlns:a16="http://schemas.microsoft.com/office/drawing/2014/main" id="{CD87962D-993B-40C0-BAC2-EF936C9010D8}"/>
              </a:ext>
            </a:extLst>
          </p:cNvPr>
          <p:cNvSpPr txBox="1"/>
          <p:nvPr/>
        </p:nvSpPr>
        <p:spPr>
          <a:xfrm>
            <a:off x="4175760" y="3341757"/>
            <a:ext cx="1813560" cy="707886"/>
          </a:xfrm>
          <a:prstGeom prst="rect">
            <a:avLst/>
          </a:prstGeom>
          <a:noFill/>
        </p:spPr>
        <p:txBody>
          <a:bodyPr wrap="square" rtlCol="0">
            <a:spAutoFit/>
          </a:bodyPr>
          <a:lstStyle/>
          <a:p>
            <a:pPr algn="ctr"/>
            <a:r>
              <a:rPr lang="en-US" sz="4000" dirty="0"/>
              <a:t>OR </a:t>
            </a:r>
          </a:p>
        </p:txBody>
      </p:sp>
    </p:spTree>
    <p:extLst>
      <p:ext uri="{BB962C8B-B14F-4D97-AF65-F5344CB8AC3E}">
        <p14:creationId xmlns:p14="http://schemas.microsoft.com/office/powerpoint/2010/main" val="2584094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B26B-433F-45B5-A5A8-2C88BB573661}"/>
              </a:ext>
            </a:extLst>
          </p:cNvPr>
          <p:cNvSpPr>
            <a:spLocks noGrp="1"/>
          </p:cNvSpPr>
          <p:nvPr>
            <p:ph type="title"/>
          </p:nvPr>
        </p:nvSpPr>
        <p:spPr/>
        <p:txBody>
          <a:bodyPr>
            <a:normAutofit fontScale="90000"/>
          </a:bodyPr>
          <a:lstStyle/>
          <a:p>
            <a:pPr algn="ctr"/>
            <a:r>
              <a:rPr lang="en-US" sz="2800" b="1" dirty="0"/>
              <a:t>Comparison of FTES Funding Rates </a:t>
            </a:r>
            <a:br>
              <a:rPr lang="en-US" sz="2800" b="1" dirty="0"/>
            </a:br>
            <a:r>
              <a:rPr lang="en-US" sz="2800" b="1" dirty="0"/>
              <a:t>(Noncredit, Enhanced Noncredit (CDCP), and Credit)  </a:t>
            </a:r>
          </a:p>
        </p:txBody>
      </p:sp>
      <p:graphicFrame>
        <p:nvGraphicFramePr>
          <p:cNvPr id="4" name="Content Placeholder 3">
            <a:extLst>
              <a:ext uri="{FF2B5EF4-FFF2-40B4-BE49-F238E27FC236}">
                <a16:creationId xmlns:a16="http://schemas.microsoft.com/office/drawing/2014/main" id="{4D9B658C-B7DF-4491-91FC-F5D17A48C7F7}"/>
              </a:ext>
            </a:extLst>
          </p:cNvPr>
          <p:cNvGraphicFramePr>
            <a:graphicFrameLocks noGrp="1"/>
          </p:cNvGraphicFramePr>
          <p:nvPr>
            <p:ph idx="1"/>
            <p:extLst>
              <p:ext uri="{D42A27DB-BD31-4B8C-83A1-F6EECF244321}">
                <p14:modId xmlns:p14="http://schemas.microsoft.com/office/powerpoint/2010/main" val="3724830625"/>
              </p:ext>
            </p:extLst>
          </p:nvPr>
        </p:nvGraphicFramePr>
        <p:xfrm>
          <a:off x="236220" y="1637442"/>
          <a:ext cx="8671560" cy="4443318"/>
        </p:xfrm>
        <a:graphic>
          <a:graphicData uri="http://schemas.openxmlformats.org/drawingml/2006/table">
            <a:tbl>
              <a:tblPr firstRow="1" bandRow="1">
                <a:tableStyleId>{BC89EF96-8CEA-46FF-86C4-4CE0E7609802}</a:tableStyleId>
              </a:tblPr>
              <a:tblGrid>
                <a:gridCol w="2167890">
                  <a:extLst>
                    <a:ext uri="{9D8B030D-6E8A-4147-A177-3AD203B41FA5}">
                      <a16:colId xmlns:a16="http://schemas.microsoft.com/office/drawing/2014/main" val="4180482331"/>
                    </a:ext>
                  </a:extLst>
                </a:gridCol>
                <a:gridCol w="2167890">
                  <a:extLst>
                    <a:ext uri="{9D8B030D-6E8A-4147-A177-3AD203B41FA5}">
                      <a16:colId xmlns:a16="http://schemas.microsoft.com/office/drawing/2014/main" val="2394806656"/>
                    </a:ext>
                  </a:extLst>
                </a:gridCol>
                <a:gridCol w="2167890">
                  <a:extLst>
                    <a:ext uri="{9D8B030D-6E8A-4147-A177-3AD203B41FA5}">
                      <a16:colId xmlns:a16="http://schemas.microsoft.com/office/drawing/2014/main" val="2441351700"/>
                    </a:ext>
                  </a:extLst>
                </a:gridCol>
                <a:gridCol w="2167890">
                  <a:extLst>
                    <a:ext uri="{9D8B030D-6E8A-4147-A177-3AD203B41FA5}">
                      <a16:colId xmlns:a16="http://schemas.microsoft.com/office/drawing/2014/main" val="1365781768"/>
                    </a:ext>
                  </a:extLst>
                </a:gridCol>
              </a:tblGrid>
              <a:tr h="777240">
                <a:tc>
                  <a:txBody>
                    <a:bodyPr/>
                    <a:lstStyle/>
                    <a:p>
                      <a:endParaRPr lang="en-US" sz="2400" dirty="0"/>
                    </a:p>
                  </a:txBody>
                  <a:tcPr>
                    <a:solidFill>
                      <a:schemeClr val="accent6">
                        <a:lumMod val="20000"/>
                        <a:lumOff val="80000"/>
                      </a:schemeClr>
                    </a:solidFill>
                  </a:tcPr>
                </a:tc>
                <a:tc>
                  <a:txBody>
                    <a:bodyPr/>
                    <a:lstStyle/>
                    <a:p>
                      <a:pPr algn="ctr"/>
                      <a:r>
                        <a:rPr lang="en-US" sz="2400" dirty="0"/>
                        <a:t>2006 – 2007 </a:t>
                      </a:r>
                    </a:p>
                  </a:txBody>
                  <a:tcPr anchor="ctr">
                    <a:solidFill>
                      <a:schemeClr val="accent6">
                        <a:lumMod val="20000"/>
                        <a:lumOff val="80000"/>
                      </a:schemeClr>
                    </a:solidFill>
                  </a:tcPr>
                </a:tc>
                <a:tc>
                  <a:txBody>
                    <a:bodyPr/>
                    <a:lstStyle/>
                    <a:p>
                      <a:pPr algn="ctr"/>
                      <a:r>
                        <a:rPr lang="en-US" sz="2400" dirty="0"/>
                        <a:t>2016 – 2017 </a:t>
                      </a:r>
                    </a:p>
                  </a:txBody>
                  <a:tcPr anchor="ctr">
                    <a:solidFill>
                      <a:schemeClr val="accent6">
                        <a:lumMod val="20000"/>
                        <a:lumOff val="80000"/>
                      </a:schemeClr>
                    </a:solidFill>
                  </a:tcPr>
                </a:tc>
                <a:tc>
                  <a:txBody>
                    <a:bodyPr/>
                    <a:lstStyle/>
                    <a:p>
                      <a:pPr algn="ctr"/>
                      <a:r>
                        <a:rPr lang="en-US" sz="2400" dirty="0"/>
                        <a:t>2017 – 2018 </a:t>
                      </a:r>
                    </a:p>
                  </a:txBody>
                  <a:tcPr anchor="ctr">
                    <a:solidFill>
                      <a:schemeClr val="accent6">
                        <a:lumMod val="20000"/>
                        <a:lumOff val="80000"/>
                      </a:schemeClr>
                    </a:solidFill>
                  </a:tcPr>
                </a:tc>
                <a:extLst>
                  <a:ext uri="{0D108BD9-81ED-4DB2-BD59-A6C34878D82A}">
                    <a16:rowId xmlns:a16="http://schemas.microsoft.com/office/drawing/2014/main" val="3985782070"/>
                  </a:ext>
                </a:extLst>
              </a:tr>
              <a:tr h="1292448">
                <a:tc>
                  <a:txBody>
                    <a:bodyPr/>
                    <a:lstStyle/>
                    <a:p>
                      <a:pPr algn="ctr"/>
                      <a:r>
                        <a:rPr lang="en-US" sz="2400" b="1" dirty="0"/>
                        <a:t>Basic (Regular) Noncredit </a:t>
                      </a:r>
                    </a:p>
                  </a:txBody>
                  <a:tcPr anchor="ctr">
                    <a:solidFill>
                      <a:schemeClr val="bg1">
                        <a:alpha val="20000"/>
                      </a:schemeClr>
                    </a:solidFill>
                  </a:tcPr>
                </a:tc>
                <a:tc>
                  <a:txBody>
                    <a:bodyPr/>
                    <a:lstStyle/>
                    <a:p>
                      <a:pPr algn="ctr"/>
                      <a:r>
                        <a:rPr lang="en-US" sz="2400" b="1" dirty="0"/>
                        <a:t>$2626</a:t>
                      </a:r>
                    </a:p>
                  </a:txBody>
                  <a:tcPr anchor="ctr">
                    <a:solidFill>
                      <a:schemeClr val="bg1">
                        <a:alpha val="20000"/>
                      </a:schemeClr>
                    </a:solidFill>
                  </a:tcPr>
                </a:tc>
                <a:tc>
                  <a:txBody>
                    <a:bodyPr/>
                    <a:lstStyle/>
                    <a:p>
                      <a:pPr algn="ctr"/>
                      <a:r>
                        <a:rPr lang="en-US" sz="2400" b="1" dirty="0"/>
                        <a:t>$2840</a:t>
                      </a:r>
                    </a:p>
                  </a:txBody>
                  <a:tcPr anchor="ctr">
                    <a:solidFill>
                      <a:schemeClr val="bg1">
                        <a:alpha val="20000"/>
                      </a:schemeClr>
                    </a:solidFill>
                  </a:tcPr>
                </a:tc>
                <a:tc>
                  <a:txBody>
                    <a:bodyPr/>
                    <a:lstStyle/>
                    <a:p>
                      <a:pPr algn="ctr"/>
                      <a:r>
                        <a:rPr lang="en-US" sz="2400" b="1" dirty="0"/>
                        <a:t>$3050</a:t>
                      </a:r>
                    </a:p>
                  </a:txBody>
                  <a:tcPr anchor="ctr">
                    <a:solidFill>
                      <a:schemeClr val="bg1">
                        <a:alpha val="20000"/>
                      </a:schemeClr>
                    </a:solidFill>
                  </a:tcPr>
                </a:tc>
                <a:extLst>
                  <a:ext uri="{0D108BD9-81ED-4DB2-BD59-A6C34878D82A}">
                    <a16:rowId xmlns:a16="http://schemas.microsoft.com/office/drawing/2014/main" val="1044185028"/>
                  </a:ext>
                </a:extLst>
              </a:tr>
              <a:tr h="1292448">
                <a:tc>
                  <a:txBody>
                    <a:bodyPr/>
                    <a:lstStyle/>
                    <a:p>
                      <a:pPr algn="ctr"/>
                      <a:r>
                        <a:rPr lang="en-US" sz="2400" b="1" dirty="0"/>
                        <a:t>Enhanced Noncredit (CDCP)</a:t>
                      </a:r>
                    </a:p>
                  </a:txBody>
                  <a:tcPr anchor="ctr">
                    <a:solidFill>
                      <a:srgbClr val="FFFF00"/>
                    </a:solidFill>
                  </a:tcPr>
                </a:tc>
                <a:tc>
                  <a:txBody>
                    <a:bodyPr/>
                    <a:lstStyle/>
                    <a:p>
                      <a:pPr algn="ctr"/>
                      <a:r>
                        <a:rPr lang="en-US" sz="2400" b="1" dirty="0"/>
                        <a:t>$3254</a:t>
                      </a:r>
                    </a:p>
                  </a:txBody>
                  <a:tcPr anchor="ctr">
                    <a:noFill/>
                  </a:tcPr>
                </a:tc>
                <a:tc>
                  <a:txBody>
                    <a:bodyPr/>
                    <a:lstStyle/>
                    <a:p>
                      <a:pPr algn="ctr"/>
                      <a:r>
                        <a:rPr lang="en-US" sz="2400" b="1" dirty="0"/>
                        <a:t>$4724</a:t>
                      </a:r>
                    </a:p>
                  </a:txBody>
                  <a:tcPr anchor="ctr">
                    <a:noFill/>
                  </a:tcPr>
                </a:tc>
                <a:tc>
                  <a:txBody>
                    <a:bodyPr/>
                    <a:lstStyle/>
                    <a:p>
                      <a:pPr algn="ctr"/>
                      <a:r>
                        <a:rPr lang="en-US" sz="2400" b="1" dirty="0"/>
                        <a:t>$5072</a:t>
                      </a:r>
                    </a:p>
                  </a:txBody>
                  <a:tcPr anchor="ctr">
                    <a:solidFill>
                      <a:srgbClr val="FFFF00"/>
                    </a:solidFill>
                  </a:tcPr>
                </a:tc>
                <a:extLst>
                  <a:ext uri="{0D108BD9-81ED-4DB2-BD59-A6C34878D82A}">
                    <a16:rowId xmlns:a16="http://schemas.microsoft.com/office/drawing/2014/main" val="1016667546"/>
                  </a:ext>
                </a:extLst>
              </a:tr>
              <a:tr h="1081182">
                <a:tc>
                  <a:txBody>
                    <a:bodyPr/>
                    <a:lstStyle/>
                    <a:p>
                      <a:pPr algn="ctr"/>
                      <a:r>
                        <a:rPr lang="en-US" sz="2400" b="1" dirty="0"/>
                        <a:t>Credit </a:t>
                      </a:r>
                    </a:p>
                  </a:txBody>
                  <a:tcPr anchor="ctr">
                    <a:solidFill>
                      <a:schemeClr val="bg1">
                        <a:alpha val="20000"/>
                      </a:schemeClr>
                    </a:solidFill>
                  </a:tcPr>
                </a:tc>
                <a:tc>
                  <a:txBody>
                    <a:bodyPr/>
                    <a:lstStyle/>
                    <a:p>
                      <a:pPr algn="ctr"/>
                      <a:r>
                        <a:rPr lang="en-US" sz="2400" b="1" dirty="0"/>
                        <a:t>$3254</a:t>
                      </a:r>
                    </a:p>
                  </a:txBody>
                  <a:tcPr anchor="ctr">
                    <a:solidFill>
                      <a:schemeClr val="bg1">
                        <a:alpha val="20000"/>
                      </a:schemeClr>
                    </a:solidFill>
                  </a:tcPr>
                </a:tc>
                <a:tc>
                  <a:txBody>
                    <a:bodyPr/>
                    <a:lstStyle/>
                    <a:p>
                      <a:pPr algn="ctr"/>
                      <a:r>
                        <a:rPr lang="en-US" sz="2400" b="1" dirty="0"/>
                        <a:t>$4724</a:t>
                      </a:r>
                    </a:p>
                  </a:txBody>
                  <a:tcPr anchor="ctr">
                    <a:solidFill>
                      <a:schemeClr val="bg1">
                        <a:alpha val="20000"/>
                      </a:schemeClr>
                    </a:solidFill>
                  </a:tcPr>
                </a:tc>
                <a:tc>
                  <a:txBody>
                    <a:bodyPr/>
                    <a:lstStyle/>
                    <a:p>
                      <a:pPr algn="ctr"/>
                      <a:r>
                        <a:rPr lang="en-US" sz="2400" b="1" dirty="0"/>
                        <a:t>$5072</a:t>
                      </a:r>
                    </a:p>
                  </a:txBody>
                  <a:tcPr anchor="ctr">
                    <a:solidFill>
                      <a:schemeClr val="bg1">
                        <a:alpha val="20000"/>
                      </a:schemeClr>
                    </a:solidFill>
                  </a:tcPr>
                </a:tc>
                <a:extLst>
                  <a:ext uri="{0D108BD9-81ED-4DB2-BD59-A6C34878D82A}">
                    <a16:rowId xmlns:a16="http://schemas.microsoft.com/office/drawing/2014/main" val="2286592200"/>
                  </a:ext>
                </a:extLst>
              </a:tr>
            </a:tbl>
          </a:graphicData>
        </a:graphic>
      </p:graphicFrame>
      <p:pic>
        <p:nvPicPr>
          <p:cNvPr id="5" name="Picture 4">
            <a:extLst>
              <a:ext uri="{FF2B5EF4-FFF2-40B4-BE49-F238E27FC236}">
                <a16:creationId xmlns:a16="http://schemas.microsoft.com/office/drawing/2014/main" id="{3D8EC45C-6317-4A1F-9169-C3ED4C64060F}"/>
              </a:ext>
            </a:extLst>
          </p:cNvPr>
          <p:cNvPicPr/>
          <p:nvPr/>
        </p:nvPicPr>
        <p:blipFill rotWithShape="1">
          <a:blip r:embed="rId4"/>
          <a:srcRect l="23917" t="82929" r="34565" b="11878"/>
          <a:stretch/>
        </p:blipFill>
        <p:spPr bwMode="auto">
          <a:xfrm>
            <a:off x="346710" y="6194202"/>
            <a:ext cx="8450580" cy="518160"/>
          </a:xfrm>
          <a:prstGeom prst="rect">
            <a:avLst/>
          </a:prstGeom>
          <a:solidFill>
            <a:schemeClr val="accent1">
              <a:lumMod val="60000"/>
              <a:lumOff val="40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0773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815"/>
            <a:ext cx="8229600" cy="990600"/>
          </a:xfrm>
        </p:spPr>
        <p:txBody>
          <a:bodyPr>
            <a:normAutofit/>
          </a:bodyPr>
          <a:lstStyle/>
          <a:p>
            <a:pPr algn="ctr"/>
            <a:r>
              <a:rPr lang="en-US" b="1" dirty="0"/>
              <a:t>Noncredit Program Approval</a:t>
            </a:r>
          </a:p>
        </p:txBody>
      </p:sp>
      <p:graphicFrame>
        <p:nvGraphicFramePr>
          <p:cNvPr id="14" name="Content Placeholder 13">
            <a:extLst>
              <a:ext uri="{FF2B5EF4-FFF2-40B4-BE49-F238E27FC236}">
                <a16:creationId xmlns:a16="http://schemas.microsoft.com/office/drawing/2014/main" id="{DEDBE2C4-5C8C-419D-8337-87609D456851}"/>
              </a:ext>
            </a:extLst>
          </p:cNvPr>
          <p:cNvGraphicFramePr>
            <a:graphicFrameLocks noGrp="1"/>
          </p:cNvGraphicFramePr>
          <p:nvPr>
            <p:ph idx="1"/>
            <p:extLst>
              <p:ext uri="{D42A27DB-BD31-4B8C-83A1-F6EECF244321}">
                <p14:modId xmlns:p14="http://schemas.microsoft.com/office/powerpoint/2010/main" val="4139307042"/>
              </p:ext>
            </p:extLst>
          </p:nvPr>
        </p:nvGraphicFramePr>
        <p:xfrm>
          <a:off x="457200" y="2152412"/>
          <a:ext cx="8458200" cy="450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E8D6C4DD-2D9C-43CB-97E2-43C7F14E1AAC}"/>
              </a:ext>
            </a:extLst>
          </p:cNvPr>
          <p:cNvSpPr/>
          <p:nvPr/>
        </p:nvSpPr>
        <p:spPr>
          <a:xfrm>
            <a:off x="228600" y="1321415"/>
            <a:ext cx="8686800" cy="830997"/>
          </a:xfrm>
          <a:prstGeom prst="rect">
            <a:avLst/>
          </a:prstGeom>
        </p:spPr>
        <p:txBody>
          <a:bodyPr wrap="square">
            <a:spAutoFit/>
          </a:bodyPr>
          <a:lstStyle/>
          <a:p>
            <a:pPr algn="ctr"/>
            <a:r>
              <a:rPr lang="en-US" sz="2400" dirty="0"/>
              <a:t>Five criteria used by the Chancellor’s Office to approve noncredit programs and courses. These criteria are as follows: </a:t>
            </a:r>
          </a:p>
        </p:txBody>
      </p:sp>
    </p:spTree>
    <p:extLst>
      <p:ext uri="{BB962C8B-B14F-4D97-AF65-F5344CB8AC3E}">
        <p14:creationId xmlns:p14="http://schemas.microsoft.com/office/powerpoint/2010/main" val="2473480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b="1" dirty="0">
                <a:latin typeface="Arial" panose="020B0604020202020204" pitchFamily="34" charset="0"/>
                <a:cs typeface="Arial" panose="020B0604020202020204" pitchFamily="34" charset="0"/>
              </a:rPr>
              <a:t>Noncredit is part of the Community College Mission</a:t>
            </a:r>
            <a:endParaRPr lang="en-US" dirty="0"/>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Education Code section 66010.4 (2) states, “In addition to the primary mission of academic and vocational instruction, the community colleges shall offer instruction and courses to achieve all of the following:</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 The provision of remedial instruction for those in need of it and, in conjunction with the school districts, instruction in </a:t>
            </a:r>
            <a:r>
              <a:rPr lang="en-US" b="1" dirty="0">
                <a:latin typeface="Arial" panose="020B0604020202020204" pitchFamily="34" charset="0"/>
                <a:cs typeface="Arial" panose="020B0604020202020204" pitchFamily="34" charset="0"/>
              </a:rPr>
              <a:t>English as a second language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adult noncredit instruction</a:t>
            </a:r>
            <a:r>
              <a:rPr lang="en-US" dirty="0">
                <a:latin typeface="Arial" panose="020B0604020202020204" pitchFamily="34" charset="0"/>
                <a:cs typeface="Arial" panose="020B0604020202020204" pitchFamily="34" charset="0"/>
              </a:rPr>
              <a:t>, and support services which help students succeed at the postsecondary level are reaffirmed and supported as essential and important functions of the community colleges.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(B) The provision of </a:t>
            </a:r>
            <a:r>
              <a:rPr lang="en-US" b="1" dirty="0">
                <a:latin typeface="Arial" panose="020B0604020202020204" pitchFamily="34" charset="0"/>
                <a:cs typeface="Arial" panose="020B0604020202020204" pitchFamily="34" charset="0"/>
              </a:rPr>
              <a:t>adult noncredit education curricula </a:t>
            </a:r>
            <a:r>
              <a:rPr lang="en-US" dirty="0">
                <a:latin typeface="Arial" panose="020B0604020202020204" pitchFamily="34" charset="0"/>
                <a:cs typeface="Arial" panose="020B0604020202020204" pitchFamily="34" charset="0"/>
              </a:rPr>
              <a:t>in areas defined as being </a:t>
            </a:r>
            <a:r>
              <a:rPr lang="en-US" b="1" dirty="0">
                <a:latin typeface="Arial" panose="020B0604020202020204" pitchFamily="34" charset="0"/>
                <a:cs typeface="Arial" panose="020B0604020202020204" pitchFamily="34" charset="0"/>
              </a:rPr>
              <a:t>in the state's interest is an essential and important function of the community colleges.</a:t>
            </a:r>
          </a:p>
          <a:p>
            <a:endParaRPr lang="en-US" dirty="0"/>
          </a:p>
        </p:txBody>
      </p:sp>
    </p:spTree>
    <p:extLst>
      <p:ext uri="{BB962C8B-B14F-4D97-AF65-F5344CB8AC3E}">
        <p14:creationId xmlns:p14="http://schemas.microsoft.com/office/powerpoint/2010/main" val="1720691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Approval Guidelines title 5 § 55150 </a:t>
            </a:r>
            <a:br>
              <a:rPr lang="en-US" dirty="0"/>
            </a:br>
            <a:endParaRPr lang="en-US" dirty="0"/>
          </a:p>
        </p:txBody>
      </p:sp>
      <p:sp>
        <p:nvSpPr>
          <p:cNvPr id="3" name="Content Placeholder 2"/>
          <p:cNvSpPr>
            <a:spLocks noGrp="1"/>
          </p:cNvSpPr>
          <p:nvPr>
            <p:ph idx="1"/>
          </p:nvPr>
        </p:nvSpPr>
        <p:spPr>
          <a:xfrm>
            <a:off x="457200" y="1371600"/>
            <a:ext cx="8229600" cy="5105400"/>
          </a:xfrm>
        </p:spPr>
        <p:txBody>
          <a:bodyPr>
            <a:normAutofit/>
          </a:bodyPr>
          <a:lstStyle/>
          <a:p>
            <a:pPr marL="457200" indent="-457200">
              <a:buFont typeface="+mj-lt"/>
              <a:buAutoNum type="alphaLcParenR"/>
            </a:pPr>
            <a:r>
              <a:rPr lang="en-US" sz="2600" dirty="0"/>
              <a:t>Approval from the CO through established process</a:t>
            </a:r>
          </a:p>
          <a:p>
            <a:pPr marL="457200" indent="-457200">
              <a:buFont typeface="+mj-lt"/>
              <a:buAutoNum type="alphaLcParenR"/>
            </a:pPr>
            <a:r>
              <a:rPr lang="en-US" sz="2600" dirty="0"/>
              <a:t>COR must be on file with each college </a:t>
            </a:r>
          </a:p>
          <a:p>
            <a:pPr marL="457200" indent="-457200">
              <a:buFont typeface="+mj-lt"/>
              <a:buAutoNum type="alphaLcParenR"/>
            </a:pPr>
            <a:r>
              <a:rPr lang="en-US" sz="2600" dirty="0"/>
              <a:t>Colleges must keep current records </a:t>
            </a:r>
          </a:p>
          <a:p>
            <a:pPr marL="457200" indent="-457200">
              <a:buFont typeface="+mj-lt"/>
              <a:buAutoNum type="alphaLcParenR"/>
            </a:pPr>
            <a:r>
              <a:rPr lang="en-US" sz="2600" dirty="0"/>
              <a:t>NC programs that qualify for enhanced funding, adult HS diplomas, other NC program approved by the CO</a:t>
            </a:r>
          </a:p>
          <a:p>
            <a:pPr marL="457200" indent="-457200">
              <a:buFont typeface="+mj-lt"/>
              <a:buAutoNum type="alphaLcParenR"/>
            </a:pPr>
            <a:r>
              <a:rPr lang="en-US" sz="2600" dirty="0"/>
              <a:t>Must use established CO forms and records</a:t>
            </a:r>
          </a:p>
          <a:p>
            <a:pPr marL="457200" indent="-457200">
              <a:buAutoNum type="alphaLcParenBoth"/>
            </a:pPr>
            <a:endParaRPr lang="en-US" dirty="0"/>
          </a:p>
        </p:txBody>
      </p:sp>
      <p:pic>
        <p:nvPicPr>
          <p:cNvPr id="9" name="Content Placeholder 5">
            <a:extLst>
              <a:ext uri="{FF2B5EF4-FFF2-40B4-BE49-F238E27FC236}">
                <a16:creationId xmlns:a16="http://schemas.microsoft.com/office/drawing/2014/main" id="{257EAA0E-55F2-4A5C-909A-CDD6F6564AE7}"/>
              </a:ext>
            </a:extLst>
          </p:cNvPr>
          <p:cNvPicPr>
            <a:picLocks noChangeAspect="1"/>
          </p:cNvPicPr>
          <p:nvPr/>
        </p:nvPicPr>
        <p:blipFill>
          <a:blip r:embed="rId3"/>
          <a:stretch>
            <a:fillRect/>
          </a:stretch>
        </p:blipFill>
        <p:spPr>
          <a:xfrm>
            <a:off x="1691640" y="4663440"/>
            <a:ext cx="5501640" cy="196596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875083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2" y="967854"/>
            <a:ext cx="8912835" cy="837557"/>
          </a:xfrm>
        </p:spPr>
        <p:txBody>
          <a:bodyPr>
            <a:noAutofit/>
          </a:bodyPr>
          <a:lstStyle/>
          <a:p>
            <a:pPr algn="ctr"/>
            <a:r>
              <a:rPr lang="en-US" b="1" dirty="0"/>
              <a:t>Curriculum Review Process </a:t>
            </a:r>
            <a:br>
              <a:rPr lang="en-US" b="1" dirty="0"/>
            </a:br>
            <a:r>
              <a:rPr lang="en-US" b="1" dirty="0"/>
              <a:t>and Timeline</a:t>
            </a:r>
            <a:br>
              <a:rPr lang="en-US" b="1" dirty="0"/>
            </a:br>
            <a:endParaRPr lang="en-US" sz="21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6979291"/>
              </p:ext>
            </p:extLst>
          </p:nvPr>
        </p:nvGraphicFramePr>
        <p:xfrm>
          <a:off x="365760" y="1953490"/>
          <a:ext cx="8552622" cy="2756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21218785">
            <a:off x="175228" y="1389831"/>
            <a:ext cx="2009783" cy="1189524"/>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D909B93F-751D-4E4D-9950-342771F51A5A}"/>
              </a:ext>
            </a:extLst>
          </p:cNvPr>
          <p:cNvGrpSpPr/>
          <p:nvPr/>
        </p:nvGrpSpPr>
        <p:grpSpPr>
          <a:xfrm>
            <a:off x="545890" y="4921441"/>
            <a:ext cx="8372492" cy="1200329"/>
            <a:chOff x="545890" y="5067983"/>
            <a:chExt cx="8372492" cy="1200329"/>
          </a:xfrm>
        </p:grpSpPr>
        <p:sp>
          <p:nvSpPr>
            <p:cNvPr id="8" name="TextBox 7"/>
            <p:cNvSpPr txBox="1"/>
            <p:nvPr/>
          </p:nvSpPr>
          <p:spPr>
            <a:xfrm>
              <a:off x="545890" y="5067983"/>
              <a:ext cx="1464958" cy="73866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bg1"/>
                  </a:solidFill>
                </a:rPr>
                <a:t>Timeframe determined per local policy </a:t>
              </a:r>
            </a:p>
          </p:txBody>
        </p:sp>
        <p:sp>
          <p:nvSpPr>
            <p:cNvPr id="9" name="TextBox 8"/>
            <p:cNvSpPr txBox="1"/>
            <p:nvPr/>
          </p:nvSpPr>
          <p:spPr>
            <a:xfrm>
              <a:off x="2729957" y="5067983"/>
              <a:ext cx="1547986" cy="73866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dirty="0">
                  <a:solidFill>
                    <a:schemeClr val="bg1"/>
                  </a:solidFill>
                </a:rPr>
                <a:t>Timeframe determined per local policy </a:t>
              </a:r>
            </a:p>
          </p:txBody>
        </p:sp>
        <p:sp>
          <p:nvSpPr>
            <p:cNvPr id="10" name="TextBox 9"/>
            <p:cNvSpPr txBox="1"/>
            <p:nvPr/>
          </p:nvSpPr>
          <p:spPr>
            <a:xfrm>
              <a:off x="7232485" y="5067983"/>
              <a:ext cx="1685897"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200" b="1" dirty="0">
                  <a:solidFill>
                    <a:schemeClr val="bg1"/>
                  </a:solidFill>
                </a:rPr>
                <a:t>Occurs within 60 days of submittal to CCCCO; timeframe subject to total number of proposals received</a:t>
              </a:r>
              <a:r>
                <a:rPr lang="en-US" sz="900" b="1" dirty="0">
                  <a:solidFill>
                    <a:schemeClr val="bg1"/>
                  </a:solidFill>
                </a:rPr>
                <a:t>* </a:t>
              </a:r>
              <a:endParaRPr lang="en-US" sz="1050" b="1" dirty="0">
                <a:solidFill>
                  <a:schemeClr val="bg1"/>
                </a:solidFill>
              </a:endParaRPr>
            </a:p>
          </p:txBody>
        </p:sp>
        <p:sp>
          <p:nvSpPr>
            <p:cNvPr id="12" name="TextBox 11"/>
            <p:cNvSpPr txBox="1"/>
            <p:nvPr/>
          </p:nvSpPr>
          <p:spPr>
            <a:xfrm>
              <a:off x="5005497" y="5071399"/>
              <a:ext cx="1616238"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b="1" dirty="0">
                  <a:solidFill>
                    <a:schemeClr val="bg1"/>
                  </a:solidFill>
                </a:rPr>
                <a:t>Submit proposal into COCI</a:t>
              </a:r>
            </a:p>
          </p:txBody>
        </p:sp>
      </p:grpSp>
      <p:sp>
        <p:nvSpPr>
          <p:cNvPr id="13" name="TextBox 12"/>
          <p:cNvSpPr txBox="1"/>
          <p:nvPr/>
        </p:nvSpPr>
        <p:spPr>
          <a:xfrm>
            <a:off x="425570" y="6036998"/>
            <a:ext cx="433436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b="1" dirty="0"/>
              <a:t>*</a:t>
            </a:r>
            <a:r>
              <a:rPr lang="en-US" sz="1200" b="1" i="1" dirty="0"/>
              <a:t>Note: Curriculum proposals are reviewed in the order in which they are submitted into the COCI queue, to include revision requests</a:t>
            </a:r>
          </a:p>
        </p:txBody>
      </p:sp>
      <p:sp>
        <p:nvSpPr>
          <p:cNvPr id="16" name="Bent-Up Arrow 15"/>
          <p:cNvSpPr/>
          <p:nvPr/>
        </p:nvSpPr>
        <p:spPr>
          <a:xfrm>
            <a:off x="4776321" y="6121770"/>
            <a:ext cx="3538554" cy="561559"/>
          </a:xfrm>
          <a:prstGeom prst="ben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pic>
        <p:nvPicPr>
          <p:cNvPr id="19" name="Picture 18"/>
          <p:cNvPicPr>
            <a:picLocks noChangeAspect="1"/>
          </p:cNvPicPr>
          <p:nvPr/>
        </p:nvPicPr>
        <p:blipFill>
          <a:blip r:embed="rId9"/>
          <a:stretch>
            <a:fillRect/>
          </a:stretch>
        </p:blipFill>
        <p:spPr>
          <a:xfrm rot="20160716">
            <a:off x="413905" y="966066"/>
            <a:ext cx="669749" cy="379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9413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0267-D625-4EE2-919D-196222EDCC77}"/>
              </a:ext>
            </a:extLst>
          </p:cNvPr>
          <p:cNvSpPr>
            <a:spLocks noGrp="1"/>
          </p:cNvSpPr>
          <p:nvPr>
            <p:ph type="title"/>
          </p:nvPr>
        </p:nvSpPr>
        <p:spPr/>
        <p:txBody>
          <a:bodyPr>
            <a:normAutofit fontScale="90000"/>
          </a:bodyPr>
          <a:lstStyle/>
          <a:p>
            <a:pPr algn="ctr"/>
            <a:r>
              <a:rPr lang="en-US" dirty="0"/>
              <a:t>Curriculum Review Process and Timeline (Reality) </a:t>
            </a:r>
          </a:p>
        </p:txBody>
      </p:sp>
      <p:sp>
        <p:nvSpPr>
          <p:cNvPr id="29" name="Right Arrow 4">
            <a:extLst>
              <a:ext uri="{FF2B5EF4-FFF2-40B4-BE49-F238E27FC236}">
                <a16:creationId xmlns:a16="http://schemas.microsoft.com/office/drawing/2014/main" id="{FFE101A4-AED8-4C59-8032-E233C8EF5AF8}"/>
              </a:ext>
            </a:extLst>
          </p:cNvPr>
          <p:cNvSpPr/>
          <p:nvPr/>
        </p:nvSpPr>
        <p:spPr>
          <a:xfrm rot="3057744">
            <a:off x="7334199" y="3631251"/>
            <a:ext cx="459113" cy="27801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endParaRPr kumimoji="0" lang="en-US" sz="1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Right Arrow 4">
            <a:extLst>
              <a:ext uri="{FF2B5EF4-FFF2-40B4-BE49-F238E27FC236}">
                <a16:creationId xmlns:a16="http://schemas.microsoft.com/office/drawing/2014/main" id="{CAAD0D87-9D53-4F5D-AB02-0F202142855B}"/>
              </a:ext>
            </a:extLst>
          </p:cNvPr>
          <p:cNvSpPr/>
          <p:nvPr/>
        </p:nvSpPr>
        <p:spPr>
          <a:xfrm rot="6750303">
            <a:off x="4626641" y="2893026"/>
            <a:ext cx="820829" cy="27801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endParaRPr kumimoji="0" lang="en-US" sz="1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D88E39C8-3605-45F3-AB08-655A60CE75FF}"/>
              </a:ext>
            </a:extLst>
          </p:cNvPr>
          <p:cNvGrpSpPr/>
          <p:nvPr/>
        </p:nvGrpSpPr>
        <p:grpSpPr>
          <a:xfrm>
            <a:off x="366090" y="1644464"/>
            <a:ext cx="8463440" cy="4343400"/>
            <a:chOff x="1899760" y="1600200"/>
            <a:chExt cx="8463440" cy="4343400"/>
          </a:xfrm>
        </p:grpSpPr>
        <p:sp>
          <p:nvSpPr>
            <p:cNvPr id="39" name="Curved Right Arrow 36">
              <a:extLst>
                <a:ext uri="{FF2B5EF4-FFF2-40B4-BE49-F238E27FC236}">
                  <a16:creationId xmlns:a16="http://schemas.microsoft.com/office/drawing/2014/main" id="{949ECBF3-F74B-490A-89DA-C104EBB59CBB}"/>
                </a:ext>
              </a:extLst>
            </p:cNvPr>
            <p:cNvSpPr/>
            <p:nvPr/>
          </p:nvSpPr>
          <p:spPr>
            <a:xfrm>
              <a:off x="5037055" y="2740710"/>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 name="Curved Right Arrow 39">
              <a:extLst>
                <a:ext uri="{FF2B5EF4-FFF2-40B4-BE49-F238E27FC236}">
                  <a16:creationId xmlns:a16="http://schemas.microsoft.com/office/drawing/2014/main" id="{39712690-0062-4072-96AE-190F700569FA}"/>
                </a:ext>
              </a:extLst>
            </p:cNvPr>
            <p:cNvSpPr/>
            <p:nvPr/>
          </p:nvSpPr>
          <p:spPr>
            <a:xfrm flipH="1" flipV="1">
              <a:off x="6731394" y="2740708"/>
              <a:ext cx="331231" cy="1565038"/>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 name="Curved Right Arrow 16">
              <a:extLst>
                <a:ext uri="{FF2B5EF4-FFF2-40B4-BE49-F238E27FC236}">
                  <a16:creationId xmlns:a16="http://schemas.microsoft.com/office/drawing/2014/main" id="{0C77E9E7-D682-457E-AA76-529CF7F3967A}"/>
                </a:ext>
              </a:extLst>
            </p:cNvPr>
            <p:cNvSpPr/>
            <p:nvPr/>
          </p:nvSpPr>
          <p:spPr>
            <a:xfrm>
              <a:off x="5037055" y="3040684"/>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2" name="Curved Right Arrow 17">
              <a:extLst>
                <a:ext uri="{FF2B5EF4-FFF2-40B4-BE49-F238E27FC236}">
                  <a16:creationId xmlns:a16="http://schemas.microsoft.com/office/drawing/2014/main" id="{FDCB2263-65D7-4FD3-A2FD-DC0C5C3EC720}"/>
                </a:ext>
              </a:extLst>
            </p:cNvPr>
            <p:cNvSpPr/>
            <p:nvPr/>
          </p:nvSpPr>
          <p:spPr>
            <a:xfrm>
              <a:off x="5023839" y="3351236"/>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3" name="Curved Right Arrow 19">
              <a:extLst>
                <a:ext uri="{FF2B5EF4-FFF2-40B4-BE49-F238E27FC236}">
                  <a16:creationId xmlns:a16="http://schemas.microsoft.com/office/drawing/2014/main" id="{CA769A26-AB59-43F6-B38B-88909CE5E08F}"/>
                </a:ext>
              </a:extLst>
            </p:cNvPr>
            <p:cNvSpPr/>
            <p:nvPr/>
          </p:nvSpPr>
          <p:spPr>
            <a:xfrm flipH="1" flipV="1">
              <a:off x="6767763" y="3054500"/>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4" name="Curved Right Arrow 20">
              <a:extLst>
                <a:ext uri="{FF2B5EF4-FFF2-40B4-BE49-F238E27FC236}">
                  <a16:creationId xmlns:a16="http://schemas.microsoft.com/office/drawing/2014/main" id="{86495BB1-11C9-4F36-BE1F-1D46CB412EBE}"/>
                </a:ext>
              </a:extLst>
            </p:cNvPr>
            <p:cNvSpPr/>
            <p:nvPr/>
          </p:nvSpPr>
          <p:spPr>
            <a:xfrm flipH="1" flipV="1">
              <a:off x="6765214" y="3384436"/>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8" name="Content Placeholder 3">
              <a:extLst>
                <a:ext uri="{FF2B5EF4-FFF2-40B4-BE49-F238E27FC236}">
                  <a16:creationId xmlns:a16="http://schemas.microsoft.com/office/drawing/2014/main" id="{22CFF26D-B153-4DE3-A3DB-2152200A47F3}"/>
                </a:ext>
              </a:extLst>
            </p:cNvPr>
            <p:cNvGraphicFramePr>
              <a:graphicFrameLocks/>
            </p:cNvGraphicFramePr>
            <p:nvPr>
              <p:extLst>
                <p:ext uri="{D42A27DB-BD31-4B8C-83A1-F6EECF244321}">
                  <p14:modId xmlns:p14="http://schemas.microsoft.com/office/powerpoint/2010/main" val="3227210886"/>
                </p:ext>
              </p:extLst>
            </p:nvPr>
          </p:nvGraphicFramePr>
          <p:xfrm>
            <a:off x="2057400" y="1600200"/>
            <a:ext cx="8305800" cy="2402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1" name="Group 30">
              <a:extLst>
                <a:ext uri="{FF2B5EF4-FFF2-40B4-BE49-F238E27FC236}">
                  <a16:creationId xmlns:a16="http://schemas.microsoft.com/office/drawing/2014/main" id="{FC0FBFDD-A7B7-4E8A-B083-0C19CD59A646}"/>
                </a:ext>
              </a:extLst>
            </p:cNvPr>
            <p:cNvGrpSpPr/>
            <p:nvPr/>
          </p:nvGrpSpPr>
          <p:grpSpPr>
            <a:xfrm>
              <a:off x="1899760" y="3780493"/>
              <a:ext cx="2519840" cy="810579"/>
              <a:chOff x="384521" y="803550"/>
              <a:chExt cx="2003642" cy="1191858"/>
            </a:xfrm>
          </p:grpSpPr>
          <p:sp>
            <p:nvSpPr>
              <p:cNvPr id="32" name="Rounded Rectangle 14">
                <a:extLst>
                  <a:ext uri="{FF2B5EF4-FFF2-40B4-BE49-F238E27FC236}">
                    <a16:creationId xmlns:a16="http://schemas.microsoft.com/office/drawing/2014/main" id="{A2A2173D-5EBD-426A-864F-138B0A15B815}"/>
                  </a:ext>
                </a:extLst>
              </p:cNvPr>
              <p:cNvSpPr/>
              <p:nvPr/>
            </p:nvSpPr>
            <p:spPr>
              <a:xfrm>
                <a:off x="384521" y="803550"/>
                <a:ext cx="1878295" cy="1191858"/>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p>
          <p:sp>
            <p:nvSpPr>
              <p:cNvPr id="33" name="Rounded Rectangle 4">
                <a:extLst>
                  <a:ext uri="{FF2B5EF4-FFF2-40B4-BE49-F238E27FC236}">
                    <a16:creationId xmlns:a16="http://schemas.microsoft.com/office/drawing/2014/main" id="{BB646CE8-624B-4E72-B2D9-1987FC0D8C9B}"/>
                  </a:ext>
                </a:extLst>
              </p:cNvPr>
              <p:cNvSpPr/>
              <p:nvPr/>
            </p:nvSpPr>
            <p:spPr>
              <a:xfrm>
                <a:off x="419429" y="838458"/>
                <a:ext cx="1968734" cy="1122041"/>
              </a:xfrm>
              <a:prstGeom prst="rect">
                <a:avLst/>
              </a:prstGeom>
              <a:solidFill>
                <a:sysClr val="window" lastClr="FFFFFF"/>
              </a:solidFill>
              <a:ln w="12700" cap="flat" cmpd="sng" algn="ctr">
                <a:solidFill>
                  <a:srgbClr val="FF0000"/>
                </a:solidFill>
                <a:prstDash val="solid"/>
                <a:miter lim="800000"/>
              </a:ln>
              <a:effectLst/>
            </p:spPr>
            <p:txBody>
              <a:bodyPr spcFirstLastPara="0" vert="horz" wrap="square" lIns="142240" tIns="142240" rIns="142240" bIns="142240" numCol="1" spcCol="1270" anchor="t" anchorCtr="0">
                <a:noAutofit/>
              </a:bodyPr>
              <a:lstStyle/>
              <a:p>
                <a:pPr marL="0" marR="0" lvl="1" indent="0" defTabSz="889000" eaLnBrk="1" fontAlgn="auto" latinLnBrk="0" hangingPunct="1">
                  <a:lnSpc>
                    <a:spcPct val="90000"/>
                  </a:lnSpc>
                  <a:spcBef>
                    <a:spcPct val="0"/>
                  </a:spcBef>
                  <a:spcAft>
                    <a:spcPct val="150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panose="020F0502020204030204"/>
                    <a:ea typeface="+mn-ea"/>
                    <a:cs typeface="+mn-cs"/>
                  </a:rPr>
                  <a:t>College withdraws and proposal</a:t>
                </a:r>
              </a:p>
            </p:txBody>
          </p:sp>
        </p:grpSp>
        <p:cxnSp>
          <p:nvCxnSpPr>
            <p:cNvPr id="34" name="Curved Connector 18">
              <a:extLst>
                <a:ext uri="{FF2B5EF4-FFF2-40B4-BE49-F238E27FC236}">
                  <a16:creationId xmlns:a16="http://schemas.microsoft.com/office/drawing/2014/main" id="{E3B6B4E6-FF25-4F06-AC06-FFEC8D306AFD}"/>
                </a:ext>
              </a:extLst>
            </p:cNvPr>
            <p:cNvCxnSpPr/>
            <p:nvPr/>
          </p:nvCxnSpPr>
          <p:spPr>
            <a:xfrm rot="5400000">
              <a:off x="3740089" y="2381021"/>
              <a:ext cx="1459149" cy="1319324"/>
            </a:xfrm>
            <a:prstGeom prst="curvedConnector3">
              <a:avLst/>
            </a:prstGeom>
            <a:noFill/>
            <a:ln w="28575" cap="flat" cmpd="sng" algn="ctr">
              <a:solidFill>
                <a:srgbClr val="FF0000"/>
              </a:solidFill>
              <a:prstDash val="solid"/>
              <a:miter lim="800000"/>
              <a:tailEnd type="arrow"/>
            </a:ln>
            <a:effectLst/>
          </p:spPr>
        </p:cxnSp>
        <p:cxnSp>
          <p:nvCxnSpPr>
            <p:cNvPr id="35" name="Curved Connector 25">
              <a:extLst>
                <a:ext uri="{FF2B5EF4-FFF2-40B4-BE49-F238E27FC236}">
                  <a16:creationId xmlns:a16="http://schemas.microsoft.com/office/drawing/2014/main" id="{72DBE246-9BB7-4E94-A7F0-1E3C20E3087A}"/>
                </a:ext>
              </a:extLst>
            </p:cNvPr>
            <p:cNvCxnSpPr/>
            <p:nvPr/>
          </p:nvCxnSpPr>
          <p:spPr>
            <a:xfrm rot="5400000" flipH="1" flipV="1">
              <a:off x="3929911" y="2493021"/>
              <a:ext cx="1419902" cy="1202525"/>
            </a:xfrm>
            <a:prstGeom prst="curvedConnector3">
              <a:avLst/>
            </a:prstGeom>
            <a:noFill/>
            <a:ln w="28575" cap="flat" cmpd="sng" algn="ctr">
              <a:solidFill>
                <a:srgbClr val="FF0000"/>
              </a:solidFill>
              <a:prstDash val="solid"/>
              <a:miter lim="800000"/>
              <a:tailEnd type="arrow"/>
            </a:ln>
            <a:effectLst/>
          </p:spPr>
        </p:cxnSp>
        <p:grpSp>
          <p:nvGrpSpPr>
            <p:cNvPr id="36" name="Group 35">
              <a:extLst>
                <a:ext uri="{FF2B5EF4-FFF2-40B4-BE49-F238E27FC236}">
                  <a16:creationId xmlns:a16="http://schemas.microsoft.com/office/drawing/2014/main" id="{B06FE1B7-2C13-45C9-8526-27695DF68957}"/>
                </a:ext>
              </a:extLst>
            </p:cNvPr>
            <p:cNvGrpSpPr/>
            <p:nvPr/>
          </p:nvGrpSpPr>
          <p:grpSpPr>
            <a:xfrm>
              <a:off x="5410200" y="3943938"/>
              <a:ext cx="1302362" cy="1999662"/>
              <a:chOff x="384521" y="803550"/>
              <a:chExt cx="1878295" cy="1191858"/>
            </a:xfrm>
          </p:grpSpPr>
          <p:sp>
            <p:nvSpPr>
              <p:cNvPr id="37" name="Rounded Rectangle 27">
                <a:extLst>
                  <a:ext uri="{FF2B5EF4-FFF2-40B4-BE49-F238E27FC236}">
                    <a16:creationId xmlns:a16="http://schemas.microsoft.com/office/drawing/2014/main" id="{E4B5D5CD-14B7-4073-AA0C-E853F62E2588}"/>
                  </a:ext>
                </a:extLst>
              </p:cNvPr>
              <p:cNvSpPr/>
              <p:nvPr/>
            </p:nvSpPr>
            <p:spPr>
              <a:xfrm>
                <a:off x="384521" y="803550"/>
                <a:ext cx="1878295" cy="1191858"/>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p>
          <p:sp>
            <p:nvSpPr>
              <p:cNvPr id="38" name="Rounded Rectangle 4">
                <a:extLst>
                  <a:ext uri="{FF2B5EF4-FFF2-40B4-BE49-F238E27FC236}">
                    <a16:creationId xmlns:a16="http://schemas.microsoft.com/office/drawing/2014/main" id="{C784422F-3E57-4081-BD00-4E42D41378C1}"/>
                  </a:ext>
                </a:extLst>
              </p:cNvPr>
              <p:cNvSpPr/>
              <p:nvPr/>
            </p:nvSpPr>
            <p:spPr>
              <a:xfrm>
                <a:off x="419429" y="838460"/>
                <a:ext cx="1808479" cy="1122041"/>
              </a:xfrm>
              <a:prstGeom prst="rect">
                <a:avLst/>
              </a:prstGeom>
              <a:solidFill>
                <a:sysClr val="window" lastClr="FFFFFF"/>
              </a:solidFill>
              <a:ln w="12700" cap="flat" cmpd="sng" algn="ctr">
                <a:solidFill>
                  <a:srgbClr val="FF0000"/>
                </a:solidFill>
                <a:prstDash val="solid"/>
                <a:miter lim="800000"/>
              </a:ln>
              <a:effectLst/>
            </p:spPr>
            <p:txBody>
              <a:bodyPr spcFirstLastPara="0" vert="horz" wrap="square" lIns="142240" tIns="142240" rIns="142240" bIns="142240" numCol="1" spcCol="1270" anchor="t" anchorCtr="0">
                <a:noAutofit/>
              </a:bodyPr>
              <a:lstStyle/>
              <a:p>
                <a:pPr marL="0" marR="0" lvl="1" indent="0" defTabSz="889000" eaLnBrk="1" fontAlgn="auto" latinLnBrk="0" hangingPunct="1">
                  <a:lnSpc>
                    <a:spcPct val="90000"/>
                  </a:lnSpc>
                  <a:spcBef>
                    <a:spcPct val="0"/>
                  </a:spcBef>
                  <a:spcAft>
                    <a:spcPct val="150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panose="020F0502020204030204"/>
                    <a:ea typeface="+mn-ea"/>
                    <a:cs typeface="+mn-cs"/>
                  </a:rPr>
                  <a:t>CCCCO sends revision request back to college</a:t>
                </a:r>
              </a:p>
            </p:txBody>
          </p:sp>
        </p:grpSp>
        <p:sp>
          <p:nvSpPr>
            <p:cNvPr id="45" name="Curved Right Arrow 21">
              <a:extLst>
                <a:ext uri="{FF2B5EF4-FFF2-40B4-BE49-F238E27FC236}">
                  <a16:creationId xmlns:a16="http://schemas.microsoft.com/office/drawing/2014/main" id="{20D43F79-227D-4144-AA00-A9433C8C1709}"/>
                </a:ext>
              </a:extLst>
            </p:cNvPr>
            <p:cNvSpPr/>
            <p:nvPr/>
          </p:nvSpPr>
          <p:spPr>
            <a:xfrm flipH="1" flipV="1">
              <a:off x="6758273" y="3765985"/>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6" name="Curved Right Arrow 22">
              <a:extLst>
                <a:ext uri="{FF2B5EF4-FFF2-40B4-BE49-F238E27FC236}">
                  <a16:creationId xmlns:a16="http://schemas.microsoft.com/office/drawing/2014/main" id="{533A4D9E-8E45-48CF-83BB-C7B2E5E1B030}"/>
                </a:ext>
              </a:extLst>
            </p:cNvPr>
            <p:cNvSpPr/>
            <p:nvPr/>
          </p:nvSpPr>
          <p:spPr>
            <a:xfrm>
              <a:off x="5023839" y="3573962"/>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48" name="TextBox 47">
            <a:extLst>
              <a:ext uri="{FF2B5EF4-FFF2-40B4-BE49-F238E27FC236}">
                <a16:creationId xmlns:a16="http://schemas.microsoft.com/office/drawing/2014/main" id="{D0DA6AF1-E4EB-4E03-90D0-0BB091E273AF}"/>
              </a:ext>
            </a:extLst>
          </p:cNvPr>
          <p:cNvSpPr txBox="1"/>
          <p:nvPr/>
        </p:nvSpPr>
        <p:spPr>
          <a:xfrm>
            <a:off x="4634162" y="6067344"/>
            <a:ext cx="4267200" cy="6463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n-US" sz="1200" b="1" i="1" u="none" strike="noStrike" kern="0" cap="none" spc="0" normalizeH="0" baseline="0" noProof="0" dirty="0">
                <a:ln>
                  <a:noFill/>
                </a:ln>
                <a:solidFill>
                  <a:prstClr val="black"/>
                </a:solidFill>
                <a:effectLst/>
                <a:uLnTx/>
                <a:uFillTx/>
                <a:latin typeface="Calibri" panose="020F0502020204030204"/>
                <a:ea typeface="+mn-ea"/>
                <a:cs typeface="+mn-cs"/>
              </a:rPr>
              <a:t>Note: Curriculum proposals are reviewed in the order in which they are submitted into the COCI queue, to include revision requests resubmitted to CCCCO for review </a:t>
            </a:r>
          </a:p>
        </p:txBody>
      </p:sp>
      <p:pic>
        <p:nvPicPr>
          <p:cNvPr id="49" name="Picture 48">
            <a:extLst>
              <a:ext uri="{FF2B5EF4-FFF2-40B4-BE49-F238E27FC236}">
                <a16:creationId xmlns:a16="http://schemas.microsoft.com/office/drawing/2014/main" id="{56A22855-930C-4F23-A190-1B77E88005D2}"/>
              </a:ext>
            </a:extLst>
          </p:cNvPr>
          <p:cNvPicPr>
            <a:picLocks noChangeAspect="1"/>
          </p:cNvPicPr>
          <p:nvPr/>
        </p:nvPicPr>
        <p:blipFill>
          <a:blip r:embed="rId8"/>
          <a:stretch>
            <a:fillRect/>
          </a:stretch>
        </p:blipFill>
        <p:spPr>
          <a:xfrm>
            <a:off x="6202983" y="4105405"/>
            <a:ext cx="1807651" cy="1773016"/>
          </a:xfrm>
          <a:prstGeom prst="rect">
            <a:avLst/>
          </a:prstGeom>
        </p:spPr>
      </p:pic>
      <p:grpSp>
        <p:nvGrpSpPr>
          <p:cNvPr id="51" name="Group 50">
            <a:extLst>
              <a:ext uri="{FF2B5EF4-FFF2-40B4-BE49-F238E27FC236}">
                <a16:creationId xmlns:a16="http://schemas.microsoft.com/office/drawing/2014/main" id="{45509F6F-A0FD-4210-ADD4-36DD78B8C8BF}"/>
              </a:ext>
            </a:extLst>
          </p:cNvPr>
          <p:cNvGrpSpPr/>
          <p:nvPr/>
        </p:nvGrpSpPr>
        <p:grpSpPr>
          <a:xfrm>
            <a:off x="419195" y="4905946"/>
            <a:ext cx="3154604" cy="1602691"/>
            <a:chOff x="274396" y="4697140"/>
            <a:chExt cx="4014937" cy="1996978"/>
          </a:xfrm>
        </p:grpSpPr>
        <p:pic>
          <p:nvPicPr>
            <p:cNvPr id="47" name="Picture 2" descr="http://blog.digstudent.co.uk/wp-content/uploads/2015/01/Revision-Tips.jpg">
              <a:extLst>
                <a:ext uri="{FF2B5EF4-FFF2-40B4-BE49-F238E27FC236}">
                  <a16:creationId xmlns:a16="http://schemas.microsoft.com/office/drawing/2014/main" id="{17C657E1-A0C3-4EE2-BA7A-9A33B8D490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96" y="4697140"/>
              <a:ext cx="4014937" cy="1996978"/>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4171282A-E511-4671-89F8-D07A68467047}"/>
                </a:ext>
              </a:extLst>
            </p:cNvPr>
            <p:cNvPicPr>
              <a:picLocks noChangeAspect="1"/>
            </p:cNvPicPr>
            <p:nvPr/>
          </p:nvPicPr>
          <p:blipFill>
            <a:blip r:embed="rId10"/>
            <a:stretch>
              <a:fillRect/>
            </a:stretch>
          </p:blipFill>
          <p:spPr>
            <a:xfrm>
              <a:off x="381000" y="6024631"/>
              <a:ext cx="2133600" cy="663438"/>
            </a:xfrm>
            <a:prstGeom prst="rect">
              <a:avLst/>
            </a:prstGeom>
          </p:spPr>
        </p:pic>
      </p:grpSp>
    </p:spTree>
    <p:extLst>
      <p:ext uri="{BB962C8B-B14F-4D97-AF65-F5344CB8AC3E}">
        <p14:creationId xmlns:p14="http://schemas.microsoft.com/office/powerpoint/2010/main" val="908891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Submission</a:t>
            </a:r>
          </a:p>
        </p:txBody>
      </p:sp>
      <p:grpSp>
        <p:nvGrpSpPr>
          <p:cNvPr id="5" name="Group 4">
            <a:extLst>
              <a:ext uri="{FF2B5EF4-FFF2-40B4-BE49-F238E27FC236}">
                <a16:creationId xmlns:a16="http://schemas.microsoft.com/office/drawing/2014/main" id="{8949936D-97C5-4F9A-97C7-48A6F35E00A3}"/>
              </a:ext>
            </a:extLst>
          </p:cNvPr>
          <p:cNvGrpSpPr/>
          <p:nvPr/>
        </p:nvGrpSpPr>
        <p:grpSpPr>
          <a:xfrm>
            <a:off x="259080" y="1386840"/>
            <a:ext cx="8656320" cy="5166358"/>
            <a:chOff x="259080" y="1386840"/>
            <a:chExt cx="8656320" cy="5166358"/>
          </a:xfrm>
        </p:grpSpPr>
        <p:sp>
          <p:nvSpPr>
            <p:cNvPr id="6" name="Freeform: Shape 5">
              <a:extLst>
                <a:ext uri="{FF2B5EF4-FFF2-40B4-BE49-F238E27FC236}">
                  <a16:creationId xmlns:a16="http://schemas.microsoft.com/office/drawing/2014/main" id="{591B4A88-DC45-431A-98BC-15D23646BD34}"/>
                </a:ext>
              </a:extLst>
            </p:cNvPr>
            <p:cNvSpPr/>
            <p:nvPr/>
          </p:nvSpPr>
          <p:spPr>
            <a:xfrm>
              <a:off x="259080" y="1386840"/>
              <a:ext cx="8656320" cy="1541144"/>
            </a:xfrm>
            <a:custGeom>
              <a:avLst/>
              <a:gdLst>
                <a:gd name="connsiteX0" fmla="*/ 0 w 8656320"/>
                <a:gd name="connsiteY0" fmla="*/ 164782 h 1647824"/>
                <a:gd name="connsiteX1" fmla="*/ 164782 w 8656320"/>
                <a:gd name="connsiteY1" fmla="*/ 0 h 1647824"/>
                <a:gd name="connsiteX2" fmla="*/ 8491538 w 8656320"/>
                <a:gd name="connsiteY2" fmla="*/ 0 h 1647824"/>
                <a:gd name="connsiteX3" fmla="*/ 8656320 w 8656320"/>
                <a:gd name="connsiteY3" fmla="*/ 164782 h 1647824"/>
                <a:gd name="connsiteX4" fmla="*/ 8656320 w 8656320"/>
                <a:gd name="connsiteY4" fmla="*/ 1483042 h 1647824"/>
                <a:gd name="connsiteX5" fmla="*/ 8491538 w 8656320"/>
                <a:gd name="connsiteY5" fmla="*/ 1647824 h 1647824"/>
                <a:gd name="connsiteX6" fmla="*/ 164782 w 8656320"/>
                <a:gd name="connsiteY6" fmla="*/ 1647824 h 1647824"/>
                <a:gd name="connsiteX7" fmla="*/ 0 w 8656320"/>
                <a:gd name="connsiteY7" fmla="*/ 1483042 h 1647824"/>
                <a:gd name="connsiteX8" fmla="*/ 0 w 8656320"/>
                <a:gd name="connsiteY8" fmla="*/ 164782 h 164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6320" h="1647824">
                  <a:moveTo>
                    <a:pt x="0" y="164782"/>
                  </a:moveTo>
                  <a:cubicBezTo>
                    <a:pt x="0" y="73775"/>
                    <a:pt x="73775" y="0"/>
                    <a:pt x="164782" y="0"/>
                  </a:cubicBezTo>
                  <a:lnTo>
                    <a:pt x="8491538" y="0"/>
                  </a:lnTo>
                  <a:cubicBezTo>
                    <a:pt x="8582545" y="0"/>
                    <a:pt x="8656320" y="73775"/>
                    <a:pt x="8656320" y="164782"/>
                  </a:cubicBezTo>
                  <a:lnTo>
                    <a:pt x="8656320" y="1483042"/>
                  </a:lnTo>
                  <a:cubicBezTo>
                    <a:pt x="8656320" y="1574049"/>
                    <a:pt x="8582545" y="1647824"/>
                    <a:pt x="8491538" y="1647824"/>
                  </a:cubicBezTo>
                  <a:lnTo>
                    <a:pt x="164782" y="1647824"/>
                  </a:lnTo>
                  <a:cubicBezTo>
                    <a:pt x="73775" y="1647824"/>
                    <a:pt x="0" y="1574049"/>
                    <a:pt x="0" y="1483042"/>
                  </a:cubicBezTo>
                  <a:lnTo>
                    <a:pt x="0" y="16478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79866" tIns="83820" rIns="83821" bIns="83820" numCol="1" spcCol="1270" anchor="ctr" anchorCtr="0">
              <a:noAutofit/>
            </a:bodyPr>
            <a:lstStyle/>
            <a:p>
              <a:pPr marL="0" lvl="0" indent="0" algn="l" defTabSz="977900">
                <a:lnSpc>
                  <a:spcPct val="90000"/>
                </a:lnSpc>
                <a:spcBef>
                  <a:spcPct val="0"/>
                </a:spcBef>
                <a:spcAft>
                  <a:spcPct val="35000"/>
                </a:spcAft>
                <a:buNone/>
              </a:pPr>
              <a:r>
                <a:rPr lang="en-US" sz="2400" kern="1200" dirty="0"/>
                <a:t>Courses must first be approved before the college can submit a proposal for a new CDCP </a:t>
              </a:r>
              <a:r>
                <a:rPr lang="en-US" sz="2400" kern="1200" dirty="0" smtClean="0"/>
                <a:t>program  </a:t>
              </a:r>
              <a:endParaRPr lang="en-US" sz="2400" kern="1200" dirty="0"/>
            </a:p>
          </p:txBody>
        </p:sp>
        <p:sp>
          <p:nvSpPr>
            <p:cNvPr id="8" name="Freeform: Shape 7">
              <a:extLst>
                <a:ext uri="{FF2B5EF4-FFF2-40B4-BE49-F238E27FC236}">
                  <a16:creationId xmlns:a16="http://schemas.microsoft.com/office/drawing/2014/main" id="{9CB78638-95E9-4A4A-AE49-2359EF8E97A9}"/>
                </a:ext>
              </a:extLst>
            </p:cNvPr>
            <p:cNvSpPr/>
            <p:nvPr/>
          </p:nvSpPr>
          <p:spPr>
            <a:xfrm>
              <a:off x="259080" y="3092767"/>
              <a:ext cx="8656320" cy="1647824"/>
            </a:xfrm>
            <a:custGeom>
              <a:avLst/>
              <a:gdLst>
                <a:gd name="connsiteX0" fmla="*/ 0 w 8656320"/>
                <a:gd name="connsiteY0" fmla="*/ 164782 h 1647824"/>
                <a:gd name="connsiteX1" fmla="*/ 164782 w 8656320"/>
                <a:gd name="connsiteY1" fmla="*/ 0 h 1647824"/>
                <a:gd name="connsiteX2" fmla="*/ 8491538 w 8656320"/>
                <a:gd name="connsiteY2" fmla="*/ 0 h 1647824"/>
                <a:gd name="connsiteX3" fmla="*/ 8656320 w 8656320"/>
                <a:gd name="connsiteY3" fmla="*/ 164782 h 1647824"/>
                <a:gd name="connsiteX4" fmla="*/ 8656320 w 8656320"/>
                <a:gd name="connsiteY4" fmla="*/ 1483042 h 1647824"/>
                <a:gd name="connsiteX5" fmla="*/ 8491538 w 8656320"/>
                <a:gd name="connsiteY5" fmla="*/ 1647824 h 1647824"/>
                <a:gd name="connsiteX6" fmla="*/ 164782 w 8656320"/>
                <a:gd name="connsiteY6" fmla="*/ 1647824 h 1647824"/>
                <a:gd name="connsiteX7" fmla="*/ 0 w 8656320"/>
                <a:gd name="connsiteY7" fmla="*/ 1483042 h 1647824"/>
                <a:gd name="connsiteX8" fmla="*/ 0 w 8656320"/>
                <a:gd name="connsiteY8" fmla="*/ 164782 h 164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6320" h="1647824">
                  <a:moveTo>
                    <a:pt x="0" y="164782"/>
                  </a:moveTo>
                  <a:cubicBezTo>
                    <a:pt x="0" y="73775"/>
                    <a:pt x="73775" y="0"/>
                    <a:pt x="164782" y="0"/>
                  </a:cubicBezTo>
                  <a:lnTo>
                    <a:pt x="8491538" y="0"/>
                  </a:lnTo>
                  <a:cubicBezTo>
                    <a:pt x="8582545" y="0"/>
                    <a:pt x="8656320" y="73775"/>
                    <a:pt x="8656320" y="164782"/>
                  </a:cubicBezTo>
                  <a:lnTo>
                    <a:pt x="8656320" y="1483042"/>
                  </a:lnTo>
                  <a:cubicBezTo>
                    <a:pt x="8656320" y="1574049"/>
                    <a:pt x="8582545" y="1647824"/>
                    <a:pt x="8491538" y="1647824"/>
                  </a:cubicBezTo>
                  <a:lnTo>
                    <a:pt x="164782" y="1647824"/>
                  </a:lnTo>
                  <a:cubicBezTo>
                    <a:pt x="73775" y="1647824"/>
                    <a:pt x="0" y="1574049"/>
                    <a:pt x="0" y="1483042"/>
                  </a:cubicBezTo>
                  <a:lnTo>
                    <a:pt x="0" y="16478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79866" tIns="83820" rIns="83821" bIns="83820" numCol="1" spcCol="1270" anchor="ctr" anchorCtr="0">
              <a:noAutofit/>
            </a:bodyPr>
            <a:lstStyle/>
            <a:p>
              <a:pPr marL="0" lvl="0" indent="0" algn="l" defTabSz="977900">
                <a:lnSpc>
                  <a:spcPct val="90000"/>
                </a:lnSpc>
                <a:spcBef>
                  <a:spcPct val="0"/>
                </a:spcBef>
                <a:spcAft>
                  <a:spcPct val="35000"/>
                </a:spcAft>
                <a:buNone/>
              </a:pPr>
              <a:r>
                <a:rPr lang="en-US" sz="2400" kern="1200" dirty="0"/>
                <a:t>CDCP funding for courses that are part of a CDCP program cannot be received until the program is </a:t>
              </a:r>
              <a:r>
                <a:rPr lang="en-US" sz="2400" kern="1200" dirty="0" smtClean="0"/>
                <a:t>approved </a:t>
              </a:r>
              <a:endParaRPr lang="en-US" sz="2400" kern="1200" dirty="0"/>
            </a:p>
          </p:txBody>
        </p:sp>
        <p:sp>
          <p:nvSpPr>
            <p:cNvPr id="10" name="Freeform: Shape 9">
              <a:extLst>
                <a:ext uri="{FF2B5EF4-FFF2-40B4-BE49-F238E27FC236}">
                  <a16:creationId xmlns:a16="http://schemas.microsoft.com/office/drawing/2014/main" id="{F48C5015-CD96-4BE4-9D98-2FEA7484BFB5}"/>
                </a:ext>
              </a:extLst>
            </p:cNvPr>
            <p:cNvSpPr/>
            <p:nvPr/>
          </p:nvSpPr>
          <p:spPr>
            <a:xfrm>
              <a:off x="259080" y="4905374"/>
              <a:ext cx="8656320" cy="1647824"/>
            </a:xfrm>
            <a:custGeom>
              <a:avLst/>
              <a:gdLst>
                <a:gd name="connsiteX0" fmla="*/ 0 w 8656320"/>
                <a:gd name="connsiteY0" fmla="*/ 164782 h 1647824"/>
                <a:gd name="connsiteX1" fmla="*/ 164782 w 8656320"/>
                <a:gd name="connsiteY1" fmla="*/ 0 h 1647824"/>
                <a:gd name="connsiteX2" fmla="*/ 8491538 w 8656320"/>
                <a:gd name="connsiteY2" fmla="*/ 0 h 1647824"/>
                <a:gd name="connsiteX3" fmla="*/ 8656320 w 8656320"/>
                <a:gd name="connsiteY3" fmla="*/ 164782 h 1647824"/>
                <a:gd name="connsiteX4" fmla="*/ 8656320 w 8656320"/>
                <a:gd name="connsiteY4" fmla="*/ 1483042 h 1647824"/>
                <a:gd name="connsiteX5" fmla="*/ 8491538 w 8656320"/>
                <a:gd name="connsiteY5" fmla="*/ 1647824 h 1647824"/>
                <a:gd name="connsiteX6" fmla="*/ 164782 w 8656320"/>
                <a:gd name="connsiteY6" fmla="*/ 1647824 h 1647824"/>
                <a:gd name="connsiteX7" fmla="*/ 0 w 8656320"/>
                <a:gd name="connsiteY7" fmla="*/ 1483042 h 1647824"/>
                <a:gd name="connsiteX8" fmla="*/ 0 w 8656320"/>
                <a:gd name="connsiteY8" fmla="*/ 164782 h 164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6320" h="1647824">
                  <a:moveTo>
                    <a:pt x="0" y="164782"/>
                  </a:moveTo>
                  <a:cubicBezTo>
                    <a:pt x="0" y="73775"/>
                    <a:pt x="73775" y="0"/>
                    <a:pt x="164782" y="0"/>
                  </a:cubicBezTo>
                  <a:lnTo>
                    <a:pt x="8491538" y="0"/>
                  </a:lnTo>
                  <a:cubicBezTo>
                    <a:pt x="8582545" y="0"/>
                    <a:pt x="8656320" y="73775"/>
                    <a:pt x="8656320" y="164782"/>
                  </a:cubicBezTo>
                  <a:lnTo>
                    <a:pt x="8656320" y="1483042"/>
                  </a:lnTo>
                  <a:cubicBezTo>
                    <a:pt x="8656320" y="1574049"/>
                    <a:pt x="8582545" y="1647824"/>
                    <a:pt x="8491538" y="1647824"/>
                  </a:cubicBezTo>
                  <a:lnTo>
                    <a:pt x="164782" y="1647824"/>
                  </a:lnTo>
                  <a:cubicBezTo>
                    <a:pt x="73775" y="1647824"/>
                    <a:pt x="0" y="1574049"/>
                    <a:pt x="0" y="1483042"/>
                  </a:cubicBezTo>
                  <a:lnTo>
                    <a:pt x="0" y="16478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79866" tIns="83820" rIns="83821" bIns="83820" numCol="1" spcCol="1270" anchor="ctr" anchorCtr="0">
              <a:noAutofit/>
            </a:bodyPr>
            <a:lstStyle/>
            <a:p>
              <a:pPr marL="0" lvl="0" indent="0" algn="l" defTabSz="977900">
                <a:lnSpc>
                  <a:spcPct val="90000"/>
                </a:lnSpc>
                <a:spcBef>
                  <a:spcPct val="0"/>
                </a:spcBef>
                <a:spcAft>
                  <a:spcPct val="35000"/>
                </a:spcAft>
                <a:buNone/>
              </a:pPr>
              <a:r>
                <a:rPr lang="en-US" sz="2400" kern="1200" dirty="0"/>
                <a:t>Cannot divide a class that is 110 hours or less into two courses to create a </a:t>
              </a:r>
              <a:r>
                <a:rPr lang="en-US" sz="2400" kern="1200" dirty="0" smtClean="0"/>
                <a:t>certificate </a:t>
              </a:r>
              <a:endParaRPr lang="en-US" sz="2400" kern="1200" dirty="0"/>
            </a:p>
          </p:txBody>
        </p:sp>
      </p:grpSp>
      <p:pic>
        <p:nvPicPr>
          <p:cNvPr id="14" name="Picture 13">
            <a:extLst>
              <a:ext uri="{FF2B5EF4-FFF2-40B4-BE49-F238E27FC236}">
                <a16:creationId xmlns:a16="http://schemas.microsoft.com/office/drawing/2014/main" id="{432A2338-D28B-4836-974F-95889B91DB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0874" y1="26750" x2="70874" y2="26750"/>
                        <a14:foregroundMark x1="47573" y1="42750" x2="47573" y2="42750"/>
                        <a14:foregroundMark x1="53074" y1="36250" x2="53074" y2="36250"/>
                        <a14:foregroundMark x1="69579" y1="46250" x2="69579" y2="46250"/>
                        <a14:foregroundMark x1="53722" y1="58250" x2="53074" y2="61250"/>
                        <a14:foregroundMark x1="43366" y1="47250" x2="43366" y2="47250"/>
                      </a14:backgroundRemoval>
                    </a14:imgEffect>
                  </a14:imgLayer>
                </a14:imgProps>
              </a:ext>
            </a:extLst>
          </a:blip>
          <a:stretch>
            <a:fillRect/>
          </a:stretch>
        </p:blipFill>
        <p:spPr>
          <a:xfrm>
            <a:off x="457200" y="4791550"/>
            <a:ext cx="1448801" cy="1875471"/>
          </a:xfrm>
          <a:prstGeom prst="rect">
            <a:avLst/>
          </a:prstGeom>
        </p:spPr>
      </p:pic>
      <p:pic>
        <p:nvPicPr>
          <p:cNvPr id="16" name="Picture 15">
            <a:extLst>
              <a:ext uri="{FF2B5EF4-FFF2-40B4-BE49-F238E27FC236}">
                <a16:creationId xmlns:a16="http://schemas.microsoft.com/office/drawing/2014/main" id="{B3234CA4-1BCE-41CC-AE3B-6DFAF81038D0}"/>
              </a:ext>
            </a:extLst>
          </p:cNvPr>
          <p:cNvPicPr>
            <a:picLocks noChangeAspect="1"/>
          </p:cNvPicPr>
          <p:nvPr/>
        </p:nvPicPr>
        <p:blipFill>
          <a:blip r:embed="rId5">
            <a:extLst/>
          </a:blip>
          <a:stretch>
            <a:fillRect/>
          </a:stretch>
        </p:blipFill>
        <p:spPr>
          <a:xfrm>
            <a:off x="228600" y="1128297"/>
            <a:ext cx="1857876" cy="1951550"/>
          </a:xfrm>
          <a:prstGeom prst="rect">
            <a:avLst/>
          </a:prstGeom>
        </p:spPr>
      </p:pic>
      <p:pic>
        <p:nvPicPr>
          <p:cNvPr id="17" name="Picture 16">
            <a:extLst>
              <a:ext uri="{FF2B5EF4-FFF2-40B4-BE49-F238E27FC236}">
                <a16:creationId xmlns:a16="http://schemas.microsoft.com/office/drawing/2014/main" id="{34A7815E-BDEA-4B5A-8179-BC71F2BD179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8571" y1="10526" x2="48571" y2="10526"/>
                        <a14:foregroundMark x1="46000" y1="19474" x2="46000" y2="19474"/>
                        <a14:foregroundMark x1="46000" y1="41579" x2="46000" y2="41579"/>
                        <a14:foregroundMark x1="37714" y1="55789" x2="37714" y2="55789"/>
                      </a14:backgroundRemoval>
                    </a14:imgEffect>
                    <a14:imgEffect>
                      <a14:saturation sat="0"/>
                    </a14:imgEffect>
                  </a14:imgLayer>
                </a14:imgProps>
              </a:ext>
            </a:extLst>
          </a:blip>
          <a:stretch>
            <a:fillRect/>
          </a:stretch>
        </p:blipFill>
        <p:spPr>
          <a:xfrm>
            <a:off x="40744" y="3193671"/>
            <a:ext cx="2475858" cy="1344037"/>
          </a:xfrm>
          <a:prstGeom prst="rect">
            <a:avLst/>
          </a:prstGeom>
        </p:spPr>
      </p:pic>
    </p:spTree>
    <p:extLst>
      <p:ext uri="{BB962C8B-B14F-4D97-AF65-F5344CB8AC3E}">
        <p14:creationId xmlns:p14="http://schemas.microsoft.com/office/powerpoint/2010/main" val="130139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C6FE-8CDD-4D5F-BFD9-9E7FD07A68DC}"/>
              </a:ext>
            </a:extLst>
          </p:cNvPr>
          <p:cNvSpPr>
            <a:spLocks noGrp="1"/>
          </p:cNvSpPr>
          <p:nvPr>
            <p:ph type="title"/>
          </p:nvPr>
        </p:nvSpPr>
        <p:spPr/>
        <p:txBody>
          <a:bodyPr>
            <a:normAutofit fontScale="90000"/>
          </a:bodyPr>
          <a:lstStyle/>
          <a:p>
            <a:pPr algn="ctr"/>
            <a:r>
              <a:rPr lang="en-US" b="1" dirty="0"/>
              <a:t>Short-term Vocational Certificate Proposals</a:t>
            </a:r>
          </a:p>
        </p:txBody>
      </p:sp>
      <p:sp>
        <p:nvSpPr>
          <p:cNvPr id="3" name="Content Placeholder 2">
            <a:extLst>
              <a:ext uri="{FF2B5EF4-FFF2-40B4-BE49-F238E27FC236}">
                <a16:creationId xmlns:a16="http://schemas.microsoft.com/office/drawing/2014/main" id="{8D7802A9-BD30-4004-A286-006F0719CB8E}"/>
              </a:ext>
            </a:extLst>
          </p:cNvPr>
          <p:cNvSpPr>
            <a:spLocks noGrp="1"/>
          </p:cNvSpPr>
          <p:nvPr>
            <p:ph idx="1"/>
          </p:nvPr>
        </p:nvSpPr>
        <p:spPr/>
        <p:txBody>
          <a:bodyPr>
            <a:normAutofit lnSpcReduction="10000"/>
          </a:bodyPr>
          <a:lstStyle/>
          <a:p>
            <a:r>
              <a:rPr lang="en-US" dirty="0"/>
              <a:t>STV program proposals must provide evidence of high employment potential in one of two ways: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 regional or advisory input required for STV certificate proposals</a:t>
            </a:r>
          </a:p>
          <a:p>
            <a:endParaRPr lang="en-US" dirty="0"/>
          </a:p>
        </p:txBody>
      </p:sp>
      <p:graphicFrame>
        <p:nvGraphicFramePr>
          <p:cNvPr id="5" name="Table 4">
            <a:extLst>
              <a:ext uri="{FF2B5EF4-FFF2-40B4-BE49-F238E27FC236}">
                <a16:creationId xmlns:a16="http://schemas.microsoft.com/office/drawing/2014/main" id="{868DBBB2-86DB-43AC-A888-28EF6B650555}"/>
              </a:ext>
            </a:extLst>
          </p:cNvPr>
          <p:cNvGraphicFramePr>
            <a:graphicFrameLocks noGrp="1"/>
          </p:cNvGraphicFramePr>
          <p:nvPr>
            <p:extLst>
              <p:ext uri="{D42A27DB-BD31-4B8C-83A1-F6EECF244321}">
                <p14:modId xmlns:p14="http://schemas.microsoft.com/office/powerpoint/2010/main" val="1218411500"/>
              </p:ext>
            </p:extLst>
          </p:nvPr>
        </p:nvGraphicFramePr>
        <p:xfrm>
          <a:off x="624840" y="2540000"/>
          <a:ext cx="8061960" cy="2717800"/>
        </p:xfrm>
        <a:graphic>
          <a:graphicData uri="http://schemas.openxmlformats.org/drawingml/2006/table">
            <a:tbl>
              <a:tblPr firstRow="1" bandRow="1">
                <a:tableStyleId>{E8B1032C-EA38-4F05-BA0D-38AFFFC7BED3}</a:tableStyleId>
              </a:tblPr>
              <a:tblGrid>
                <a:gridCol w="8061960">
                  <a:extLst>
                    <a:ext uri="{9D8B030D-6E8A-4147-A177-3AD203B41FA5}">
                      <a16:colId xmlns:a16="http://schemas.microsoft.com/office/drawing/2014/main" val="1627433905"/>
                    </a:ext>
                  </a:extLst>
                </a:gridCol>
              </a:tblGrid>
              <a:tr h="135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Identify the area of instruction on the list of occupational titles with high employment potential (</a:t>
                      </a:r>
                      <a:r>
                        <a:rPr lang="en-US" sz="2400" b="0" dirty="0">
                          <a:hlinkClick r:id="rId3"/>
                        </a:rPr>
                        <a:t>http://www.labormarketinfo.ca.gov</a:t>
                      </a:r>
                      <a:r>
                        <a:rPr lang="en-US" sz="2400" b="0" dirty="0"/>
                        <a:t> ) </a:t>
                      </a:r>
                    </a:p>
                  </a:txBody>
                  <a:tcPr anchor="ctr">
                    <a:solidFill>
                      <a:schemeClr val="accent3">
                        <a:lumMod val="20000"/>
                        <a:lumOff val="80000"/>
                      </a:schemeClr>
                    </a:solidFill>
                  </a:tcPr>
                </a:tc>
                <a:extLst>
                  <a:ext uri="{0D108BD9-81ED-4DB2-BD59-A6C34878D82A}">
                    <a16:rowId xmlns:a16="http://schemas.microsoft.com/office/drawing/2014/main" val="1474233017"/>
                  </a:ext>
                </a:extLst>
              </a:tr>
              <a:tr h="135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Attach another data source containing current labor market or job availability data with an explanation of how the data is verified </a:t>
                      </a:r>
                    </a:p>
                  </a:txBody>
                  <a:tcPr anchor="ctr"/>
                </a:tc>
                <a:extLst>
                  <a:ext uri="{0D108BD9-81ED-4DB2-BD59-A6C34878D82A}">
                    <a16:rowId xmlns:a16="http://schemas.microsoft.com/office/drawing/2014/main" val="729222166"/>
                  </a:ext>
                </a:extLst>
              </a:tr>
            </a:tbl>
          </a:graphicData>
        </a:graphic>
      </p:graphicFrame>
    </p:spTree>
    <p:extLst>
      <p:ext uri="{BB962C8B-B14F-4D97-AF65-F5344CB8AC3E}">
        <p14:creationId xmlns:p14="http://schemas.microsoft.com/office/powerpoint/2010/main" val="3901980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Field examples</a:t>
            </a:r>
            <a:endParaRPr lang="en-US" dirty="0">
              <a:solidFill>
                <a:schemeClr val="bg1"/>
              </a:solidFill>
            </a:endParaRPr>
          </a:p>
        </p:txBody>
      </p:sp>
      <p:sp>
        <p:nvSpPr>
          <p:cNvPr id="5" name="Text Placeholder 4"/>
          <p:cNvSpPr>
            <a:spLocks noGrp="1"/>
          </p:cNvSpPr>
          <p:nvPr>
            <p:ph type="body" idx="1"/>
          </p:nvPr>
        </p:nvSpPr>
        <p:spPr/>
        <p:txBody>
          <a:bodyPr>
            <a:normAutofit/>
          </a:bodyPr>
          <a:lstStyle/>
          <a:p>
            <a:r>
              <a:rPr lang="en-US" sz="2800" dirty="0" smtClean="0">
                <a:solidFill>
                  <a:srgbClr val="C00000"/>
                </a:solidFill>
              </a:rPr>
              <a:t>Program Rationale, Transcripts, Certificates</a:t>
            </a:r>
            <a:endParaRPr lang="en-US" sz="2800" dirty="0">
              <a:solidFill>
                <a:srgbClr val="C00000"/>
              </a:solidFill>
            </a:endParaRPr>
          </a:p>
        </p:txBody>
      </p:sp>
    </p:spTree>
    <p:extLst>
      <p:ext uri="{BB962C8B-B14F-4D97-AF65-F5344CB8AC3E}">
        <p14:creationId xmlns:p14="http://schemas.microsoft.com/office/powerpoint/2010/main" val="45909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cs typeface="Times New Roman"/>
              </a:rPr>
              <a:t>Getting Started</a:t>
            </a:r>
          </a:p>
        </p:txBody>
      </p:sp>
      <p:sp>
        <p:nvSpPr>
          <p:cNvPr id="3" name="Content Placeholder 2"/>
          <p:cNvSpPr>
            <a:spLocks noGrp="1"/>
          </p:cNvSpPr>
          <p:nvPr>
            <p:ph idx="1"/>
          </p:nvPr>
        </p:nvSpPr>
        <p:spPr/>
        <p:txBody>
          <a:bodyPr/>
          <a:lstStyle/>
          <a:p>
            <a:pPr marL="0" indent="0" algn="ctr">
              <a:buNone/>
            </a:pPr>
            <a:r>
              <a:rPr lang="en-US" b="0" dirty="0">
                <a:cs typeface="Times New Roman"/>
              </a:rPr>
              <a:t>On a scale of 1-10 (1 = rookie &amp; 10 = experienced veteran), </a:t>
            </a:r>
          </a:p>
          <a:p>
            <a:pPr marL="0" indent="0" algn="ctr">
              <a:buNone/>
            </a:pPr>
            <a:r>
              <a:rPr lang="en-US" sz="3200" b="1" dirty="0">
                <a:cs typeface="Times New Roman"/>
              </a:rPr>
              <a:t>where do you rate yourself in regards to your knowledge of noncredit?</a:t>
            </a:r>
          </a:p>
          <a:p>
            <a:endParaRPr lang="en-US" sz="2800" b="0" dirty="0">
              <a:latin typeface="Times New Roman"/>
              <a:cs typeface="Times New Roman"/>
            </a:endParaRPr>
          </a:p>
          <a:p>
            <a:endParaRPr lang="en-US" b="0" dirty="0">
              <a:latin typeface="Times New Roman"/>
              <a:cs typeface="Times New Roman"/>
            </a:endParaRPr>
          </a:p>
          <a:p>
            <a:endParaRPr lang="en-US" dirty="0">
              <a:latin typeface="Times New Roman"/>
              <a:cs typeface="Times New Roman"/>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33600" y="3496734"/>
            <a:ext cx="4876800" cy="2743200"/>
          </a:xfrm>
          <a:prstGeom prst="rect">
            <a:avLst/>
          </a:prstGeom>
        </p:spPr>
      </p:pic>
    </p:spTree>
    <p:extLst>
      <p:ext uri="{BB962C8B-B14F-4D97-AF65-F5344CB8AC3E}">
        <p14:creationId xmlns:p14="http://schemas.microsoft.com/office/powerpoint/2010/main" val="615840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24817" t="26968" r="26048" b="8769"/>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5825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l="24359" t="20284" r="25128" b="35498"/>
          <a:stretch/>
        </p:blipFill>
        <p:spPr bwMode="auto">
          <a:xfrm>
            <a:off x="-86061" y="0"/>
            <a:ext cx="9230061"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5355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25775" t="41544" r="26998" b="11787"/>
          <a:stretch/>
        </p:blipFill>
        <p:spPr bwMode="auto">
          <a:xfrm>
            <a:off x="0" y="0"/>
            <a:ext cx="914399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1690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87387" y="379051"/>
            <a:ext cx="8214360" cy="835583"/>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kern="0" dirty="0">
                <a:solidFill>
                  <a:srgbClr val="FFFFFF"/>
                </a:solidFill>
                <a:effectLst/>
                <a:latin typeface="Chalkboard"/>
              </a:rPr>
              <a:t>Pathways to Credit</a:t>
            </a:r>
          </a:p>
          <a:p>
            <a:pPr marL="0" marR="0" algn="ctr">
              <a:spcBef>
                <a:spcPts val="0"/>
              </a:spcBef>
              <a:spcAft>
                <a:spcPts val="0"/>
              </a:spcAft>
            </a:pPr>
            <a:r>
              <a:rPr lang="en-US" sz="1600" b="1" kern="0" dirty="0">
                <a:solidFill>
                  <a:srgbClr val="FFFFFF"/>
                </a:solidFill>
                <a:effectLst/>
                <a:latin typeface="Chalkboard"/>
              </a:rPr>
              <a:t>VESL Career Paths 2017-18 Expansion</a:t>
            </a:r>
            <a:endParaRPr lang="en-US" sz="1600" b="1" dirty="0">
              <a:solidFill>
                <a:srgbClr val="FFFFFF"/>
              </a:solidFill>
              <a:latin typeface="Chalkboard"/>
            </a:endParaRPr>
          </a:p>
          <a:p>
            <a:pPr marL="0" marR="0" algn="ctr">
              <a:spcBef>
                <a:spcPts val="0"/>
              </a:spcBef>
              <a:spcAft>
                <a:spcPts val="0"/>
              </a:spcAft>
            </a:pPr>
            <a:r>
              <a:rPr lang="en-US" sz="1600" b="1" kern="0" dirty="0">
                <a:solidFill>
                  <a:srgbClr val="FFFFFF"/>
                </a:solidFill>
                <a:effectLst/>
                <a:latin typeface="Chalkboard"/>
              </a:rPr>
              <a:t>ESL Department</a:t>
            </a:r>
            <a:endParaRPr lang="en-US" sz="1600" b="1" kern="0" dirty="0">
              <a:effectLst/>
              <a:latin typeface="Chalkboard"/>
            </a:endParaRPr>
          </a:p>
        </p:txBody>
      </p:sp>
      <p:sp>
        <p:nvSpPr>
          <p:cNvPr id="6" name="Text Box 6"/>
          <p:cNvSpPr txBox="1">
            <a:spLocks noChangeArrowheads="1"/>
          </p:cNvSpPr>
          <p:nvPr/>
        </p:nvSpPr>
        <p:spPr bwMode="auto">
          <a:xfrm>
            <a:off x="493395" y="1236921"/>
            <a:ext cx="8157210" cy="734824"/>
          </a:xfrm>
          <a:prstGeom prst="rect">
            <a:avLst/>
          </a:prstGeom>
          <a:solidFill>
            <a:srgbClr val="FFC000"/>
          </a:solidFill>
          <a:ln w="38100">
            <a:solidFill>
              <a:srgbClr val="F2F2F2"/>
            </a:solidFill>
            <a:miter lim="800000"/>
            <a:headEnd/>
            <a:tailEnd/>
          </a:ln>
          <a:effectLst>
            <a:outerShdw dist="28398" dir="3806097" algn="ctr" rotWithShape="0">
              <a:srgbClr val="7F5F00">
                <a:alpha val="50000"/>
              </a:srgbClr>
            </a:outerShdw>
          </a:effectLst>
        </p:spPr>
        <p:txBody>
          <a:bodyPr rot="0" vert="horz" wrap="square" lIns="91440" tIns="45720" rIns="91440" bIns="45720" anchor="t" anchorCtr="0" upright="1">
            <a:noAutofit/>
          </a:bodyPr>
          <a:lstStyle/>
          <a:p>
            <a:pPr marL="0" marR="0" algn="ctr">
              <a:spcBef>
                <a:spcPts val="0"/>
              </a:spcBef>
              <a:spcAft>
                <a:spcPts val="200"/>
              </a:spcAft>
            </a:pPr>
            <a:r>
              <a:rPr lang="en-US" sz="1600" b="1" u="sng" dirty="0">
                <a:effectLst/>
                <a:ea typeface="Times New Roman" panose="02020603050405020304" pitchFamily="18" charset="0"/>
              </a:rPr>
              <a:t>VESL 1</a:t>
            </a:r>
            <a:r>
              <a:rPr lang="en-US" sz="1600" b="1" u="sng" baseline="30000" dirty="0">
                <a:effectLst/>
                <a:ea typeface="Times New Roman" panose="02020603050405020304" pitchFamily="18" charset="0"/>
              </a:rPr>
              <a:t>st</a:t>
            </a:r>
            <a:r>
              <a:rPr lang="en-US" sz="1600" b="1" u="sng" dirty="0">
                <a:effectLst/>
                <a:ea typeface="Times New Roman" panose="02020603050405020304" pitchFamily="18" charset="0"/>
              </a:rPr>
              <a:t> Semester</a:t>
            </a:r>
            <a:endParaRPr lang="en-US" sz="1600" dirty="0">
              <a:effectLst/>
              <a:ea typeface="Times New Roman" panose="02020603050405020304" pitchFamily="18" charset="0"/>
            </a:endParaRPr>
          </a:p>
          <a:p>
            <a:pPr marL="0" marR="0" algn="ctr">
              <a:spcBef>
                <a:spcPts val="0"/>
              </a:spcBef>
              <a:spcAft>
                <a:spcPts val="0"/>
              </a:spcAft>
            </a:pPr>
            <a:r>
              <a:rPr lang="en-US" sz="1400" b="1" dirty="0">
                <a:effectLst/>
                <a:ea typeface="Times New Roman" panose="02020603050405020304" pitchFamily="18" charset="0"/>
              </a:rPr>
              <a:t>• ESL Speaking C   • ESL Writing C   • Career &amp; Life Planning   • Computer Keyboarding</a:t>
            </a:r>
            <a:endParaRPr lang="en-US" sz="1400" dirty="0">
              <a:effectLst/>
              <a:ea typeface="Times New Roman" panose="02020603050405020304" pitchFamily="18" charset="0"/>
            </a:endParaRPr>
          </a:p>
          <a:p>
            <a:pPr marL="0" marR="0">
              <a:spcBef>
                <a:spcPts val="0"/>
              </a:spcBef>
              <a:spcAft>
                <a:spcPts val="0"/>
              </a:spcAft>
            </a:pPr>
            <a:r>
              <a:rPr lang="en-US" sz="1400" b="1" dirty="0">
                <a:effectLst/>
                <a:ea typeface="Times New Roman" panose="02020603050405020304" pitchFamily="18" charset="0"/>
              </a:rPr>
              <a:t>                             (ESL SPKC</a:t>
            </a:r>
            <a:r>
              <a:rPr lang="en-US" sz="1400" b="1" dirty="0">
                <a:ea typeface="Times New Roman" panose="02020603050405020304" pitchFamily="18" charset="0"/>
              </a:rPr>
              <a:t>)            </a:t>
            </a:r>
            <a:r>
              <a:rPr lang="en-US" sz="1400" b="1" dirty="0">
                <a:effectLst/>
                <a:ea typeface="Times New Roman" panose="02020603050405020304" pitchFamily="18" charset="0"/>
              </a:rPr>
              <a:t>(ESL WTGC</a:t>
            </a:r>
            <a:r>
              <a:rPr lang="en-US" sz="1400" b="1" dirty="0">
                <a:ea typeface="Times New Roman" panose="02020603050405020304" pitchFamily="18" charset="0"/>
              </a:rPr>
              <a:t>)                </a:t>
            </a:r>
            <a:r>
              <a:rPr lang="en-US" sz="1400" b="1" dirty="0">
                <a:effectLst/>
                <a:ea typeface="Times New Roman" panose="02020603050405020304" pitchFamily="18" charset="0"/>
              </a:rPr>
              <a:t>(BS CNSL5)	</a:t>
            </a:r>
            <a:r>
              <a:rPr lang="en-US" sz="1400" b="1" dirty="0">
                <a:ea typeface="Times New Roman" panose="02020603050405020304" pitchFamily="18" charset="0"/>
              </a:rPr>
              <a:t>         </a:t>
            </a:r>
            <a:r>
              <a:rPr lang="en-US" sz="1400" b="1" dirty="0">
                <a:effectLst/>
                <a:ea typeface="Times New Roman" panose="02020603050405020304" pitchFamily="18" charset="0"/>
              </a:rPr>
              <a:t>(VOC CS11) </a:t>
            </a:r>
            <a:endParaRPr lang="en-US" sz="1400" dirty="0">
              <a:effectLst/>
              <a:ea typeface="Times New Roman" panose="02020603050405020304" pitchFamily="18" charset="0"/>
            </a:endParaRPr>
          </a:p>
        </p:txBody>
      </p:sp>
      <p:sp>
        <p:nvSpPr>
          <p:cNvPr id="7" name="Text Box 7"/>
          <p:cNvSpPr txBox="1">
            <a:spLocks noChangeArrowheads="1"/>
          </p:cNvSpPr>
          <p:nvPr/>
        </p:nvSpPr>
        <p:spPr bwMode="auto">
          <a:xfrm>
            <a:off x="459032" y="4008118"/>
            <a:ext cx="2592705" cy="1081048"/>
          </a:xfrm>
          <a:prstGeom prst="rect">
            <a:avLst/>
          </a:prstGeom>
          <a:solidFill>
            <a:srgbClr val="FFFFFF"/>
          </a:solidFill>
          <a:ln w="63500" cmpd="thickThin" algn="ctr">
            <a:solidFill>
              <a:srgbClr val="70AD47"/>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en-US" sz="1400" b="1" dirty="0">
                <a:effectLst/>
                <a:ea typeface="Times New Roman" panose="02020603050405020304" pitchFamily="18" charset="0"/>
              </a:rPr>
              <a:t>• ESU Academic English (LANG3) </a:t>
            </a:r>
            <a:endParaRPr lang="en-US" sz="1400" dirty="0">
              <a:effectLst/>
              <a:ea typeface="Times New Roman" panose="02020603050405020304" pitchFamily="18" charset="0"/>
            </a:endParaRPr>
          </a:p>
          <a:p>
            <a:r>
              <a:rPr lang="en-US" sz="1400" b="1" dirty="0">
                <a:effectLst/>
                <a:ea typeface="Times New Roman" panose="02020603050405020304" pitchFamily="18" charset="0"/>
              </a:rPr>
              <a:t>• Microcomputer </a:t>
            </a:r>
            <a:r>
              <a:rPr lang="en-US" sz="1400" b="1" dirty="0">
                <a:ea typeface="Times New Roman" panose="02020603050405020304" pitchFamily="18" charset="0"/>
              </a:rPr>
              <a:t>Applications (VOC CSB15)</a:t>
            </a:r>
            <a:endParaRPr lang="en-US" sz="1400" dirty="0">
              <a:ea typeface="Times New Roman" panose="02020603050405020304" pitchFamily="18" charset="0"/>
            </a:endParaRPr>
          </a:p>
          <a:p>
            <a:pPr marL="0" marR="0">
              <a:spcBef>
                <a:spcPts val="0"/>
              </a:spcBef>
              <a:spcAft>
                <a:spcPts val="0"/>
              </a:spcAft>
            </a:pPr>
            <a:endParaRPr lang="en-US" sz="1400" dirty="0">
              <a:effectLst/>
              <a:ea typeface="Times New Roman" panose="02020603050405020304" pitchFamily="18" charset="0"/>
            </a:endParaRPr>
          </a:p>
          <a:p>
            <a:pPr marL="0" marR="0" algn="ctr">
              <a:spcBef>
                <a:spcPts val="0"/>
              </a:spcBef>
              <a:spcAft>
                <a:spcPts val="0"/>
              </a:spcAft>
            </a:pPr>
            <a:r>
              <a:rPr lang="en-US" sz="1000" dirty="0">
                <a:effectLst/>
                <a:latin typeface="Chalkboard"/>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000" dirty="0">
                <a:effectLst/>
                <a:latin typeface="Chalkboard"/>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8" name="Text Box 14"/>
          <p:cNvSpPr txBox="1">
            <a:spLocks noChangeArrowheads="1"/>
          </p:cNvSpPr>
          <p:nvPr/>
        </p:nvSpPr>
        <p:spPr bwMode="auto">
          <a:xfrm>
            <a:off x="3876236" y="5606114"/>
            <a:ext cx="1414145" cy="1169693"/>
          </a:xfrm>
          <a:prstGeom prst="rect">
            <a:avLst/>
          </a:prstGeom>
          <a:solidFill>
            <a:srgbClr val="4472C4"/>
          </a:solidFill>
          <a:ln w="38100">
            <a:solidFill>
              <a:srgbClr val="F2F2F2"/>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r>
              <a:rPr lang="en-US" sz="1400" b="1" u="sng" dirty="0">
                <a:solidFill>
                  <a:schemeClr val="bg1"/>
                </a:solidFill>
                <a:effectLst/>
                <a:ea typeface="Times New Roman" panose="02020603050405020304" pitchFamily="18" charset="0"/>
              </a:rPr>
              <a:t>Health </a:t>
            </a:r>
            <a:r>
              <a:rPr lang="en-US" sz="1400" b="1" dirty="0">
                <a:solidFill>
                  <a:schemeClr val="bg1"/>
                </a:solidFill>
                <a:effectLst/>
                <a:ea typeface="Times New Roman" panose="02020603050405020304" pitchFamily="18" charset="0"/>
              </a:rPr>
              <a:t>Certificates and Degrees</a:t>
            </a:r>
            <a:endParaRPr lang="en-US" sz="1400" dirty="0">
              <a:solidFill>
                <a:schemeClr val="bg1"/>
              </a:solidFill>
              <a:effectLst/>
              <a:ea typeface="Times New Roman" panose="02020603050405020304" pitchFamily="18" charset="0"/>
            </a:endParaRPr>
          </a:p>
          <a:p>
            <a:pPr marL="0" marR="0" algn="ctr">
              <a:spcBef>
                <a:spcPts val="0"/>
              </a:spcBef>
              <a:spcAft>
                <a:spcPts val="0"/>
              </a:spcAft>
            </a:pPr>
            <a:r>
              <a:rPr lang="en-US" sz="1400" b="1" dirty="0">
                <a:solidFill>
                  <a:schemeClr val="bg1"/>
                </a:solidFill>
                <a:effectLst/>
                <a:ea typeface="Times New Roman" panose="02020603050405020304" pitchFamily="18" charset="0"/>
              </a:rPr>
              <a:t>Credit or Noncredit</a:t>
            </a:r>
            <a:endParaRPr lang="en-US" sz="1400" dirty="0">
              <a:solidFill>
                <a:schemeClr val="bg1"/>
              </a:solidFill>
              <a:effectLst/>
              <a:ea typeface="Times New Roman" panose="02020603050405020304" pitchFamily="18" charset="0"/>
            </a:endParaRPr>
          </a:p>
        </p:txBody>
      </p:sp>
      <p:sp>
        <p:nvSpPr>
          <p:cNvPr id="9" name="Text Box 33"/>
          <p:cNvSpPr txBox="1">
            <a:spLocks noChangeArrowheads="1"/>
          </p:cNvSpPr>
          <p:nvPr/>
        </p:nvSpPr>
        <p:spPr bwMode="auto">
          <a:xfrm>
            <a:off x="650632" y="3016431"/>
            <a:ext cx="2053590" cy="542875"/>
          </a:xfrm>
          <a:prstGeom prst="rect">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ctr" anchorCtr="0" upright="1">
            <a:noAutofit/>
          </a:bodyPr>
          <a:lstStyle/>
          <a:p>
            <a:pPr marL="0" marR="0" algn="ctr">
              <a:spcBef>
                <a:spcPts val="0"/>
              </a:spcBef>
              <a:spcAft>
                <a:spcPts val="0"/>
              </a:spcAft>
            </a:pPr>
            <a:r>
              <a:rPr lang="en-US" sz="1400" b="1" dirty="0">
                <a:solidFill>
                  <a:schemeClr val="bg1"/>
                </a:solidFill>
                <a:effectLst/>
              </a:rPr>
              <a:t>Credit Programs Pathway</a:t>
            </a:r>
          </a:p>
        </p:txBody>
      </p:sp>
      <p:sp>
        <p:nvSpPr>
          <p:cNvPr id="10" name="Text Box 34"/>
          <p:cNvSpPr txBox="1">
            <a:spLocks noChangeArrowheads="1"/>
          </p:cNvSpPr>
          <p:nvPr/>
        </p:nvSpPr>
        <p:spPr bwMode="auto">
          <a:xfrm>
            <a:off x="3533336" y="3027556"/>
            <a:ext cx="2057400" cy="542875"/>
          </a:xfrm>
          <a:prstGeom prst="rect">
            <a:avLst/>
          </a:prstGeom>
          <a:solidFill>
            <a:srgbClr val="4472C4"/>
          </a:solidFill>
          <a:ln w="38100">
            <a:solidFill>
              <a:srgbClr val="F2F2F2"/>
            </a:solidFill>
            <a:miter lim="800000"/>
            <a:headEnd/>
            <a:tailEnd/>
          </a:ln>
          <a:effectLst>
            <a:outerShdw dist="28398" dir="3806097" algn="ctr" rotWithShape="0">
              <a:srgbClr val="1F3763">
                <a:alpha val="50000"/>
              </a:srgbClr>
            </a:outerShdw>
          </a:effectLst>
        </p:spPr>
        <p:txBody>
          <a:bodyPr rot="0" vert="horz" wrap="square" lIns="91440" tIns="45720" rIns="91440" bIns="45720" anchor="ctr" anchorCtr="0" upright="1">
            <a:noAutofit/>
          </a:bodyPr>
          <a:lstStyle/>
          <a:p>
            <a:pPr marL="0" marR="0" algn="ctr">
              <a:spcBef>
                <a:spcPts val="0"/>
              </a:spcBef>
              <a:spcAft>
                <a:spcPts val="0"/>
              </a:spcAft>
            </a:pPr>
            <a:r>
              <a:rPr lang="en-US" sz="1400" b="1" dirty="0">
                <a:solidFill>
                  <a:schemeClr val="bg1"/>
                </a:solidFill>
                <a:effectLst/>
              </a:rPr>
              <a:t>Health Careers Pathway</a:t>
            </a:r>
          </a:p>
        </p:txBody>
      </p:sp>
      <p:sp>
        <p:nvSpPr>
          <p:cNvPr id="11" name="Text Box 35"/>
          <p:cNvSpPr txBox="1">
            <a:spLocks noChangeArrowheads="1"/>
          </p:cNvSpPr>
          <p:nvPr/>
        </p:nvSpPr>
        <p:spPr bwMode="auto">
          <a:xfrm>
            <a:off x="6338082" y="3045139"/>
            <a:ext cx="2057400" cy="533351"/>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ctr" anchorCtr="0" upright="1">
            <a:noAutofit/>
          </a:bodyPr>
          <a:lstStyle/>
          <a:p>
            <a:pPr marL="0" marR="0" algn="ctr">
              <a:spcBef>
                <a:spcPts val="0"/>
              </a:spcBef>
              <a:spcAft>
                <a:spcPts val="0"/>
              </a:spcAft>
            </a:pPr>
            <a:r>
              <a:rPr lang="en-US" sz="1400" b="1" dirty="0">
                <a:solidFill>
                  <a:schemeClr val="bg1"/>
                </a:solidFill>
                <a:effectLst/>
              </a:rPr>
              <a:t>Business Careers Pathways</a:t>
            </a:r>
          </a:p>
        </p:txBody>
      </p:sp>
      <p:sp>
        <p:nvSpPr>
          <p:cNvPr id="13" name="AutoShape 51"/>
          <p:cNvSpPr>
            <a:spLocks noChangeArrowheads="1"/>
          </p:cNvSpPr>
          <p:nvPr/>
        </p:nvSpPr>
        <p:spPr bwMode="auto">
          <a:xfrm>
            <a:off x="4474113" y="3581420"/>
            <a:ext cx="205740" cy="371441"/>
          </a:xfrm>
          <a:prstGeom prst="downArrow">
            <a:avLst>
              <a:gd name="adj1" fmla="val 50000"/>
              <a:gd name="adj2" fmla="val 45139"/>
            </a:avLst>
          </a:prstGeom>
          <a:solidFill>
            <a:srgbClr val="4472C4"/>
          </a:solidFill>
          <a:ln w="38100">
            <a:solidFill>
              <a:srgbClr val="F2F2F2"/>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endParaRPr lang="en-US"/>
          </a:p>
        </p:txBody>
      </p:sp>
      <p:sp>
        <p:nvSpPr>
          <p:cNvPr id="14" name="Text Box 52"/>
          <p:cNvSpPr txBox="1">
            <a:spLocks noChangeArrowheads="1"/>
          </p:cNvSpPr>
          <p:nvPr/>
        </p:nvSpPr>
        <p:spPr bwMode="auto">
          <a:xfrm>
            <a:off x="3338476" y="4007428"/>
            <a:ext cx="2554605" cy="1081048"/>
          </a:xfrm>
          <a:prstGeom prst="rect">
            <a:avLst/>
          </a:prstGeom>
          <a:solidFill>
            <a:srgbClr val="FFFFFF"/>
          </a:solidFill>
          <a:ln w="63500" cmpd="thickThin" algn="ctr">
            <a:solidFill>
              <a:srgbClr val="4472C4"/>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en-US" sz="1400" b="1" dirty="0">
                <a:effectLst/>
                <a:ea typeface="Times New Roman" panose="02020603050405020304" pitchFamily="18" charset="0"/>
              </a:rPr>
              <a:t>• ESL for Health Professionals (VHLTH) </a:t>
            </a:r>
            <a:endParaRPr lang="en-US" sz="1400" dirty="0">
              <a:effectLst/>
              <a:ea typeface="Times New Roman" panose="02020603050405020304" pitchFamily="18" charset="0"/>
            </a:endParaRPr>
          </a:p>
          <a:p>
            <a:pPr marL="0" marR="0">
              <a:spcBef>
                <a:spcPts val="0"/>
              </a:spcBef>
              <a:spcAft>
                <a:spcPts val="0"/>
              </a:spcAft>
            </a:pPr>
            <a:r>
              <a:rPr lang="en-US" sz="1400" b="1" dirty="0">
                <a:effectLst/>
                <a:ea typeface="Times New Roman" panose="02020603050405020304" pitchFamily="18" charset="0"/>
              </a:rPr>
              <a:t>• Microcomputer Applications</a:t>
            </a:r>
            <a:r>
              <a:rPr lang="en-US" sz="1400" dirty="0">
                <a:ea typeface="Times New Roman" panose="02020603050405020304" pitchFamily="18" charset="0"/>
              </a:rPr>
              <a:t> </a:t>
            </a:r>
            <a:r>
              <a:rPr lang="en-US" sz="1400" b="1" dirty="0">
                <a:effectLst/>
                <a:ea typeface="Times New Roman" panose="02020603050405020304" pitchFamily="18" charset="0"/>
              </a:rPr>
              <a:t>(VOC CSB15)</a:t>
            </a:r>
            <a:endParaRPr lang="en-US" sz="1400" dirty="0">
              <a:effectLst/>
              <a:ea typeface="Times New Roman" panose="02020603050405020304" pitchFamily="18" charset="0"/>
            </a:endParaRPr>
          </a:p>
        </p:txBody>
      </p:sp>
      <p:sp>
        <p:nvSpPr>
          <p:cNvPr id="15" name="Text Box 53"/>
          <p:cNvSpPr txBox="1">
            <a:spLocks noChangeArrowheads="1"/>
          </p:cNvSpPr>
          <p:nvPr/>
        </p:nvSpPr>
        <p:spPr bwMode="auto">
          <a:xfrm>
            <a:off x="6179819" y="3985549"/>
            <a:ext cx="2442210" cy="1169694"/>
          </a:xfrm>
          <a:prstGeom prst="rect">
            <a:avLst/>
          </a:prstGeom>
          <a:solidFill>
            <a:srgbClr val="FFFFFF"/>
          </a:solidFill>
          <a:ln w="63500" cmpd="thickThin" algn="ctr">
            <a:solidFill>
              <a:srgbClr val="ED7D3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en-US" sz="1400" b="1" dirty="0">
                <a:effectLst/>
                <a:ea typeface="Times New Roman" panose="02020603050405020304" pitchFamily="18" charset="0"/>
              </a:rPr>
              <a:t>• ESU Accounting (LANG3)</a:t>
            </a:r>
            <a:endParaRPr lang="en-US" sz="1400" dirty="0">
              <a:effectLst/>
              <a:ea typeface="Times New Roman" panose="02020603050405020304" pitchFamily="18" charset="0"/>
            </a:endParaRPr>
          </a:p>
          <a:p>
            <a:pPr marL="0" marR="0">
              <a:spcBef>
                <a:spcPts val="0"/>
              </a:spcBef>
              <a:spcAft>
                <a:spcPts val="0"/>
              </a:spcAft>
            </a:pPr>
            <a:r>
              <a:rPr lang="en-US" sz="1400" b="1" dirty="0">
                <a:effectLst/>
                <a:ea typeface="Times New Roman" panose="02020603050405020304" pitchFamily="18" charset="0"/>
              </a:rPr>
              <a:t>• ESU Hospitality (LANG3)</a:t>
            </a:r>
            <a:endParaRPr lang="en-US" sz="1400" dirty="0">
              <a:effectLst/>
              <a:ea typeface="Times New Roman" panose="02020603050405020304" pitchFamily="18" charset="0"/>
            </a:endParaRPr>
          </a:p>
          <a:p>
            <a:pPr marL="0" marR="0">
              <a:spcBef>
                <a:spcPts val="0"/>
              </a:spcBef>
              <a:spcAft>
                <a:spcPts val="0"/>
              </a:spcAft>
            </a:pPr>
            <a:r>
              <a:rPr lang="en-US" sz="1400" b="1" dirty="0">
                <a:effectLst/>
                <a:ea typeface="Times New Roman" panose="02020603050405020304" pitchFamily="18" charset="0"/>
              </a:rPr>
              <a:t>• Microcomputer Applications (VOC CSB15)</a:t>
            </a:r>
            <a:endParaRPr lang="en-US" sz="1400" dirty="0">
              <a:effectLst/>
              <a:ea typeface="Times New Roman" panose="02020603050405020304" pitchFamily="18" charset="0"/>
            </a:endParaRPr>
          </a:p>
          <a:p>
            <a:pPr marL="0" marR="0">
              <a:spcBef>
                <a:spcPts val="0"/>
              </a:spcBef>
              <a:spcAft>
                <a:spcPts val="0"/>
              </a:spcAft>
            </a:pPr>
            <a:r>
              <a:rPr lang="en-US" sz="1400" b="1" dirty="0">
                <a:effectLst/>
                <a:ea typeface="Times New Roman" panose="02020603050405020304" pitchFamily="18" charset="0"/>
              </a:rPr>
              <a:t>  </a:t>
            </a:r>
            <a:endParaRPr lang="en-US" sz="1400" dirty="0">
              <a:effectLst/>
              <a:ea typeface="Times New Roman" panose="02020603050405020304" pitchFamily="18" charset="0"/>
            </a:endParaRPr>
          </a:p>
        </p:txBody>
      </p:sp>
      <p:sp>
        <p:nvSpPr>
          <p:cNvPr id="16" name="Text Box 56"/>
          <p:cNvSpPr txBox="1">
            <a:spLocks noChangeArrowheads="1"/>
          </p:cNvSpPr>
          <p:nvPr/>
        </p:nvSpPr>
        <p:spPr bwMode="auto">
          <a:xfrm>
            <a:off x="517574" y="2280703"/>
            <a:ext cx="8157210" cy="323820"/>
          </a:xfrm>
          <a:prstGeom prst="rect">
            <a:avLst/>
          </a:prstGeom>
          <a:solidFill>
            <a:srgbClr val="FFC000"/>
          </a:solidFill>
          <a:ln w="38100">
            <a:solidFill>
              <a:srgbClr val="F2F2F2"/>
            </a:solidFill>
            <a:miter lim="800000"/>
            <a:headEnd/>
            <a:tailEnd/>
          </a:ln>
          <a:effectLst>
            <a:outerShdw dist="28398" dir="3806097" algn="ctr" rotWithShape="0">
              <a:srgbClr val="7F5F00">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r>
              <a:rPr lang="en-US" sz="1600" b="1" u="sng" dirty="0">
                <a:effectLst/>
                <a:ea typeface="Times New Roman" panose="02020603050405020304" pitchFamily="18" charset="0"/>
              </a:rPr>
              <a:t>VESL 2nd Semester: Transitions</a:t>
            </a:r>
            <a:endParaRPr lang="en-US" sz="1400" dirty="0">
              <a:effectLst/>
              <a:ea typeface="Times New Roman" panose="02020603050405020304" pitchFamily="18" charset="0"/>
            </a:endParaRPr>
          </a:p>
        </p:txBody>
      </p:sp>
      <p:sp>
        <p:nvSpPr>
          <p:cNvPr id="17" name="Text Box 57"/>
          <p:cNvSpPr txBox="1">
            <a:spLocks noChangeArrowheads="1"/>
          </p:cNvSpPr>
          <p:nvPr/>
        </p:nvSpPr>
        <p:spPr bwMode="auto">
          <a:xfrm>
            <a:off x="1053905" y="5581524"/>
            <a:ext cx="1414145" cy="1169693"/>
          </a:xfrm>
          <a:prstGeom prst="rect">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r>
              <a:rPr lang="en-US" sz="1400" b="1" u="sng" dirty="0">
                <a:solidFill>
                  <a:schemeClr val="bg1"/>
                </a:solidFill>
                <a:effectLst/>
                <a:ea typeface="Times New Roman" panose="02020603050405020304" pitchFamily="18" charset="0"/>
              </a:rPr>
              <a:t>College</a:t>
            </a:r>
            <a:endParaRPr lang="en-US" sz="1400" dirty="0">
              <a:solidFill>
                <a:schemeClr val="bg1"/>
              </a:solidFill>
              <a:effectLst/>
              <a:ea typeface="Times New Roman" panose="02020603050405020304" pitchFamily="18" charset="0"/>
            </a:endParaRPr>
          </a:p>
          <a:p>
            <a:pPr marL="0" marR="0" algn="ctr">
              <a:spcBef>
                <a:spcPts val="0"/>
              </a:spcBef>
              <a:spcAft>
                <a:spcPts val="0"/>
              </a:spcAft>
            </a:pPr>
            <a:r>
              <a:rPr lang="en-US" sz="1400" b="1" dirty="0">
                <a:solidFill>
                  <a:schemeClr val="bg1"/>
                </a:solidFill>
                <a:effectLst/>
                <a:ea typeface="Times New Roman" panose="02020603050405020304" pitchFamily="18" charset="0"/>
              </a:rPr>
              <a:t>A.A./A.S.</a:t>
            </a:r>
            <a:endParaRPr lang="en-US" sz="1400" dirty="0">
              <a:solidFill>
                <a:schemeClr val="bg1"/>
              </a:solidFill>
              <a:effectLst/>
              <a:ea typeface="Times New Roman" panose="02020603050405020304" pitchFamily="18" charset="0"/>
            </a:endParaRPr>
          </a:p>
          <a:p>
            <a:pPr marL="0" marR="0" algn="ctr">
              <a:spcBef>
                <a:spcPts val="0"/>
              </a:spcBef>
              <a:spcAft>
                <a:spcPts val="0"/>
              </a:spcAft>
            </a:pPr>
            <a:r>
              <a:rPr lang="en-US" sz="1400" b="1" dirty="0">
                <a:solidFill>
                  <a:schemeClr val="bg1"/>
                </a:solidFill>
                <a:effectLst/>
                <a:ea typeface="Times New Roman" panose="02020603050405020304" pitchFamily="18" charset="0"/>
              </a:rPr>
              <a:t>B.A./B.S.</a:t>
            </a:r>
            <a:endParaRPr lang="en-US" sz="1400" dirty="0">
              <a:solidFill>
                <a:schemeClr val="bg1"/>
              </a:solidFill>
              <a:effectLst/>
              <a:ea typeface="Times New Roman" panose="02020603050405020304" pitchFamily="18" charset="0"/>
            </a:endParaRPr>
          </a:p>
          <a:p>
            <a:pPr marL="0" marR="0" algn="ctr">
              <a:spcBef>
                <a:spcPts val="0"/>
              </a:spcBef>
              <a:spcAft>
                <a:spcPts val="0"/>
              </a:spcAft>
            </a:pPr>
            <a:r>
              <a:rPr lang="en-US" sz="1400" b="1" dirty="0">
                <a:solidFill>
                  <a:schemeClr val="bg1"/>
                </a:solidFill>
                <a:effectLst/>
                <a:ea typeface="Times New Roman" panose="02020603050405020304" pitchFamily="18" charset="0"/>
              </a:rPr>
              <a:t>M.A./M.S.</a:t>
            </a:r>
            <a:endParaRPr lang="en-US" sz="1400" dirty="0">
              <a:solidFill>
                <a:schemeClr val="bg1"/>
              </a:solidFill>
              <a:effectLst/>
              <a:ea typeface="Times New Roman" panose="02020603050405020304" pitchFamily="18" charset="0"/>
            </a:endParaRPr>
          </a:p>
        </p:txBody>
      </p:sp>
      <p:sp>
        <p:nvSpPr>
          <p:cNvPr id="18" name="Text Box 58"/>
          <p:cNvSpPr txBox="1">
            <a:spLocks noChangeArrowheads="1"/>
          </p:cNvSpPr>
          <p:nvPr/>
        </p:nvSpPr>
        <p:spPr bwMode="auto">
          <a:xfrm>
            <a:off x="6693852" y="5621079"/>
            <a:ext cx="1414145" cy="1169693"/>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r>
              <a:rPr lang="en-US" sz="1400" b="1" u="sng" dirty="0">
                <a:solidFill>
                  <a:schemeClr val="bg1"/>
                </a:solidFill>
                <a:effectLst/>
                <a:ea typeface="Times New Roman" panose="02020603050405020304" pitchFamily="18" charset="0"/>
              </a:rPr>
              <a:t>Business</a:t>
            </a:r>
            <a:r>
              <a:rPr lang="en-US" sz="1400" b="1" dirty="0">
                <a:solidFill>
                  <a:schemeClr val="bg1"/>
                </a:solidFill>
                <a:effectLst/>
                <a:ea typeface="Times New Roman" panose="02020603050405020304" pitchFamily="18" charset="0"/>
              </a:rPr>
              <a:t> Certificates and Degrees</a:t>
            </a:r>
            <a:endParaRPr lang="en-US" sz="1400" dirty="0">
              <a:solidFill>
                <a:schemeClr val="bg1"/>
              </a:solidFill>
              <a:effectLst/>
              <a:ea typeface="Times New Roman" panose="02020603050405020304" pitchFamily="18" charset="0"/>
            </a:endParaRPr>
          </a:p>
          <a:p>
            <a:pPr marL="0" marR="0" algn="ctr">
              <a:spcBef>
                <a:spcPts val="0"/>
              </a:spcBef>
              <a:spcAft>
                <a:spcPts val="0"/>
              </a:spcAft>
            </a:pPr>
            <a:r>
              <a:rPr lang="en-US" sz="1400" b="1" dirty="0">
                <a:solidFill>
                  <a:schemeClr val="bg1"/>
                </a:solidFill>
                <a:effectLst/>
                <a:ea typeface="Times New Roman" panose="02020603050405020304" pitchFamily="18" charset="0"/>
              </a:rPr>
              <a:t>Credit or Noncredit</a:t>
            </a:r>
            <a:endParaRPr lang="en-US" sz="1400" dirty="0">
              <a:solidFill>
                <a:schemeClr val="bg1"/>
              </a:solidFill>
              <a:effectLst/>
              <a:ea typeface="Times New Roman" panose="02020603050405020304" pitchFamily="18" charset="0"/>
            </a:endParaRPr>
          </a:p>
          <a:p>
            <a:pPr marL="0" marR="0" algn="ctr">
              <a:spcBef>
                <a:spcPts val="0"/>
              </a:spcBef>
              <a:spcAft>
                <a:spcPts val="0"/>
              </a:spcAft>
            </a:pPr>
            <a:r>
              <a:rPr lang="en-US" sz="1400" b="1" dirty="0">
                <a:solidFill>
                  <a:schemeClr val="bg1"/>
                </a:solidFill>
                <a:effectLst/>
                <a:ea typeface="Times New Roman" panose="02020603050405020304" pitchFamily="18" charset="0"/>
              </a:rPr>
              <a:t> </a:t>
            </a:r>
            <a:endParaRPr lang="en-US" sz="1400" dirty="0">
              <a:solidFill>
                <a:schemeClr val="bg1"/>
              </a:solidFill>
              <a:effectLst/>
              <a:ea typeface="Times New Roman" panose="02020603050405020304" pitchFamily="18" charset="0"/>
            </a:endParaRPr>
          </a:p>
        </p:txBody>
      </p:sp>
      <p:sp>
        <p:nvSpPr>
          <p:cNvPr id="19" name="AutoShape 59"/>
          <p:cNvSpPr>
            <a:spLocks noChangeArrowheads="1"/>
          </p:cNvSpPr>
          <p:nvPr/>
        </p:nvSpPr>
        <p:spPr bwMode="auto">
          <a:xfrm>
            <a:off x="4491697" y="1997794"/>
            <a:ext cx="205740" cy="266675"/>
          </a:xfrm>
          <a:prstGeom prst="downArrow">
            <a:avLst>
              <a:gd name="adj1" fmla="val 50000"/>
              <a:gd name="adj2" fmla="val 32407"/>
            </a:avLst>
          </a:prstGeom>
          <a:solidFill>
            <a:srgbClr val="FFC000"/>
          </a:solidFill>
          <a:ln w="38100">
            <a:solidFill>
              <a:srgbClr val="F2F2F2"/>
            </a:solidFill>
            <a:miter lim="800000"/>
            <a:headEnd/>
            <a:tailEnd/>
          </a:ln>
          <a:effectLst>
            <a:outerShdw dist="28398" dir="3806097" algn="ctr" rotWithShape="0">
              <a:srgbClr val="7F5F00">
                <a:alpha val="50000"/>
              </a:srgbClr>
            </a:outerShdw>
          </a:effectLst>
        </p:spPr>
        <p:txBody>
          <a:bodyPr rot="0" vert="horz" wrap="square" lIns="91440" tIns="45720" rIns="91440" bIns="45720" anchor="t" anchorCtr="0" upright="1">
            <a:noAutofit/>
          </a:bodyPr>
          <a:lstStyle/>
          <a:p>
            <a:endParaRPr lang="en-US"/>
          </a:p>
        </p:txBody>
      </p:sp>
      <p:sp>
        <p:nvSpPr>
          <p:cNvPr id="20" name="AutoShape 65"/>
          <p:cNvSpPr>
            <a:spLocks noChangeArrowheads="1"/>
          </p:cNvSpPr>
          <p:nvPr/>
        </p:nvSpPr>
        <p:spPr bwMode="auto">
          <a:xfrm>
            <a:off x="1616613" y="2647370"/>
            <a:ext cx="205740" cy="323821"/>
          </a:xfrm>
          <a:prstGeom prst="downArrow">
            <a:avLst>
              <a:gd name="adj1" fmla="val 50000"/>
              <a:gd name="adj2" fmla="val 57253"/>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t" anchorCtr="0" upright="1">
            <a:noAutofit/>
          </a:bodyPr>
          <a:lstStyle/>
          <a:p>
            <a:endParaRPr lang="en-US"/>
          </a:p>
        </p:txBody>
      </p:sp>
      <p:sp>
        <p:nvSpPr>
          <p:cNvPr id="21" name="AutoShape 66"/>
          <p:cNvSpPr>
            <a:spLocks noChangeArrowheads="1"/>
          </p:cNvSpPr>
          <p:nvPr/>
        </p:nvSpPr>
        <p:spPr bwMode="auto">
          <a:xfrm>
            <a:off x="4477922" y="2557860"/>
            <a:ext cx="188156" cy="443979"/>
          </a:xfrm>
          <a:prstGeom prst="downArrow">
            <a:avLst>
              <a:gd name="adj1" fmla="val 50000"/>
              <a:gd name="adj2" fmla="val 57253"/>
            </a:avLst>
          </a:prstGeom>
          <a:solidFill>
            <a:srgbClr val="4472C4"/>
          </a:solidFill>
          <a:ln w="38100">
            <a:solidFill>
              <a:srgbClr val="F2F2F2"/>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endParaRPr lang="en-US"/>
          </a:p>
        </p:txBody>
      </p:sp>
      <p:sp>
        <p:nvSpPr>
          <p:cNvPr id="22" name="AutoShape 67"/>
          <p:cNvSpPr>
            <a:spLocks noChangeArrowheads="1"/>
          </p:cNvSpPr>
          <p:nvPr/>
        </p:nvSpPr>
        <p:spPr bwMode="auto">
          <a:xfrm>
            <a:off x="7269912" y="2642718"/>
            <a:ext cx="205740" cy="396026"/>
          </a:xfrm>
          <a:prstGeom prst="downArrow">
            <a:avLst>
              <a:gd name="adj1" fmla="val 50000"/>
              <a:gd name="adj2" fmla="val 57253"/>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endParaRPr lang="en-US"/>
          </a:p>
        </p:txBody>
      </p:sp>
      <p:sp>
        <p:nvSpPr>
          <p:cNvPr id="23" name="AutoShape 68"/>
          <p:cNvSpPr>
            <a:spLocks noChangeArrowheads="1"/>
          </p:cNvSpPr>
          <p:nvPr/>
        </p:nvSpPr>
        <p:spPr bwMode="auto">
          <a:xfrm>
            <a:off x="1607820" y="3627563"/>
            <a:ext cx="228600" cy="347313"/>
          </a:xfrm>
          <a:prstGeom prst="downArrow">
            <a:avLst>
              <a:gd name="adj1" fmla="val 50000"/>
              <a:gd name="adj2" fmla="val 37986"/>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t" anchorCtr="0" upright="1">
            <a:noAutofit/>
          </a:bodyPr>
          <a:lstStyle/>
          <a:p>
            <a:endParaRPr lang="en-US"/>
          </a:p>
        </p:txBody>
      </p:sp>
      <p:sp>
        <p:nvSpPr>
          <p:cNvPr id="24" name="AutoShape 73"/>
          <p:cNvSpPr>
            <a:spLocks noChangeArrowheads="1"/>
          </p:cNvSpPr>
          <p:nvPr/>
        </p:nvSpPr>
        <p:spPr bwMode="auto">
          <a:xfrm>
            <a:off x="7261274" y="3591716"/>
            <a:ext cx="205740" cy="371441"/>
          </a:xfrm>
          <a:prstGeom prst="downArrow">
            <a:avLst>
              <a:gd name="adj1" fmla="val 50000"/>
              <a:gd name="adj2" fmla="val 45139"/>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endParaRPr lang="en-US"/>
          </a:p>
        </p:txBody>
      </p:sp>
      <p:sp>
        <p:nvSpPr>
          <p:cNvPr id="25" name="AutoShape 74"/>
          <p:cNvSpPr>
            <a:spLocks noChangeArrowheads="1"/>
          </p:cNvSpPr>
          <p:nvPr/>
        </p:nvSpPr>
        <p:spPr bwMode="auto">
          <a:xfrm>
            <a:off x="1634197" y="5196577"/>
            <a:ext cx="228600" cy="409537"/>
          </a:xfrm>
          <a:prstGeom prst="downArrow">
            <a:avLst>
              <a:gd name="adj1" fmla="val 50000"/>
              <a:gd name="adj2" fmla="val 44792"/>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t" anchorCtr="0" upright="1">
            <a:noAutofit/>
          </a:bodyPr>
          <a:lstStyle/>
          <a:p>
            <a:endParaRPr lang="en-US"/>
          </a:p>
        </p:txBody>
      </p:sp>
      <p:sp>
        <p:nvSpPr>
          <p:cNvPr id="26" name="AutoShape 75"/>
          <p:cNvSpPr>
            <a:spLocks noChangeArrowheads="1"/>
          </p:cNvSpPr>
          <p:nvPr/>
        </p:nvSpPr>
        <p:spPr bwMode="auto">
          <a:xfrm>
            <a:off x="7249844" y="5214887"/>
            <a:ext cx="228600" cy="409537"/>
          </a:xfrm>
          <a:prstGeom prst="downArrow">
            <a:avLst>
              <a:gd name="adj1" fmla="val 50000"/>
              <a:gd name="adj2" fmla="val 44792"/>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endParaRPr lang="en-US"/>
          </a:p>
        </p:txBody>
      </p:sp>
      <p:sp>
        <p:nvSpPr>
          <p:cNvPr id="12" name="AutoShape 40"/>
          <p:cNvSpPr>
            <a:spLocks noChangeArrowheads="1"/>
          </p:cNvSpPr>
          <p:nvPr/>
        </p:nvSpPr>
        <p:spPr bwMode="auto">
          <a:xfrm>
            <a:off x="4465320" y="5171987"/>
            <a:ext cx="228600" cy="409537"/>
          </a:xfrm>
          <a:prstGeom prst="downArrow">
            <a:avLst>
              <a:gd name="adj1" fmla="val 50000"/>
              <a:gd name="adj2" fmla="val 44792"/>
            </a:avLst>
          </a:prstGeom>
          <a:solidFill>
            <a:srgbClr val="4472C4"/>
          </a:solidFill>
          <a:ln w="38100">
            <a:solidFill>
              <a:srgbClr val="F2F2F2"/>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1987558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 You Have in Place?</a:t>
            </a:r>
          </a:p>
        </p:txBody>
      </p:sp>
      <p:sp>
        <p:nvSpPr>
          <p:cNvPr id="3" name="Content Placeholder 2"/>
          <p:cNvSpPr>
            <a:spLocks noGrp="1"/>
          </p:cNvSpPr>
          <p:nvPr>
            <p:ph idx="1"/>
          </p:nvPr>
        </p:nvSpPr>
        <p:spPr/>
        <p:txBody>
          <a:bodyPr>
            <a:normAutofit/>
          </a:bodyPr>
          <a:lstStyle/>
          <a:p>
            <a:r>
              <a:rPr lang="en-US" sz="3200" dirty="0"/>
              <a:t>What can you build upon?</a:t>
            </a:r>
          </a:p>
          <a:p>
            <a:pPr lvl="1"/>
            <a:r>
              <a:rPr lang="en-US" sz="2800" dirty="0"/>
              <a:t>Health Careers</a:t>
            </a:r>
          </a:p>
          <a:p>
            <a:r>
              <a:rPr lang="en-US" sz="3200" dirty="0"/>
              <a:t>Gaps in programs</a:t>
            </a:r>
          </a:p>
          <a:p>
            <a:pPr>
              <a:lnSpc>
                <a:spcPct val="100000"/>
              </a:lnSpc>
              <a:spcBef>
                <a:spcPts val="0"/>
              </a:spcBef>
            </a:pPr>
            <a:endParaRPr lang="en-US" sz="2400" dirty="0"/>
          </a:p>
          <a:p>
            <a:pPr>
              <a:lnSpc>
                <a:spcPct val="100000"/>
              </a:lnSpc>
              <a:spcBef>
                <a:spcPts val="0"/>
              </a:spcBef>
            </a:pPr>
            <a:endParaRPr lang="en-US" sz="3200" dirty="0"/>
          </a:p>
          <a:p>
            <a:pPr marL="0" indent="0">
              <a:buNone/>
            </a:pPr>
            <a:endParaRPr lang="en-US" sz="3200" dirty="0"/>
          </a:p>
          <a:p>
            <a:r>
              <a:rPr lang="en-US" sz="3200" dirty="0"/>
              <a:t>Combine current courses for new certificate</a:t>
            </a:r>
          </a:p>
        </p:txBody>
      </p:sp>
      <p:grpSp>
        <p:nvGrpSpPr>
          <p:cNvPr id="14" name="Group 13"/>
          <p:cNvGrpSpPr/>
          <p:nvPr/>
        </p:nvGrpSpPr>
        <p:grpSpPr>
          <a:xfrm>
            <a:off x="3765383" y="2270760"/>
            <a:ext cx="4921417" cy="1990231"/>
            <a:chOff x="5277834" y="1886346"/>
            <a:chExt cx="3870373" cy="1447120"/>
          </a:xfrm>
        </p:grpSpPr>
        <p:sp>
          <p:nvSpPr>
            <p:cNvPr id="4" name="Flowchart: Magnetic Disk 3"/>
            <p:cNvSpPr/>
            <p:nvPr/>
          </p:nvSpPr>
          <p:spPr>
            <a:xfrm>
              <a:off x="5277834" y="2774868"/>
              <a:ext cx="914400" cy="548640"/>
            </a:xfrm>
            <a:prstGeom prst="flowChartMagneticDisk">
              <a:avLst/>
            </a:prstGeom>
            <a:solidFill>
              <a:schemeClr val="tx2">
                <a:lumMod val="25000"/>
                <a:lumOff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tx1"/>
                  </a:solidFill>
                </a:rPr>
                <a:t>CNA</a:t>
              </a:r>
            </a:p>
          </p:txBody>
        </p:sp>
        <p:sp>
          <p:nvSpPr>
            <p:cNvPr id="6" name="Flowchart: Magnetic Disk 5"/>
            <p:cNvSpPr/>
            <p:nvPr/>
          </p:nvSpPr>
          <p:spPr>
            <a:xfrm>
              <a:off x="7452360" y="2784826"/>
              <a:ext cx="914400" cy="548640"/>
            </a:xfrm>
            <a:prstGeom prst="flowChartMagneticDisk">
              <a:avLst/>
            </a:prstGeom>
            <a:solidFill>
              <a:schemeClr val="bg1">
                <a:lumMod val="8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IHSS</a:t>
              </a:r>
            </a:p>
          </p:txBody>
        </p:sp>
        <p:sp>
          <p:nvSpPr>
            <p:cNvPr id="7" name="Flowchart: Magnetic Disk 6"/>
            <p:cNvSpPr/>
            <p:nvPr/>
          </p:nvSpPr>
          <p:spPr>
            <a:xfrm>
              <a:off x="5892588" y="2321270"/>
              <a:ext cx="914400" cy="548640"/>
            </a:xfrm>
            <a:prstGeom prst="flowChartMagneticDisk">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t>LVN</a:t>
              </a:r>
            </a:p>
          </p:txBody>
        </p:sp>
        <p:sp>
          <p:nvSpPr>
            <p:cNvPr id="8" name="Flowchart: Magnetic Disk 7"/>
            <p:cNvSpPr/>
            <p:nvPr/>
          </p:nvSpPr>
          <p:spPr>
            <a:xfrm>
              <a:off x="6846657" y="2320255"/>
              <a:ext cx="954069" cy="548640"/>
            </a:xfrm>
            <a:prstGeom prst="flowChartMagneticDisk">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Psych Tech</a:t>
              </a:r>
            </a:p>
          </p:txBody>
        </p:sp>
        <p:sp>
          <p:nvSpPr>
            <p:cNvPr id="9" name="Flowchart: Magnetic Disk 8"/>
            <p:cNvSpPr/>
            <p:nvPr/>
          </p:nvSpPr>
          <p:spPr>
            <a:xfrm rot="1540411" flipH="1">
              <a:off x="8233807" y="2654742"/>
              <a:ext cx="914400" cy="54864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tx1"/>
                  </a:solidFill>
                </a:rPr>
                <a:t>PTA</a:t>
              </a:r>
            </a:p>
          </p:txBody>
        </p:sp>
        <p:sp>
          <p:nvSpPr>
            <p:cNvPr id="10" name="Flowchart: Magnetic Disk 9"/>
            <p:cNvSpPr/>
            <p:nvPr/>
          </p:nvSpPr>
          <p:spPr>
            <a:xfrm>
              <a:off x="6389457" y="1886346"/>
              <a:ext cx="914400" cy="548640"/>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bg1"/>
                  </a:solidFill>
                </a:rPr>
                <a:t>RN</a:t>
              </a:r>
            </a:p>
          </p:txBody>
        </p:sp>
      </p:grpSp>
      <p:grpSp>
        <p:nvGrpSpPr>
          <p:cNvPr id="12" name="Group 11"/>
          <p:cNvGrpSpPr/>
          <p:nvPr/>
        </p:nvGrpSpPr>
        <p:grpSpPr>
          <a:xfrm>
            <a:off x="1051560" y="5327989"/>
            <a:ext cx="7056120" cy="1149011"/>
            <a:chOff x="1946968" y="4613156"/>
            <a:chExt cx="4911633" cy="1149011"/>
          </a:xfrm>
        </p:grpSpPr>
        <p:sp>
          <p:nvSpPr>
            <p:cNvPr id="15" name="Cube 14"/>
            <p:cNvSpPr/>
            <p:nvPr/>
          </p:nvSpPr>
          <p:spPr>
            <a:xfrm>
              <a:off x="1946968" y="4716962"/>
              <a:ext cx="1221141" cy="983329"/>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t>General Office</a:t>
              </a:r>
            </a:p>
          </p:txBody>
        </p:sp>
        <p:sp>
          <p:nvSpPr>
            <p:cNvPr id="16" name="Plus 15"/>
            <p:cNvSpPr/>
            <p:nvPr/>
          </p:nvSpPr>
          <p:spPr>
            <a:xfrm>
              <a:off x="3213598" y="4980026"/>
              <a:ext cx="457200" cy="4572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8" name="Rectangle 17"/>
            <p:cNvSpPr/>
            <p:nvPr/>
          </p:nvSpPr>
          <p:spPr>
            <a:xfrm>
              <a:off x="3716287" y="4716962"/>
              <a:ext cx="1151495" cy="903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Medical Records</a:t>
              </a:r>
            </a:p>
          </p:txBody>
        </p:sp>
        <p:sp>
          <p:nvSpPr>
            <p:cNvPr id="19" name="Right Arrow 18"/>
            <p:cNvSpPr/>
            <p:nvPr/>
          </p:nvSpPr>
          <p:spPr>
            <a:xfrm>
              <a:off x="4937660" y="5056129"/>
              <a:ext cx="528917" cy="263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0" name="Bevel 19"/>
            <p:cNvSpPr/>
            <p:nvPr/>
          </p:nvSpPr>
          <p:spPr>
            <a:xfrm>
              <a:off x="5466115" y="4613156"/>
              <a:ext cx="1392486" cy="1149011"/>
            </a:xfrm>
            <a:prstGeom prst="beve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Medical Secretary</a:t>
              </a:r>
            </a:p>
          </p:txBody>
        </p:sp>
      </p:grpSp>
    </p:spTree>
    <p:extLst>
      <p:ext uri="{BB962C8B-B14F-4D97-AF65-F5344CB8AC3E}">
        <p14:creationId xmlns:p14="http://schemas.microsoft.com/office/powerpoint/2010/main" val="1463817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9B4A6B-B860-4B97-80BF-71BA6DE2F346}"/>
              </a:ext>
            </a:extLst>
          </p:cNvPr>
          <p:cNvPicPr>
            <a:picLocks noChangeAspect="1"/>
          </p:cNvPicPr>
          <p:nvPr/>
        </p:nvPicPr>
        <p:blipFill>
          <a:blip r:embed="rId3"/>
          <a:stretch>
            <a:fillRect/>
          </a:stretch>
        </p:blipFill>
        <p:spPr>
          <a:xfrm>
            <a:off x="121920" y="451385"/>
            <a:ext cx="8884920" cy="6269455"/>
          </a:xfrm>
          <a:prstGeom prst="rect">
            <a:avLst/>
          </a:prstGeom>
        </p:spPr>
      </p:pic>
      <p:sp>
        <p:nvSpPr>
          <p:cNvPr id="7" name="Rectangle 6">
            <a:extLst>
              <a:ext uri="{FF2B5EF4-FFF2-40B4-BE49-F238E27FC236}">
                <a16:creationId xmlns:a16="http://schemas.microsoft.com/office/drawing/2014/main" id="{0D92D401-4E92-43F0-9F4E-2BE1F79A40E1}"/>
              </a:ext>
            </a:extLst>
          </p:cNvPr>
          <p:cNvSpPr/>
          <p:nvPr/>
        </p:nvSpPr>
        <p:spPr>
          <a:xfrm>
            <a:off x="807720" y="2072640"/>
            <a:ext cx="7528560" cy="3108543"/>
          </a:xfrm>
          <a:prstGeom prst="rect">
            <a:avLst/>
          </a:prstGeom>
        </p:spPr>
        <p:txBody>
          <a:bodyPr wrap="square">
            <a:spAutoFit/>
          </a:bodyPr>
          <a:lstStyle/>
          <a:p>
            <a:pPr marL="457200" indent="-457200">
              <a:buFont typeface="Arial" panose="020B0604020202020204" pitchFamily="34" charset="0"/>
              <a:buChar char="•"/>
            </a:pPr>
            <a:r>
              <a:rPr lang="en-US" sz="2800" dirty="0"/>
              <a:t>Noncredit Transcripts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Noncredit Grades/AKA progress indicators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Collection of data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Awarding to Students </a:t>
            </a:r>
          </a:p>
        </p:txBody>
      </p:sp>
      <p:sp>
        <p:nvSpPr>
          <p:cNvPr id="2" name="Title 1">
            <a:extLst>
              <a:ext uri="{FF2B5EF4-FFF2-40B4-BE49-F238E27FC236}">
                <a16:creationId xmlns:a16="http://schemas.microsoft.com/office/drawing/2014/main" id="{19910281-012C-4211-ADF1-F711842E9126}"/>
              </a:ext>
            </a:extLst>
          </p:cNvPr>
          <p:cNvSpPr>
            <a:spLocks noGrp="1"/>
          </p:cNvSpPr>
          <p:nvPr>
            <p:ph type="title"/>
          </p:nvPr>
        </p:nvSpPr>
        <p:spPr>
          <a:xfrm>
            <a:off x="899160" y="1082040"/>
            <a:ext cx="7376160" cy="990600"/>
          </a:xfrm>
        </p:spPr>
        <p:txBody>
          <a:bodyPr/>
          <a:lstStyle/>
          <a:p>
            <a:pPr algn="ctr"/>
            <a:r>
              <a:rPr lang="en-US" b="1" dirty="0"/>
              <a:t>Awarding Certificates </a:t>
            </a:r>
          </a:p>
        </p:txBody>
      </p:sp>
      <p:pic>
        <p:nvPicPr>
          <p:cNvPr id="10" name="Picture 9">
            <a:extLst>
              <a:ext uri="{FF2B5EF4-FFF2-40B4-BE49-F238E27FC236}">
                <a16:creationId xmlns:a16="http://schemas.microsoft.com/office/drawing/2014/main" id="{C7D15AA4-B89A-4A2D-B8F4-393A7DBB2496}"/>
              </a:ext>
            </a:extLst>
          </p:cNvPr>
          <p:cNvPicPr>
            <a:picLocks noChangeAspect="1"/>
          </p:cNvPicPr>
          <p:nvPr/>
        </p:nvPicPr>
        <p:blipFill>
          <a:blip r:embed="rId4"/>
          <a:stretch>
            <a:fillRect/>
          </a:stretch>
        </p:blipFill>
        <p:spPr>
          <a:xfrm>
            <a:off x="6141718" y="4130039"/>
            <a:ext cx="1859281" cy="1859281"/>
          </a:xfrm>
          <a:prstGeom prst="rect">
            <a:avLst/>
          </a:prstGeom>
        </p:spPr>
      </p:pic>
    </p:spTree>
    <p:extLst>
      <p:ext uri="{BB962C8B-B14F-4D97-AF65-F5344CB8AC3E}">
        <p14:creationId xmlns:p14="http://schemas.microsoft.com/office/powerpoint/2010/main" val="420744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22500" t="12181" r="24075" b="17038"/>
          <a:stretch/>
        </p:blipFill>
        <p:spPr bwMode="auto">
          <a:xfrm>
            <a:off x="-664957" y="0"/>
            <a:ext cx="10172700" cy="744474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604273" y="5712311"/>
            <a:ext cx="4270786" cy="369332"/>
          </a:xfrm>
          <a:prstGeom prst="rect">
            <a:avLst/>
          </a:prstGeom>
          <a:solidFill>
            <a:srgbClr val="FFFFCC"/>
          </a:solidFill>
        </p:spPr>
        <p:txBody>
          <a:bodyPr wrap="square" rtlCol="0">
            <a:spAutoFit/>
          </a:bodyPr>
          <a:lstStyle/>
          <a:p>
            <a:r>
              <a:rPr lang="en-US" dirty="0" smtClean="0"/>
              <a:t>DRAFT OF TRANSCRIPT</a:t>
            </a:r>
            <a:endParaRPr lang="en-US" dirty="0"/>
          </a:p>
        </p:txBody>
      </p:sp>
    </p:spTree>
    <p:extLst>
      <p:ext uri="{BB962C8B-B14F-4D97-AF65-F5344CB8AC3E}">
        <p14:creationId xmlns:p14="http://schemas.microsoft.com/office/powerpoint/2010/main" val="4184430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21049" t="33706" r="25898" b="8375"/>
          <a:stretch/>
        </p:blipFill>
        <p:spPr bwMode="auto">
          <a:xfrm>
            <a:off x="0" y="0"/>
            <a:ext cx="9144000" cy="6857999"/>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830645" y="839096"/>
            <a:ext cx="3022899" cy="369332"/>
          </a:xfrm>
          <a:prstGeom prst="rect">
            <a:avLst/>
          </a:prstGeom>
          <a:solidFill>
            <a:srgbClr val="FFFFCC"/>
          </a:solidFill>
        </p:spPr>
        <p:txBody>
          <a:bodyPr wrap="square" rtlCol="0">
            <a:spAutoFit/>
          </a:bodyPr>
          <a:lstStyle/>
          <a:p>
            <a:r>
              <a:rPr lang="en-US" dirty="0" smtClean="0"/>
              <a:t>DRAFT OF TRANSCRIPT</a:t>
            </a:r>
            <a:endParaRPr lang="en-US" dirty="0"/>
          </a:p>
        </p:txBody>
      </p:sp>
    </p:spTree>
    <p:extLst>
      <p:ext uri="{BB962C8B-B14F-4D97-AF65-F5344CB8AC3E}">
        <p14:creationId xmlns:p14="http://schemas.microsoft.com/office/powerpoint/2010/main" val="847409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119" y="388395"/>
            <a:ext cx="4175762" cy="1068664"/>
          </a:xfrm>
        </p:spPr>
        <p:txBody>
          <a:bodyPr>
            <a:normAutofit/>
          </a:bodyPr>
          <a:lstStyle/>
          <a:p>
            <a:pPr indent="0" algn="ctr" eaLnBrk="1" hangingPunct="1">
              <a:defRPr/>
            </a:pPr>
            <a:r>
              <a:rPr lang="en-US" dirty="0">
                <a:cs typeface="Times New Roman"/>
              </a:rPr>
              <a:t>Questions?</a:t>
            </a:r>
          </a:p>
        </p:txBody>
      </p:sp>
      <p:sp>
        <p:nvSpPr>
          <p:cNvPr id="3" name="Content Placeholder 2"/>
          <p:cNvSpPr>
            <a:spLocks noGrp="1"/>
          </p:cNvSpPr>
          <p:nvPr>
            <p:ph idx="1"/>
          </p:nvPr>
        </p:nvSpPr>
        <p:spPr>
          <a:xfrm>
            <a:off x="457200" y="4191698"/>
            <a:ext cx="8229600" cy="2277907"/>
          </a:xfrm>
        </p:spPr>
        <p:txBody>
          <a:bodyPr/>
          <a:lstStyle/>
          <a:p>
            <a:pPr marL="0" indent="0" algn="ctr">
              <a:buNone/>
            </a:pPr>
            <a:r>
              <a:rPr lang="en-US" dirty="0">
                <a:cs typeface="Times New Roman"/>
              </a:rPr>
              <a:t>Cheryl Aschenbach:  </a:t>
            </a:r>
            <a:r>
              <a:rPr lang="en-US" dirty="0">
                <a:cs typeface="Times New Roman"/>
                <a:hlinkClick r:id="rId2"/>
              </a:rPr>
              <a:t>caschenbach@lassencollege.edu</a:t>
            </a:r>
            <a:endParaRPr lang="en-US" dirty="0">
              <a:cs typeface="Times New Roman"/>
            </a:endParaRPr>
          </a:p>
          <a:p>
            <a:pPr marL="0" indent="0" algn="ctr">
              <a:buNone/>
            </a:pPr>
            <a:r>
              <a:rPr lang="en-US" dirty="0">
                <a:cs typeface="Times New Roman"/>
              </a:rPr>
              <a:t>Madelyn Arballo: </a:t>
            </a:r>
            <a:r>
              <a:rPr lang="en-US" dirty="0">
                <a:cs typeface="Times New Roman"/>
                <a:hlinkClick r:id="rId3"/>
              </a:rPr>
              <a:t>marballo@mtsac.edu</a:t>
            </a:r>
            <a:endParaRPr lang="en-US" dirty="0">
              <a:cs typeface="Times New Roman"/>
            </a:endParaRPr>
          </a:p>
          <a:p>
            <a:pPr marL="0" indent="0" algn="ctr">
              <a:buNone/>
            </a:pPr>
            <a:endParaRPr lang="en-US" dirty="0">
              <a:cs typeface="Times New Roman"/>
            </a:endParaRPr>
          </a:p>
          <a:p>
            <a:pPr marL="0" indent="0" algn="ctr">
              <a:buNone/>
            </a:pPr>
            <a:r>
              <a:rPr lang="en-US" dirty="0">
                <a:cs typeface="Times New Roman"/>
              </a:rPr>
              <a:t>Other questions?  </a:t>
            </a:r>
            <a:r>
              <a:rPr lang="en-US" dirty="0">
                <a:cs typeface="Times New Roman"/>
                <a:hlinkClick r:id="rId4"/>
              </a:rPr>
              <a:t>info@asccc.org</a:t>
            </a:r>
            <a:endParaRPr lang="en-US" dirty="0">
              <a:cs typeface="Times New Roman"/>
            </a:endParaRPr>
          </a:p>
          <a:p>
            <a:pPr marL="0" indent="0" algn="ctr">
              <a:buNone/>
            </a:pPr>
            <a:endParaRPr lang="en-US" dirty="0">
              <a:latin typeface="Times New Roman"/>
              <a:cs typeface="Times New Roman"/>
            </a:endParaRPr>
          </a:p>
          <a:p>
            <a:pPr marL="0" indent="0" algn="ctr">
              <a:buNone/>
            </a:pPr>
            <a:endParaRPr lang="en-US" dirty="0">
              <a:latin typeface="Times New Roman"/>
              <a:cs typeface="Times New Roman"/>
            </a:endParaRPr>
          </a:p>
        </p:txBody>
      </p:sp>
      <p:pic>
        <p:nvPicPr>
          <p:cNvPr id="5" name="Picture 4">
            <a:extLst>
              <a:ext uri="{FF2B5EF4-FFF2-40B4-BE49-F238E27FC236}">
                <a16:creationId xmlns:a16="http://schemas.microsoft.com/office/drawing/2014/main" id="{5E7ABF57-4393-4E45-A4B2-1BE6E3D46C46}"/>
              </a:ext>
            </a:extLst>
          </p:cNvPr>
          <p:cNvPicPr>
            <a:picLocks noChangeAspect="1"/>
          </p:cNvPicPr>
          <p:nvPr/>
        </p:nvPicPr>
        <p:blipFill>
          <a:blip r:embed="rId5"/>
          <a:stretch>
            <a:fillRect/>
          </a:stretch>
        </p:blipFill>
        <p:spPr>
          <a:xfrm>
            <a:off x="3223260" y="1353215"/>
            <a:ext cx="2697480" cy="1797592"/>
          </a:xfrm>
          <a:prstGeom prst="rect">
            <a:avLst/>
          </a:prstGeom>
        </p:spPr>
      </p:pic>
      <p:sp>
        <p:nvSpPr>
          <p:cNvPr id="6" name="Rectangle 5">
            <a:extLst>
              <a:ext uri="{FF2B5EF4-FFF2-40B4-BE49-F238E27FC236}">
                <a16:creationId xmlns:a16="http://schemas.microsoft.com/office/drawing/2014/main" id="{58FE27AD-EA43-4BDC-9449-0EF59B0DF7D3}"/>
              </a:ext>
            </a:extLst>
          </p:cNvPr>
          <p:cNvSpPr/>
          <p:nvPr/>
        </p:nvSpPr>
        <p:spPr>
          <a:xfrm>
            <a:off x="3223260" y="3353251"/>
            <a:ext cx="2697480" cy="707886"/>
          </a:xfrm>
          <a:prstGeom prst="rect">
            <a:avLst/>
          </a:prstGeom>
        </p:spPr>
        <p:txBody>
          <a:bodyPr wrap="square">
            <a:spAutoFit/>
          </a:bodyPr>
          <a:lstStyle/>
          <a:p>
            <a:r>
              <a:rPr lang="en-US" sz="4000" dirty="0">
                <a:cs typeface="Times New Roman"/>
              </a:rPr>
              <a:t>Thank you!</a:t>
            </a:r>
            <a:endParaRPr lang="en-US" sz="4000" dirty="0"/>
          </a:p>
        </p:txBody>
      </p:sp>
    </p:spTree>
    <p:extLst>
      <p:ext uri="{BB962C8B-B14F-4D97-AF65-F5344CB8AC3E}">
        <p14:creationId xmlns:p14="http://schemas.microsoft.com/office/powerpoint/2010/main" val="587592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cs typeface="Times New Roman"/>
              </a:rPr>
              <a:t>References</a:t>
            </a:r>
          </a:p>
        </p:txBody>
      </p:sp>
      <p:sp>
        <p:nvSpPr>
          <p:cNvPr id="3" name="Content Placeholder 2"/>
          <p:cNvSpPr>
            <a:spLocks noGrp="1"/>
          </p:cNvSpPr>
          <p:nvPr>
            <p:ph idx="1"/>
          </p:nvPr>
        </p:nvSpPr>
        <p:spPr>
          <a:xfrm>
            <a:off x="762000" y="1524000"/>
            <a:ext cx="7924800" cy="4741332"/>
          </a:xfrm>
        </p:spPr>
        <p:txBody>
          <a:bodyPr>
            <a:normAutofit fontScale="92500" lnSpcReduction="10000"/>
          </a:bodyPr>
          <a:lstStyle/>
          <a:p>
            <a:pPr marL="0" indent="0">
              <a:buNone/>
            </a:pPr>
            <a:r>
              <a:rPr lang="en-US" b="0" i="0" dirty="0">
                <a:cs typeface="Times New Roman"/>
              </a:rPr>
              <a:t>Program and Course Approval Handbook (PCAH)</a:t>
            </a:r>
          </a:p>
          <a:p>
            <a:pPr lvl="1"/>
            <a:r>
              <a:rPr lang="en-US" dirty="0">
                <a:cs typeface="Times New Roman"/>
                <a:hlinkClick r:id="rId3"/>
              </a:rPr>
              <a:t>http://</a:t>
            </a:r>
            <a:r>
              <a:rPr lang="en-US" dirty="0" err="1">
                <a:cs typeface="Times New Roman"/>
                <a:hlinkClick r:id="rId3"/>
              </a:rPr>
              <a:t>extranet.cccco.edu</a:t>
            </a:r>
            <a:r>
              <a:rPr lang="en-US" dirty="0">
                <a:cs typeface="Times New Roman"/>
                <a:hlinkClick r:id="rId3"/>
              </a:rPr>
              <a:t>/Portals/1/AA/Credit/2017/PCAH6thEditionJuly_FINAL.pdf</a:t>
            </a:r>
            <a:endParaRPr lang="en-US" b="0" i="0" dirty="0">
              <a:cs typeface="Times New Roman"/>
            </a:endParaRPr>
          </a:p>
          <a:p>
            <a:pPr marL="0" indent="0">
              <a:buNone/>
            </a:pPr>
            <a:r>
              <a:rPr lang="en-US" b="0" i="0" dirty="0">
                <a:cs typeface="Times New Roman"/>
              </a:rPr>
              <a:t>Chancellor’s Office Noncredit Info</a:t>
            </a:r>
          </a:p>
          <a:p>
            <a:pPr lvl="1"/>
            <a:r>
              <a:rPr lang="en-US" dirty="0">
                <a:cs typeface="Times New Roman"/>
                <a:hlinkClick r:id="rId4"/>
              </a:rPr>
              <a:t>http://extranet.cccco.edu/Divisions/AcademicAffairs/CurriculumandInstructionUnit/Curriculum/NoncreditCurriculumandInstructionalPrograms.aspx</a:t>
            </a:r>
            <a:endParaRPr lang="en-US" dirty="0">
              <a:cs typeface="Times New Roman"/>
            </a:endParaRPr>
          </a:p>
          <a:p>
            <a:pPr marL="0" indent="0">
              <a:buNone/>
            </a:pPr>
            <a:r>
              <a:rPr lang="en-US" b="0" i="0" dirty="0">
                <a:cs typeface="Times New Roman"/>
              </a:rPr>
              <a:t>Noncredit Instruction: Opportunity and Challenge (ASCCC paper)</a:t>
            </a:r>
          </a:p>
          <a:p>
            <a:pPr lvl="1"/>
            <a:r>
              <a:rPr lang="en-US" dirty="0">
                <a:cs typeface="Times New Roman"/>
                <a:hlinkClick r:id="rId5"/>
              </a:rPr>
              <a:t>http://www.asccc.org/sites/default/files/publications/noncredit-instruction09_0.pdf</a:t>
            </a:r>
            <a:endParaRPr lang="en-US" dirty="0">
              <a:cs typeface="Times New Roman"/>
            </a:endParaRPr>
          </a:p>
          <a:p>
            <a:pPr marL="0" indent="0">
              <a:buNone/>
            </a:pPr>
            <a:r>
              <a:rPr lang="en-US" b="0" i="0" dirty="0">
                <a:cs typeface="Times New Roman"/>
              </a:rPr>
              <a:t>Preparing Students for Careers and College through Noncredit Enhanced Funding (CCCCO Report – Dec 2016)</a:t>
            </a:r>
          </a:p>
          <a:p>
            <a:pPr lvl="1"/>
            <a:r>
              <a:rPr lang="en-US" dirty="0">
                <a:cs typeface="Times New Roman"/>
                <a:hlinkClick r:id="rId6"/>
              </a:rPr>
              <a:t>http://californiacommunitycolleges.cccco.edu/Portals/0/Reports/2016-CDCP-Report-ADA.pdf</a:t>
            </a:r>
            <a:endParaRPr lang="en-US" dirty="0">
              <a:cs typeface="Times New Roman"/>
            </a:endParaRPr>
          </a:p>
          <a:p>
            <a:pPr lvl="1"/>
            <a:endParaRPr lang="en-US" b="0" i="0" dirty="0">
              <a:latin typeface="Times New Roman"/>
              <a:cs typeface="Times New Roman"/>
            </a:endParaRPr>
          </a:p>
          <a:p>
            <a:endParaRPr lang="en-US" sz="2800" b="0" i="0" dirty="0">
              <a:latin typeface="Times New Roman"/>
              <a:cs typeface="Times New Roman"/>
            </a:endParaRPr>
          </a:p>
        </p:txBody>
      </p:sp>
    </p:spTree>
    <p:extLst>
      <p:ext uri="{BB962C8B-B14F-4D97-AF65-F5344CB8AC3E}">
        <p14:creationId xmlns:p14="http://schemas.microsoft.com/office/powerpoint/2010/main" val="395979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 y="6128266"/>
            <a:ext cx="8515350" cy="577081"/>
          </a:xfrm>
          <a:prstGeom prst="rect">
            <a:avLst/>
          </a:prstGeom>
          <a:noFill/>
        </p:spPr>
        <p:txBody>
          <a:bodyPr wrap="square" rtlCol="0">
            <a:spAutoFit/>
          </a:bodyPr>
          <a:lstStyle/>
          <a:p>
            <a:r>
              <a:rPr lang="en-US" sz="1050" i="1" dirty="0"/>
              <a:t>The </a:t>
            </a:r>
            <a:r>
              <a:rPr lang="en-US" sz="1050" i="1" u="sng" dirty="0"/>
              <a:t>underlined</a:t>
            </a:r>
            <a:r>
              <a:rPr lang="en-US" sz="1050" i="1" dirty="0"/>
              <a:t> instructional categories are eligible for (CDCP) enhanced funding, in accordance with Education Code 84760.5 </a:t>
            </a:r>
            <a:r>
              <a:rPr lang="en-US" sz="1050" i="1"/>
              <a:t>and CCR </a:t>
            </a:r>
            <a:r>
              <a:rPr lang="en-US" sz="1050" i="1" dirty="0"/>
              <a:t>title 5 section 55151 (i.e., </a:t>
            </a:r>
            <a:r>
              <a:rPr lang="en-US" sz="1050" i="1" u="sng" dirty="0"/>
              <a:t>ESL</a:t>
            </a:r>
            <a:r>
              <a:rPr lang="en-US" sz="1050" i="1" dirty="0"/>
              <a:t>, </a:t>
            </a:r>
            <a:r>
              <a:rPr lang="en-US" sz="1050" i="1" u="sng" dirty="0"/>
              <a:t>Elementary and Secondary Basic Skills</a:t>
            </a:r>
            <a:r>
              <a:rPr lang="en-US" sz="1050" i="1" dirty="0"/>
              <a:t>, </a:t>
            </a:r>
            <a:r>
              <a:rPr lang="en-US" sz="1050" i="1" u="sng" dirty="0"/>
              <a:t>Short-term Vocational With High Employment Potential</a:t>
            </a:r>
            <a:r>
              <a:rPr lang="en-US" sz="1050" i="1" dirty="0"/>
              <a:t>, and </a:t>
            </a:r>
            <a:r>
              <a:rPr lang="en-US" sz="1050" i="1" u="sng" dirty="0"/>
              <a:t>Workforce Preparation</a:t>
            </a:r>
            <a:r>
              <a:rPr lang="en-US" sz="1050" i="1" dirty="0"/>
              <a:t>).  </a:t>
            </a:r>
          </a:p>
        </p:txBody>
      </p:sp>
      <p:sp>
        <p:nvSpPr>
          <p:cNvPr id="4" name="Rectangle 3"/>
          <p:cNvSpPr/>
          <p:nvPr/>
        </p:nvSpPr>
        <p:spPr>
          <a:xfrm>
            <a:off x="517375" y="364939"/>
            <a:ext cx="8001000" cy="577081"/>
          </a:xfrm>
          <a:prstGeom prst="rect">
            <a:avLst/>
          </a:prstGeom>
        </p:spPr>
        <p:txBody>
          <a:bodyPr wrap="square">
            <a:spAutoFit/>
          </a:bodyPr>
          <a:lstStyle/>
          <a:p>
            <a:pPr algn="ctr"/>
            <a:r>
              <a:rPr lang="en-US" b="1" i="1" dirty="0"/>
              <a:t>Eligible Noncredit Categories</a:t>
            </a:r>
          </a:p>
          <a:p>
            <a:pPr algn="ctr"/>
            <a:r>
              <a:rPr lang="en-US" sz="1350" i="1" dirty="0"/>
              <a:t>EC § 84757; CCR title 5 § 58160</a:t>
            </a:r>
            <a:endParaRPr lang="en-US" sz="1350" dirty="0"/>
          </a:p>
        </p:txBody>
      </p:sp>
      <p:graphicFrame>
        <p:nvGraphicFramePr>
          <p:cNvPr id="5" name="Diagram 4">
            <a:extLst>
              <a:ext uri="{FF2B5EF4-FFF2-40B4-BE49-F238E27FC236}">
                <a16:creationId xmlns:a16="http://schemas.microsoft.com/office/drawing/2014/main" id="{46CC39C4-AE43-49CE-9256-5AD71F23C583}"/>
              </a:ext>
            </a:extLst>
          </p:cNvPr>
          <p:cNvGraphicFramePr/>
          <p:nvPr>
            <p:extLst>
              <p:ext uri="{D42A27DB-BD31-4B8C-83A1-F6EECF244321}">
                <p14:modId xmlns:p14="http://schemas.microsoft.com/office/powerpoint/2010/main" val="2993771636"/>
              </p:ext>
            </p:extLst>
          </p:nvPr>
        </p:nvGraphicFramePr>
        <p:xfrm>
          <a:off x="0" y="762001"/>
          <a:ext cx="8972550" cy="5731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3435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Noncredit Program Definition</a:t>
            </a:r>
          </a:p>
        </p:txBody>
      </p:sp>
      <p:sp>
        <p:nvSpPr>
          <p:cNvPr id="13" name="Content Placeholder 12">
            <a:extLst>
              <a:ext uri="{FF2B5EF4-FFF2-40B4-BE49-F238E27FC236}">
                <a16:creationId xmlns:a16="http://schemas.microsoft.com/office/drawing/2014/main" id="{A407159C-9483-4151-833D-0F9B26D78F92}"/>
              </a:ext>
            </a:extLst>
          </p:cNvPr>
          <p:cNvSpPr>
            <a:spLocks noGrp="1"/>
          </p:cNvSpPr>
          <p:nvPr>
            <p:ph idx="1"/>
          </p:nvPr>
        </p:nvSpPr>
        <p:spPr/>
        <p:txBody>
          <a:bodyPr/>
          <a:lstStyle/>
          <a:p>
            <a:pPr>
              <a:lnSpc>
                <a:spcPct val="150000"/>
              </a:lnSpc>
            </a:pPr>
            <a:r>
              <a:rPr lang="en-US" dirty="0"/>
              <a:t>An education program defined in title 5, section 55000(m), as “… an organized sequence of courses leading to a defined objective, a degree, a certificate, a diploma, a license, or transfer to another institution of higher education</a:t>
            </a:r>
            <a:r>
              <a:rPr lang="en-US" dirty="0" smtClean="0"/>
              <a:t>.  </a:t>
            </a:r>
            <a:r>
              <a:rPr lang="en-US" dirty="0"/>
              <a:t>All noncredit programs that receive state funding require Chancellor’s Office approval.” </a:t>
            </a:r>
          </a:p>
          <a:p>
            <a:endParaRPr lang="en-US" dirty="0"/>
          </a:p>
        </p:txBody>
      </p:sp>
    </p:spTree>
    <p:extLst>
      <p:ext uri="{BB962C8B-B14F-4D97-AF65-F5344CB8AC3E}">
        <p14:creationId xmlns:p14="http://schemas.microsoft.com/office/powerpoint/2010/main" val="236421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smtClean="0"/>
              <a:t>Noncredit </a:t>
            </a:r>
            <a:r>
              <a:rPr lang="en-US" dirty="0"/>
              <a:t>Programs</a:t>
            </a:r>
          </a:p>
        </p:txBody>
      </p:sp>
      <p:graphicFrame>
        <p:nvGraphicFramePr>
          <p:cNvPr id="4" name="Content Placeholder 3">
            <a:extLst>
              <a:ext uri="{FF2B5EF4-FFF2-40B4-BE49-F238E27FC236}">
                <a16:creationId xmlns:a16="http://schemas.microsoft.com/office/drawing/2014/main" id="{0009C64B-2B10-4C81-9E49-599A9F35B45F}"/>
              </a:ext>
            </a:extLst>
          </p:cNvPr>
          <p:cNvGraphicFramePr>
            <a:graphicFrameLocks noGrp="1"/>
          </p:cNvGraphicFramePr>
          <p:nvPr>
            <p:ph idx="1"/>
            <p:extLst>
              <p:ext uri="{D42A27DB-BD31-4B8C-83A1-F6EECF244321}">
                <p14:modId xmlns:p14="http://schemas.microsoft.com/office/powerpoint/2010/main" val="2758181880"/>
              </p:ext>
            </p:extLst>
          </p:nvPr>
        </p:nvGraphicFramePr>
        <p:xfrm>
          <a:off x="360381" y="1707775"/>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270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bg1"/>
                </a:solidFill>
              </a:rPr>
              <a:t>Career development and College preparation (</a:t>
            </a:r>
            <a:r>
              <a:rPr lang="en-US" dirty="0" err="1">
                <a:solidFill>
                  <a:schemeClr val="bg1"/>
                </a:solidFill>
              </a:rPr>
              <a:t>cdcp</a:t>
            </a:r>
            <a:r>
              <a:rPr lang="en-US" dirty="0">
                <a:solidFill>
                  <a:schemeClr val="bg1"/>
                </a:solidFill>
              </a:rPr>
              <a:t>)</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8072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CDCP Policy Requirements</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5 </a:t>
            </a:r>
            <a:r>
              <a:rPr lang="en-US" dirty="0"/>
              <a:t>CCR § 55151 A noncredit course involving CDCP will be eligible for enhanced funding pursuant to EC § 84750.5 and 84760.5 if it satisfies the following requirements: </a:t>
            </a:r>
            <a:endParaRPr lang="en-US" dirty="0" smtClean="0"/>
          </a:p>
          <a:p>
            <a:r>
              <a:rPr lang="en-US" dirty="0" smtClean="0"/>
              <a:t>Content </a:t>
            </a:r>
            <a:r>
              <a:rPr lang="en-US" dirty="0"/>
              <a:t>and assessment standards for certificates s</a:t>
            </a:r>
            <a:r>
              <a:rPr lang="en-US" dirty="0" smtClean="0"/>
              <a:t>hall </a:t>
            </a:r>
            <a:r>
              <a:rPr lang="en-US" dirty="0"/>
              <a:t>be defined by the local curriculum committee </a:t>
            </a:r>
            <a:endParaRPr lang="en-US" dirty="0" smtClean="0"/>
          </a:p>
          <a:p>
            <a:r>
              <a:rPr lang="en-US" dirty="0" smtClean="0"/>
              <a:t>Curriculum </a:t>
            </a:r>
            <a:r>
              <a:rPr lang="en-US" dirty="0"/>
              <a:t>committee shall review noncredit educational programs leading to a certificate using the same standards as applied to credit educational programs leading to a certificate </a:t>
            </a:r>
            <a:endParaRPr lang="en-US" dirty="0" smtClean="0"/>
          </a:p>
          <a:p>
            <a:r>
              <a:rPr lang="en-US" dirty="0" smtClean="0"/>
              <a:t>Approved </a:t>
            </a:r>
            <a:r>
              <a:rPr lang="en-US" dirty="0"/>
              <a:t>by the governing board of the district</a:t>
            </a:r>
          </a:p>
        </p:txBody>
      </p:sp>
    </p:spTree>
    <p:extLst>
      <p:ext uri="{BB962C8B-B14F-4D97-AF65-F5344CB8AC3E}">
        <p14:creationId xmlns:p14="http://schemas.microsoft.com/office/powerpoint/2010/main" val="339993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96" y="190815"/>
            <a:ext cx="8229600" cy="990600"/>
          </a:xfrm>
        </p:spPr>
        <p:txBody>
          <a:bodyPr>
            <a:normAutofit fontScale="90000"/>
          </a:bodyPr>
          <a:lstStyle/>
          <a:p>
            <a:pPr>
              <a:spcAft>
                <a:spcPts val="2400"/>
              </a:spcAft>
            </a:pPr>
            <a:r>
              <a:rPr lang="en-US" dirty="0"/>
              <a:t>Title 5 § </a:t>
            </a:r>
            <a:r>
              <a:rPr lang="en-US" dirty="0" smtClean="0"/>
              <a:t>55155 CDCP Programs (More)</a:t>
            </a:r>
            <a:endParaRPr lang="en-US" dirty="0"/>
          </a:p>
        </p:txBody>
      </p:sp>
      <p:sp>
        <p:nvSpPr>
          <p:cNvPr id="3" name="Rounded Rectangle 2"/>
          <p:cNvSpPr/>
          <p:nvPr/>
        </p:nvSpPr>
        <p:spPr>
          <a:xfrm>
            <a:off x="247607" y="1009455"/>
            <a:ext cx="8692179" cy="1959161"/>
          </a:xfrm>
          <a:prstGeom prst="roundRect">
            <a:avLst/>
          </a:prstGeom>
          <a:solidFill>
            <a:srgbClr val="79A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62297" y="1080903"/>
            <a:ext cx="7013344" cy="2092881"/>
          </a:xfrm>
          <a:prstGeom prst="rect">
            <a:avLst/>
          </a:prstGeom>
          <a:noFill/>
        </p:spPr>
        <p:txBody>
          <a:bodyPr wrap="square" rtlCol="0">
            <a:spAutoFit/>
          </a:bodyPr>
          <a:lstStyle/>
          <a:p>
            <a:r>
              <a:rPr lang="en-US" sz="2800" dirty="0" smtClean="0">
                <a:solidFill>
                  <a:schemeClr val="bg1"/>
                </a:solidFill>
              </a:rPr>
              <a:t>May not </a:t>
            </a:r>
            <a:r>
              <a:rPr lang="en-US" sz="2800" dirty="0">
                <a:solidFill>
                  <a:schemeClr val="bg1"/>
                </a:solidFill>
              </a:rPr>
              <a:t>be referred to as a certificate of achievement regardless of its length or whether </a:t>
            </a:r>
            <a:r>
              <a:rPr lang="en-US" sz="2800" dirty="0" smtClean="0">
                <a:solidFill>
                  <a:schemeClr val="bg1"/>
                </a:solidFill>
              </a:rPr>
              <a:t> it </a:t>
            </a:r>
            <a:r>
              <a:rPr lang="en-US" sz="2800" dirty="0">
                <a:solidFill>
                  <a:schemeClr val="bg1"/>
                </a:solidFill>
              </a:rPr>
              <a:t>has been approved by the </a:t>
            </a:r>
            <a:r>
              <a:rPr lang="en-US" sz="2800" dirty="0" smtClean="0">
                <a:solidFill>
                  <a:schemeClr val="bg1"/>
                </a:solidFill>
              </a:rPr>
              <a:t>Chancellor </a:t>
            </a:r>
            <a:r>
              <a:rPr lang="en-US" sz="2800" dirty="0" smtClean="0"/>
              <a:t> </a:t>
            </a:r>
            <a:endParaRPr lang="en-US" sz="2800" dirty="0">
              <a:solidFill>
                <a:schemeClr val="bg1"/>
              </a:solidFill>
            </a:endParaRPr>
          </a:p>
          <a:p>
            <a:endParaRPr lang="en-US" dirty="0">
              <a:solidFill>
                <a:schemeClr val="bg1"/>
              </a:solidFill>
            </a:endParaRPr>
          </a:p>
        </p:txBody>
      </p:sp>
      <p:sp>
        <p:nvSpPr>
          <p:cNvPr id="13" name="Rounded Rectangle 12"/>
          <p:cNvSpPr/>
          <p:nvPr/>
        </p:nvSpPr>
        <p:spPr>
          <a:xfrm>
            <a:off x="277238" y="3040065"/>
            <a:ext cx="8692179" cy="151055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762297" y="3122404"/>
            <a:ext cx="7013344" cy="1384995"/>
          </a:xfrm>
          <a:prstGeom prst="rect">
            <a:avLst/>
          </a:prstGeom>
          <a:noFill/>
        </p:spPr>
        <p:txBody>
          <a:bodyPr wrap="square" rtlCol="0">
            <a:spAutoFit/>
          </a:bodyPr>
          <a:lstStyle/>
          <a:p>
            <a:r>
              <a:rPr lang="en-US" sz="2800" dirty="0">
                <a:solidFill>
                  <a:schemeClr val="bg1"/>
                </a:solidFill>
              </a:rPr>
              <a:t>A description of each approved noncredit educational program shall be included in the college </a:t>
            </a:r>
            <a:r>
              <a:rPr lang="en-US" sz="2800" dirty="0" smtClean="0">
                <a:solidFill>
                  <a:schemeClr val="bg1"/>
                </a:solidFill>
              </a:rPr>
              <a:t>catalog </a:t>
            </a:r>
            <a:endParaRPr lang="en-US" sz="2800" dirty="0">
              <a:solidFill>
                <a:schemeClr val="bg1"/>
              </a:solidFill>
            </a:endParaRPr>
          </a:p>
        </p:txBody>
      </p:sp>
      <p:pic>
        <p:nvPicPr>
          <p:cNvPr id="19" name="Picture 18">
            <a:extLst>
              <a:ext uri="{FF2B5EF4-FFF2-40B4-BE49-F238E27FC236}">
                <a16:creationId xmlns:a16="http://schemas.microsoft.com/office/drawing/2014/main" id="{B3234CA4-1BCE-41CC-AE3B-6DFAF81038D0}"/>
              </a:ext>
            </a:extLst>
          </p:cNvPr>
          <p:cNvPicPr>
            <a:picLocks noChangeAspect="1"/>
          </p:cNvPicPr>
          <p:nvPr/>
        </p:nvPicPr>
        <p:blipFill>
          <a:blip r:embed="rId3">
            <a:extLst/>
          </a:blip>
          <a:stretch>
            <a:fillRect/>
          </a:stretch>
        </p:blipFill>
        <p:spPr>
          <a:xfrm>
            <a:off x="94267" y="2890506"/>
            <a:ext cx="1857876" cy="1951550"/>
          </a:xfrm>
          <a:prstGeom prst="rect">
            <a:avLst/>
          </a:prstGeom>
        </p:spPr>
      </p:pic>
      <p:sp>
        <p:nvSpPr>
          <p:cNvPr id="20" name="Rounded Rectangle 19"/>
          <p:cNvSpPr/>
          <p:nvPr/>
        </p:nvSpPr>
        <p:spPr>
          <a:xfrm>
            <a:off x="247606" y="4632961"/>
            <a:ext cx="8692179" cy="2131924"/>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432A2338-D28B-4836-974F-95889B91DB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70874" y1="26750" x2="70874" y2="26750"/>
                        <a14:foregroundMark x1="47573" y1="42750" x2="47573" y2="42750"/>
                        <a14:foregroundMark x1="53074" y1="36250" x2="53074" y2="36250"/>
                        <a14:foregroundMark x1="69579" y1="46250" x2="69579" y2="46250"/>
                        <a14:foregroundMark x1="53722" y1="58250" x2="53074" y2="61250"/>
                        <a14:foregroundMark x1="43366" y1="47250" x2="43366" y2="47250"/>
                      </a14:backgroundRemoval>
                    </a14:imgEffect>
                  </a14:imgLayer>
                </a14:imgProps>
              </a:ext>
            </a:extLst>
          </a:blip>
          <a:stretch>
            <a:fillRect/>
          </a:stretch>
        </p:blipFill>
        <p:spPr>
          <a:xfrm>
            <a:off x="198787" y="904764"/>
            <a:ext cx="1448801" cy="1875471"/>
          </a:xfrm>
          <a:prstGeom prst="rect">
            <a:avLst/>
          </a:prstGeom>
        </p:spPr>
      </p:pic>
      <p:sp>
        <p:nvSpPr>
          <p:cNvPr id="7" name="Rectangle 6"/>
          <p:cNvSpPr/>
          <p:nvPr/>
        </p:nvSpPr>
        <p:spPr>
          <a:xfrm>
            <a:off x="1857220" y="4550621"/>
            <a:ext cx="7082566" cy="2232984"/>
          </a:xfrm>
          <a:prstGeom prst="rect">
            <a:avLst/>
          </a:prstGeom>
        </p:spPr>
        <p:txBody>
          <a:bodyPr wrap="square">
            <a:spAutoFit/>
          </a:bodyPr>
          <a:lstStyle/>
          <a:p>
            <a:pPr>
              <a:lnSpc>
                <a:spcPct val="107000"/>
              </a:lnSpc>
            </a:pPr>
            <a:r>
              <a:rPr lang="en-US" sz="2600" dirty="0">
                <a:solidFill>
                  <a:schemeClr val="bg1"/>
                </a:solidFill>
                <a:latin typeface="Arial" panose="020B0604020202020204" pitchFamily="34" charset="0"/>
                <a:ea typeface="Calibri" panose="020F0502020204030204" pitchFamily="34" charset="0"/>
                <a:cs typeface="Arial" panose="020B0604020202020204" pitchFamily="34" charset="0"/>
              </a:rPr>
              <a:t>Colleges can establish a </a:t>
            </a:r>
            <a:r>
              <a:rPr lang="en-US" sz="2600" dirty="0" smtClean="0">
                <a:solidFill>
                  <a:schemeClr val="bg1"/>
                </a:solidFill>
                <a:latin typeface="Arial" panose="020B0604020202020204" pitchFamily="34" charset="0"/>
                <a:ea typeface="Calibri" panose="020F0502020204030204" pitchFamily="34" charset="0"/>
                <a:cs typeface="Arial" panose="020B0604020202020204" pitchFamily="34" charset="0"/>
              </a:rPr>
              <a:t>NC </a:t>
            </a:r>
            <a:r>
              <a:rPr lang="en-US" sz="2600" dirty="0">
                <a:solidFill>
                  <a:schemeClr val="bg1"/>
                </a:solidFill>
                <a:latin typeface="Arial" panose="020B0604020202020204" pitchFamily="34" charset="0"/>
                <a:ea typeface="Calibri" panose="020F0502020204030204" pitchFamily="34" charset="0"/>
                <a:cs typeface="Arial" panose="020B0604020202020204" pitchFamily="34" charset="0"/>
              </a:rPr>
              <a:t>certificate that is not CDCP due to college preference or </a:t>
            </a:r>
            <a:r>
              <a:rPr lang="en-US" sz="2600" dirty="0" smtClean="0">
                <a:solidFill>
                  <a:schemeClr val="bg1"/>
                </a:solidFill>
                <a:latin typeface="Arial" panose="020B0604020202020204" pitchFamily="34" charset="0"/>
                <a:ea typeface="Calibri" panose="020F0502020204030204" pitchFamily="34" charset="0"/>
                <a:cs typeface="Arial" panose="020B0604020202020204" pitchFamily="34" charset="0"/>
              </a:rPr>
              <a:t>ineligibility </a:t>
            </a:r>
            <a:r>
              <a:rPr lang="en-US" sz="2600" dirty="0">
                <a:solidFill>
                  <a:schemeClr val="bg1"/>
                </a:solidFill>
                <a:latin typeface="Arial" panose="020B0604020202020204" pitchFamily="34" charset="0"/>
                <a:ea typeface="Calibri" panose="020F0502020204030204" pitchFamily="34" charset="0"/>
                <a:cs typeface="Arial" panose="020B0604020202020204" pitchFamily="34" charset="0"/>
              </a:rPr>
              <a:t>for enhanced </a:t>
            </a:r>
            <a:r>
              <a:rPr lang="en-US" sz="2600" dirty="0" smtClean="0">
                <a:solidFill>
                  <a:schemeClr val="bg1"/>
                </a:solidFill>
                <a:latin typeface="Arial" panose="020B0604020202020204" pitchFamily="34" charset="0"/>
                <a:ea typeface="Calibri" panose="020F0502020204030204" pitchFamily="34" charset="0"/>
                <a:cs typeface="Arial" panose="020B0604020202020204" pitchFamily="34" charset="0"/>
              </a:rPr>
              <a:t>funding; do </a:t>
            </a:r>
            <a:r>
              <a:rPr lang="en-US" sz="2600" dirty="0">
                <a:solidFill>
                  <a:schemeClr val="bg1"/>
                </a:solidFill>
                <a:latin typeface="Arial" panose="020B0604020202020204" pitchFamily="34" charset="0"/>
                <a:ea typeface="Calibri" panose="020F0502020204030204" pitchFamily="34" charset="0"/>
                <a:cs typeface="Arial" panose="020B0604020202020204" pitchFamily="34" charset="0"/>
              </a:rPr>
              <a:t>not need Chancellor approval; cannot call it certificate of competency or </a:t>
            </a:r>
            <a:r>
              <a:rPr lang="en-US" sz="2600" dirty="0" smtClean="0">
                <a:solidFill>
                  <a:schemeClr val="bg1"/>
                </a:solidFill>
                <a:latin typeface="Arial" panose="020B0604020202020204" pitchFamily="34" charset="0"/>
                <a:ea typeface="Calibri" panose="020F0502020204030204" pitchFamily="34" charset="0"/>
                <a:cs typeface="Arial" panose="020B0604020202020204" pitchFamily="34" charset="0"/>
              </a:rPr>
              <a:t>completion </a:t>
            </a:r>
            <a:endParaRPr lang="en-US" sz="2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B3234CA4-1BCE-41CC-AE3B-6DFAF81038D0}"/>
              </a:ext>
            </a:extLst>
          </p:cNvPr>
          <p:cNvPicPr>
            <a:picLocks noChangeAspect="1"/>
          </p:cNvPicPr>
          <p:nvPr/>
        </p:nvPicPr>
        <p:blipFill>
          <a:blip r:embed="rId3">
            <a:extLst/>
          </a:blip>
          <a:stretch>
            <a:fillRect/>
          </a:stretch>
        </p:blipFill>
        <p:spPr>
          <a:xfrm>
            <a:off x="94267" y="4906450"/>
            <a:ext cx="1857876" cy="1951550"/>
          </a:xfrm>
          <a:prstGeom prst="rect">
            <a:avLst/>
          </a:prstGeom>
        </p:spPr>
      </p:pic>
    </p:spTree>
    <p:extLst>
      <p:ext uri="{BB962C8B-B14F-4D97-AF65-F5344CB8AC3E}">
        <p14:creationId xmlns:p14="http://schemas.microsoft.com/office/powerpoint/2010/main" val="415469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0593-45FA-4F02-B92D-46D2B85BF29F}"/>
              </a:ext>
            </a:extLst>
          </p:cNvPr>
          <p:cNvSpPr>
            <a:spLocks noGrp="1"/>
          </p:cNvSpPr>
          <p:nvPr>
            <p:ph type="title"/>
          </p:nvPr>
        </p:nvSpPr>
        <p:spPr/>
        <p:txBody>
          <a:bodyPr>
            <a:normAutofit fontScale="90000"/>
          </a:bodyPr>
          <a:lstStyle/>
          <a:p>
            <a:r>
              <a:rPr lang="en-US" dirty="0"/>
              <a:t>Career Development and College Preparation Courses (CDCP)</a:t>
            </a:r>
          </a:p>
        </p:txBody>
      </p:sp>
      <p:sp>
        <p:nvSpPr>
          <p:cNvPr id="3" name="Content Placeholder 2">
            <a:extLst>
              <a:ext uri="{FF2B5EF4-FFF2-40B4-BE49-F238E27FC236}">
                <a16:creationId xmlns:a16="http://schemas.microsoft.com/office/drawing/2014/main" id="{DE2DA4BF-1452-4C08-9430-93EBA9EDA7F1}"/>
              </a:ext>
            </a:extLst>
          </p:cNvPr>
          <p:cNvSpPr>
            <a:spLocks noGrp="1"/>
          </p:cNvSpPr>
          <p:nvPr>
            <p:ph idx="1"/>
          </p:nvPr>
        </p:nvSpPr>
        <p:spPr>
          <a:xfrm>
            <a:off x="350520" y="1831907"/>
            <a:ext cx="8229600" cy="4876800"/>
          </a:xfrm>
        </p:spPr>
        <p:txBody>
          <a:bodyPr/>
          <a:lstStyle/>
          <a:p>
            <a:r>
              <a:rPr lang="en-US" dirty="0"/>
              <a:t>Education Code Statutes: CDCP Funding (84750.5); </a:t>
            </a:r>
          </a:p>
          <a:p>
            <a:pPr lvl="1">
              <a:lnSpc>
                <a:spcPct val="90000"/>
              </a:lnSpc>
              <a:buFont typeface="Wingdings" panose="05000000000000000000" pitchFamily="2" charset="2"/>
              <a:buChar char="Ø"/>
            </a:pPr>
            <a:r>
              <a:rPr lang="en-US" altLang="en-US" sz="2400" dirty="0"/>
              <a:t>Intended to bridge students into higher education and/or earned employment</a:t>
            </a:r>
            <a:endParaRPr lang="en-US" sz="2400" dirty="0"/>
          </a:p>
          <a:p>
            <a:pPr lvl="1">
              <a:lnSpc>
                <a:spcPct val="90000"/>
              </a:lnSpc>
              <a:buFont typeface="Wingdings" panose="05000000000000000000" pitchFamily="2" charset="2"/>
              <a:buChar char="Ø"/>
            </a:pPr>
            <a:r>
              <a:rPr lang="en-US" sz="2400" dirty="0"/>
              <a:t>Must be part of a noncredit certificate to receive enhanced funding. </a:t>
            </a:r>
          </a:p>
          <a:p>
            <a:pPr lvl="1">
              <a:lnSpc>
                <a:spcPct val="90000"/>
              </a:lnSpc>
              <a:buFont typeface="Wingdings" panose="05000000000000000000" pitchFamily="2" charset="2"/>
              <a:buChar char="Ø"/>
            </a:pPr>
            <a:r>
              <a:rPr lang="en-US" sz="2400" dirty="0"/>
              <a:t>Categories:</a:t>
            </a:r>
          </a:p>
          <a:p>
            <a:pPr lvl="2">
              <a:lnSpc>
                <a:spcPct val="90000"/>
              </a:lnSpc>
              <a:buFont typeface="Wingdings" panose="05000000000000000000" pitchFamily="2" charset="2"/>
              <a:buChar char="§"/>
            </a:pPr>
            <a:r>
              <a:rPr lang="en-US" sz="2400" dirty="0"/>
              <a:t>Elementary and Secondary Basic Skills</a:t>
            </a:r>
          </a:p>
          <a:p>
            <a:pPr lvl="2">
              <a:lnSpc>
                <a:spcPct val="90000"/>
              </a:lnSpc>
              <a:buFont typeface="Wingdings" panose="05000000000000000000" pitchFamily="2" charset="2"/>
              <a:buChar char="§"/>
            </a:pPr>
            <a:r>
              <a:rPr lang="en-US" sz="2400" dirty="0"/>
              <a:t>English as a Second Language</a:t>
            </a:r>
          </a:p>
          <a:p>
            <a:pPr lvl="2">
              <a:lnSpc>
                <a:spcPct val="90000"/>
              </a:lnSpc>
              <a:buFont typeface="Wingdings" panose="05000000000000000000" pitchFamily="2" charset="2"/>
              <a:buChar char="§"/>
            </a:pPr>
            <a:r>
              <a:rPr lang="en-US" sz="2400" dirty="0"/>
              <a:t>Workforce Development</a:t>
            </a:r>
          </a:p>
          <a:p>
            <a:pPr lvl="2">
              <a:lnSpc>
                <a:spcPct val="90000"/>
              </a:lnSpc>
              <a:buFont typeface="Wingdings" panose="05000000000000000000" pitchFamily="2" charset="2"/>
              <a:buChar char="§"/>
            </a:pPr>
            <a:r>
              <a:rPr lang="en-US" sz="2400" dirty="0"/>
              <a:t>Short-term Vocational (including CTE and Workforce prep for older adults)</a:t>
            </a:r>
          </a:p>
          <a:p>
            <a:pPr lvl="1">
              <a:lnSpc>
                <a:spcPct val="90000"/>
              </a:lnSpc>
              <a:buFont typeface="Wingdings" panose="05000000000000000000" pitchFamily="2" charset="2"/>
              <a:buChar char="Ø"/>
            </a:pPr>
            <a:endParaRPr lang="en-US" sz="2400" dirty="0"/>
          </a:p>
          <a:p>
            <a:endParaRPr lang="en-US" altLang="en-US" dirty="0"/>
          </a:p>
          <a:p>
            <a:endParaRPr lang="en-US" dirty="0"/>
          </a:p>
        </p:txBody>
      </p:sp>
      <p:pic>
        <p:nvPicPr>
          <p:cNvPr id="5" name="Picture 4">
            <a:extLst>
              <a:ext uri="{FF2B5EF4-FFF2-40B4-BE49-F238E27FC236}">
                <a16:creationId xmlns:a16="http://schemas.microsoft.com/office/drawing/2014/main" id="{9925AED0-EED5-42D5-916A-D7F5FB602C02}"/>
              </a:ext>
            </a:extLst>
          </p:cNvPr>
          <p:cNvPicPr>
            <a:picLocks noChangeAspect="1"/>
          </p:cNvPicPr>
          <p:nvPr/>
        </p:nvPicPr>
        <p:blipFill>
          <a:blip r:embed="rId3">
            <a:clrChange>
              <a:clrFrom>
                <a:srgbClr val="E1F0EC"/>
              </a:clrFrom>
              <a:clrTo>
                <a:srgbClr val="E1F0EC">
                  <a:alpha val="0"/>
                </a:srgbClr>
              </a:clrTo>
            </a:clrChange>
          </a:blip>
          <a:stretch>
            <a:fillRect/>
          </a:stretch>
        </p:blipFill>
        <p:spPr>
          <a:xfrm>
            <a:off x="6665797" y="3645467"/>
            <a:ext cx="2240281" cy="1493520"/>
          </a:xfrm>
          <a:prstGeom prst="rect">
            <a:avLst/>
          </a:prstGeom>
        </p:spPr>
      </p:pic>
    </p:spTree>
    <p:extLst>
      <p:ext uri="{BB962C8B-B14F-4D97-AF65-F5344CB8AC3E}">
        <p14:creationId xmlns:p14="http://schemas.microsoft.com/office/powerpoint/2010/main" val="5337205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1089</TotalTime>
  <Words>1631</Words>
  <Application>Microsoft Office PowerPoint</Application>
  <PresentationFormat>On-screen Show (4:3)</PresentationFormat>
  <Paragraphs>282</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Chalkboard</vt:lpstr>
      <vt:lpstr>Times New Roman</vt:lpstr>
      <vt:lpstr>Wingdings</vt:lpstr>
      <vt:lpstr>Clarity</vt:lpstr>
      <vt:lpstr>Noncredit Certificates  </vt:lpstr>
      <vt:lpstr>Getting Started</vt:lpstr>
      <vt:lpstr>PowerPoint Presentation</vt:lpstr>
      <vt:lpstr>Noncredit Program Definition</vt:lpstr>
      <vt:lpstr>Types of Noncredit Programs</vt:lpstr>
      <vt:lpstr>Career development and College preparation (cdcp)</vt:lpstr>
      <vt:lpstr>CDCP Policy Requirements</vt:lpstr>
      <vt:lpstr>Title 5 § 55155 CDCP Programs (More)</vt:lpstr>
      <vt:lpstr>Career Development and College Preparation Courses (CDCP)</vt:lpstr>
      <vt:lpstr>Noncredit CDCP Certificates</vt:lpstr>
      <vt:lpstr>Comparison of FTES Funding Rates  (Noncredit, Enhanced Noncredit (CDCP), and Credit)  </vt:lpstr>
      <vt:lpstr>Noncredit Program Approval</vt:lpstr>
      <vt:lpstr>Noncredit is part of the Community College Mission</vt:lpstr>
      <vt:lpstr>Approval Guidelines title 5 § 55150  </vt:lpstr>
      <vt:lpstr>Curriculum Review Process  and Timeline </vt:lpstr>
      <vt:lpstr>Curriculum Review Process and Timeline (Reality) </vt:lpstr>
      <vt:lpstr>Program Submission</vt:lpstr>
      <vt:lpstr>Short-term Vocational Certificate Proposals</vt:lpstr>
      <vt:lpstr>Field examples</vt:lpstr>
      <vt:lpstr>PowerPoint Presentation</vt:lpstr>
      <vt:lpstr>PowerPoint Presentation</vt:lpstr>
      <vt:lpstr>PowerPoint Presentation</vt:lpstr>
      <vt:lpstr>PowerPoint Presentation</vt:lpstr>
      <vt:lpstr>What Do You Have in Place?</vt:lpstr>
      <vt:lpstr>Awarding Certificates </vt:lpstr>
      <vt:lpstr>PowerPoint Presentation</vt:lpstr>
      <vt:lpstr>PowerPoint Presentation</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Arballo, Madelyn</cp:lastModifiedBy>
  <cp:revision>162</cp:revision>
  <dcterms:created xsi:type="dcterms:W3CDTF">2015-10-21T19:14:41Z</dcterms:created>
  <dcterms:modified xsi:type="dcterms:W3CDTF">2018-07-14T07:21:05Z</dcterms:modified>
</cp:coreProperties>
</file>