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9" r:id="rId4"/>
    <p:sldId id="261" r:id="rId5"/>
    <p:sldId id="263" r:id="rId6"/>
    <p:sldId id="258" r:id="rId7"/>
    <p:sldId id="262" r:id="rId8"/>
    <p:sldId id="271" r:id="rId9"/>
    <p:sldId id="265" r:id="rId10"/>
    <p:sldId id="266" r:id="rId11"/>
    <p:sldId id="267" r:id="rId12"/>
    <p:sldId id="270" r:id="rId13"/>
    <p:sldId id="272" r:id="rId14"/>
    <p:sldId id="539" r:id="rId15"/>
    <p:sldId id="542" r:id="rId16"/>
    <p:sldId id="273" r:id="rId17"/>
    <p:sldId id="274" r:id="rId18"/>
    <p:sldId id="275" r:id="rId19"/>
    <p:sldId id="276" r:id="rId20"/>
    <p:sldId id="281" r:id="rId21"/>
    <p:sldId id="532" r:id="rId22"/>
    <p:sldId id="533" r:id="rId23"/>
    <p:sldId id="503" r:id="rId24"/>
    <p:sldId id="528" r:id="rId25"/>
    <p:sldId id="538" r:id="rId26"/>
    <p:sldId id="279" r:id="rId27"/>
    <p:sldId id="541" r:id="rId28"/>
    <p:sldId id="280" r:id="rId29"/>
    <p:sldId id="278" r:id="rId30"/>
  </p:sldIdLst>
  <p:sldSz cx="12192000" cy="6858000"/>
  <p:notesSz cx="6858000" cy="9144000"/>
  <p:custDataLst>
    <p:tags r:id="rId3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729"/>
  </p:normalViewPr>
  <p:slideViewPr>
    <p:cSldViewPr snapToGrid="0">
      <p:cViewPr varScale="1">
        <p:scale>
          <a:sx n="86" d="100"/>
          <a:sy n="86" d="100"/>
        </p:scale>
        <p:origin x="132" y="42"/>
      </p:cViewPr>
      <p:guideLst>
        <p:guide orient="horz" pos="2160"/>
        <p:guide pos="3840"/>
      </p:guideLst>
    </p:cSldViewPr>
  </p:slideViewPr>
  <p:notesTextViewPr>
    <p:cViewPr>
      <p:scale>
        <a:sx n="1" d="1"/>
        <a:sy n="1" d="1"/>
      </p:scale>
      <p:origin x="0" y="0"/>
    </p:cViewPr>
  </p:notesTextViewPr>
  <p:sorterViewPr>
    <p:cViewPr>
      <p:scale>
        <a:sx n="100" d="100"/>
        <a:sy n="100" d="100"/>
      </p:scale>
      <p:origin x="0" y="98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30F4B1-1A74-4022-8B2C-CDBEA3C0D066}" type="doc">
      <dgm:prSet loTypeId="urn:microsoft.com/office/officeart/2005/8/layout/rings+Icon" loCatId="relationship" qsTypeId="urn:microsoft.com/office/officeart/2005/8/quickstyle/simple1" qsCatId="simple" csTypeId="urn:microsoft.com/office/officeart/2005/8/colors/colorful1" csCatId="colorful" phldr="1"/>
      <dgm:spPr/>
      <dgm:t>
        <a:bodyPr/>
        <a:lstStyle/>
        <a:p>
          <a:endParaRPr lang="en-US"/>
        </a:p>
      </dgm:t>
    </dgm:pt>
    <dgm:pt modelId="{ADD30FBD-330A-4A1E-BCE2-BFEA04D91F4B}">
      <dgm:prSet phldrT="[Text]" custT="1"/>
      <dgm:spPr/>
      <dgm:t>
        <a:bodyPr/>
        <a:lstStyle/>
        <a:p>
          <a:r>
            <a:rPr lang="en-US" sz="1700" b="1" dirty="0"/>
            <a:t>Appropriateness to Mission </a:t>
          </a:r>
        </a:p>
      </dgm:t>
    </dgm:pt>
    <dgm:pt modelId="{22DE2EAD-1341-44D2-B0E8-2F9C02103767}" type="parTrans" cxnId="{F904E7FB-0559-43FF-96DC-2067CEDEF6AE}">
      <dgm:prSet/>
      <dgm:spPr/>
      <dgm:t>
        <a:bodyPr/>
        <a:lstStyle/>
        <a:p>
          <a:endParaRPr lang="en-US" sz="1600"/>
        </a:p>
      </dgm:t>
    </dgm:pt>
    <dgm:pt modelId="{FBE41C2F-D3D7-4C4D-AF75-FA2463F1247C}" type="sibTrans" cxnId="{F904E7FB-0559-43FF-96DC-2067CEDEF6AE}">
      <dgm:prSet/>
      <dgm:spPr/>
      <dgm:t>
        <a:bodyPr/>
        <a:lstStyle/>
        <a:p>
          <a:endParaRPr lang="en-US" sz="1600"/>
        </a:p>
      </dgm:t>
    </dgm:pt>
    <dgm:pt modelId="{325B9AB7-1CFB-4C74-8B98-2C7E6689AD04}">
      <dgm:prSet custT="1"/>
      <dgm:spPr/>
      <dgm:t>
        <a:bodyPr/>
        <a:lstStyle/>
        <a:p>
          <a:r>
            <a:rPr lang="en-US" sz="1700" b="1" dirty="0"/>
            <a:t>Need </a:t>
          </a:r>
        </a:p>
      </dgm:t>
    </dgm:pt>
    <dgm:pt modelId="{007979D0-235C-411A-8BEF-B53DDE295D29}" type="parTrans" cxnId="{05C81D12-4234-4DB6-97B6-B39ED2B369B1}">
      <dgm:prSet/>
      <dgm:spPr/>
      <dgm:t>
        <a:bodyPr/>
        <a:lstStyle/>
        <a:p>
          <a:endParaRPr lang="en-US" sz="1600"/>
        </a:p>
      </dgm:t>
    </dgm:pt>
    <dgm:pt modelId="{E2C39F4A-2109-474B-9F04-3E826F105BFE}" type="sibTrans" cxnId="{05C81D12-4234-4DB6-97B6-B39ED2B369B1}">
      <dgm:prSet/>
      <dgm:spPr/>
      <dgm:t>
        <a:bodyPr/>
        <a:lstStyle/>
        <a:p>
          <a:endParaRPr lang="en-US" sz="1600"/>
        </a:p>
      </dgm:t>
    </dgm:pt>
    <dgm:pt modelId="{99BEA00B-6255-4708-AED8-F4ADE833D2A9}">
      <dgm:prSet custT="1"/>
      <dgm:spPr/>
      <dgm:t>
        <a:bodyPr/>
        <a:lstStyle/>
        <a:p>
          <a:r>
            <a:rPr lang="en-US" sz="1700" b="1" dirty="0"/>
            <a:t>Curriculum Standards </a:t>
          </a:r>
        </a:p>
      </dgm:t>
    </dgm:pt>
    <dgm:pt modelId="{A09FE47E-6E32-48C7-B5D7-DD24076449EE}" type="parTrans" cxnId="{B5622FCA-AE8B-4485-8AA2-2244FBC4C397}">
      <dgm:prSet/>
      <dgm:spPr/>
      <dgm:t>
        <a:bodyPr/>
        <a:lstStyle/>
        <a:p>
          <a:endParaRPr lang="en-US" sz="1600"/>
        </a:p>
      </dgm:t>
    </dgm:pt>
    <dgm:pt modelId="{26A9ACF7-847D-41BA-A749-1697348C2C3B}" type="sibTrans" cxnId="{B5622FCA-AE8B-4485-8AA2-2244FBC4C397}">
      <dgm:prSet/>
      <dgm:spPr/>
      <dgm:t>
        <a:bodyPr/>
        <a:lstStyle/>
        <a:p>
          <a:endParaRPr lang="en-US" sz="1600"/>
        </a:p>
      </dgm:t>
    </dgm:pt>
    <dgm:pt modelId="{49885D97-F807-4436-AC32-EE9677D6A05D}">
      <dgm:prSet custT="1"/>
      <dgm:spPr/>
      <dgm:t>
        <a:bodyPr/>
        <a:lstStyle/>
        <a:p>
          <a:r>
            <a:rPr lang="en-US" sz="1700" b="1" dirty="0"/>
            <a:t>Adequate Resources </a:t>
          </a:r>
        </a:p>
      </dgm:t>
    </dgm:pt>
    <dgm:pt modelId="{5F7E6947-D7B9-4A81-93BC-FE7F162CC0EF}" type="parTrans" cxnId="{B18156D6-2F5B-48EE-BAF1-4F0C31EB47F9}">
      <dgm:prSet/>
      <dgm:spPr/>
      <dgm:t>
        <a:bodyPr/>
        <a:lstStyle/>
        <a:p>
          <a:endParaRPr lang="en-US" sz="1600"/>
        </a:p>
      </dgm:t>
    </dgm:pt>
    <dgm:pt modelId="{253638A3-6A1D-40FC-98CA-2FF420079F1F}" type="sibTrans" cxnId="{B18156D6-2F5B-48EE-BAF1-4F0C31EB47F9}">
      <dgm:prSet/>
      <dgm:spPr/>
      <dgm:t>
        <a:bodyPr/>
        <a:lstStyle/>
        <a:p>
          <a:endParaRPr lang="en-US" sz="1600"/>
        </a:p>
      </dgm:t>
    </dgm:pt>
    <dgm:pt modelId="{7E6FA646-BD1F-4C3E-A016-20C44ACCA4FC}">
      <dgm:prSet custT="1"/>
      <dgm:spPr/>
      <dgm:t>
        <a:bodyPr/>
        <a:lstStyle/>
        <a:p>
          <a:r>
            <a:rPr lang="en-US" sz="1700" b="1" dirty="0"/>
            <a:t>Compliance</a:t>
          </a:r>
        </a:p>
      </dgm:t>
    </dgm:pt>
    <dgm:pt modelId="{31058FFE-B632-4541-A913-5207082E2289}" type="parTrans" cxnId="{9B3F03F8-F4CF-4A38-B04B-55D76DC58523}">
      <dgm:prSet/>
      <dgm:spPr/>
      <dgm:t>
        <a:bodyPr/>
        <a:lstStyle/>
        <a:p>
          <a:endParaRPr lang="en-US" sz="1600"/>
        </a:p>
      </dgm:t>
    </dgm:pt>
    <dgm:pt modelId="{FE885CC2-EB90-4D83-AA99-EDA8CC2D891F}" type="sibTrans" cxnId="{9B3F03F8-F4CF-4A38-B04B-55D76DC58523}">
      <dgm:prSet/>
      <dgm:spPr/>
      <dgm:t>
        <a:bodyPr/>
        <a:lstStyle/>
        <a:p>
          <a:endParaRPr lang="en-US" sz="1600"/>
        </a:p>
      </dgm:t>
    </dgm:pt>
    <dgm:pt modelId="{DE99AE7E-D747-4893-8DAA-5B00C9688EBA}" type="pres">
      <dgm:prSet presAssocID="{1230F4B1-1A74-4022-8B2C-CDBEA3C0D066}" presName="Name0" presStyleCnt="0">
        <dgm:presLayoutVars>
          <dgm:chMax val="7"/>
          <dgm:dir/>
          <dgm:resizeHandles val="exact"/>
        </dgm:presLayoutVars>
      </dgm:prSet>
      <dgm:spPr/>
    </dgm:pt>
    <dgm:pt modelId="{57902CC6-4E09-4208-AE8C-D294CB77905B}" type="pres">
      <dgm:prSet presAssocID="{1230F4B1-1A74-4022-8B2C-CDBEA3C0D066}" presName="ellipse1" presStyleLbl="vennNode1" presStyleIdx="0" presStyleCnt="5">
        <dgm:presLayoutVars>
          <dgm:bulletEnabled val="1"/>
        </dgm:presLayoutVars>
      </dgm:prSet>
      <dgm:spPr/>
    </dgm:pt>
    <dgm:pt modelId="{6B75DD88-FF82-4E58-9E09-23703C134961}" type="pres">
      <dgm:prSet presAssocID="{1230F4B1-1A74-4022-8B2C-CDBEA3C0D066}" presName="ellipse2" presStyleLbl="vennNode1" presStyleIdx="1" presStyleCnt="5">
        <dgm:presLayoutVars>
          <dgm:bulletEnabled val="1"/>
        </dgm:presLayoutVars>
      </dgm:prSet>
      <dgm:spPr/>
    </dgm:pt>
    <dgm:pt modelId="{6213FAAA-476B-4537-BCC6-FFB5BED1D826}" type="pres">
      <dgm:prSet presAssocID="{1230F4B1-1A74-4022-8B2C-CDBEA3C0D066}" presName="ellipse3" presStyleLbl="vennNode1" presStyleIdx="2" presStyleCnt="5">
        <dgm:presLayoutVars>
          <dgm:bulletEnabled val="1"/>
        </dgm:presLayoutVars>
      </dgm:prSet>
      <dgm:spPr/>
    </dgm:pt>
    <dgm:pt modelId="{6B09E593-CEA0-4D14-A2D4-04F265A404A8}" type="pres">
      <dgm:prSet presAssocID="{1230F4B1-1A74-4022-8B2C-CDBEA3C0D066}" presName="ellipse4" presStyleLbl="vennNode1" presStyleIdx="3" presStyleCnt="5">
        <dgm:presLayoutVars>
          <dgm:bulletEnabled val="1"/>
        </dgm:presLayoutVars>
      </dgm:prSet>
      <dgm:spPr/>
    </dgm:pt>
    <dgm:pt modelId="{A7886C98-D33C-4B87-827F-4B230E7DE426}" type="pres">
      <dgm:prSet presAssocID="{1230F4B1-1A74-4022-8B2C-CDBEA3C0D066}" presName="ellipse5" presStyleLbl="vennNode1" presStyleIdx="4" presStyleCnt="5">
        <dgm:presLayoutVars>
          <dgm:bulletEnabled val="1"/>
        </dgm:presLayoutVars>
      </dgm:prSet>
      <dgm:spPr/>
    </dgm:pt>
  </dgm:ptLst>
  <dgm:cxnLst>
    <dgm:cxn modelId="{05C81D12-4234-4DB6-97B6-B39ED2B369B1}" srcId="{1230F4B1-1A74-4022-8B2C-CDBEA3C0D066}" destId="{325B9AB7-1CFB-4C74-8B98-2C7E6689AD04}" srcOrd="1" destOrd="0" parTransId="{007979D0-235C-411A-8BEF-B53DDE295D29}" sibTransId="{E2C39F4A-2109-474B-9F04-3E826F105BFE}"/>
    <dgm:cxn modelId="{4CD90535-E030-4168-A11D-94D07F61365E}" type="presOf" srcId="{1230F4B1-1A74-4022-8B2C-CDBEA3C0D066}" destId="{DE99AE7E-D747-4893-8DAA-5B00C9688EBA}" srcOrd="0" destOrd="0" presId="urn:microsoft.com/office/officeart/2005/8/layout/rings+Icon"/>
    <dgm:cxn modelId="{8CC8A767-CBEA-4AAD-8FD3-7D6B8C0A3112}" type="presOf" srcId="{7E6FA646-BD1F-4C3E-A016-20C44ACCA4FC}" destId="{A7886C98-D33C-4B87-827F-4B230E7DE426}" srcOrd="0" destOrd="0" presId="urn:microsoft.com/office/officeart/2005/8/layout/rings+Icon"/>
    <dgm:cxn modelId="{E520316A-1CAA-42CA-BD45-5885FD3A358C}" type="presOf" srcId="{325B9AB7-1CFB-4C74-8B98-2C7E6689AD04}" destId="{6B75DD88-FF82-4E58-9E09-23703C134961}" srcOrd="0" destOrd="0" presId="urn:microsoft.com/office/officeart/2005/8/layout/rings+Icon"/>
    <dgm:cxn modelId="{37F1FA6F-4285-4E0D-BB00-A70C0423D670}" type="presOf" srcId="{99BEA00B-6255-4708-AED8-F4ADE833D2A9}" destId="{6213FAAA-476B-4537-BCC6-FFB5BED1D826}" srcOrd="0" destOrd="0" presId="urn:microsoft.com/office/officeart/2005/8/layout/rings+Icon"/>
    <dgm:cxn modelId="{5434C5A2-3023-492D-AE70-4E2F0FB6CD34}" type="presOf" srcId="{49885D97-F807-4436-AC32-EE9677D6A05D}" destId="{6B09E593-CEA0-4D14-A2D4-04F265A404A8}" srcOrd="0" destOrd="0" presId="urn:microsoft.com/office/officeart/2005/8/layout/rings+Icon"/>
    <dgm:cxn modelId="{B5622FCA-AE8B-4485-8AA2-2244FBC4C397}" srcId="{1230F4B1-1A74-4022-8B2C-CDBEA3C0D066}" destId="{99BEA00B-6255-4708-AED8-F4ADE833D2A9}" srcOrd="2" destOrd="0" parTransId="{A09FE47E-6E32-48C7-B5D7-DD24076449EE}" sibTransId="{26A9ACF7-847D-41BA-A749-1697348C2C3B}"/>
    <dgm:cxn modelId="{B18156D6-2F5B-48EE-BAF1-4F0C31EB47F9}" srcId="{1230F4B1-1A74-4022-8B2C-CDBEA3C0D066}" destId="{49885D97-F807-4436-AC32-EE9677D6A05D}" srcOrd="3" destOrd="0" parTransId="{5F7E6947-D7B9-4A81-93BC-FE7F162CC0EF}" sibTransId="{253638A3-6A1D-40FC-98CA-2FF420079F1F}"/>
    <dgm:cxn modelId="{9B3F03F8-F4CF-4A38-B04B-55D76DC58523}" srcId="{1230F4B1-1A74-4022-8B2C-CDBEA3C0D066}" destId="{7E6FA646-BD1F-4C3E-A016-20C44ACCA4FC}" srcOrd="4" destOrd="0" parTransId="{31058FFE-B632-4541-A913-5207082E2289}" sibTransId="{FE885CC2-EB90-4D83-AA99-EDA8CC2D891F}"/>
    <dgm:cxn modelId="{F904E7FB-0559-43FF-96DC-2067CEDEF6AE}" srcId="{1230F4B1-1A74-4022-8B2C-CDBEA3C0D066}" destId="{ADD30FBD-330A-4A1E-BCE2-BFEA04D91F4B}" srcOrd="0" destOrd="0" parTransId="{22DE2EAD-1341-44D2-B0E8-2F9C02103767}" sibTransId="{FBE41C2F-D3D7-4C4D-AF75-FA2463F1247C}"/>
    <dgm:cxn modelId="{F374F7FF-5A16-4067-903F-6FCFF99A4755}" type="presOf" srcId="{ADD30FBD-330A-4A1E-BCE2-BFEA04D91F4B}" destId="{57902CC6-4E09-4208-AE8C-D294CB77905B}" srcOrd="0" destOrd="0" presId="urn:microsoft.com/office/officeart/2005/8/layout/rings+Icon"/>
    <dgm:cxn modelId="{D00BDEB0-7A8F-4F41-BECB-8758521E18BD}" type="presParOf" srcId="{DE99AE7E-D747-4893-8DAA-5B00C9688EBA}" destId="{57902CC6-4E09-4208-AE8C-D294CB77905B}" srcOrd="0" destOrd="0" presId="urn:microsoft.com/office/officeart/2005/8/layout/rings+Icon"/>
    <dgm:cxn modelId="{2447BE79-2296-4B89-894A-2E698AAF2A4E}" type="presParOf" srcId="{DE99AE7E-D747-4893-8DAA-5B00C9688EBA}" destId="{6B75DD88-FF82-4E58-9E09-23703C134961}" srcOrd="1" destOrd="0" presId="urn:microsoft.com/office/officeart/2005/8/layout/rings+Icon"/>
    <dgm:cxn modelId="{BC1C651F-9F68-4275-AFBF-924CA6882EA7}" type="presParOf" srcId="{DE99AE7E-D747-4893-8DAA-5B00C9688EBA}" destId="{6213FAAA-476B-4537-BCC6-FFB5BED1D826}" srcOrd="2" destOrd="0" presId="urn:microsoft.com/office/officeart/2005/8/layout/rings+Icon"/>
    <dgm:cxn modelId="{60E6A96E-E148-4964-BEA1-22CF31166347}" type="presParOf" srcId="{DE99AE7E-D747-4893-8DAA-5B00C9688EBA}" destId="{6B09E593-CEA0-4D14-A2D4-04F265A404A8}" srcOrd="3" destOrd="0" presId="urn:microsoft.com/office/officeart/2005/8/layout/rings+Icon"/>
    <dgm:cxn modelId="{9AFD5DC8-BD91-4241-8D1E-C695821EB3AC}" type="presParOf" srcId="{DE99AE7E-D747-4893-8DAA-5B00C9688EBA}" destId="{A7886C98-D33C-4B87-827F-4B230E7DE426}" srcOrd="4" destOrd="0" presId="urn:microsoft.com/office/officeart/2005/8/layout/rings+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9D6AA69-44F9-431E-8B62-260688016DAA}" type="doc">
      <dgm:prSet loTypeId="urn:microsoft.com/office/officeart/2005/8/layout/process1" loCatId="process" qsTypeId="urn:microsoft.com/office/officeart/2005/8/quickstyle/3d1" qsCatId="3D" csTypeId="urn:microsoft.com/office/officeart/2005/8/colors/colorful1" csCatId="colorful" phldr="1"/>
      <dgm:spPr/>
      <dgm:t>
        <a:bodyPr/>
        <a:lstStyle/>
        <a:p>
          <a:endParaRPr lang="en-US"/>
        </a:p>
      </dgm:t>
    </dgm:pt>
    <dgm:pt modelId="{9209C207-20E6-4F9D-B524-1ED905DA5256}">
      <dgm:prSet phldrT="[Text]" custT="1"/>
      <dgm:spPr/>
      <dgm:t>
        <a:bodyPr/>
        <a:lstStyle/>
        <a:p>
          <a:pPr algn="ctr"/>
          <a:r>
            <a:rPr lang="en-US" sz="2000" b="1"/>
            <a:t>Local Curriculum Committee Approval</a:t>
          </a:r>
          <a:endParaRPr lang="en-US" sz="2000" b="1" dirty="0"/>
        </a:p>
      </dgm:t>
    </dgm:pt>
    <dgm:pt modelId="{1CD0FA30-D99F-42A3-9984-F863C75DF75E}" type="parTrans" cxnId="{1FFF79FF-1965-4C05-B871-636B5B8227DC}">
      <dgm:prSet/>
      <dgm:spPr/>
      <dgm:t>
        <a:bodyPr/>
        <a:lstStyle/>
        <a:p>
          <a:endParaRPr lang="en-US"/>
        </a:p>
      </dgm:t>
    </dgm:pt>
    <dgm:pt modelId="{BD4CEC75-9761-47C9-BFC7-9A00FF13987D}" type="sibTrans" cxnId="{1FFF79FF-1965-4C05-B871-636B5B8227DC}">
      <dgm:prSet/>
      <dgm:spPr/>
      <dgm:t>
        <a:bodyPr/>
        <a:lstStyle/>
        <a:p>
          <a:endParaRPr lang="en-US"/>
        </a:p>
      </dgm:t>
    </dgm:pt>
    <dgm:pt modelId="{B558234D-D5CD-4497-9926-351E822BA6B0}">
      <dgm:prSet phldrT="[Text]" custT="1"/>
      <dgm:spPr/>
      <dgm:t>
        <a:bodyPr/>
        <a:lstStyle/>
        <a:p>
          <a:pPr algn="ctr"/>
          <a:r>
            <a:rPr lang="en-US" sz="2000" b="1" dirty="0">
              <a:effectLst/>
            </a:rPr>
            <a:t>District Governing Board Approval</a:t>
          </a:r>
        </a:p>
      </dgm:t>
    </dgm:pt>
    <dgm:pt modelId="{8C8CE988-B1AC-4213-8001-4DADA2CB1A79}" type="parTrans" cxnId="{FA74119D-9F79-418C-8076-8FEB8DDC172C}">
      <dgm:prSet/>
      <dgm:spPr/>
      <dgm:t>
        <a:bodyPr/>
        <a:lstStyle/>
        <a:p>
          <a:endParaRPr lang="en-US"/>
        </a:p>
      </dgm:t>
    </dgm:pt>
    <dgm:pt modelId="{6DF96344-92B5-4715-8DED-7981261664D0}" type="sibTrans" cxnId="{FA74119D-9F79-418C-8076-8FEB8DDC172C}">
      <dgm:prSet/>
      <dgm:spPr/>
      <dgm:t>
        <a:bodyPr/>
        <a:lstStyle/>
        <a:p>
          <a:endParaRPr lang="en-US"/>
        </a:p>
      </dgm:t>
    </dgm:pt>
    <dgm:pt modelId="{0D51AED5-C729-4ECF-9FAC-5B910B098DDA}">
      <dgm:prSet phldrT="[Text]" custT="1"/>
      <dgm:spPr/>
      <dgm:t>
        <a:bodyPr/>
        <a:lstStyle/>
        <a:p>
          <a:pPr algn="ctr"/>
          <a:r>
            <a:rPr lang="en-US" sz="2000" b="1"/>
            <a:t>CCCCO Proposal Review &amp; Approval</a:t>
          </a:r>
          <a:endParaRPr lang="en-US" sz="2000" b="1" dirty="0"/>
        </a:p>
      </dgm:t>
    </dgm:pt>
    <dgm:pt modelId="{4AA5C92C-C805-4E8E-AE14-F41FEF43DC02}" type="parTrans" cxnId="{4C9656EB-BFD0-4F64-BDCF-F42AE9907E31}">
      <dgm:prSet/>
      <dgm:spPr/>
      <dgm:t>
        <a:bodyPr/>
        <a:lstStyle/>
        <a:p>
          <a:endParaRPr lang="en-US"/>
        </a:p>
      </dgm:t>
    </dgm:pt>
    <dgm:pt modelId="{8CED0F91-209F-436B-8967-AAC00D4A3A39}" type="sibTrans" cxnId="{4C9656EB-BFD0-4F64-BDCF-F42AE9907E31}">
      <dgm:prSet/>
      <dgm:spPr/>
      <dgm:t>
        <a:bodyPr/>
        <a:lstStyle/>
        <a:p>
          <a:endParaRPr lang="en-US"/>
        </a:p>
      </dgm:t>
    </dgm:pt>
    <dgm:pt modelId="{B58C9619-CA05-467A-848C-D4AC57B19780}">
      <dgm:prSet phldrT="[Text]" custT="1"/>
      <dgm:spPr/>
      <dgm:t>
        <a:bodyPr/>
        <a:lstStyle/>
        <a:p>
          <a:pPr algn="ctr"/>
          <a:r>
            <a:rPr lang="en-US" sz="2000" b="1">
              <a:effectLst/>
            </a:rPr>
            <a:t>College Submits Curriculum Proposal to CCCCO</a:t>
          </a:r>
          <a:endParaRPr lang="en-US" sz="2000" b="1" dirty="0">
            <a:effectLst/>
          </a:endParaRPr>
        </a:p>
      </dgm:t>
    </dgm:pt>
    <dgm:pt modelId="{3B8039F3-BFFC-4452-9448-CF37BE06D1E2}" type="parTrans" cxnId="{4106B7F6-E79B-4900-88CD-CD6F9FECBD4D}">
      <dgm:prSet/>
      <dgm:spPr/>
      <dgm:t>
        <a:bodyPr/>
        <a:lstStyle/>
        <a:p>
          <a:endParaRPr lang="en-US"/>
        </a:p>
      </dgm:t>
    </dgm:pt>
    <dgm:pt modelId="{310658C1-5CBE-410C-9CF3-F12877AA8300}" type="sibTrans" cxnId="{4106B7F6-E79B-4900-88CD-CD6F9FECBD4D}">
      <dgm:prSet/>
      <dgm:spPr/>
      <dgm:t>
        <a:bodyPr/>
        <a:lstStyle/>
        <a:p>
          <a:endParaRPr lang="en-US"/>
        </a:p>
      </dgm:t>
    </dgm:pt>
    <dgm:pt modelId="{F52168CF-3F94-4452-B8EC-BE4E0A40061A}" type="pres">
      <dgm:prSet presAssocID="{09D6AA69-44F9-431E-8B62-260688016DAA}" presName="Name0" presStyleCnt="0">
        <dgm:presLayoutVars>
          <dgm:dir/>
          <dgm:resizeHandles val="exact"/>
        </dgm:presLayoutVars>
      </dgm:prSet>
      <dgm:spPr/>
    </dgm:pt>
    <dgm:pt modelId="{40B503D1-C301-4808-AAD2-415A9DD4B11C}" type="pres">
      <dgm:prSet presAssocID="{9209C207-20E6-4F9D-B524-1ED905DA5256}" presName="node" presStyleLbl="node1" presStyleIdx="0" presStyleCnt="4" custScaleY="199734">
        <dgm:presLayoutVars>
          <dgm:bulletEnabled val="1"/>
        </dgm:presLayoutVars>
      </dgm:prSet>
      <dgm:spPr/>
    </dgm:pt>
    <dgm:pt modelId="{62C8FB34-58AE-48EC-9630-5080E7672E9E}" type="pres">
      <dgm:prSet presAssocID="{BD4CEC75-9761-47C9-BFC7-9A00FF13987D}" presName="sibTrans" presStyleLbl="sibTrans2D1" presStyleIdx="0" presStyleCnt="3"/>
      <dgm:spPr/>
    </dgm:pt>
    <dgm:pt modelId="{73B2D727-A9E2-4505-B5B6-CA706E47BAB5}" type="pres">
      <dgm:prSet presAssocID="{BD4CEC75-9761-47C9-BFC7-9A00FF13987D}" presName="connectorText" presStyleLbl="sibTrans2D1" presStyleIdx="0" presStyleCnt="3"/>
      <dgm:spPr/>
    </dgm:pt>
    <dgm:pt modelId="{EBB478B2-CA29-44B0-AC7F-8667E54FA9C2}" type="pres">
      <dgm:prSet presAssocID="{B558234D-D5CD-4497-9926-351E822BA6B0}" presName="node" presStyleLbl="node1" presStyleIdx="1" presStyleCnt="4" custScaleY="199734">
        <dgm:presLayoutVars>
          <dgm:bulletEnabled val="1"/>
        </dgm:presLayoutVars>
      </dgm:prSet>
      <dgm:spPr/>
    </dgm:pt>
    <dgm:pt modelId="{42FF846A-62CB-4AA6-B384-D0E5732206D1}" type="pres">
      <dgm:prSet presAssocID="{6DF96344-92B5-4715-8DED-7981261664D0}" presName="sibTrans" presStyleLbl="sibTrans2D1" presStyleIdx="1" presStyleCnt="3"/>
      <dgm:spPr/>
    </dgm:pt>
    <dgm:pt modelId="{74871557-076D-430F-A28A-FA0FA44201C9}" type="pres">
      <dgm:prSet presAssocID="{6DF96344-92B5-4715-8DED-7981261664D0}" presName="connectorText" presStyleLbl="sibTrans2D1" presStyleIdx="1" presStyleCnt="3"/>
      <dgm:spPr/>
    </dgm:pt>
    <dgm:pt modelId="{56337C17-E03F-4641-822D-F05796A375D4}" type="pres">
      <dgm:prSet presAssocID="{B58C9619-CA05-467A-848C-D4AC57B19780}" presName="node" presStyleLbl="node1" presStyleIdx="2" presStyleCnt="4" custScaleY="199272">
        <dgm:presLayoutVars>
          <dgm:bulletEnabled val="1"/>
        </dgm:presLayoutVars>
      </dgm:prSet>
      <dgm:spPr/>
    </dgm:pt>
    <dgm:pt modelId="{966D2F1D-3E01-4DC1-BDF7-E295CBECDB5E}" type="pres">
      <dgm:prSet presAssocID="{310658C1-5CBE-410C-9CF3-F12877AA8300}" presName="sibTrans" presStyleLbl="sibTrans2D1" presStyleIdx="2" presStyleCnt="3"/>
      <dgm:spPr/>
    </dgm:pt>
    <dgm:pt modelId="{F7E67BA3-318C-42DA-BCAB-62F4882B57B3}" type="pres">
      <dgm:prSet presAssocID="{310658C1-5CBE-410C-9CF3-F12877AA8300}" presName="connectorText" presStyleLbl="sibTrans2D1" presStyleIdx="2" presStyleCnt="3"/>
      <dgm:spPr/>
    </dgm:pt>
    <dgm:pt modelId="{120D1945-0E82-4572-821F-69257B92271D}" type="pres">
      <dgm:prSet presAssocID="{0D51AED5-C729-4ECF-9FAC-5B910B098DDA}" presName="node" presStyleLbl="node1" presStyleIdx="3" presStyleCnt="4" custScaleY="199734">
        <dgm:presLayoutVars>
          <dgm:bulletEnabled val="1"/>
        </dgm:presLayoutVars>
      </dgm:prSet>
      <dgm:spPr/>
    </dgm:pt>
  </dgm:ptLst>
  <dgm:cxnLst>
    <dgm:cxn modelId="{A4C5F612-E715-48CD-895A-854C0193319E}" type="presOf" srcId="{6DF96344-92B5-4715-8DED-7981261664D0}" destId="{74871557-076D-430F-A28A-FA0FA44201C9}" srcOrd="1" destOrd="0" presId="urn:microsoft.com/office/officeart/2005/8/layout/process1"/>
    <dgm:cxn modelId="{5292BF2D-1328-4848-9FCD-62FE23270045}" type="presOf" srcId="{6DF96344-92B5-4715-8DED-7981261664D0}" destId="{42FF846A-62CB-4AA6-B384-D0E5732206D1}" srcOrd="0" destOrd="0" presId="urn:microsoft.com/office/officeart/2005/8/layout/process1"/>
    <dgm:cxn modelId="{6ACA735D-8FDF-490A-B3A8-E1890B296DD7}" type="presOf" srcId="{BD4CEC75-9761-47C9-BFC7-9A00FF13987D}" destId="{62C8FB34-58AE-48EC-9630-5080E7672E9E}" srcOrd="0" destOrd="0" presId="urn:microsoft.com/office/officeart/2005/8/layout/process1"/>
    <dgm:cxn modelId="{AF52FD42-0557-4D20-9F22-B00775A522E1}" type="presOf" srcId="{0D51AED5-C729-4ECF-9FAC-5B910B098DDA}" destId="{120D1945-0E82-4572-821F-69257B92271D}" srcOrd="0" destOrd="0" presId="urn:microsoft.com/office/officeart/2005/8/layout/process1"/>
    <dgm:cxn modelId="{67A8D266-915C-4C95-BBFF-E8D44126D762}" type="presOf" srcId="{B558234D-D5CD-4497-9926-351E822BA6B0}" destId="{EBB478B2-CA29-44B0-AC7F-8667E54FA9C2}" srcOrd="0" destOrd="0" presId="urn:microsoft.com/office/officeart/2005/8/layout/process1"/>
    <dgm:cxn modelId="{91631281-4737-49AE-977F-0B486FB3DBB3}" type="presOf" srcId="{9209C207-20E6-4F9D-B524-1ED905DA5256}" destId="{40B503D1-C301-4808-AAD2-415A9DD4B11C}" srcOrd="0" destOrd="0" presId="urn:microsoft.com/office/officeart/2005/8/layout/process1"/>
    <dgm:cxn modelId="{FA74119D-9F79-418C-8076-8FEB8DDC172C}" srcId="{09D6AA69-44F9-431E-8B62-260688016DAA}" destId="{B558234D-D5CD-4497-9926-351E822BA6B0}" srcOrd="1" destOrd="0" parTransId="{8C8CE988-B1AC-4213-8001-4DADA2CB1A79}" sibTransId="{6DF96344-92B5-4715-8DED-7981261664D0}"/>
    <dgm:cxn modelId="{1B0C28AB-BF02-4241-A5F1-509F10D6F455}" type="presOf" srcId="{310658C1-5CBE-410C-9CF3-F12877AA8300}" destId="{966D2F1D-3E01-4DC1-BDF7-E295CBECDB5E}" srcOrd="0" destOrd="0" presId="urn:microsoft.com/office/officeart/2005/8/layout/process1"/>
    <dgm:cxn modelId="{3E677AC0-4204-4940-883C-76AA6D151CDB}" type="presOf" srcId="{09D6AA69-44F9-431E-8B62-260688016DAA}" destId="{F52168CF-3F94-4452-B8EC-BE4E0A40061A}" srcOrd="0" destOrd="0" presId="urn:microsoft.com/office/officeart/2005/8/layout/process1"/>
    <dgm:cxn modelId="{99B785CA-D793-4B9D-97B3-0ECF87595C22}" type="presOf" srcId="{BD4CEC75-9761-47C9-BFC7-9A00FF13987D}" destId="{73B2D727-A9E2-4505-B5B6-CA706E47BAB5}" srcOrd="1" destOrd="0" presId="urn:microsoft.com/office/officeart/2005/8/layout/process1"/>
    <dgm:cxn modelId="{8434E3CF-4157-49DB-AF54-F28252843038}" type="presOf" srcId="{310658C1-5CBE-410C-9CF3-F12877AA8300}" destId="{F7E67BA3-318C-42DA-BCAB-62F4882B57B3}" srcOrd="1" destOrd="0" presId="urn:microsoft.com/office/officeart/2005/8/layout/process1"/>
    <dgm:cxn modelId="{AC6FFBDF-B5B1-4A6C-BDAD-0AE06E9238F7}" type="presOf" srcId="{B58C9619-CA05-467A-848C-D4AC57B19780}" destId="{56337C17-E03F-4641-822D-F05796A375D4}" srcOrd="0" destOrd="0" presId="urn:microsoft.com/office/officeart/2005/8/layout/process1"/>
    <dgm:cxn modelId="{4C9656EB-BFD0-4F64-BDCF-F42AE9907E31}" srcId="{09D6AA69-44F9-431E-8B62-260688016DAA}" destId="{0D51AED5-C729-4ECF-9FAC-5B910B098DDA}" srcOrd="3" destOrd="0" parTransId="{4AA5C92C-C805-4E8E-AE14-F41FEF43DC02}" sibTransId="{8CED0F91-209F-436B-8967-AAC00D4A3A39}"/>
    <dgm:cxn modelId="{4106B7F6-E79B-4900-88CD-CD6F9FECBD4D}" srcId="{09D6AA69-44F9-431E-8B62-260688016DAA}" destId="{B58C9619-CA05-467A-848C-D4AC57B19780}" srcOrd="2" destOrd="0" parTransId="{3B8039F3-BFFC-4452-9448-CF37BE06D1E2}" sibTransId="{310658C1-5CBE-410C-9CF3-F12877AA8300}"/>
    <dgm:cxn modelId="{1FFF79FF-1965-4C05-B871-636B5B8227DC}" srcId="{09D6AA69-44F9-431E-8B62-260688016DAA}" destId="{9209C207-20E6-4F9D-B524-1ED905DA5256}" srcOrd="0" destOrd="0" parTransId="{1CD0FA30-D99F-42A3-9984-F863C75DF75E}" sibTransId="{BD4CEC75-9761-47C9-BFC7-9A00FF13987D}"/>
    <dgm:cxn modelId="{6317087D-F26F-4CB6-AA65-9A63B75808B1}" type="presParOf" srcId="{F52168CF-3F94-4452-B8EC-BE4E0A40061A}" destId="{40B503D1-C301-4808-AAD2-415A9DD4B11C}" srcOrd="0" destOrd="0" presId="urn:microsoft.com/office/officeart/2005/8/layout/process1"/>
    <dgm:cxn modelId="{45FAB4DB-6E32-4BC0-BD5F-DED95AE3C491}" type="presParOf" srcId="{F52168CF-3F94-4452-B8EC-BE4E0A40061A}" destId="{62C8FB34-58AE-48EC-9630-5080E7672E9E}" srcOrd="1" destOrd="0" presId="urn:microsoft.com/office/officeart/2005/8/layout/process1"/>
    <dgm:cxn modelId="{5DD1A746-BB8C-43C9-A694-19466ABC7F9C}" type="presParOf" srcId="{62C8FB34-58AE-48EC-9630-5080E7672E9E}" destId="{73B2D727-A9E2-4505-B5B6-CA706E47BAB5}" srcOrd="0" destOrd="0" presId="urn:microsoft.com/office/officeart/2005/8/layout/process1"/>
    <dgm:cxn modelId="{53B3B0CF-02F1-40D6-A7E0-04FA22CD7339}" type="presParOf" srcId="{F52168CF-3F94-4452-B8EC-BE4E0A40061A}" destId="{EBB478B2-CA29-44B0-AC7F-8667E54FA9C2}" srcOrd="2" destOrd="0" presId="urn:microsoft.com/office/officeart/2005/8/layout/process1"/>
    <dgm:cxn modelId="{50F51575-82AB-4115-94E3-AD0528E806DE}" type="presParOf" srcId="{F52168CF-3F94-4452-B8EC-BE4E0A40061A}" destId="{42FF846A-62CB-4AA6-B384-D0E5732206D1}" srcOrd="3" destOrd="0" presId="urn:microsoft.com/office/officeart/2005/8/layout/process1"/>
    <dgm:cxn modelId="{1C423461-7C43-4679-80AC-19FFC2B729A4}" type="presParOf" srcId="{42FF846A-62CB-4AA6-B384-D0E5732206D1}" destId="{74871557-076D-430F-A28A-FA0FA44201C9}" srcOrd="0" destOrd="0" presId="urn:microsoft.com/office/officeart/2005/8/layout/process1"/>
    <dgm:cxn modelId="{C560FBA9-5BCE-4715-BC16-4AAC4FBCD42B}" type="presParOf" srcId="{F52168CF-3F94-4452-B8EC-BE4E0A40061A}" destId="{56337C17-E03F-4641-822D-F05796A375D4}" srcOrd="4" destOrd="0" presId="urn:microsoft.com/office/officeart/2005/8/layout/process1"/>
    <dgm:cxn modelId="{D9733E92-E03A-4855-9DD7-5A533201648C}" type="presParOf" srcId="{F52168CF-3F94-4452-B8EC-BE4E0A40061A}" destId="{966D2F1D-3E01-4DC1-BDF7-E295CBECDB5E}" srcOrd="5" destOrd="0" presId="urn:microsoft.com/office/officeart/2005/8/layout/process1"/>
    <dgm:cxn modelId="{24320751-CA74-477C-81CB-B72D41B829A1}" type="presParOf" srcId="{966D2F1D-3E01-4DC1-BDF7-E295CBECDB5E}" destId="{F7E67BA3-318C-42DA-BCAB-62F4882B57B3}" srcOrd="0" destOrd="0" presId="urn:microsoft.com/office/officeart/2005/8/layout/process1"/>
    <dgm:cxn modelId="{36578C60-3A96-4D15-8E88-D82870E46DEE}" type="presParOf" srcId="{F52168CF-3F94-4452-B8EC-BE4E0A40061A}" destId="{120D1945-0E82-4572-821F-69257B92271D}"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1BF29DC-AF72-4614-BA6C-2A3A8F68736C}" type="doc">
      <dgm:prSet loTypeId="urn:microsoft.com/office/officeart/2005/8/layout/process3" loCatId="process" qsTypeId="urn:microsoft.com/office/officeart/2005/8/quickstyle/3d2" qsCatId="3D" csTypeId="urn:microsoft.com/office/officeart/2005/8/colors/accent0_3" csCatId="mainScheme" phldr="1"/>
      <dgm:spPr/>
      <dgm:t>
        <a:bodyPr/>
        <a:lstStyle/>
        <a:p>
          <a:endParaRPr lang="en-US"/>
        </a:p>
      </dgm:t>
    </dgm:pt>
    <dgm:pt modelId="{36B3554B-79B0-48D6-B7ED-FD8F3F5FE6DD}">
      <dgm:prSet phldrT="[Text]" custT="1"/>
      <dgm:spPr>
        <a:xfrm>
          <a:off x="0" y="115094"/>
          <a:ext cx="1878295" cy="950400"/>
        </a:xfrm>
        <a:prstGeom prst="roundRect">
          <a:avLst>
            <a:gd name="adj" fmla="val 10000"/>
          </a:avLst>
        </a:prstGeom>
        <a:gradFill rotWithShape="0">
          <a:gsLst>
            <a:gs pos="0">
              <a:srgbClr val="44546A">
                <a:hueOff val="0"/>
                <a:satOff val="0"/>
                <a:lumOff val="0"/>
                <a:alphaOff val="0"/>
                <a:satMod val="103000"/>
                <a:lumMod val="102000"/>
                <a:tint val="94000"/>
              </a:srgbClr>
            </a:gs>
            <a:gs pos="50000">
              <a:srgbClr val="44546A">
                <a:hueOff val="0"/>
                <a:satOff val="0"/>
                <a:lumOff val="0"/>
                <a:alphaOff val="0"/>
                <a:satMod val="110000"/>
                <a:lumMod val="100000"/>
                <a:shade val="100000"/>
              </a:srgbClr>
            </a:gs>
            <a:gs pos="100000">
              <a:srgbClr val="44546A">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gm:spPr>
      <dgm:t>
        <a:bodyPr/>
        <a:lstStyle/>
        <a:p>
          <a:pPr>
            <a:buNone/>
          </a:pPr>
          <a:r>
            <a:rPr lang="en-US" sz="1800" b="1" dirty="0">
              <a:solidFill>
                <a:sysClr val="window" lastClr="FFFFFF"/>
              </a:solidFill>
              <a:latin typeface="Calibri" panose="020F0502020204030204"/>
              <a:ea typeface="+mn-ea"/>
              <a:cs typeface="+mn-cs"/>
            </a:rPr>
            <a:t>Draft</a:t>
          </a:r>
        </a:p>
      </dgm:t>
    </dgm:pt>
    <dgm:pt modelId="{C830C6AF-5CDB-4BED-B8F2-1394F58BA82E}" type="parTrans" cxnId="{6F17E83C-0726-4430-B1E0-A097BE6BEF70}">
      <dgm:prSet/>
      <dgm:spPr/>
      <dgm:t>
        <a:bodyPr/>
        <a:lstStyle/>
        <a:p>
          <a:endParaRPr lang="en-US"/>
        </a:p>
      </dgm:t>
    </dgm:pt>
    <dgm:pt modelId="{EFD14A1A-7532-42C7-834A-6A9BDF20B4B2}" type="sibTrans" cxnId="{6F17E83C-0726-4430-B1E0-A097BE6BEF70}">
      <dgm:prSet/>
      <dgm:spPr>
        <a:xfrm rot="21548593">
          <a:off x="2155735" y="175480"/>
          <a:ext cx="588309" cy="467641"/>
        </a:xfrm>
        <a:prstGeom prst="rightArrow">
          <a:avLst>
            <a:gd name="adj1" fmla="val 60000"/>
            <a:gd name="adj2" fmla="val 50000"/>
          </a:avLst>
        </a:prstGeom>
        <a:solidFill>
          <a:srgbClr val="44546A">
            <a:tint val="60000"/>
            <a:hueOff val="0"/>
            <a:satOff val="0"/>
            <a:lumOff val="0"/>
            <a:alphaOff val="0"/>
          </a:srgbClr>
        </a:solidFill>
        <a:ln>
          <a:noFill/>
        </a:ln>
        <a:effectLst/>
        <a:scene3d>
          <a:camera prst="orthographicFront"/>
          <a:lightRig rig="threePt" dir="t">
            <a:rot lat="0" lon="0" rev="7500000"/>
          </a:lightRig>
        </a:scene3d>
        <a:sp3d z="-70000" extrusionH="63500" prstMaterial="matte">
          <a:bevelT w="25400" h="6350" prst="relaxedInset"/>
          <a:contourClr>
            <a:sysClr val="window" lastClr="FFFFFF"/>
          </a:contourClr>
        </a:sp3d>
      </dgm:spPr>
      <dgm:t>
        <a:bodyPr/>
        <a:lstStyle/>
        <a:p>
          <a:pPr>
            <a:buNone/>
          </a:pPr>
          <a:endParaRPr lang="en-US" dirty="0">
            <a:solidFill>
              <a:sysClr val="window" lastClr="FFFFFF"/>
            </a:solidFill>
            <a:latin typeface="Calibri" panose="020F0502020204030204"/>
            <a:ea typeface="+mn-ea"/>
            <a:cs typeface="+mn-cs"/>
          </a:endParaRPr>
        </a:p>
      </dgm:t>
    </dgm:pt>
    <dgm:pt modelId="{CC97A953-14A7-48D3-9953-A5FAB4667DB1}">
      <dgm:prSet phldrT="[Text]" custT="1"/>
      <dgm:spPr>
        <a:xfrm>
          <a:off x="384521" y="734976"/>
          <a:ext cx="1878295" cy="1304974"/>
        </a:xfrm>
        <a:prstGeom prst="roundRect">
          <a:avLst>
            <a:gd name="adj" fmla="val 10000"/>
          </a:avLst>
        </a:prstGeom>
        <a:solidFill>
          <a:srgbClr val="E7E6E6">
            <a:alpha val="90000"/>
            <a:hueOff val="0"/>
            <a:satOff val="0"/>
            <a:lumOff val="0"/>
            <a:alphaOff val="0"/>
          </a:srgbClr>
        </a:solidFill>
        <a:ln w="6350" cap="flat" cmpd="sng" algn="ctr">
          <a:solidFill>
            <a:srgbClr val="44546A">
              <a:hueOff val="0"/>
              <a:satOff val="0"/>
              <a:lumOff val="0"/>
              <a:alphaOff val="0"/>
            </a:srgbClr>
          </a:solidFill>
          <a:prstDash val="solid"/>
          <a:miter lim="800000"/>
        </a:ln>
        <a:effectLst/>
        <a:scene3d>
          <a:camera prst="orthographicFront"/>
          <a:lightRig rig="threePt" dir="t">
            <a:rot lat="0" lon="0" rev="7500000"/>
          </a:lightRig>
        </a:scene3d>
        <a:sp3d z="152400" extrusionH="63500" prstMaterial="dkEdge">
          <a:bevelT w="135400" h="16350" prst="relaxedInset"/>
          <a:contourClr>
            <a:sysClr val="window" lastClr="FFFFFF"/>
          </a:contourClr>
        </a:sp3d>
      </dgm:spPr>
      <dgm:t>
        <a:bodyPr/>
        <a:lstStyle/>
        <a:p>
          <a:pPr>
            <a:buChar char="•"/>
          </a:pPr>
          <a:r>
            <a:rPr lang="en-US" sz="1800" b="1" dirty="0">
              <a:solidFill>
                <a:sysClr val="windowText" lastClr="000000">
                  <a:hueOff val="0"/>
                  <a:satOff val="0"/>
                  <a:lumOff val="0"/>
                  <a:alphaOff val="0"/>
                </a:sysClr>
              </a:solidFill>
              <a:latin typeface="Calibri" panose="020F0502020204030204"/>
              <a:ea typeface="+mn-ea"/>
              <a:cs typeface="+mn-cs"/>
            </a:rPr>
            <a:t>Prepared in the college queue</a:t>
          </a:r>
        </a:p>
      </dgm:t>
    </dgm:pt>
    <dgm:pt modelId="{EBC09BA6-FA5B-4A0D-9A50-AD09D5B00581}" type="parTrans" cxnId="{44F3DE60-1375-400D-9818-8B325A2AC5B7}">
      <dgm:prSet/>
      <dgm:spPr/>
      <dgm:t>
        <a:bodyPr/>
        <a:lstStyle/>
        <a:p>
          <a:endParaRPr lang="en-US"/>
        </a:p>
      </dgm:t>
    </dgm:pt>
    <dgm:pt modelId="{E9410A07-F6CA-46F9-A646-25BC87D0ECD1}" type="sibTrans" cxnId="{44F3DE60-1375-400D-9818-8B325A2AC5B7}">
      <dgm:prSet/>
      <dgm:spPr/>
      <dgm:t>
        <a:bodyPr/>
        <a:lstStyle/>
        <a:p>
          <a:endParaRPr lang="en-US"/>
        </a:p>
      </dgm:t>
    </dgm:pt>
    <dgm:pt modelId="{D1C7B641-0022-455F-BFDB-04756C064F92}">
      <dgm:prSet phldrT="[Text]" custT="1"/>
      <dgm:spPr>
        <a:xfrm>
          <a:off x="2988188" y="70406"/>
          <a:ext cx="1878295" cy="950400"/>
        </a:xfrm>
        <a:prstGeom prst="roundRect">
          <a:avLst>
            <a:gd name="adj" fmla="val 10000"/>
          </a:avLst>
        </a:prstGeom>
        <a:gradFill rotWithShape="0">
          <a:gsLst>
            <a:gs pos="0">
              <a:srgbClr val="44546A">
                <a:hueOff val="0"/>
                <a:satOff val="0"/>
                <a:lumOff val="0"/>
                <a:alphaOff val="0"/>
                <a:satMod val="103000"/>
                <a:lumMod val="102000"/>
                <a:tint val="94000"/>
              </a:srgbClr>
            </a:gs>
            <a:gs pos="50000">
              <a:srgbClr val="44546A">
                <a:hueOff val="0"/>
                <a:satOff val="0"/>
                <a:lumOff val="0"/>
                <a:alphaOff val="0"/>
                <a:satMod val="110000"/>
                <a:lumMod val="100000"/>
                <a:shade val="100000"/>
              </a:srgbClr>
            </a:gs>
            <a:gs pos="100000">
              <a:srgbClr val="44546A">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gm:spPr>
      <dgm:t>
        <a:bodyPr/>
        <a:lstStyle/>
        <a:p>
          <a:pPr>
            <a:buNone/>
          </a:pPr>
          <a:r>
            <a:rPr lang="en-US" sz="1800" b="1" dirty="0">
              <a:solidFill>
                <a:sysClr val="window" lastClr="FFFFFF"/>
              </a:solidFill>
              <a:latin typeface="Calibri" panose="020F0502020204030204"/>
              <a:ea typeface="+mn-ea"/>
              <a:cs typeface="+mn-cs"/>
            </a:rPr>
            <a:t>Submitted</a:t>
          </a:r>
        </a:p>
      </dgm:t>
    </dgm:pt>
    <dgm:pt modelId="{46A2C284-E3B8-4C4E-97A4-521507FE3C29}" type="parTrans" cxnId="{A5DADF15-7E5B-49B3-BC77-D03365CDEE68}">
      <dgm:prSet/>
      <dgm:spPr/>
      <dgm:t>
        <a:bodyPr/>
        <a:lstStyle/>
        <a:p>
          <a:endParaRPr lang="en-US"/>
        </a:p>
      </dgm:t>
    </dgm:pt>
    <dgm:pt modelId="{2113D229-CDB7-4A00-B809-05B293CCE0E8}" type="sibTrans" cxnId="{A5DADF15-7E5B-49B3-BC77-D03365CDEE68}">
      <dgm:prSet/>
      <dgm:spPr>
        <a:xfrm rot="21524650">
          <a:off x="5159453" y="119564"/>
          <a:ext cx="621404" cy="467641"/>
        </a:xfrm>
        <a:prstGeom prst="rightArrow">
          <a:avLst>
            <a:gd name="adj1" fmla="val 60000"/>
            <a:gd name="adj2" fmla="val 50000"/>
          </a:avLst>
        </a:prstGeom>
        <a:solidFill>
          <a:srgbClr val="44546A">
            <a:tint val="60000"/>
            <a:hueOff val="0"/>
            <a:satOff val="0"/>
            <a:lumOff val="0"/>
            <a:alphaOff val="0"/>
          </a:srgbClr>
        </a:solidFill>
        <a:ln>
          <a:noFill/>
        </a:ln>
        <a:effectLst/>
        <a:scene3d>
          <a:camera prst="orthographicFront"/>
          <a:lightRig rig="threePt" dir="t">
            <a:rot lat="0" lon="0" rev="7500000"/>
          </a:lightRig>
        </a:scene3d>
        <a:sp3d z="-70000" extrusionH="63500" prstMaterial="matte">
          <a:bevelT w="25400" h="6350" prst="relaxedInset"/>
          <a:contourClr>
            <a:sysClr val="window" lastClr="FFFFFF"/>
          </a:contourClr>
        </a:sp3d>
      </dgm:spPr>
      <dgm:t>
        <a:bodyPr/>
        <a:lstStyle/>
        <a:p>
          <a:pPr>
            <a:buNone/>
          </a:pPr>
          <a:endParaRPr lang="en-US" dirty="0">
            <a:solidFill>
              <a:sysClr val="window" lastClr="FFFFFF"/>
            </a:solidFill>
            <a:latin typeface="Calibri" panose="020F0502020204030204"/>
            <a:ea typeface="+mn-ea"/>
            <a:cs typeface="+mn-cs"/>
          </a:endParaRPr>
        </a:p>
      </dgm:t>
    </dgm:pt>
    <dgm:pt modelId="{499E1A35-8B09-4569-857A-ECB08F01553B}">
      <dgm:prSet phldrT="[Text]" custT="1"/>
      <dgm:spPr>
        <a:xfrm>
          <a:off x="3383850" y="734976"/>
          <a:ext cx="1878295" cy="1304974"/>
        </a:xfrm>
        <a:prstGeom prst="roundRect">
          <a:avLst>
            <a:gd name="adj" fmla="val 10000"/>
          </a:avLst>
        </a:prstGeom>
        <a:solidFill>
          <a:srgbClr val="E7E6E6">
            <a:alpha val="90000"/>
            <a:hueOff val="0"/>
            <a:satOff val="0"/>
            <a:lumOff val="0"/>
            <a:alphaOff val="0"/>
          </a:srgbClr>
        </a:solidFill>
        <a:ln w="6350" cap="flat" cmpd="sng" algn="ctr">
          <a:solidFill>
            <a:srgbClr val="44546A">
              <a:hueOff val="0"/>
              <a:satOff val="0"/>
              <a:lumOff val="0"/>
              <a:alphaOff val="0"/>
            </a:srgbClr>
          </a:solidFill>
          <a:prstDash val="solid"/>
          <a:miter lim="800000"/>
        </a:ln>
        <a:effectLst/>
        <a:scene3d>
          <a:camera prst="orthographicFront"/>
          <a:lightRig rig="threePt" dir="t">
            <a:rot lat="0" lon="0" rev="7500000"/>
          </a:lightRig>
        </a:scene3d>
        <a:sp3d z="152400" extrusionH="63500" prstMaterial="dkEdge">
          <a:bevelT w="135400" h="16350" prst="relaxedInset"/>
          <a:contourClr>
            <a:sysClr val="window" lastClr="FFFFFF"/>
          </a:contourClr>
        </a:sp3d>
      </dgm:spPr>
      <dgm:t>
        <a:bodyPr/>
        <a:lstStyle/>
        <a:p>
          <a:pPr>
            <a:buChar char="•"/>
          </a:pPr>
          <a:r>
            <a:rPr lang="en-US" sz="1800" b="1" dirty="0">
              <a:solidFill>
                <a:sysClr val="windowText" lastClr="000000">
                  <a:hueOff val="0"/>
                  <a:satOff val="0"/>
                  <a:lumOff val="0"/>
                  <a:alphaOff val="0"/>
                </a:sysClr>
              </a:solidFill>
              <a:latin typeface="Calibri" panose="020F0502020204030204"/>
              <a:ea typeface="+mn-ea"/>
              <a:cs typeface="+mn-cs"/>
            </a:rPr>
            <a:t>To the CCCCO for review</a:t>
          </a:r>
        </a:p>
      </dgm:t>
    </dgm:pt>
    <dgm:pt modelId="{5866DB09-CF0B-4773-953C-65213D8BA779}" type="parTrans" cxnId="{5EB27436-B206-4028-A254-A3ABF4CD580D}">
      <dgm:prSet/>
      <dgm:spPr/>
      <dgm:t>
        <a:bodyPr/>
        <a:lstStyle/>
        <a:p>
          <a:endParaRPr lang="en-US"/>
        </a:p>
      </dgm:t>
    </dgm:pt>
    <dgm:pt modelId="{782C9C08-2639-40E5-BB70-2B0CDFC25A4E}" type="sibTrans" cxnId="{5EB27436-B206-4028-A254-A3ABF4CD580D}">
      <dgm:prSet/>
      <dgm:spPr/>
      <dgm:t>
        <a:bodyPr/>
        <a:lstStyle/>
        <a:p>
          <a:endParaRPr lang="en-US"/>
        </a:p>
      </dgm:t>
    </dgm:pt>
    <dgm:pt modelId="{C00EF8D5-E6E6-4756-B51D-3E62A197B8E9}">
      <dgm:prSet phldrT="[Text]" custT="1"/>
      <dgm:spPr>
        <a:xfrm>
          <a:off x="6038662" y="3533"/>
          <a:ext cx="1878295" cy="950400"/>
        </a:xfrm>
        <a:prstGeom prst="roundRect">
          <a:avLst>
            <a:gd name="adj" fmla="val 10000"/>
          </a:avLst>
        </a:prstGeom>
        <a:gradFill rotWithShape="0">
          <a:gsLst>
            <a:gs pos="0">
              <a:srgbClr val="44546A">
                <a:hueOff val="0"/>
                <a:satOff val="0"/>
                <a:lumOff val="0"/>
                <a:alphaOff val="0"/>
                <a:satMod val="103000"/>
                <a:lumMod val="102000"/>
                <a:tint val="94000"/>
              </a:srgbClr>
            </a:gs>
            <a:gs pos="50000">
              <a:srgbClr val="44546A">
                <a:hueOff val="0"/>
                <a:satOff val="0"/>
                <a:lumOff val="0"/>
                <a:alphaOff val="0"/>
                <a:satMod val="110000"/>
                <a:lumMod val="100000"/>
                <a:shade val="100000"/>
              </a:srgbClr>
            </a:gs>
            <a:gs pos="100000">
              <a:srgbClr val="44546A">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gm:spPr>
      <dgm:t>
        <a:bodyPr/>
        <a:lstStyle/>
        <a:p>
          <a:pPr>
            <a:buNone/>
          </a:pPr>
          <a:r>
            <a:rPr lang="en-US" sz="1800" b="1" dirty="0">
              <a:solidFill>
                <a:sysClr val="window" lastClr="FFFFFF"/>
              </a:solidFill>
              <a:latin typeface="Calibri" panose="020F0502020204030204"/>
              <a:ea typeface="+mn-ea"/>
              <a:cs typeface="+mn-cs"/>
            </a:rPr>
            <a:t>Approved</a:t>
          </a:r>
        </a:p>
      </dgm:t>
    </dgm:pt>
    <dgm:pt modelId="{5362CA16-5955-4B41-B007-363941087EF3}" type="parTrans" cxnId="{F444AC40-1A5F-4447-9839-597E29F0E7BF}">
      <dgm:prSet/>
      <dgm:spPr/>
      <dgm:t>
        <a:bodyPr/>
        <a:lstStyle/>
        <a:p>
          <a:endParaRPr lang="en-US"/>
        </a:p>
      </dgm:t>
    </dgm:pt>
    <dgm:pt modelId="{C56ECD7C-0C34-49A7-8132-2CA9915E9C19}" type="sibTrans" cxnId="{F444AC40-1A5F-4447-9839-597E29F0E7BF}">
      <dgm:prSet/>
      <dgm:spPr/>
      <dgm:t>
        <a:bodyPr/>
        <a:lstStyle/>
        <a:p>
          <a:endParaRPr lang="en-US"/>
        </a:p>
      </dgm:t>
    </dgm:pt>
    <dgm:pt modelId="{35475C4B-B7DF-495E-B447-671CBEAC2266}">
      <dgm:prSet phldrT="[Text]" custT="1"/>
      <dgm:spPr>
        <a:xfrm>
          <a:off x="6364789" y="581827"/>
          <a:ext cx="1878295" cy="1820480"/>
        </a:xfrm>
        <a:prstGeom prst="roundRect">
          <a:avLst>
            <a:gd name="adj" fmla="val 10000"/>
          </a:avLst>
        </a:prstGeom>
        <a:solidFill>
          <a:srgbClr val="E7E6E6">
            <a:alpha val="90000"/>
            <a:hueOff val="0"/>
            <a:satOff val="0"/>
            <a:lumOff val="0"/>
            <a:alphaOff val="0"/>
          </a:srgbClr>
        </a:solidFill>
        <a:ln w="6350" cap="flat" cmpd="sng" algn="ctr">
          <a:solidFill>
            <a:srgbClr val="44546A">
              <a:hueOff val="0"/>
              <a:satOff val="0"/>
              <a:lumOff val="0"/>
              <a:alphaOff val="0"/>
            </a:srgbClr>
          </a:solidFill>
          <a:prstDash val="solid"/>
          <a:miter lim="800000"/>
        </a:ln>
        <a:effectLst/>
        <a:scene3d>
          <a:camera prst="orthographicFront"/>
          <a:lightRig rig="threePt" dir="t">
            <a:rot lat="0" lon="0" rev="7500000"/>
          </a:lightRig>
        </a:scene3d>
        <a:sp3d z="152400" extrusionH="63500" prstMaterial="dkEdge">
          <a:bevelT w="135400" h="16350" prst="relaxedInset"/>
          <a:contourClr>
            <a:sysClr val="window" lastClr="FFFFFF"/>
          </a:contourClr>
        </a:sp3d>
      </dgm:spPr>
      <dgm:t>
        <a:bodyPr/>
        <a:lstStyle/>
        <a:p>
          <a:pPr>
            <a:buChar char="•"/>
          </a:pPr>
          <a:r>
            <a:rPr lang="en-US" sz="1400" b="1" dirty="0">
              <a:solidFill>
                <a:sysClr val="windowText" lastClr="000000">
                  <a:hueOff val="0"/>
                  <a:satOff val="0"/>
                  <a:lumOff val="0"/>
                  <a:alphaOff val="0"/>
                </a:sysClr>
              </a:solidFill>
              <a:latin typeface="Calibri" panose="020F0502020204030204"/>
              <a:ea typeface="+mn-ea"/>
              <a:cs typeface="+mn-cs"/>
            </a:rPr>
            <a:t>Active in Curriculum Inventory (in COCI 2.0, the college determines when to change status “Active”) </a:t>
          </a:r>
        </a:p>
      </dgm:t>
    </dgm:pt>
    <dgm:pt modelId="{E89114A5-DEF9-4446-86FD-8B5CB685E388}" type="parTrans" cxnId="{06B2C0F1-D72D-49CF-BCD1-712EBFC158A4}">
      <dgm:prSet/>
      <dgm:spPr/>
      <dgm:t>
        <a:bodyPr/>
        <a:lstStyle/>
        <a:p>
          <a:endParaRPr lang="en-US"/>
        </a:p>
      </dgm:t>
    </dgm:pt>
    <dgm:pt modelId="{479B25C7-020E-490B-BE51-E70842311F2F}" type="sibTrans" cxnId="{06B2C0F1-D72D-49CF-BCD1-712EBFC158A4}">
      <dgm:prSet/>
      <dgm:spPr/>
      <dgm:t>
        <a:bodyPr/>
        <a:lstStyle/>
        <a:p>
          <a:endParaRPr lang="en-US"/>
        </a:p>
      </dgm:t>
    </dgm:pt>
    <dgm:pt modelId="{AA7EA758-E67D-4C63-A2A0-125CB3C9ECCC}" type="pres">
      <dgm:prSet presAssocID="{11BF29DC-AF72-4614-BA6C-2A3A8F68736C}" presName="linearFlow" presStyleCnt="0">
        <dgm:presLayoutVars>
          <dgm:dir/>
          <dgm:animLvl val="lvl"/>
          <dgm:resizeHandles val="exact"/>
        </dgm:presLayoutVars>
      </dgm:prSet>
      <dgm:spPr/>
    </dgm:pt>
    <dgm:pt modelId="{66FEADAB-6A76-4346-952F-43E12C768264}" type="pres">
      <dgm:prSet presAssocID="{36B3554B-79B0-48D6-B7ED-FD8F3F5FE6DD}" presName="composite" presStyleCnt="0"/>
      <dgm:spPr/>
    </dgm:pt>
    <dgm:pt modelId="{3323A601-FC90-4437-99AD-A62C21713A3B}" type="pres">
      <dgm:prSet presAssocID="{36B3554B-79B0-48D6-B7ED-FD8F3F5FE6DD}" presName="parTx" presStyleLbl="node1" presStyleIdx="0" presStyleCnt="3">
        <dgm:presLayoutVars>
          <dgm:chMax val="0"/>
          <dgm:chPref val="0"/>
          <dgm:bulletEnabled val="1"/>
        </dgm:presLayoutVars>
      </dgm:prSet>
      <dgm:spPr/>
    </dgm:pt>
    <dgm:pt modelId="{E7D3443D-0320-48F6-9131-23E45F7053F5}" type="pres">
      <dgm:prSet presAssocID="{36B3554B-79B0-48D6-B7ED-FD8F3F5FE6DD}" presName="parSh" presStyleLbl="node1" presStyleIdx="0" presStyleCnt="3" custLinFactNeighborX="-414" custLinFactNeighborY="-1822"/>
      <dgm:spPr/>
    </dgm:pt>
    <dgm:pt modelId="{5C49BC31-D0BA-4AA3-933C-1E054F103EB0}" type="pres">
      <dgm:prSet presAssocID="{36B3554B-79B0-48D6-B7ED-FD8F3F5FE6DD}" presName="desTx" presStyleLbl="fgAcc1" presStyleIdx="0" presStyleCnt="3" custScaleY="76637" custLinFactNeighborX="-230" custLinFactNeighborY="-13504">
        <dgm:presLayoutVars>
          <dgm:bulletEnabled val="1"/>
        </dgm:presLayoutVars>
      </dgm:prSet>
      <dgm:spPr/>
    </dgm:pt>
    <dgm:pt modelId="{5E427166-2EAB-43A4-8CCA-D85D844F600F}" type="pres">
      <dgm:prSet presAssocID="{EFD14A1A-7532-42C7-834A-6A9BDF20B4B2}" presName="sibTrans" presStyleLbl="sibTrans2D1" presStyleIdx="0" presStyleCnt="2"/>
      <dgm:spPr/>
    </dgm:pt>
    <dgm:pt modelId="{CE91B947-1ABF-434B-B4C2-0AC48FF3DB86}" type="pres">
      <dgm:prSet presAssocID="{EFD14A1A-7532-42C7-834A-6A9BDF20B4B2}" presName="connTx" presStyleLbl="sibTrans2D1" presStyleIdx="0" presStyleCnt="2"/>
      <dgm:spPr/>
    </dgm:pt>
    <dgm:pt modelId="{EFBDD1B9-4F47-4BF9-9D9A-188E88E771C5}" type="pres">
      <dgm:prSet presAssocID="{D1C7B641-0022-455F-BFDB-04756C064F92}" presName="composite" presStyleCnt="0"/>
      <dgm:spPr/>
    </dgm:pt>
    <dgm:pt modelId="{2CD03712-57D8-40B2-AED3-5A7A76E73035}" type="pres">
      <dgm:prSet presAssocID="{D1C7B641-0022-455F-BFDB-04756C064F92}" presName="parTx" presStyleLbl="node1" presStyleIdx="0" presStyleCnt="3">
        <dgm:presLayoutVars>
          <dgm:chMax val="0"/>
          <dgm:chPref val="0"/>
          <dgm:bulletEnabled val="1"/>
        </dgm:presLayoutVars>
      </dgm:prSet>
      <dgm:spPr/>
    </dgm:pt>
    <dgm:pt modelId="{BBB636F0-A7FF-4E8F-A4F7-657E722534F2}" type="pres">
      <dgm:prSet presAssocID="{D1C7B641-0022-455F-BFDB-04756C064F92}" presName="parSh" presStyleLbl="node1" presStyleIdx="1" presStyleCnt="3" custLinFactNeighborX="-1768" custLinFactNeighborY="-6524"/>
      <dgm:spPr/>
    </dgm:pt>
    <dgm:pt modelId="{39934787-D2C5-48D5-AA66-9F10E894AC54}" type="pres">
      <dgm:prSet presAssocID="{D1C7B641-0022-455F-BFDB-04756C064F92}" presName="desTx" presStyleLbl="fgAcc1" presStyleIdx="1" presStyleCnt="3" custScaleY="76637" custLinFactNeighborX="-1185" custLinFactNeighborY="-13504">
        <dgm:presLayoutVars>
          <dgm:bulletEnabled val="1"/>
        </dgm:presLayoutVars>
      </dgm:prSet>
      <dgm:spPr/>
    </dgm:pt>
    <dgm:pt modelId="{47ADFE5C-B2A5-4369-9DC8-434705F2C335}" type="pres">
      <dgm:prSet presAssocID="{2113D229-CDB7-4A00-B809-05B293CCE0E8}" presName="sibTrans" presStyleLbl="sibTrans2D1" presStyleIdx="1" presStyleCnt="2"/>
      <dgm:spPr/>
    </dgm:pt>
    <dgm:pt modelId="{5AA11E3B-4FA6-4DE7-BEC3-B082984BCA58}" type="pres">
      <dgm:prSet presAssocID="{2113D229-CDB7-4A00-B809-05B293CCE0E8}" presName="connTx" presStyleLbl="sibTrans2D1" presStyleIdx="1" presStyleCnt="2"/>
      <dgm:spPr/>
    </dgm:pt>
    <dgm:pt modelId="{B3E0BF8B-9791-40A1-A117-F3466CA9FF65}" type="pres">
      <dgm:prSet presAssocID="{C00EF8D5-E6E6-4756-B51D-3E62A197B8E9}" presName="composite" presStyleCnt="0"/>
      <dgm:spPr/>
    </dgm:pt>
    <dgm:pt modelId="{0B23063C-72F7-4914-A6AA-7F717255B4F8}" type="pres">
      <dgm:prSet presAssocID="{C00EF8D5-E6E6-4756-B51D-3E62A197B8E9}" presName="parTx" presStyleLbl="node1" presStyleIdx="1" presStyleCnt="3">
        <dgm:presLayoutVars>
          <dgm:chMax val="0"/>
          <dgm:chPref val="0"/>
          <dgm:bulletEnabled val="1"/>
        </dgm:presLayoutVars>
      </dgm:prSet>
      <dgm:spPr/>
    </dgm:pt>
    <dgm:pt modelId="{E978C2F0-754F-44B6-9E82-D99F9CA2DAC1}" type="pres">
      <dgm:prSet presAssocID="{C00EF8D5-E6E6-4756-B51D-3E62A197B8E9}" presName="parSh" presStyleLbl="node1" presStyleIdx="2" presStyleCnt="3"/>
      <dgm:spPr/>
    </dgm:pt>
    <dgm:pt modelId="{1CFE53F5-E748-49B7-8053-C188732998A4}" type="pres">
      <dgm:prSet presAssocID="{C00EF8D5-E6E6-4756-B51D-3E62A197B8E9}" presName="desTx" presStyleLbl="fgAcc1" presStyleIdx="2" presStyleCnt="3" custScaleY="106911" custLinFactNeighborX="-3119" custLinFactNeighborY="7788">
        <dgm:presLayoutVars>
          <dgm:bulletEnabled val="1"/>
        </dgm:presLayoutVars>
      </dgm:prSet>
      <dgm:spPr/>
    </dgm:pt>
  </dgm:ptLst>
  <dgm:cxnLst>
    <dgm:cxn modelId="{A5DADF15-7E5B-49B3-BC77-D03365CDEE68}" srcId="{11BF29DC-AF72-4614-BA6C-2A3A8F68736C}" destId="{D1C7B641-0022-455F-BFDB-04756C064F92}" srcOrd="1" destOrd="0" parTransId="{46A2C284-E3B8-4C4E-97A4-521507FE3C29}" sibTransId="{2113D229-CDB7-4A00-B809-05B293CCE0E8}"/>
    <dgm:cxn modelId="{A801A617-4BA8-4271-989D-70885BFE6773}" type="presOf" srcId="{2113D229-CDB7-4A00-B809-05B293CCE0E8}" destId="{47ADFE5C-B2A5-4369-9DC8-434705F2C335}" srcOrd="0" destOrd="0" presId="urn:microsoft.com/office/officeart/2005/8/layout/process3"/>
    <dgm:cxn modelId="{58527435-4623-4605-811B-08114B4E5DE3}" type="presOf" srcId="{EFD14A1A-7532-42C7-834A-6A9BDF20B4B2}" destId="{5E427166-2EAB-43A4-8CCA-D85D844F600F}" srcOrd="0" destOrd="0" presId="urn:microsoft.com/office/officeart/2005/8/layout/process3"/>
    <dgm:cxn modelId="{5EB27436-B206-4028-A254-A3ABF4CD580D}" srcId="{D1C7B641-0022-455F-BFDB-04756C064F92}" destId="{499E1A35-8B09-4569-857A-ECB08F01553B}" srcOrd="0" destOrd="0" parTransId="{5866DB09-CF0B-4773-953C-65213D8BA779}" sibTransId="{782C9C08-2639-40E5-BB70-2B0CDFC25A4E}"/>
    <dgm:cxn modelId="{6F17E83C-0726-4430-B1E0-A097BE6BEF70}" srcId="{11BF29DC-AF72-4614-BA6C-2A3A8F68736C}" destId="{36B3554B-79B0-48D6-B7ED-FD8F3F5FE6DD}" srcOrd="0" destOrd="0" parTransId="{C830C6AF-5CDB-4BED-B8F2-1394F58BA82E}" sibTransId="{EFD14A1A-7532-42C7-834A-6A9BDF20B4B2}"/>
    <dgm:cxn modelId="{F444AC40-1A5F-4447-9839-597E29F0E7BF}" srcId="{11BF29DC-AF72-4614-BA6C-2A3A8F68736C}" destId="{C00EF8D5-E6E6-4756-B51D-3E62A197B8E9}" srcOrd="2" destOrd="0" parTransId="{5362CA16-5955-4B41-B007-363941087EF3}" sibTransId="{C56ECD7C-0C34-49A7-8132-2CA9915E9C19}"/>
    <dgm:cxn modelId="{44F3DE60-1375-400D-9818-8B325A2AC5B7}" srcId="{36B3554B-79B0-48D6-B7ED-FD8F3F5FE6DD}" destId="{CC97A953-14A7-48D3-9953-A5FAB4667DB1}" srcOrd="0" destOrd="0" parTransId="{EBC09BA6-FA5B-4A0D-9A50-AD09D5B00581}" sibTransId="{E9410A07-F6CA-46F9-A646-25BC87D0ECD1}"/>
    <dgm:cxn modelId="{1CCCF041-7E49-49A0-8FBE-E2354751009C}" type="presOf" srcId="{CC97A953-14A7-48D3-9953-A5FAB4667DB1}" destId="{5C49BC31-D0BA-4AA3-933C-1E054F103EB0}" srcOrd="0" destOrd="0" presId="urn:microsoft.com/office/officeart/2005/8/layout/process3"/>
    <dgm:cxn modelId="{108BFA65-5B35-474F-9FD3-54E65043B7AB}" type="presOf" srcId="{C00EF8D5-E6E6-4756-B51D-3E62A197B8E9}" destId="{0B23063C-72F7-4914-A6AA-7F717255B4F8}" srcOrd="0" destOrd="0" presId="urn:microsoft.com/office/officeart/2005/8/layout/process3"/>
    <dgm:cxn modelId="{1BA4A167-786F-4085-9BB5-BDCA01A0FE56}" type="presOf" srcId="{C00EF8D5-E6E6-4756-B51D-3E62A197B8E9}" destId="{E978C2F0-754F-44B6-9E82-D99F9CA2DAC1}" srcOrd="1" destOrd="0" presId="urn:microsoft.com/office/officeart/2005/8/layout/process3"/>
    <dgm:cxn modelId="{DCDB8653-8320-4234-BEB5-5101CA8A138E}" type="presOf" srcId="{D1C7B641-0022-455F-BFDB-04756C064F92}" destId="{2CD03712-57D8-40B2-AED3-5A7A76E73035}" srcOrd="0" destOrd="0" presId="urn:microsoft.com/office/officeart/2005/8/layout/process3"/>
    <dgm:cxn modelId="{630F5A99-E70B-4376-AF8D-E79C59F1D656}" type="presOf" srcId="{D1C7B641-0022-455F-BFDB-04756C064F92}" destId="{BBB636F0-A7FF-4E8F-A4F7-657E722534F2}" srcOrd="1" destOrd="0" presId="urn:microsoft.com/office/officeart/2005/8/layout/process3"/>
    <dgm:cxn modelId="{6969FDB4-5A98-46A3-932C-600F8FD9594C}" type="presOf" srcId="{36B3554B-79B0-48D6-B7ED-FD8F3F5FE6DD}" destId="{3323A601-FC90-4437-99AD-A62C21713A3B}" srcOrd="0" destOrd="0" presId="urn:microsoft.com/office/officeart/2005/8/layout/process3"/>
    <dgm:cxn modelId="{A3D146B9-655D-4CA0-B52A-2006ECC9E35D}" type="presOf" srcId="{499E1A35-8B09-4569-857A-ECB08F01553B}" destId="{39934787-D2C5-48D5-AA66-9F10E894AC54}" srcOrd="0" destOrd="0" presId="urn:microsoft.com/office/officeart/2005/8/layout/process3"/>
    <dgm:cxn modelId="{6BB399D7-FC22-4A5F-853E-EF9335498E06}" type="presOf" srcId="{36B3554B-79B0-48D6-B7ED-FD8F3F5FE6DD}" destId="{E7D3443D-0320-48F6-9131-23E45F7053F5}" srcOrd="1" destOrd="0" presId="urn:microsoft.com/office/officeart/2005/8/layout/process3"/>
    <dgm:cxn modelId="{648A1FF1-57A9-4BD7-8F42-650E3434F7B4}" type="presOf" srcId="{11BF29DC-AF72-4614-BA6C-2A3A8F68736C}" destId="{AA7EA758-E67D-4C63-A2A0-125CB3C9ECCC}" srcOrd="0" destOrd="0" presId="urn:microsoft.com/office/officeart/2005/8/layout/process3"/>
    <dgm:cxn modelId="{06B2C0F1-D72D-49CF-BCD1-712EBFC158A4}" srcId="{C00EF8D5-E6E6-4756-B51D-3E62A197B8E9}" destId="{35475C4B-B7DF-495E-B447-671CBEAC2266}" srcOrd="0" destOrd="0" parTransId="{E89114A5-DEF9-4446-86FD-8B5CB685E388}" sibTransId="{479B25C7-020E-490B-BE51-E70842311F2F}"/>
    <dgm:cxn modelId="{2A2DB9F4-0080-4A63-B408-4CDAD1057F2B}" type="presOf" srcId="{EFD14A1A-7532-42C7-834A-6A9BDF20B4B2}" destId="{CE91B947-1ABF-434B-B4C2-0AC48FF3DB86}" srcOrd="1" destOrd="0" presId="urn:microsoft.com/office/officeart/2005/8/layout/process3"/>
    <dgm:cxn modelId="{8F5142F7-EC3A-4F3D-A551-48B42E655CFD}" type="presOf" srcId="{2113D229-CDB7-4A00-B809-05B293CCE0E8}" destId="{5AA11E3B-4FA6-4DE7-BEC3-B082984BCA58}" srcOrd="1" destOrd="0" presId="urn:microsoft.com/office/officeart/2005/8/layout/process3"/>
    <dgm:cxn modelId="{8E9EBBFD-67AD-4136-9255-506372F8E741}" type="presOf" srcId="{35475C4B-B7DF-495E-B447-671CBEAC2266}" destId="{1CFE53F5-E748-49B7-8053-C188732998A4}" srcOrd="0" destOrd="0" presId="urn:microsoft.com/office/officeart/2005/8/layout/process3"/>
    <dgm:cxn modelId="{84C3EB76-0F9B-4568-A097-CC6840280858}" type="presParOf" srcId="{AA7EA758-E67D-4C63-A2A0-125CB3C9ECCC}" destId="{66FEADAB-6A76-4346-952F-43E12C768264}" srcOrd="0" destOrd="0" presId="urn:microsoft.com/office/officeart/2005/8/layout/process3"/>
    <dgm:cxn modelId="{51A742FE-E627-494A-A70E-8D42A41554F4}" type="presParOf" srcId="{66FEADAB-6A76-4346-952F-43E12C768264}" destId="{3323A601-FC90-4437-99AD-A62C21713A3B}" srcOrd="0" destOrd="0" presId="urn:microsoft.com/office/officeart/2005/8/layout/process3"/>
    <dgm:cxn modelId="{18848949-65D4-4ECE-A4EA-B32BCF80452D}" type="presParOf" srcId="{66FEADAB-6A76-4346-952F-43E12C768264}" destId="{E7D3443D-0320-48F6-9131-23E45F7053F5}" srcOrd="1" destOrd="0" presId="urn:microsoft.com/office/officeart/2005/8/layout/process3"/>
    <dgm:cxn modelId="{728E29B7-34B0-4AF5-9A56-79788AE322EF}" type="presParOf" srcId="{66FEADAB-6A76-4346-952F-43E12C768264}" destId="{5C49BC31-D0BA-4AA3-933C-1E054F103EB0}" srcOrd="2" destOrd="0" presId="urn:microsoft.com/office/officeart/2005/8/layout/process3"/>
    <dgm:cxn modelId="{AE1552EF-84A7-4BA1-98F9-FFD9C0BCECFF}" type="presParOf" srcId="{AA7EA758-E67D-4C63-A2A0-125CB3C9ECCC}" destId="{5E427166-2EAB-43A4-8CCA-D85D844F600F}" srcOrd="1" destOrd="0" presId="urn:microsoft.com/office/officeart/2005/8/layout/process3"/>
    <dgm:cxn modelId="{5590E4F4-07AB-4CC1-8E45-F173A1BDFF9A}" type="presParOf" srcId="{5E427166-2EAB-43A4-8CCA-D85D844F600F}" destId="{CE91B947-1ABF-434B-B4C2-0AC48FF3DB86}" srcOrd="0" destOrd="0" presId="urn:microsoft.com/office/officeart/2005/8/layout/process3"/>
    <dgm:cxn modelId="{D40496E7-01B3-4A90-85D1-5C72AA4E94A6}" type="presParOf" srcId="{AA7EA758-E67D-4C63-A2A0-125CB3C9ECCC}" destId="{EFBDD1B9-4F47-4BF9-9D9A-188E88E771C5}" srcOrd="2" destOrd="0" presId="urn:microsoft.com/office/officeart/2005/8/layout/process3"/>
    <dgm:cxn modelId="{3CE78B34-C1E3-4D05-AAD8-9E957CCB2455}" type="presParOf" srcId="{EFBDD1B9-4F47-4BF9-9D9A-188E88E771C5}" destId="{2CD03712-57D8-40B2-AED3-5A7A76E73035}" srcOrd="0" destOrd="0" presId="urn:microsoft.com/office/officeart/2005/8/layout/process3"/>
    <dgm:cxn modelId="{F3A59F29-6A6A-4676-81DC-BF2774241FE6}" type="presParOf" srcId="{EFBDD1B9-4F47-4BF9-9D9A-188E88E771C5}" destId="{BBB636F0-A7FF-4E8F-A4F7-657E722534F2}" srcOrd="1" destOrd="0" presId="urn:microsoft.com/office/officeart/2005/8/layout/process3"/>
    <dgm:cxn modelId="{9D7FA43C-DB15-4B22-92F3-8938BD7FDD07}" type="presParOf" srcId="{EFBDD1B9-4F47-4BF9-9D9A-188E88E771C5}" destId="{39934787-D2C5-48D5-AA66-9F10E894AC54}" srcOrd="2" destOrd="0" presId="urn:microsoft.com/office/officeart/2005/8/layout/process3"/>
    <dgm:cxn modelId="{183DDB95-04FE-466C-BB54-95F2562BDDB4}" type="presParOf" srcId="{AA7EA758-E67D-4C63-A2A0-125CB3C9ECCC}" destId="{47ADFE5C-B2A5-4369-9DC8-434705F2C335}" srcOrd="3" destOrd="0" presId="urn:microsoft.com/office/officeart/2005/8/layout/process3"/>
    <dgm:cxn modelId="{DDA9115E-AA0C-4F30-8FF4-36AECA9C09BA}" type="presParOf" srcId="{47ADFE5C-B2A5-4369-9DC8-434705F2C335}" destId="{5AA11E3B-4FA6-4DE7-BEC3-B082984BCA58}" srcOrd="0" destOrd="0" presId="urn:microsoft.com/office/officeart/2005/8/layout/process3"/>
    <dgm:cxn modelId="{F0AA1151-A026-4678-9566-2B4B43D4555C}" type="presParOf" srcId="{AA7EA758-E67D-4C63-A2A0-125CB3C9ECCC}" destId="{B3E0BF8B-9791-40A1-A117-F3466CA9FF65}" srcOrd="4" destOrd="0" presId="urn:microsoft.com/office/officeart/2005/8/layout/process3"/>
    <dgm:cxn modelId="{1AAE0DC8-016B-4E37-AC52-5A5E55356974}" type="presParOf" srcId="{B3E0BF8B-9791-40A1-A117-F3466CA9FF65}" destId="{0B23063C-72F7-4914-A6AA-7F717255B4F8}" srcOrd="0" destOrd="0" presId="urn:microsoft.com/office/officeart/2005/8/layout/process3"/>
    <dgm:cxn modelId="{F089B38C-C25A-4900-933E-C9F8C2BA0B28}" type="presParOf" srcId="{B3E0BF8B-9791-40A1-A117-F3466CA9FF65}" destId="{E978C2F0-754F-44B6-9E82-D99F9CA2DAC1}" srcOrd="1" destOrd="0" presId="urn:microsoft.com/office/officeart/2005/8/layout/process3"/>
    <dgm:cxn modelId="{E0D9097F-E7B9-4162-9B9D-1B92B1010FC1}" type="presParOf" srcId="{B3E0BF8B-9791-40A1-A117-F3466CA9FF65}" destId="{1CFE53F5-E748-49B7-8053-C188732998A4}"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902CC6-4E09-4208-AE8C-D294CB77905B}">
      <dsp:nvSpPr>
        <dsp:cNvPr id="0" name=""/>
        <dsp:cNvSpPr/>
      </dsp:nvSpPr>
      <dsp:spPr>
        <a:xfrm>
          <a:off x="95751" y="0"/>
          <a:ext cx="2704036" cy="2704030"/>
        </a:xfrm>
        <a:prstGeom prst="ellipse">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Appropriateness to Mission </a:t>
          </a:r>
        </a:p>
      </dsp:txBody>
      <dsp:txXfrm>
        <a:off x="491748" y="395996"/>
        <a:ext cx="1912042" cy="1912038"/>
      </dsp:txXfrm>
    </dsp:sp>
    <dsp:sp modelId="{6B75DD88-FF82-4E58-9E09-23703C134961}">
      <dsp:nvSpPr>
        <dsp:cNvPr id="0" name=""/>
        <dsp:cNvSpPr/>
      </dsp:nvSpPr>
      <dsp:spPr>
        <a:xfrm>
          <a:off x="1486210" y="1803437"/>
          <a:ext cx="2704036" cy="2704030"/>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Need </a:t>
          </a:r>
        </a:p>
      </dsp:txBody>
      <dsp:txXfrm>
        <a:off x="1882207" y="2199433"/>
        <a:ext cx="1912042" cy="1912038"/>
      </dsp:txXfrm>
    </dsp:sp>
    <dsp:sp modelId="{6213FAAA-476B-4537-BCC6-FFB5BED1D826}">
      <dsp:nvSpPr>
        <dsp:cNvPr id="0" name=""/>
        <dsp:cNvSpPr/>
      </dsp:nvSpPr>
      <dsp:spPr>
        <a:xfrm>
          <a:off x="2877495" y="0"/>
          <a:ext cx="2704036" cy="2704030"/>
        </a:xfrm>
        <a:prstGeom prst="ellipse">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Curriculum Standards </a:t>
          </a:r>
        </a:p>
      </dsp:txBody>
      <dsp:txXfrm>
        <a:off x="3273492" y="395996"/>
        <a:ext cx="1912042" cy="1912038"/>
      </dsp:txXfrm>
    </dsp:sp>
    <dsp:sp modelId="{6B09E593-CEA0-4D14-A2D4-04F265A404A8}">
      <dsp:nvSpPr>
        <dsp:cNvPr id="0" name=""/>
        <dsp:cNvSpPr/>
      </dsp:nvSpPr>
      <dsp:spPr>
        <a:xfrm>
          <a:off x="4267953" y="1803437"/>
          <a:ext cx="2704036" cy="2704030"/>
        </a:xfrm>
        <a:prstGeom prst="ellipse">
          <a:avLst/>
        </a:prstGeom>
        <a:solidFill>
          <a:schemeClr val="accent5">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Adequate Resources </a:t>
          </a:r>
        </a:p>
      </dsp:txBody>
      <dsp:txXfrm>
        <a:off x="4663950" y="2199433"/>
        <a:ext cx="1912042" cy="1912038"/>
      </dsp:txXfrm>
    </dsp:sp>
    <dsp:sp modelId="{A7886C98-D33C-4B87-827F-4B230E7DE426}">
      <dsp:nvSpPr>
        <dsp:cNvPr id="0" name=""/>
        <dsp:cNvSpPr/>
      </dsp:nvSpPr>
      <dsp:spPr>
        <a:xfrm>
          <a:off x="5658411" y="0"/>
          <a:ext cx="2704036" cy="2704030"/>
        </a:xfrm>
        <a:prstGeom prst="ellipse">
          <a:avLst/>
        </a:prstGeom>
        <a:solidFill>
          <a:schemeClr val="accent6">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Compliance</a:t>
          </a:r>
        </a:p>
      </dsp:txBody>
      <dsp:txXfrm>
        <a:off x="6054408" y="395996"/>
        <a:ext cx="1912042" cy="19120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B503D1-C301-4808-AAD2-415A9DD4B11C}">
      <dsp:nvSpPr>
        <dsp:cNvPr id="0" name=""/>
        <dsp:cNvSpPr/>
      </dsp:nvSpPr>
      <dsp:spPr>
        <a:xfrm>
          <a:off x="3758" y="0"/>
          <a:ext cx="1643289" cy="2756129"/>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a:t>Local Curriculum Committee Approval</a:t>
          </a:r>
          <a:endParaRPr lang="en-US" sz="2000" b="1" kern="1200" dirty="0"/>
        </a:p>
      </dsp:txBody>
      <dsp:txXfrm>
        <a:off x="51888" y="48130"/>
        <a:ext cx="1547029" cy="2659869"/>
      </dsp:txXfrm>
    </dsp:sp>
    <dsp:sp modelId="{62C8FB34-58AE-48EC-9630-5080E7672E9E}">
      <dsp:nvSpPr>
        <dsp:cNvPr id="0" name=""/>
        <dsp:cNvSpPr/>
      </dsp:nvSpPr>
      <dsp:spPr>
        <a:xfrm>
          <a:off x="1811376" y="1174296"/>
          <a:ext cx="348377" cy="407535"/>
        </a:xfrm>
        <a:prstGeom prst="rightArrow">
          <a:avLst>
            <a:gd name="adj1" fmla="val 60000"/>
            <a:gd name="adj2" fmla="val 5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1811376" y="1255803"/>
        <a:ext cx="243864" cy="244521"/>
      </dsp:txXfrm>
    </dsp:sp>
    <dsp:sp modelId="{EBB478B2-CA29-44B0-AC7F-8667E54FA9C2}">
      <dsp:nvSpPr>
        <dsp:cNvPr id="0" name=""/>
        <dsp:cNvSpPr/>
      </dsp:nvSpPr>
      <dsp:spPr>
        <a:xfrm>
          <a:off x="2304363" y="0"/>
          <a:ext cx="1643289" cy="2756129"/>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effectLst/>
            </a:rPr>
            <a:t>District Governing Board Approval</a:t>
          </a:r>
        </a:p>
      </dsp:txBody>
      <dsp:txXfrm>
        <a:off x="2352493" y="48130"/>
        <a:ext cx="1547029" cy="2659869"/>
      </dsp:txXfrm>
    </dsp:sp>
    <dsp:sp modelId="{42FF846A-62CB-4AA6-B384-D0E5732206D1}">
      <dsp:nvSpPr>
        <dsp:cNvPr id="0" name=""/>
        <dsp:cNvSpPr/>
      </dsp:nvSpPr>
      <dsp:spPr>
        <a:xfrm>
          <a:off x="4111982" y="1174296"/>
          <a:ext cx="348377" cy="407535"/>
        </a:xfrm>
        <a:prstGeom prst="rightArrow">
          <a:avLst>
            <a:gd name="adj1" fmla="val 60000"/>
            <a:gd name="adj2" fmla="val 5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4111982" y="1255803"/>
        <a:ext cx="243864" cy="244521"/>
      </dsp:txXfrm>
    </dsp:sp>
    <dsp:sp modelId="{56337C17-E03F-4641-822D-F05796A375D4}">
      <dsp:nvSpPr>
        <dsp:cNvPr id="0" name=""/>
        <dsp:cNvSpPr/>
      </dsp:nvSpPr>
      <dsp:spPr>
        <a:xfrm>
          <a:off x="4604968" y="3187"/>
          <a:ext cx="1643289" cy="2749753"/>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a:effectLst/>
            </a:rPr>
            <a:t>College Submits Curriculum Proposal to CCCCO</a:t>
          </a:r>
          <a:endParaRPr lang="en-US" sz="2000" b="1" kern="1200" dirty="0">
            <a:effectLst/>
          </a:endParaRPr>
        </a:p>
      </dsp:txBody>
      <dsp:txXfrm>
        <a:off x="4653098" y="51317"/>
        <a:ext cx="1547029" cy="2653493"/>
      </dsp:txXfrm>
    </dsp:sp>
    <dsp:sp modelId="{966D2F1D-3E01-4DC1-BDF7-E295CBECDB5E}">
      <dsp:nvSpPr>
        <dsp:cNvPr id="0" name=""/>
        <dsp:cNvSpPr/>
      </dsp:nvSpPr>
      <dsp:spPr>
        <a:xfrm>
          <a:off x="6412587" y="1174296"/>
          <a:ext cx="348377" cy="407535"/>
        </a:xfrm>
        <a:prstGeom prst="rightArrow">
          <a:avLst>
            <a:gd name="adj1" fmla="val 60000"/>
            <a:gd name="adj2" fmla="val 5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6412587" y="1255803"/>
        <a:ext cx="243864" cy="244521"/>
      </dsp:txXfrm>
    </dsp:sp>
    <dsp:sp modelId="{120D1945-0E82-4572-821F-69257B92271D}">
      <dsp:nvSpPr>
        <dsp:cNvPr id="0" name=""/>
        <dsp:cNvSpPr/>
      </dsp:nvSpPr>
      <dsp:spPr>
        <a:xfrm>
          <a:off x="6905574" y="0"/>
          <a:ext cx="1643289" cy="2756129"/>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a:t>CCCCO Proposal Review &amp; Approval</a:t>
          </a:r>
          <a:endParaRPr lang="en-US" sz="2000" b="1" kern="1200" dirty="0"/>
        </a:p>
      </dsp:txBody>
      <dsp:txXfrm>
        <a:off x="6953704" y="48130"/>
        <a:ext cx="1547029" cy="26598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D3443D-0320-48F6-9131-23E45F7053F5}">
      <dsp:nvSpPr>
        <dsp:cNvPr id="0" name=""/>
        <dsp:cNvSpPr/>
      </dsp:nvSpPr>
      <dsp:spPr>
        <a:xfrm>
          <a:off x="0" y="115094"/>
          <a:ext cx="1878295" cy="950400"/>
        </a:xfrm>
        <a:prstGeom prst="roundRect">
          <a:avLst>
            <a:gd name="adj" fmla="val 10000"/>
          </a:avLst>
        </a:prstGeom>
        <a:gradFill rotWithShape="0">
          <a:gsLst>
            <a:gs pos="0">
              <a:srgbClr val="44546A">
                <a:hueOff val="0"/>
                <a:satOff val="0"/>
                <a:lumOff val="0"/>
                <a:alphaOff val="0"/>
                <a:satMod val="103000"/>
                <a:lumMod val="102000"/>
                <a:tint val="94000"/>
              </a:srgbClr>
            </a:gs>
            <a:gs pos="50000">
              <a:srgbClr val="44546A">
                <a:hueOff val="0"/>
                <a:satOff val="0"/>
                <a:lumOff val="0"/>
                <a:alphaOff val="0"/>
                <a:satMod val="110000"/>
                <a:lumMod val="100000"/>
                <a:shade val="100000"/>
              </a:srgbClr>
            </a:gs>
            <a:gs pos="100000">
              <a:srgbClr val="44546A">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en-US" sz="1800" b="1" kern="1200" dirty="0">
              <a:solidFill>
                <a:sysClr val="window" lastClr="FFFFFF"/>
              </a:solidFill>
              <a:latin typeface="Calibri" panose="020F0502020204030204"/>
              <a:ea typeface="+mn-ea"/>
              <a:cs typeface="+mn-cs"/>
            </a:rPr>
            <a:t>Draft</a:t>
          </a:r>
        </a:p>
      </dsp:txBody>
      <dsp:txXfrm>
        <a:off x="18558" y="133652"/>
        <a:ext cx="1841179" cy="596484"/>
      </dsp:txXfrm>
    </dsp:sp>
    <dsp:sp modelId="{5C49BC31-D0BA-4AA3-933C-1E054F103EB0}">
      <dsp:nvSpPr>
        <dsp:cNvPr id="0" name=""/>
        <dsp:cNvSpPr/>
      </dsp:nvSpPr>
      <dsp:spPr>
        <a:xfrm>
          <a:off x="384521" y="734976"/>
          <a:ext cx="1878295" cy="1304974"/>
        </a:xfrm>
        <a:prstGeom prst="roundRect">
          <a:avLst>
            <a:gd name="adj" fmla="val 10000"/>
          </a:avLst>
        </a:prstGeom>
        <a:solidFill>
          <a:srgbClr val="E7E6E6">
            <a:alpha val="90000"/>
            <a:hueOff val="0"/>
            <a:satOff val="0"/>
            <a:lumOff val="0"/>
            <a:alphaOff val="0"/>
          </a:srgbClr>
        </a:solidFill>
        <a:ln w="6350" cap="flat" cmpd="sng" algn="ctr">
          <a:solidFill>
            <a:srgbClr val="44546A">
              <a:hueOff val="0"/>
              <a:satOff val="0"/>
              <a:lumOff val="0"/>
              <a:alphaOff val="0"/>
            </a:srgbClr>
          </a:solidFill>
          <a:prstDash val="solid"/>
          <a:miter lim="800000"/>
        </a:ln>
        <a:effectLst/>
        <a:scene3d>
          <a:camera prst="orthographicFront"/>
          <a:lightRig rig="threePt" dir="t">
            <a:rot lat="0" lon="0" rev="7500000"/>
          </a:lightRig>
        </a:scene3d>
        <a:sp3d z="152400" extrusionH="63500" prstMaterial="dkEdge">
          <a:bevelT w="135400" h="16350" prst="relaxedInset"/>
          <a:contourClr>
            <a:sysClr val="window" lastClr="FFFFFF"/>
          </a:contourClr>
        </a:sp3d>
      </dsp:spPr>
      <dsp:style>
        <a:lnRef idx="1">
          <a:scrgbClr r="0" g="0" b="0"/>
        </a:lnRef>
        <a:fillRef idx="1">
          <a:scrgbClr r="0" g="0" b="0"/>
        </a:fillRef>
        <a:effectRef idx="2">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90000"/>
            </a:lnSpc>
            <a:spcBef>
              <a:spcPct val="0"/>
            </a:spcBef>
            <a:spcAft>
              <a:spcPct val="15000"/>
            </a:spcAft>
            <a:buChar char="•"/>
          </a:pPr>
          <a:r>
            <a:rPr lang="en-US" sz="1800" b="1" kern="1200" dirty="0">
              <a:solidFill>
                <a:sysClr val="windowText" lastClr="000000">
                  <a:hueOff val="0"/>
                  <a:satOff val="0"/>
                  <a:lumOff val="0"/>
                  <a:alphaOff val="0"/>
                </a:sysClr>
              </a:solidFill>
              <a:latin typeface="Calibri" panose="020F0502020204030204"/>
              <a:ea typeface="+mn-ea"/>
              <a:cs typeface="+mn-cs"/>
            </a:rPr>
            <a:t>Prepared in the college queue</a:t>
          </a:r>
        </a:p>
      </dsp:txBody>
      <dsp:txXfrm>
        <a:off x="422742" y="773197"/>
        <a:ext cx="1801853" cy="1228532"/>
      </dsp:txXfrm>
    </dsp:sp>
    <dsp:sp modelId="{5E427166-2EAB-43A4-8CCA-D85D844F600F}">
      <dsp:nvSpPr>
        <dsp:cNvPr id="0" name=""/>
        <dsp:cNvSpPr/>
      </dsp:nvSpPr>
      <dsp:spPr>
        <a:xfrm rot="21548593">
          <a:off x="2155735" y="175480"/>
          <a:ext cx="588309" cy="467641"/>
        </a:xfrm>
        <a:prstGeom prst="rightArrow">
          <a:avLst>
            <a:gd name="adj1" fmla="val 60000"/>
            <a:gd name="adj2" fmla="val 50000"/>
          </a:avLst>
        </a:prstGeom>
        <a:solidFill>
          <a:srgbClr val="44546A">
            <a:tint val="60000"/>
            <a:hueOff val="0"/>
            <a:satOff val="0"/>
            <a:lumOff val="0"/>
            <a:alphaOff val="0"/>
          </a:srgbClr>
        </a:solidFill>
        <a:ln>
          <a:noFill/>
        </a:ln>
        <a:effectLst/>
        <a:scene3d>
          <a:camera prst="orthographicFront"/>
          <a:lightRig rig="threePt" dir="t">
            <a:rot lat="0" lon="0" rev="7500000"/>
          </a:lightRig>
        </a:scene3d>
        <a:sp3d z="-70000" extrusionH="63500" prstMaterial="matte">
          <a:bevelT w="25400" h="6350" prst="relaxedInset"/>
          <a:contourClr>
            <a:sysClr val="window" lastClr="FFFFFF"/>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dirty="0">
            <a:solidFill>
              <a:sysClr val="window" lastClr="FFFFFF"/>
            </a:solidFill>
            <a:latin typeface="Calibri" panose="020F0502020204030204"/>
            <a:ea typeface="+mn-ea"/>
            <a:cs typeface="+mn-cs"/>
          </a:endParaRPr>
        </a:p>
      </dsp:txBody>
      <dsp:txXfrm>
        <a:off x="2155743" y="270057"/>
        <a:ext cx="448017" cy="280585"/>
      </dsp:txXfrm>
    </dsp:sp>
    <dsp:sp modelId="{BBB636F0-A7FF-4E8F-A4F7-657E722534F2}">
      <dsp:nvSpPr>
        <dsp:cNvPr id="0" name=""/>
        <dsp:cNvSpPr/>
      </dsp:nvSpPr>
      <dsp:spPr>
        <a:xfrm>
          <a:off x="2988188" y="70406"/>
          <a:ext cx="1878295" cy="950400"/>
        </a:xfrm>
        <a:prstGeom prst="roundRect">
          <a:avLst>
            <a:gd name="adj" fmla="val 10000"/>
          </a:avLst>
        </a:prstGeom>
        <a:gradFill rotWithShape="0">
          <a:gsLst>
            <a:gs pos="0">
              <a:srgbClr val="44546A">
                <a:hueOff val="0"/>
                <a:satOff val="0"/>
                <a:lumOff val="0"/>
                <a:alphaOff val="0"/>
                <a:satMod val="103000"/>
                <a:lumMod val="102000"/>
                <a:tint val="94000"/>
              </a:srgbClr>
            </a:gs>
            <a:gs pos="50000">
              <a:srgbClr val="44546A">
                <a:hueOff val="0"/>
                <a:satOff val="0"/>
                <a:lumOff val="0"/>
                <a:alphaOff val="0"/>
                <a:satMod val="110000"/>
                <a:lumMod val="100000"/>
                <a:shade val="100000"/>
              </a:srgbClr>
            </a:gs>
            <a:gs pos="100000">
              <a:srgbClr val="44546A">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en-US" sz="1800" b="1" kern="1200" dirty="0">
              <a:solidFill>
                <a:sysClr val="window" lastClr="FFFFFF"/>
              </a:solidFill>
              <a:latin typeface="Calibri" panose="020F0502020204030204"/>
              <a:ea typeface="+mn-ea"/>
              <a:cs typeface="+mn-cs"/>
            </a:rPr>
            <a:t>Submitted</a:t>
          </a:r>
        </a:p>
      </dsp:txBody>
      <dsp:txXfrm>
        <a:off x="3006746" y="88964"/>
        <a:ext cx="1841179" cy="596484"/>
      </dsp:txXfrm>
    </dsp:sp>
    <dsp:sp modelId="{39934787-D2C5-48D5-AA66-9F10E894AC54}">
      <dsp:nvSpPr>
        <dsp:cNvPr id="0" name=""/>
        <dsp:cNvSpPr/>
      </dsp:nvSpPr>
      <dsp:spPr>
        <a:xfrm>
          <a:off x="3383850" y="734976"/>
          <a:ext cx="1878295" cy="1304974"/>
        </a:xfrm>
        <a:prstGeom prst="roundRect">
          <a:avLst>
            <a:gd name="adj" fmla="val 10000"/>
          </a:avLst>
        </a:prstGeom>
        <a:solidFill>
          <a:srgbClr val="E7E6E6">
            <a:alpha val="90000"/>
            <a:hueOff val="0"/>
            <a:satOff val="0"/>
            <a:lumOff val="0"/>
            <a:alphaOff val="0"/>
          </a:srgbClr>
        </a:solidFill>
        <a:ln w="6350" cap="flat" cmpd="sng" algn="ctr">
          <a:solidFill>
            <a:srgbClr val="44546A">
              <a:hueOff val="0"/>
              <a:satOff val="0"/>
              <a:lumOff val="0"/>
              <a:alphaOff val="0"/>
            </a:srgbClr>
          </a:solidFill>
          <a:prstDash val="solid"/>
          <a:miter lim="800000"/>
        </a:ln>
        <a:effectLst/>
        <a:scene3d>
          <a:camera prst="orthographicFront"/>
          <a:lightRig rig="threePt" dir="t">
            <a:rot lat="0" lon="0" rev="7500000"/>
          </a:lightRig>
        </a:scene3d>
        <a:sp3d z="152400" extrusionH="63500" prstMaterial="dkEdge">
          <a:bevelT w="135400" h="16350" prst="relaxedInset"/>
          <a:contourClr>
            <a:sysClr val="window" lastClr="FFFFFF"/>
          </a:contourClr>
        </a:sp3d>
      </dsp:spPr>
      <dsp:style>
        <a:lnRef idx="1">
          <a:scrgbClr r="0" g="0" b="0"/>
        </a:lnRef>
        <a:fillRef idx="1">
          <a:scrgbClr r="0" g="0" b="0"/>
        </a:fillRef>
        <a:effectRef idx="2">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90000"/>
            </a:lnSpc>
            <a:spcBef>
              <a:spcPct val="0"/>
            </a:spcBef>
            <a:spcAft>
              <a:spcPct val="15000"/>
            </a:spcAft>
            <a:buChar char="•"/>
          </a:pPr>
          <a:r>
            <a:rPr lang="en-US" sz="1800" b="1" kern="1200" dirty="0">
              <a:solidFill>
                <a:sysClr val="windowText" lastClr="000000">
                  <a:hueOff val="0"/>
                  <a:satOff val="0"/>
                  <a:lumOff val="0"/>
                  <a:alphaOff val="0"/>
                </a:sysClr>
              </a:solidFill>
              <a:latin typeface="Calibri" panose="020F0502020204030204"/>
              <a:ea typeface="+mn-ea"/>
              <a:cs typeface="+mn-cs"/>
            </a:rPr>
            <a:t>To the CCCCO for review</a:t>
          </a:r>
        </a:p>
      </dsp:txBody>
      <dsp:txXfrm>
        <a:off x="3422071" y="773197"/>
        <a:ext cx="1801853" cy="1228532"/>
      </dsp:txXfrm>
    </dsp:sp>
    <dsp:sp modelId="{47ADFE5C-B2A5-4369-9DC8-434705F2C335}">
      <dsp:nvSpPr>
        <dsp:cNvPr id="0" name=""/>
        <dsp:cNvSpPr/>
      </dsp:nvSpPr>
      <dsp:spPr>
        <a:xfrm rot="21524650">
          <a:off x="5159453" y="119564"/>
          <a:ext cx="621404" cy="467641"/>
        </a:xfrm>
        <a:prstGeom prst="rightArrow">
          <a:avLst>
            <a:gd name="adj1" fmla="val 60000"/>
            <a:gd name="adj2" fmla="val 50000"/>
          </a:avLst>
        </a:prstGeom>
        <a:solidFill>
          <a:srgbClr val="44546A">
            <a:tint val="60000"/>
            <a:hueOff val="0"/>
            <a:satOff val="0"/>
            <a:lumOff val="0"/>
            <a:alphaOff val="0"/>
          </a:srgbClr>
        </a:solidFill>
        <a:ln>
          <a:noFill/>
        </a:ln>
        <a:effectLst/>
        <a:scene3d>
          <a:camera prst="orthographicFront"/>
          <a:lightRig rig="threePt" dir="t">
            <a:rot lat="0" lon="0" rev="7500000"/>
          </a:lightRig>
        </a:scene3d>
        <a:sp3d z="-70000" extrusionH="63500" prstMaterial="matte">
          <a:bevelT w="25400" h="6350" prst="relaxedInset"/>
          <a:contourClr>
            <a:sysClr val="window" lastClr="FFFFFF"/>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dirty="0">
            <a:solidFill>
              <a:sysClr val="window" lastClr="FFFFFF"/>
            </a:solidFill>
            <a:latin typeface="Calibri" panose="020F0502020204030204"/>
            <a:ea typeface="+mn-ea"/>
            <a:cs typeface="+mn-cs"/>
          </a:endParaRPr>
        </a:p>
      </dsp:txBody>
      <dsp:txXfrm>
        <a:off x="5159470" y="214629"/>
        <a:ext cx="481112" cy="280585"/>
      </dsp:txXfrm>
    </dsp:sp>
    <dsp:sp modelId="{E978C2F0-754F-44B6-9E82-D99F9CA2DAC1}">
      <dsp:nvSpPr>
        <dsp:cNvPr id="0" name=""/>
        <dsp:cNvSpPr/>
      </dsp:nvSpPr>
      <dsp:spPr>
        <a:xfrm>
          <a:off x="6038662" y="3533"/>
          <a:ext cx="1878295" cy="950400"/>
        </a:xfrm>
        <a:prstGeom prst="roundRect">
          <a:avLst>
            <a:gd name="adj" fmla="val 10000"/>
          </a:avLst>
        </a:prstGeom>
        <a:gradFill rotWithShape="0">
          <a:gsLst>
            <a:gs pos="0">
              <a:srgbClr val="44546A">
                <a:hueOff val="0"/>
                <a:satOff val="0"/>
                <a:lumOff val="0"/>
                <a:alphaOff val="0"/>
                <a:satMod val="103000"/>
                <a:lumMod val="102000"/>
                <a:tint val="94000"/>
              </a:srgbClr>
            </a:gs>
            <a:gs pos="50000">
              <a:srgbClr val="44546A">
                <a:hueOff val="0"/>
                <a:satOff val="0"/>
                <a:lumOff val="0"/>
                <a:alphaOff val="0"/>
                <a:satMod val="110000"/>
                <a:lumMod val="100000"/>
                <a:shade val="100000"/>
              </a:srgbClr>
            </a:gs>
            <a:gs pos="100000">
              <a:srgbClr val="44546A">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en-US" sz="1800" b="1" kern="1200" dirty="0">
              <a:solidFill>
                <a:sysClr val="window" lastClr="FFFFFF"/>
              </a:solidFill>
              <a:latin typeface="Calibri" panose="020F0502020204030204"/>
              <a:ea typeface="+mn-ea"/>
              <a:cs typeface="+mn-cs"/>
            </a:rPr>
            <a:t>Approved</a:t>
          </a:r>
        </a:p>
      </dsp:txBody>
      <dsp:txXfrm>
        <a:off x="6057220" y="22091"/>
        <a:ext cx="1841179" cy="596484"/>
      </dsp:txXfrm>
    </dsp:sp>
    <dsp:sp modelId="{1CFE53F5-E748-49B7-8053-C188732998A4}">
      <dsp:nvSpPr>
        <dsp:cNvPr id="0" name=""/>
        <dsp:cNvSpPr/>
      </dsp:nvSpPr>
      <dsp:spPr>
        <a:xfrm>
          <a:off x="6364789" y="581827"/>
          <a:ext cx="1878295" cy="1820480"/>
        </a:xfrm>
        <a:prstGeom prst="roundRect">
          <a:avLst>
            <a:gd name="adj" fmla="val 10000"/>
          </a:avLst>
        </a:prstGeom>
        <a:solidFill>
          <a:srgbClr val="E7E6E6">
            <a:alpha val="90000"/>
            <a:hueOff val="0"/>
            <a:satOff val="0"/>
            <a:lumOff val="0"/>
            <a:alphaOff val="0"/>
          </a:srgbClr>
        </a:solidFill>
        <a:ln w="6350" cap="flat" cmpd="sng" algn="ctr">
          <a:solidFill>
            <a:srgbClr val="44546A">
              <a:hueOff val="0"/>
              <a:satOff val="0"/>
              <a:lumOff val="0"/>
              <a:alphaOff val="0"/>
            </a:srgbClr>
          </a:solidFill>
          <a:prstDash val="solid"/>
          <a:miter lim="800000"/>
        </a:ln>
        <a:effectLst/>
        <a:scene3d>
          <a:camera prst="orthographicFront"/>
          <a:lightRig rig="threePt" dir="t">
            <a:rot lat="0" lon="0" rev="7500000"/>
          </a:lightRig>
        </a:scene3d>
        <a:sp3d z="152400" extrusionH="63500" prstMaterial="dkEdge">
          <a:bevelT w="135400" h="16350" prst="relaxedInset"/>
          <a:contourClr>
            <a:sysClr val="window" lastClr="FFFFFF"/>
          </a:contourClr>
        </a:sp3d>
      </dsp:spPr>
      <dsp:style>
        <a:lnRef idx="1">
          <a:scrgbClr r="0" g="0" b="0"/>
        </a:lnRef>
        <a:fillRef idx="1">
          <a:scrgbClr r="0" g="0" b="0"/>
        </a:fillRef>
        <a:effectRef idx="2">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en-US" sz="1400" b="1" kern="1200" dirty="0">
              <a:solidFill>
                <a:sysClr val="windowText" lastClr="000000">
                  <a:hueOff val="0"/>
                  <a:satOff val="0"/>
                  <a:lumOff val="0"/>
                  <a:alphaOff val="0"/>
                </a:sysClr>
              </a:solidFill>
              <a:latin typeface="Calibri" panose="020F0502020204030204"/>
              <a:ea typeface="+mn-ea"/>
              <a:cs typeface="+mn-cs"/>
            </a:rPr>
            <a:t>Active in Curriculum Inventory (in COCI 2.0, the college determines when to change status “Active”) </a:t>
          </a:r>
        </a:p>
      </dsp:txBody>
      <dsp:txXfrm>
        <a:off x="6418109" y="635147"/>
        <a:ext cx="1771655" cy="1713840"/>
      </dsp:txXfrm>
    </dsp:sp>
  </dsp:spTree>
</dsp:drawing>
</file>

<file path=ppt/diagrams/layout1.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F5AFB9-2DF4-4B74-BCF8-3E6054CE035E}" type="datetimeFigureOut">
              <a:rPr lang="en-US" smtClean="0"/>
              <a:t>4/26/2019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5FDE76-4D00-4046-8E81-13599B429CDC}" type="slidenum">
              <a:rPr lang="en-US" smtClean="0"/>
              <a:t>‹#›</a:t>
            </a:fld>
            <a:endParaRPr lang="en-US"/>
          </a:p>
        </p:txBody>
      </p:sp>
    </p:spTree>
    <p:extLst>
      <p:ext uri="{BB962C8B-B14F-4D97-AF65-F5344CB8AC3E}">
        <p14:creationId xmlns:p14="http://schemas.microsoft.com/office/powerpoint/2010/main" val="1060869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7" name="Shape 19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416033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Also in CCR Title 5 55000 (m)</a:t>
            </a:r>
          </a:p>
        </p:txBody>
      </p:sp>
      <p:sp>
        <p:nvSpPr>
          <p:cNvPr id="4" name="Slide Number Placeholder 3"/>
          <p:cNvSpPr>
            <a:spLocks noGrp="1"/>
          </p:cNvSpPr>
          <p:nvPr>
            <p:ph type="sldNum" sz="quarter" idx="5"/>
          </p:nvPr>
        </p:nvSpPr>
        <p:spPr/>
        <p:txBody>
          <a:bodyPr/>
          <a:lstStyle/>
          <a:p>
            <a:fld id="{C45FDE76-4D00-4046-8E81-13599B429CDC}" type="slidenum">
              <a:rPr lang="en-US" smtClean="0"/>
              <a:t>5</a:t>
            </a:fld>
            <a:endParaRPr lang="en-US"/>
          </a:p>
        </p:txBody>
      </p:sp>
    </p:spTree>
    <p:extLst>
      <p:ext uri="{BB962C8B-B14F-4D97-AF65-F5344CB8AC3E}">
        <p14:creationId xmlns:p14="http://schemas.microsoft.com/office/powerpoint/2010/main" val="3034455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67381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Madelyn  </a:t>
            </a:r>
          </a:p>
          <a:p>
            <a:r>
              <a:rPr lang="en-US" dirty="0"/>
              <a:t>academic integrity – same standards as credit, complies</a:t>
            </a:r>
            <a:r>
              <a:rPr lang="en-US" baseline="0" dirty="0"/>
              <a:t> with the statute and CC </a:t>
            </a:r>
            <a:r>
              <a:rPr lang="en-US" baseline="0" dirty="0" err="1"/>
              <a:t>regularions</a:t>
            </a:r>
            <a:r>
              <a:rPr lang="en-US" baseline="0" dirty="0"/>
              <a:t> for curriculum, curriculum approval, </a:t>
            </a:r>
            <a:r>
              <a:rPr lang="en-US" baseline="0" dirty="0" err="1"/>
              <a:t>etc</a:t>
            </a:r>
            <a:r>
              <a:rPr lang="en-US" baseline="0" dirty="0"/>
              <a:t>,; there is a student need, and that the program is feasible. And can be sustained </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21</a:t>
            </a:fld>
            <a:endParaRPr lang="en-US"/>
          </a:p>
        </p:txBody>
      </p:sp>
    </p:spTree>
    <p:extLst>
      <p:ext uri="{BB962C8B-B14F-4D97-AF65-F5344CB8AC3E}">
        <p14:creationId xmlns:p14="http://schemas.microsoft.com/office/powerpoint/2010/main" val="4257490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Shape 2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7" name="Shape 26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3351832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effectLst/>
                <a:latin typeface="+mn-lt"/>
                <a:ea typeface="+mn-ea"/>
                <a:cs typeface="+mn-cs"/>
              </a:rPr>
              <a:t>Cheryl Notice</a:t>
            </a:r>
            <a:r>
              <a:rPr lang="en-US" sz="1200" kern="1200" baseline="0" dirty="0">
                <a:solidFill>
                  <a:schemeClr val="tx1"/>
                </a:solidFill>
                <a:effectLst/>
                <a:latin typeface="+mn-lt"/>
                <a:ea typeface="+mn-ea"/>
                <a:cs typeface="+mn-cs"/>
              </a:rPr>
              <a:t> how processes illustrated above occur in a perfectly neat and linear fashion…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baseline="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effectLst/>
                <a:latin typeface="+mn-lt"/>
                <a:ea typeface="+mn-ea"/>
                <a:cs typeface="+mn-cs"/>
              </a:rPr>
              <a:t>*Approval timeframes are not in the PCAH 6th edition</a:t>
            </a:r>
            <a:r>
              <a:rPr lang="en-US" sz="1200" kern="1200" baseline="0" dirty="0">
                <a:solidFill>
                  <a:schemeClr val="tx1"/>
                </a:solidFill>
                <a:effectLst/>
                <a:latin typeface="+mn-lt"/>
                <a:ea typeface="+mn-ea"/>
                <a:cs typeface="+mn-cs"/>
              </a:rPr>
              <a:t> since </a:t>
            </a:r>
            <a:r>
              <a:rPr lang="en-US" sz="1200" kern="1200" dirty="0">
                <a:solidFill>
                  <a:schemeClr val="tx1"/>
                </a:solidFill>
                <a:effectLst/>
                <a:latin typeface="+mn-lt"/>
                <a:ea typeface="+mn-ea"/>
                <a:cs typeface="+mn-cs"/>
              </a:rPr>
              <a:t>we separated out the COCI submission guidelines and technical assistance portions of the PCAH, which will be provided at a future date.  However, there is nothing to suggest that there will be a change to the timeframe (PCAH 5 Ed, p. 15) for proposals that are NOT on the automated process (i.e., colleges will still need to build in this buffer).</a:t>
            </a:r>
            <a:r>
              <a:rPr lang="en-US" sz="1200" kern="1200" baseline="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marL="0" indent="0">
              <a:buFont typeface="Arial" panose="020B0604020202020204" pitchFamily="34" charset="0"/>
              <a:buNone/>
            </a:pPr>
            <a:endParaRPr lang="en-US" sz="1600" dirty="0"/>
          </a:p>
          <a:p>
            <a:pPr marL="0" indent="0">
              <a:buFont typeface="Arial" panose="020B0604020202020204" pitchFamily="34" charset="0"/>
              <a:buNone/>
            </a:pPr>
            <a:r>
              <a:rPr lang="en-US" sz="1600" dirty="0"/>
              <a:t>Follow your local curriculum approval process, first.</a:t>
            </a:r>
          </a:p>
          <a:p>
            <a:pPr marL="628615" lvl="1" indent="-171441">
              <a:buFont typeface="Arial" panose="020B0604020202020204" pitchFamily="34" charset="0"/>
              <a:buChar char="•"/>
            </a:pPr>
            <a:r>
              <a:rPr lang="en-US" sz="1600" dirty="0"/>
              <a:t>Local Curriculum Committee</a:t>
            </a:r>
          </a:p>
          <a:p>
            <a:pPr marL="628615" lvl="1" indent="-171441">
              <a:buFont typeface="Arial" panose="020B0604020202020204" pitchFamily="34" charset="0"/>
              <a:buChar char="•"/>
            </a:pPr>
            <a:r>
              <a:rPr lang="en-US" sz="1600" dirty="0"/>
              <a:t>District Governing Board</a:t>
            </a:r>
          </a:p>
          <a:p>
            <a:pPr marL="171441" indent="-171441">
              <a:buFont typeface="Arial" panose="020B0604020202020204" pitchFamily="34" charset="0"/>
              <a:buChar char="•"/>
            </a:pPr>
            <a:r>
              <a:rPr lang="en-US" sz="1600" dirty="0"/>
              <a:t>Once approved locally, a designated college staff with access to the online CCC Curriculum Inventory can proceed with:</a:t>
            </a:r>
          </a:p>
          <a:p>
            <a:pPr marL="171441" indent="-171441">
              <a:buFont typeface="Arial" panose="020B0604020202020204" pitchFamily="34" charset="0"/>
              <a:buChar char="•"/>
            </a:pPr>
            <a:r>
              <a:rPr lang="en-US" sz="1600" dirty="0"/>
              <a:t>Submitting the proposal record to the Chancellor’s Office for review. </a:t>
            </a:r>
          </a:p>
          <a:p>
            <a:pPr marL="628615" lvl="1" indent="-171441">
              <a:buFont typeface="Arial" panose="020B0604020202020204" pitchFamily="34" charset="0"/>
              <a:buChar char="•"/>
            </a:pPr>
            <a:r>
              <a:rPr lang="en-US" sz="1600" dirty="0"/>
              <a:t>The average Chancellor’s Office approval timeframe is 60 days</a:t>
            </a:r>
          </a:p>
          <a:p>
            <a:pPr marL="628615" lvl="1" indent="-171441">
              <a:buFont typeface="Arial" panose="020B0604020202020204" pitchFamily="34" charset="0"/>
              <a:buChar char="•"/>
            </a:pPr>
            <a:r>
              <a:rPr lang="en-US" sz="1600" dirty="0"/>
              <a:t>Curriculum proposals are reviewed in the order in which they are submitted into the queue </a:t>
            </a:r>
          </a:p>
          <a:p>
            <a:pPr marL="628615" lvl="1" indent="-171441">
              <a:buFont typeface="Arial" panose="020B0604020202020204" pitchFamily="34" charset="0"/>
              <a:buChar char="•"/>
            </a:pPr>
            <a:r>
              <a:rPr lang="en-US" sz="1600" dirty="0"/>
              <a:t>Proposals submitted with discrepancies will be returned as a “Revision Request”</a:t>
            </a:r>
          </a:p>
          <a:p>
            <a:pPr marL="1085790" lvl="2" indent="-171441">
              <a:buFont typeface="Arial" panose="020B0604020202020204" pitchFamily="34" charset="0"/>
              <a:buChar char="•"/>
            </a:pPr>
            <a:r>
              <a:rPr lang="en-US" sz="1600" dirty="0"/>
              <a:t>Revision Requests will cause delays in the curriculum proposal approval timeframe. 	</a:t>
            </a:r>
          </a:p>
          <a:p>
            <a:pPr marL="457174" lvl="1"/>
            <a:endParaRPr lang="en-US" sz="1600" dirty="0"/>
          </a:p>
          <a:p>
            <a:pPr marL="171441" indent="-171441">
              <a:buFont typeface="Arial" panose="020B0604020202020204" pitchFamily="34" charset="0"/>
              <a:buChar char="•"/>
            </a:pPr>
            <a:endParaRPr lang="en-US" sz="1600" dirty="0"/>
          </a:p>
          <a:p>
            <a:pPr marL="171441" indent="-171441">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F1749B3-8B98-47F4-B043-FFF5B0834758}"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36343700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Cheryl</a:t>
            </a:r>
          </a:p>
        </p:txBody>
      </p:sp>
      <p:sp>
        <p:nvSpPr>
          <p:cNvPr id="4" name="Slide Number Placeholder 3"/>
          <p:cNvSpPr>
            <a:spLocks noGrp="1"/>
          </p:cNvSpPr>
          <p:nvPr>
            <p:ph type="sldNum" sz="quarter" idx="10"/>
          </p:nvPr>
        </p:nvSpPr>
        <p:spPr/>
        <p:txBody>
          <a:bodyPr/>
          <a:lstStyle/>
          <a:p>
            <a:fld id="{A898C551-7708-9B49-90E3-D153F408E572}" type="slidenum">
              <a:rPr lang="en-US" smtClean="0"/>
              <a:t>24</a:t>
            </a:fld>
            <a:endParaRPr lang="en-US"/>
          </a:p>
        </p:txBody>
      </p:sp>
    </p:spTree>
    <p:extLst>
      <p:ext uri="{BB962C8B-B14F-4D97-AF65-F5344CB8AC3E}">
        <p14:creationId xmlns:p14="http://schemas.microsoft.com/office/powerpoint/2010/main" val="19538896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Cheryl</a:t>
            </a:r>
          </a:p>
          <a:p>
            <a:r>
              <a:rPr lang="en-US" dirty="0"/>
              <a:t>I’m really proud of this design </a:t>
            </a:r>
            <a:r>
              <a:rPr lang="en-US" dirty="0">
                <a:sym typeface="Wingdings" panose="05000000000000000000" pitchFamily="2" charset="2"/>
              </a:rPr>
              <a:t> </a:t>
            </a:r>
            <a:r>
              <a:rPr lang="en-US" dirty="0"/>
              <a:t>I hope you like it! </a:t>
            </a:r>
            <a:r>
              <a:rPr lang="en-US" baseline="0" dirty="0"/>
              <a:t> Yes, LE it’ s great</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25</a:t>
            </a:fld>
            <a:endParaRPr lang="en-US"/>
          </a:p>
        </p:txBody>
      </p:sp>
    </p:spTree>
    <p:extLst>
      <p:ext uri="{BB962C8B-B14F-4D97-AF65-F5344CB8AC3E}">
        <p14:creationId xmlns:p14="http://schemas.microsoft.com/office/powerpoint/2010/main" val="17645241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Approved Consultation Council  Apr 18</a:t>
            </a:r>
            <a:r>
              <a:rPr lang="en-US" baseline="30000" dirty="0"/>
              <a:t>th</a:t>
            </a:r>
            <a:r>
              <a:rPr lang="en-US" dirty="0"/>
              <a:t>   Board of Governors 1st reading May 19-20, </a:t>
            </a:r>
            <a:r>
              <a:rPr lang="en-US"/>
              <a:t>2nd reading July 15</a:t>
            </a:r>
            <a:r>
              <a:rPr lang="en-US" baseline="30000"/>
              <a:t>th</a:t>
            </a:r>
            <a:r>
              <a:rPr lang="en-US"/>
              <a:t> 2019</a:t>
            </a:r>
            <a:endParaRPr lang="en-US" dirty="0"/>
          </a:p>
        </p:txBody>
      </p:sp>
      <p:sp>
        <p:nvSpPr>
          <p:cNvPr id="4" name="Slide Number Placeholder 3"/>
          <p:cNvSpPr>
            <a:spLocks noGrp="1"/>
          </p:cNvSpPr>
          <p:nvPr>
            <p:ph type="sldNum" sz="quarter" idx="5"/>
          </p:nvPr>
        </p:nvSpPr>
        <p:spPr/>
        <p:txBody>
          <a:bodyPr/>
          <a:lstStyle/>
          <a:p>
            <a:fld id="{C45FDE76-4D00-4046-8E81-13599B429CDC}" type="slidenum">
              <a:rPr lang="en-US" smtClean="0"/>
              <a:t>26</a:t>
            </a:fld>
            <a:endParaRPr lang="en-US"/>
          </a:p>
        </p:txBody>
      </p:sp>
    </p:spTree>
    <p:extLst>
      <p:ext uri="{BB962C8B-B14F-4D97-AF65-F5344CB8AC3E}">
        <p14:creationId xmlns:p14="http://schemas.microsoft.com/office/powerpoint/2010/main" val="1392756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E574FBB-66E3-4275-B85E-4178DBB7A270}"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F400A-6FD2-4165-A2D6-F0C2F4CE107B}" type="slidenum">
              <a:rPr lang="en-US" smtClean="0"/>
              <a:t>‹#›</a:t>
            </a:fld>
            <a:endParaRPr lang="en-US"/>
          </a:p>
        </p:txBody>
      </p:sp>
    </p:spTree>
    <p:extLst>
      <p:ext uri="{BB962C8B-B14F-4D97-AF65-F5344CB8AC3E}">
        <p14:creationId xmlns:p14="http://schemas.microsoft.com/office/powerpoint/2010/main" val="4205415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574FBB-66E3-4275-B85E-4178DBB7A270}"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F400A-6FD2-4165-A2D6-F0C2F4CE107B}" type="slidenum">
              <a:rPr lang="en-US" smtClean="0"/>
              <a:t>‹#›</a:t>
            </a:fld>
            <a:endParaRPr lang="en-US"/>
          </a:p>
        </p:txBody>
      </p:sp>
    </p:spTree>
    <p:extLst>
      <p:ext uri="{BB962C8B-B14F-4D97-AF65-F5344CB8AC3E}">
        <p14:creationId xmlns:p14="http://schemas.microsoft.com/office/powerpoint/2010/main" val="2126601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574FBB-66E3-4275-B85E-4178DBB7A270}"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F400A-6FD2-4165-A2D6-F0C2F4CE107B}" type="slidenum">
              <a:rPr lang="en-US" smtClean="0"/>
              <a:t>‹#›</a:t>
            </a:fld>
            <a:endParaRPr lang="en-US"/>
          </a:p>
        </p:txBody>
      </p:sp>
    </p:spTree>
    <p:extLst>
      <p:ext uri="{BB962C8B-B14F-4D97-AF65-F5344CB8AC3E}">
        <p14:creationId xmlns:p14="http://schemas.microsoft.com/office/powerpoint/2010/main" val="5280954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6" name="Shape 26"/>
          <p:cNvSpPr txBox="1">
            <a:spLocks noGrp="1"/>
          </p:cNvSpPr>
          <p:nvPr>
            <p:ph type="body" idx="1"/>
          </p:nvPr>
        </p:nvSpPr>
        <p:spPr>
          <a:xfrm>
            <a:off x="415600" y="1536633"/>
            <a:ext cx="5333200" cy="4555200"/>
          </a:xfrm>
          <a:prstGeom prst="rect">
            <a:avLst/>
          </a:prstGeom>
        </p:spPr>
        <p:txBody>
          <a:bodyPr spcFirstLastPara="1" wrap="square" lIns="91425" tIns="91425" rIns="91425" bIns="91425" anchor="t" anchorCtr="0"/>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7" name="Shape 27"/>
          <p:cNvSpPr txBox="1">
            <a:spLocks noGrp="1"/>
          </p:cNvSpPr>
          <p:nvPr>
            <p:ph type="body" idx="2"/>
          </p:nvPr>
        </p:nvSpPr>
        <p:spPr>
          <a:xfrm>
            <a:off x="6443200" y="1536633"/>
            <a:ext cx="5333200" cy="4555200"/>
          </a:xfrm>
          <a:prstGeom prst="rect">
            <a:avLst/>
          </a:prstGeom>
        </p:spPr>
        <p:txBody>
          <a:bodyPr spcFirstLastPara="1" wrap="square" lIns="91425" tIns="91425" rIns="91425" bIns="91425" anchor="t" anchorCtr="0"/>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8" name="Shape 28"/>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
        <p:nvSpPr>
          <p:cNvPr id="29" name="Shape 29"/>
          <p:cNvSpPr/>
          <p:nvPr/>
        </p:nvSpPr>
        <p:spPr>
          <a:xfrm>
            <a:off x="-19333" y="-68400"/>
            <a:ext cx="12192000" cy="602800"/>
          </a:xfrm>
          <a:prstGeom prst="rect">
            <a:avLst/>
          </a:prstGeom>
          <a:solidFill>
            <a:srgbClr val="85200C"/>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marL="0" lvl="0" indent="0">
              <a:spcBef>
                <a:spcPts val="0"/>
              </a:spcBef>
              <a:spcAft>
                <a:spcPts val="0"/>
              </a:spcAft>
              <a:buNone/>
            </a:pPr>
            <a:endParaRPr sz="2400"/>
          </a:p>
        </p:txBody>
      </p:sp>
    </p:spTree>
    <p:extLst>
      <p:ext uri="{BB962C8B-B14F-4D97-AF65-F5344CB8AC3E}">
        <p14:creationId xmlns:p14="http://schemas.microsoft.com/office/powerpoint/2010/main" val="38951047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1" name="Shape 21"/>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22" name="Shape 22"/>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
        <p:nvSpPr>
          <p:cNvPr id="23" name="Shape 23"/>
          <p:cNvSpPr/>
          <p:nvPr/>
        </p:nvSpPr>
        <p:spPr>
          <a:xfrm>
            <a:off x="-19333" y="-68400"/>
            <a:ext cx="12192000" cy="602800"/>
          </a:xfrm>
          <a:prstGeom prst="rect">
            <a:avLst/>
          </a:prstGeom>
          <a:solidFill>
            <a:srgbClr val="85200C"/>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marL="0" lvl="0" indent="0">
              <a:spcBef>
                <a:spcPts val="0"/>
              </a:spcBef>
              <a:spcAft>
                <a:spcPts val="0"/>
              </a:spcAft>
              <a:buNone/>
            </a:pPr>
            <a:endParaRPr sz="2400"/>
          </a:p>
        </p:txBody>
      </p:sp>
    </p:spTree>
    <p:extLst>
      <p:ext uri="{BB962C8B-B14F-4D97-AF65-F5344CB8AC3E}">
        <p14:creationId xmlns:p14="http://schemas.microsoft.com/office/powerpoint/2010/main" val="2981171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574FBB-66E3-4275-B85E-4178DBB7A270}"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F400A-6FD2-4165-A2D6-F0C2F4CE107B}" type="slidenum">
              <a:rPr lang="en-US" smtClean="0"/>
              <a:t>‹#›</a:t>
            </a:fld>
            <a:endParaRPr lang="en-US"/>
          </a:p>
        </p:txBody>
      </p:sp>
    </p:spTree>
    <p:extLst>
      <p:ext uri="{BB962C8B-B14F-4D97-AF65-F5344CB8AC3E}">
        <p14:creationId xmlns:p14="http://schemas.microsoft.com/office/powerpoint/2010/main" val="1555890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E574FBB-66E3-4275-B85E-4178DBB7A270}"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F400A-6FD2-4165-A2D6-F0C2F4CE107B}" type="slidenum">
              <a:rPr lang="en-US" smtClean="0"/>
              <a:t>‹#›</a:t>
            </a:fld>
            <a:endParaRPr lang="en-US"/>
          </a:p>
        </p:txBody>
      </p:sp>
    </p:spTree>
    <p:extLst>
      <p:ext uri="{BB962C8B-B14F-4D97-AF65-F5344CB8AC3E}">
        <p14:creationId xmlns:p14="http://schemas.microsoft.com/office/powerpoint/2010/main" val="3056062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574FBB-66E3-4275-B85E-4178DBB7A270}" type="datetimeFigureOut">
              <a:rPr lang="en-US" smtClean="0"/>
              <a:t>4/26/2019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F400A-6FD2-4165-A2D6-F0C2F4CE107B}" type="slidenum">
              <a:rPr lang="en-US" smtClean="0"/>
              <a:t>‹#›</a:t>
            </a:fld>
            <a:endParaRPr lang="en-US"/>
          </a:p>
        </p:txBody>
      </p:sp>
    </p:spTree>
    <p:extLst>
      <p:ext uri="{BB962C8B-B14F-4D97-AF65-F5344CB8AC3E}">
        <p14:creationId xmlns:p14="http://schemas.microsoft.com/office/powerpoint/2010/main" val="1945516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574FBB-66E3-4275-B85E-4178DBB7A270}" type="datetimeFigureOut">
              <a:rPr lang="en-US" smtClean="0"/>
              <a:t>4/26/2019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7F400A-6FD2-4165-A2D6-F0C2F4CE107B}" type="slidenum">
              <a:rPr lang="en-US" smtClean="0"/>
              <a:t>‹#›</a:t>
            </a:fld>
            <a:endParaRPr lang="en-US"/>
          </a:p>
        </p:txBody>
      </p:sp>
    </p:spTree>
    <p:extLst>
      <p:ext uri="{BB962C8B-B14F-4D97-AF65-F5344CB8AC3E}">
        <p14:creationId xmlns:p14="http://schemas.microsoft.com/office/powerpoint/2010/main" val="425719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574FBB-66E3-4275-B85E-4178DBB7A270}" type="datetimeFigureOut">
              <a:rPr lang="en-US" smtClean="0"/>
              <a:t>4/26/2019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7F400A-6FD2-4165-A2D6-F0C2F4CE107B}" type="slidenum">
              <a:rPr lang="en-US" smtClean="0"/>
              <a:t>‹#›</a:t>
            </a:fld>
            <a:endParaRPr lang="en-US"/>
          </a:p>
        </p:txBody>
      </p:sp>
    </p:spTree>
    <p:extLst>
      <p:ext uri="{BB962C8B-B14F-4D97-AF65-F5344CB8AC3E}">
        <p14:creationId xmlns:p14="http://schemas.microsoft.com/office/powerpoint/2010/main" val="835507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574FBB-66E3-4275-B85E-4178DBB7A270}" type="datetimeFigureOut">
              <a:rPr lang="en-US" smtClean="0"/>
              <a:t>4/26/2019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F400A-6FD2-4165-A2D6-F0C2F4CE107B}" type="slidenum">
              <a:rPr lang="en-US" smtClean="0"/>
              <a:t>‹#›</a:t>
            </a:fld>
            <a:endParaRPr lang="en-US"/>
          </a:p>
        </p:txBody>
      </p:sp>
    </p:spTree>
    <p:extLst>
      <p:ext uri="{BB962C8B-B14F-4D97-AF65-F5344CB8AC3E}">
        <p14:creationId xmlns:p14="http://schemas.microsoft.com/office/powerpoint/2010/main" val="3825389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E574FBB-66E3-4275-B85E-4178DBB7A270}" type="datetimeFigureOut">
              <a:rPr lang="en-US" smtClean="0"/>
              <a:t>4/26/2019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F400A-6FD2-4165-A2D6-F0C2F4CE107B}" type="slidenum">
              <a:rPr lang="en-US" smtClean="0"/>
              <a:t>‹#›</a:t>
            </a:fld>
            <a:endParaRPr lang="en-US"/>
          </a:p>
        </p:txBody>
      </p:sp>
    </p:spTree>
    <p:extLst>
      <p:ext uri="{BB962C8B-B14F-4D97-AF65-F5344CB8AC3E}">
        <p14:creationId xmlns:p14="http://schemas.microsoft.com/office/powerpoint/2010/main" val="3581542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E574FBB-66E3-4275-B85E-4178DBB7A270}" type="datetimeFigureOut">
              <a:rPr lang="en-US" smtClean="0"/>
              <a:t>4/26/2019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F400A-6FD2-4165-A2D6-F0C2F4CE107B}" type="slidenum">
              <a:rPr lang="en-US" smtClean="0"/>
              <a:t>‹#›</a:t>
            </a:fld>
            <a:endParaRPr lang="en-US"/>
          </a:p>
        </p:txBody>
      </p:sp>
    </p:spTree>
    <p:extLst>
      <p:ext uri="{BB962C8B-B14F-4D97-AF65-F5344CB8AC3E}">
        <p14:creationId xmlns:p14="http://schemas.microsoft.com/office/powerpoint/2010/main" val="3552803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574FBB-66E3-4275-B85E-4178DBB7A270}" type="datetimeFigureOut">
              <a:rPr lang="en-US" smtClean="0"/>
              <a:t>4/26/2019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7F400A-6FD2-4165-A2D6-F0C2F4CE107B}" type="slidenum">
              <a:rPr lang="en-US" smtClean="0"/>
              <a:t>‹#›</a:t>
            </a:fld>
            <a:endParaRPr lang="en-US"/>
          </a:p>
        </p:txBody>
      </p:sp>
    </p:spTree>
    <p:extLst>
      <p:ext uri="{BB962C8B-B14F-4D97-AF65-F5344CB8AC3E}">
        <p14:creationId xmlns:p14="http://schemas.microsoft.com/office/powerpoint/2010/main" val="1577558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8" Type="http://schemas.openxmlformats.org/officeDocument/2006/relationships/image" Target="../media/image3.gif"/><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4.png"/></Relationships>
</file>

<file path=ppt/slides/_rels/slide2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10" Type="http://schemas.openxmlformats.org/officeDocument/2006/relationships/image" Target="../media/image7.png"/><Relationship Id="rId4" Type="http://schemas.openxmlformats.org/officeDocument/2006/relationships/diagramLayout" Target="../diagrams/layout3.xml"/><Relationship Id="rId9" Type="http://schemas.openxmlformats.org/officeDocument/2006/relationships/image" Target="../media/image6.jpeg"/></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7" Type="http://schemas.microsoft.com/office/2007/relationships/hdphoto" Target="../media/hdphoto2.wdp"/><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microsoft.com/office/2007/relationships/hdphoto" Target="../media/hdphoto1.wdp"/></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2">
              <a:lumMod val="60000"/>
              <a:lumOff val="40000"/>
            </a:schemeClr>
          </a:solidFill>
        </p:spPr>
        <p:txBody>
          <a:bodyPr>
            <a:normAutofit fontScale="90000"/>
          </a:bodyPr>
          <a:lstStyle/>
          <a:p>
            <a:r>
              <a:rPr lang="en-US" b="1" dirty="0"/>
              <a:t>Noncredit Curriculum Development and Approval Process</a:t>
            </a:r>
          </a:p>
        </p:txBody>
      </p:sp>
      <p:sp>
        <p:nvSpPr>
          <p:cNvPr id="3" name="Subtitle 2"/>
          <p:cNvSpPr>
            <a:spLocks noGrp="1"/>
          </p:cNvSpPr>
          <p:nvPr>
            <p:ph type="subTitle" idx="1"/>
          </p:nvPr>
        </p:nvSpPr>
        <p:spPr/>
        <p:txBody>
          <a:bodyPr>
            <a:normAutofit fontScale="70000" lnSpcReduction="20000"/>
          </a:bodyPr>
          <a:lstStyle/>
          <a:p>
            <a:pPr algn="l"/>
            <a:r>
              <a:rPr lang="en-US" dirty="0"/>
              <a:t>                                                                                                                                                         </a:t>
            </a:r>
          </a:p>
          <a:p>
            <a:pPr algn="l"/>
            <a:endParaRPr lang="en-US" dirty="0"/>
          </a:p>
          <a:p>
            <a:pPr algn="l"/>
            <a:r>
              <a:rPr lang="en-US" dirty="0"/>
              <a:t>          </a:t>
            </a:r>
            <a:r>
              <a:rPr lang="en-US" sz="2900" dirty="0"/>
              <a:t>Thais Winsome, Mission College, ASCCC Noncredit Committee</a:t>
            </a:r>
          </a:p>
          <a:p>
            <a:pPr algn="l"/>
            <a:r>
              <a:rPr lang="en-US" sz="2900" dirty="0"/>
              <a:t>         Jan Young, Glendale College, ASCCC Noncredit Committe</a:t>
            </a:r>
            <a:r>
              <a:rPr lang="en-US" sz="2600" dirty="0"/>
              <a:t>e, </a:t>
            </a:r>
            <a:r>
              <a:rPr lang="en-US" sz="2900" dirty="0"/>
              <a:t>ASCCC 5Cs</a:t>
            </a:r>
          </a:p>
          <a:p>
            <a:pPr algn="l"/>
            <a:r>
              <a:rPr lang="en-US" sz="2600" dirty="0"/>
              <a:t>			</a:t>
            </a:r>
            <a:r>
              <a:rPr lang="en-US" dirty="0"/>
              <a:t>		</a:t>
            </a:r>
            <a:endParaRPr lang="en-US" sz="3400" dirty="0"/>
          </a:p>
        </p:txBody>
      </p:sp>
    </p:spTree>
    <p:extLst>
      <p:ext uri="{BB962C8B-B14F-4D97-AF65-F5344CB8AC3E}">
        <p14:creationId xmlns:p14="http://schemas.microsoft.com/office/powerpoint/2010/main" val="3566953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A0D8D-B10B-1E4D-AEFF-149559A9F849}"/>
              </a:ext>
            </a:extLst>
          </p:cNvPr>
          <p:cNvSpPr>
            <a:spLocks noGrp="1"/>
          </p:cNvSpPr>
          <p:nvPr>
            <p:ph type="title"/>
          </p:nvPr>
        </p:nvSpPr>
        <p:spPr>
          <a:solidFill>
            <a:schemeClr val="accent1">
              <a:lumMod val="60000"/>
              <a:lumOff val="40000"/>
            </a:schemeClr>
          </a:solidFill>
        </p:spPr>
        <p:txBody>
          <a:bodyPr/>
          <a:lstStyle/>
          <a:p>
            <a:pPr algn="ctr"/>
            <a:r>
              <a:rPr lang="en-US" b="1" dirty="0"/>
              <a:t>Modularized Support</a:t>
            </a:r>
          </a:p>
        </p:txBody>
      </p:sp>
      <p:sp>
        <p:nvSpPr>
          <p:cNvPr id="3" name="Content Placeholder 2">
            <a:extLst>
              <a:ext uri="{FF2B5EF4-FFF2-40B4-BE49-F238E27FC236}">
                <a16:creationId xmlns:a16="http://schemas.microsoft.com/office/drawing/2014/main" id="{43028C0E-FC3B-544F-BA52-E1A35D1BFEF0}"/>
              </a:ext>
            </a:extLst>
          </p:cNvPr>
          <p:cNvSpPr>
            <a:spLocks noGrp="1"/>
          </p:cNvSpPr>
          <p:nvPr>
            <p:ph idx="1"/>
          </p:nvPr>
        </p:nvSpPr>
        <p:spPr/>
        <p:txBody>
          <a:bodyPr/>
          <a:lstStyle/>
          <a:p>
            <a:endParaRPr lang="en-US" dirty="0"/>
          </a:p>
          <a:p>
            <a:r>
              <a:rPr lang="en-US" dirty="0"/>
              <a:t>Colleges can create modularized courses (particularly using noncredit) that would allow the student to get help with a specific issue at any point during the semester (depending on how the college schedules them).</a:t>
            </a:r>
          </a:p>
          <a:p>
            <a:r>
              <a:rPr lang="en-US" dirty="0"/>
              <a:t>A student could access as many or as few modules as they need during the term.</a:t>
            </a:r>
          </a:p>
          <a:p>
            <a:r>
              <a:rPr lang="en-US" dirty="0"/>
              <a:t>Remember that noncredit courses are restricted to basic skills.</a:t>
            </a:r>
          </a:p>
        </p:txBody>
      </p:sp>
    </p:spTree>
    <p:extLst>
      <p:ext uri="{BB962C8B-B14F-4D97-AF65-F5344CB8AC3E}">
        <p14:creationId xmlns:p14="http://schemas.microsoft.com/office/powerpoint/2010/main" val="1020771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99AAA-4652-1340-B1EA-000BA00E0320}"/>
              </a:ext>
            </a:extLst>
          </p:cNvPr>
          <p:cNvSpPr>
            <a:spLocks noGrp="1"/>
          </p:cNvSpPr>
          <p:nvPr>
            <p:ph type="title"/>
          </p:nvPr>
        </p:nvSpPr>
        <p:spPr>
          <a:xfrm>
            <a:off x="940158" y="365126"/>
            <a:ext cx="10413642" cy="948520"/>
          </a:xfrm>
          <a:solidFill>
            <a:schemeClr val="accent1">
              <a:lumMod val="60000"/>
              <a:lumOff val="40000"/>
            </a:schemeClr>
          </a:solidFill>
        </p:spPr>
        <p:txBody>
          <a:bodyPr/>
          <a:lstStyle/>
          <a:p>
            <a:pPr algn="ctr"/>
            <a:r>
              <a:rPr lang="en-US" b="1" dirty="0"/>
              <a:t>Corequisite Noncredit Course</a:t>
            </a:r>
          </a:p>
        </p:txBody>
      </p:sp>
      <p:sp>
        <p:nvSpPr>
          <p:cNvPr id="3" name="Content Placeholder 2">
            <a:extLst>
              <a:ext uri="{FF2B5EF4-FFF2-40B4-BE49-F238E27FC236}">
                <a16:creationId xmlns:a16="http://schemas.microsoft.com/office/drawing/2014/main" id="{26A05F25-2A8E-AD43-BEB3-A942A4368489}"/>
              </a:ext>
            </a:extLst>
          </p:cNvPr>
          <p:cNvSpPr>
            <a:spLocks noGrp="1"/>
          </p:cNvSpPr>
          <p:nvPr>
            <p:ph idx="1"/>
          </p:nvPr>
        </p:nvSpPr>
        <p:spPr>
          <a:xfrm>
            <a:off x="721217" y="1468192"/>
            <a:ext cx="10632583" cy="4708771"/>
          </a:xfrm>
        </p:spPr>
        <p:txBody>
          <a:bodyPr>
            <a:normAutofit lnSpcReduction="10000"/>
          </a:bodyPr>
          <a:lstStyle/>
          <a:p>
            <a:r>
              <a:rPr lang="en-US" dirty="0"/>
              <a:t>A corequisite course in noncredit is allowable and the FAQ makes it clear that it can be required.</a:t>
            </a:r>
          </a:p>
          <a:p>
            <a:r>
              <a:rPr lang="en-US" dirty="0"/>
              <a:t>The corequisite course could have variable hours to allow different amounts of corequisite support to be scheduled with only one course outline.</a:t>
            </a:r>
          </a:p>
          <a:p>
            <a:r>
              <a:rPr lang="en-US" dirty="0"/>
              <a:t>Courses are required to have an approved course outline of record that meets the requirements outlined in Title 5 §55002 (this includes specifying possible topics that will be covered in the course content).</a:t>
            </a:r>
          </a:p>
          <a:p>
            <a:r>
              <a:rPr lang="en-US" dirty="0"/>
              <a:t>Noncredit courses are built on completion of outcomes, not time if open entry/ open exit are used.</a:t>
            </a:r>
          </a:p>
          <a:p>
            <a:r>
              <a:rPr lang="en-US" dirty="0"/>
              <a:t>Noncredit courses can also be based upon managed enrollment.</a:t>
            </a:r>
          </a:p>
        </p:txBody>
      </p:sp>
    </p:spTree>
    <p:extLst>
      <p:ext uri="{BB962C8B-B14F-4D97-AF65-F5344CB8AC3E}">
        <p14:creationId xmlns:p14="http://schemas.microsoft.com/office/powerpoint/2010/main" val="1401801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24762-4198-C94F-B34D-EFB211876690}"/>
              </a:ext>
            </a:extLst>
          </p:cNvPr>
          <p:cNvSpPr>
            <a:spLocks noGrp="1"/>
          </p:cNvSpPr>
          <p:nvPr>
            <p:ph type="title"/>
          </p:nvPr>
        </p:nvSpPr>
        <p:spPr>
          <a:solidFill>
            <a:schemeClr val="accent1">
              <a:lumMod val="60000"/>
              <a:lumOff val="40000"/>
            </a:schemeClr>
          </a:solidFill>
        </p:spPr>
        <p:txBody>
          <a:bodyPr/>
          <a:lstStyle/>
          <a:p>
            <a:pPr algn="ctr"/>
            <a:r>
              <a:rPr lang="en-US" dirty="0"/>
              <a:t> </a:t>
            </a:r>
            <a:r>
              <a:rPr lang="en-US" b="1" dirty="0"/>
              <a:t>Mirrored Courses – Credit/Noncredit</a:t>
            </a:r>
          </a:p>
        </p:txBody>
      </p:sp>
      <p:sp>
        <p:nvSpPr>
          <p:cNvPr id="3" name="Content Placeholder 2">
            <a:extLst>
              <a:ext uri="{FF2B5EF4-FFF2-40B4-BE49-F238E27FC236}">
                <a16:creationId xmlns:a16="http://schemas.microsoft.com/office/drawing/2014/main" id="{1CA2F128-9DAD-5147-A56E-08EFA925F9DB}"/>
              </a:ext>
            </a:extLst>
          </p:cNvPr>
          <p:cNvSpPr>
            <a:spLocks noGrp="1"/>
          </p:cNvSpPr>
          <p:nvPr>
            <p:ph idx="1"/>
          </p:nvPr>
        </p:nvSpPr>
        <p:spPr/>
        <p:txBody>
          <a:bodyPr>
            <a:normAutofit lnSpcReduction="10000"/>
          </a:bodyPr>
          <a:lstStyle/>
          <a:p>
            <a:r>
              <a:rPr lang="en-US" dirty="0"/>
              <a:t>Colleges can have equivalent versions of credit and noncredit courses (usually seen in ESL or short term vocational).</a:t>
            </a:r>
          </a:p>
          <a:p>
            <a:r>
              <a:rPr lang="en-US" dirty="0"/>
              <a:t>These courses are scheduled at the same time, with a credit instructor. Usually 3-5 noncredit seats are reserved.</a:t>
            </a:r>
          </a:p>
          <a:p>
            <a:r>
              <a:rPr lang="en-US" dirty="0"/>
              <a:t>These types of courses can be helpful for students that are transitioning from noncredit to credit.</a:t>
            </a:r>
          </a:p>
          <a:p>
            <a:r>
              <a:rPr lang="en-US" dirty="0"/>
              <a:t>Colleges can choose whether they allow noncredit students to petition for course credit through credit by exam. </a:t>
            </a:r>
          </a:p>
          <a:p>
            <a:r>
              <a:rPr lang="en-US" dirty="0"/>
              <a:t>If noncredit student receives a  “P”,   local college  can choose to articulate noncredit student to next level course.</a:t>
            </a:r>
          </a:p>
        </p:txBody>
      </p:sp>
    </p:spTree>
    <p:extLst>
      <p:ext uri="{BB962C8B-B14F-4D97-AF65-F5344CB8AC3E}">
        <p14:creationId xmlns:p14="http://schemas.microsoft.com/office/powerpoint/2010/main" val="2364589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2403B-41BE-B148-A615-CCD21BCF8086}"/>
              </a:ext>
            </a:extLst>
          </p:cNvPr>
          <p:cNvSpPr>
            <a:spLocks noGrp="1"/>
          </p:cNvSpPr>
          <p:nvPr>
            <p:ph type="title"/>
          </p:nvPr>
        </p:nvSpPr>
        <p:spPr>
          <a:xfrm>
            <a:off x="838200" y="207033"/>
            <a:ext cx="10515600" cy="1276710"/>
          </a:xfrm>
          <a:solidFill>
            <a:schemeClr val="accent4">
              <a:lumMod val="40000"/>
              <a:lumOff val="60000"/>
            </a:schemeClr>
          </a:solidFill>
        </p:spPr>
        <p:txBody>
          <a:bodyPr>
            <a:normAutofit fontScale="90000"/>
          </a:bodyPr>
          <a:lstStyle/>
          <a:p>
            <a:pPr algn="ctr"/>
            <a:br>
              <a:rPr lang="en-US" dirty="0"/>
            </a:br>
            <a:r>
              <a:rPr lang="en-US" b="1" dirty="0"/>
              <a:t>Elements of the COR for Noncredit</a:t>
            </a:r>
          </a:p>
        </p:txBody>
      </p:sp>
      <p:sp>
        <p:nvSpPr>
          <p:cNvPr id="3" name="Content Placeholder 2">
            <a:extLst>
              <a:ext uri="{FF2B5EF4-FFF2-40B4-BE49-F238E27FC236}">
                <a16:creationId xmlns:a16="http://schemas.microsoft.com/office/drawing/2014/main" id="{8949766F-CC65-A646-B47F-6853B87D0229}"/>
              </a:ext>
            </a:extLst>
          </p:cNvPr>
          <p:cNvSpPr>
            <a:spLocks noGrp="1"/>
          </p:cNvSpPr>
          <p:nvPr>
            <p:ph sz="half" idx="1"/>
          </p:nvPr>
        </p:nvSpPr>
        <p:spPr/>
        <p:txBody>
          <a:bodyPr>
            <a:normAutofit/>
          </a:bodyPr>
          <a:lstStyle/>
          <a:p>
            <a:pPr marL="0" indent="0">
              <a:buNone/>
            </a:pPr>
            <a:r>
              <a:rPr lang="en-US" dirty="0"/>
              <a:t>                                                                                                </a:t>
            </a:r>
          </a:p>
          <a:p>
            <a:pPr marL="0" indent="0">
              <a:buNone/>
            </a:pPr>
            <a:r>
              <a:rPr lang="en-US" sz="3200" b="1" dirty="0"/>
              <a:t>           Title 5 § 55002 (c) 1</a:t>
            </a:r>
          </a:p>
          <a:p>
            <a:pPr marL="0" indent="0">
              <a:buNone/>
            </a:pPr>
            <a:r>
              <a:rPr lang="en-US" dirty="0"/>
              <a:t>                                                     </a:t>
            </a:r>
          </a:p>
        </p:txBody>
      </p:sp>
      <p:sp>
        <p:nvSpPr>
          <p:cNvPr id="7" name="Content Placeholder 6">
            <a:extLst>
              <a:ext uri="{FF2B5EF4-FFF2-40B4-BE49-F238E27FC236}">
                <a16:creationId xmlns:a16="http://schemas.microsoft.com/office/drawing/2014/main" id="{40749D72-A7C4-9142-A1DF-0372DF937E4B}"/>
              </a:ext>
            </a:extLst>
          </p:cNvPr>
          <p:cNvSpPr>
            <a:spLocks noGrp="1"/>
          </p:cNvSpPr>
          <p:nvPr>
            <p:ph sz="half" idx="2"/>
          </p:nvPr>
        </p:nvSpPr>
        <p:spPr/>
        <p:txBody>
          <a:bodyPr>
            <a:normAutofit/>
          </a:bodyPr>
          <a:lstStyle/>
          <a:p>
            <a:r>
              <a:rPr lang="en-US" dirty="0"/>
              <a:t>Course Number and Title</a:t>
            </a:r>
          </a:p>
          <a:p>
            <a:r>
              <a:rPr lang="en-US" dirty="0"/>
              <a:t>Course Description</a:t>
            </a:r>
          </a:p>
          <a:p>
            <a:r>
              <a:rPr lang="en-US" dirty="0"/>
              <a:t>Total Contact Hours</a:t>
            </a:r>
          </a:p>
          <a:p>
            <a:r>
              <a:rPr lang="en-US" dirty="0"/>
              <a:t>Course Objectives</a:t>
            </a:r>
          </a:p>
          <a:p>
            <a:r>
              <a:rPr lang="en-US" dirty="0"/>
              <a:t>Course Content</a:t>
            </a:r>
          </a:p>
          <a:p>
            <a:r>
              <a:rPr lang="en-US" dirty="0"/>
              <a:t>Method of Instruction</a:t>
            </a:r>
          </a:p>
          <a:p>
            <a:r>
              <a:rPr lang="en-US" dirty="0"/>
              <a:t>Methods of Evaluation</a:t>
            </a:r>
          </a:p>
          <a:p>
            <a:r>
              <a:rPr lang="en-US" dirty="0"/>
              <a:t>Assignments and Other Activities</a:t>
            </a:r>
          </a:p>
        </p:txBody>
      </p:sp>
      <p:sp>
        <p:nvSpPr>
          <p:cNvPr id="4" name="Notched Right Arrow 3">
            <a:extLst>
              <a:ext uri="{FF2B5EF4-FFF2-40B4-BE49-F238E27FC236}">
                <a16:creationId xmlns:a16="http://schemas.microsoft.com/office/drawing/2014/main" id="{734F1D3D-66F8-9D4A-8A54-EABED19B1E7D}"/>
              </a:ext>
            </a:extLst>
          </p:cNvPr>
          <p:cNvSpPr/>
          <p:nvPr/>
        </p:nvSpPr>
        <p:spPr>
          <a:xfrm>
            <a:off x="3197617" y="3023578"/>
            <a:ext cx="2317531" cy="1166649"/>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4588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6E5AB7-1395-F941-B4CE-06FFD068E69B}"/>
              </a:ext>
            </a:extLst>
          </p:cNvPr>
          <p:cNvSpPr>
            <a:spLocks noGrp="1"/>
          </p:cNvSpPr>
          <p:nvPr>
            <p:ph idx="1"/>
          </p:nvPr>
        </p:nvSpPr>
        <p:spPr/>
        <p:txBody>
          <a:bodyPr>
            <a:normAutofit fontScale="85000" lnSpcReduction="20000"/>
          </a:bodyPr>
          <a:lstStyle/>
          <a:p>
            <a:endParaRPr lang="en-US" dirty="0"/>
          </a:p>
          <a:p>
            <a:r>
              <a:rPr lang="en-US" dirty="0"/>
              <a:t>When codes are accurately assigned for CTE courses (credit and noncredit), colleges are better able to implement degree audit systems, can avoid inconsistencies in federal reporting, and see data that are consistent with similar programs in tools like Salary Surfer, Data Mart, and the </a:t>
            </a:r>
            <a:r>
              <a:rPr lang="en-US" dirty="0" err="1"/>
              <a:t>LaunchBoard</a:t>
            </a:r>
            <a:r>
              <a:rPr lang="en-US" dirty="0"/>
              <a:t>. California community colleges</a:t>
            </a:r>
          </a:p>
          <a:p>
            <a:r>
              <a:rPr lang="en-US" b="1" dirty="0"/>
              <a:t>TOP </a:t>
            </a:r>
            <a:r>
              <a:rPr lang="en-US" dirty="0"/>
              <a:t>(Taxonomy of Programs) unique to CA Community College, 4 digits</a:t>
            </a:r>
          </a:p>
          <a:p>
            <a:r>
              <a:rPr lang="en-US" dirty="0"/>
              <a:t> </a:t>
            </a:r>
            <a:r>
              <a:rPr lang="en-US" b="1" dirty="0"/>
              <a:t>CIP</a:t>
            </a:r>
            <a:r>
              <a:rPr lang="en-US" dirty="0"/>
              <a:t> (Classification of Instructional Programs) Fed code used by all other post-secondary institutions 6 digits. Need to use CIP codes when compile federal Gainful Employment figures or document CTE outcomes for accreditation, so many colleges use both codes to designate program content. </a:t>
            </a:r>
          </a:p>
          <a:p>
            <a:r>
              <a:rPr lang="en-US" b="1" dirty="0"/>
              <a:t>SOC </a:t>
            </a:r>
            <a:r>
              <a:rPr lang="en-US" dirty="0"/>
              <a:t>(Standard Occupational Codes) Many different programs train for the same occupation</a:t>
            </a:r>
          </a:p>
        </p:txBody>
      </p:sp>
      <p:sp>
        <p:nvSpPr>
          <p:cNvPr id="6" name="Title 5">
            <a:extLst>
              <a:ext uri="{FF2B5EF4-FFF2-40B4-BE49-F238E27FC236}">
                <a16:creationId xmlns:a16="http://schemas.microsoft.com/office/drawing/2014/main" id="{3B2F2D46-C801-7A42-9C34-395D778F173E}"/>
              </a:ext>
            </a:extLst>
          </p:cNvPr>
          <p:cNvSpPr>
            <a:spLocks noGrp="1"/>
          </p:cNvSpPr>
          <p:nvPr>
            <p:ph type="title"/>
          </p:nvPr>
        </p:nvSpPr>
        <p:spPr/>
        <p:txBody>
          <a:bodyPr/>
          <a:lstStyle/>
          <a:p>
            <a:endParaRPr lang="en-US"/>
          </a:p>
        </p:txBody>
      </p:sp>
      <p:sp>
        <p:nvSpPr>
          <p:cNvPr id="7" name="Title 1">
            <a:extLst>
              <a:ext uri="{FF2B5EF4-FFF2-40B4-BE49-F238E27FC236}">
                <a16:creationId xmlns:a16="http://schemas.microsoft.com/office/drawing/2014/main" id="{A3069FBA-6E4A-5B4C-A7F1-7FD3CBCC35F3}"/>
              </a:ext>
            </a:extLst>
          </p:cNvPr>
          <p:cNvSpPr txBox="1">
            <a:spLocks/>
          </p:cNvSpPr>
          <p:nvPr/>
        </p:nvSpPr>
        <p:spPr>
          <a:xfrm>
            <a:off x="990600" y="517525"/>
            <a:ext cx="10515600" cy="1325563"/>
          </a:xfrm>
          <a:prstGeom prst="rect">
            <a:avLst/>
          </a:prstGeom>
          <a:solidFill>
            <a:schemeClr val="accent4">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t>TOP vs. CIP vs. SOC</a:t>
            </a:r>
          </a:p>
        </p:txBody>
      </p:sp>
    </p:spTree>
    <p:extLst>
      <p:ext uri="{BB962C8B-B14F-4D97-AF65-F5344CB8AC3E}">
        <p14:creationId xmlns:p14="http://schemas.microsoft.com/office/powerpoint/2010/main" val="24980548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7BB7F2-6B82-794F-978F-D2B45D4C1DDE}"/>
              </a:ext>
            </a:extLst>
          </p:cNvPr>
          <p:cNvSpPr>
            <a:spLocks noGrp="1"/>
          </p:cNvSpPr>
          <p:nvPr>
            <p:ph idx="1"/>
          </p:nvPr>
        </p:nvSpPr>
        <p:spPr/>
        <p:txBody>
          <a:bodyPr>
            <a:normAutofit fontScale="92500" lnSpcReduction="20000"/>
          </a:bodyPr>
          <a:lstStyle/>
          <a:p>
            <a:r>
              <a:rPr lang="en-US" dirty="0"/>
              <a:t>Every course is described or defined  by CB coding (Course Basic coding) that assign data element to allow reporting and analysis according to specific curriculum functions. Noncredit courses: CB 11, 22</a:t>
            </a:r>
          </a:p>
          <a:p>
            <a:r>
              <a:rPr lang="en-US" dirty="0"/>
              <a:t>Increasingly important for AB705 and Student Centered Funding Formula that courses readily align between adult schools, noncredit, and credit. Skill gains can more readily be reported with one rubric.</a:t>
            </a:r>
          </a:p>
          <a:p>
            <a:r>
              <a:rPr lang="en-US" dirty="0"/>
              <a:t>EFL (Educational Functioning Levels) are based on Federal Common Core State Standards. Needed to align with Community College CB21 courses-- prior to transfer level basic codes-- for English, Math, and ESL.</a:t>
            </a:r>
          </a:p>
          <a:p>
            <a:r>
              <a:rPr lang="en-US" dirty="0">
                <a:cs typeface="Times New Roman" panose="02020603050405020304" pitchFamily="18" charset="0"/>
              </a:rPr>
              <a:t>Each level has a broad description of the outcomes a student should have attained by the end of the course at that level. The description is not intended to include all student learning outcomes of each course at that level, but rather indicate an educational level that student has attained</a:t>
            </a:r>
            <a:r>
              <a:rPr lang="en-US" dirty="0">
                <a:latin typeface="Times New Roman" panose="02020603050405020304" pitchFamily="18" charset="0"/>
                <a:cs typeface="Times New Roman" panose="02020603050405020304" pitchFamily="18" charset="0"/>
              </a:rPr>
              <a:t>.</a:t>
            </a:r>
          </a:p>
          <a:p>
            <a:endParaRPr lang="en-US" dirty="0"/>
          </a:p>
        </p:txBody>
      </p:sp>
      <p:sp>
        <p:nvSpPr>
          <p:cNvPr id="7" name="Title 1">
            <a:extLst>
              <a:ext uri="{FF2B5EF4-FFF2-40B4-BE49-F238E27FC236}">
                <a16:creationId xmlns:a16="http://schemas.microsoft.com/office/drawing/2014/main" id="{54024D8D-6B78-2442-93A5-93A8899CDAAC}"/>
              </a:ext>
            </a:extLst>
          </p:cNvPr>
          <p:cNvSpPr txBox="1">
            <a:spLocks noGrp="1"/>
          </p:cNvSpPr>
          <p:nvPr>
            <p:ph type="title"/>
          </p:nvPr>
        </p:nvSpPr>
        <p:spPr>
          <a:prstGeom prst="rect">
            <a:avLst/>
          </a:prstGeom>
          <a:solidFill>
            <a:schemeClr val="accent4">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t>MIS Coding</a:t>
            </a:r>
          </a:p>
        </p:txBody>
      </p:sp>
    </p:spTree>
    <p:extLst>
      <p:ext uri="{BB962C8B-B14F-4D97-AF65-F5344CB8AC3E}">
        <p14:creationId xmlns:p14="http://schemas.microsoft.com/office/powerpoint/2010/main" val="3411039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2961A-B196-8447-A9AF-AFD9A9C1C593}"/>
              </a:ext>
            </a:extLst>
          </p:cNvPr>
          <p:cNvSpPr>
            <a:spLocks noGrp="1"/>
          </p:cNvSpPr>
          <p:nvPr>
            <p:ph type="title"/>
          </p:nvPr>
        </p:nvSpPr>
        <p:spPr>
          <a:solidFill>
            <a:schemeClr val="accent4">
              <a:lumMod val="40000"/>
              <a:lumOff val="60000"/>
            </a:schemeClr>
          </a:solidFill>
        </p:spPr>
        <p:txBody>
          <a:bodyPr/>
          <a:lstStyle/>
          <a:p>
            <a:pPr algn="ctr"/>
            <a:r>
              <a:rPr lang="en-US" b="1" dirty="0"/>
              <a:t>English As A Second Language</a:t>
            </a:r>
          </a:p>
        </p:txBody>
      </p:sp>
      <p:sp>
        <p:nvSpPr>
          <p:cNvPr id="3" name="Content Placeholder 2">
            <a:extLst>
              <a:ext uri="{FF2B5EF4-FFF2-40B4-BE49-F238E27FC236}">
                <a16:creationId xmlns:a16="http://schemas.microsoft.com/office/drawing/2014/main" id="{59A48D69-38C0-6F42-BB77-14E73E1DDE9B}"/>
              </a:ext>
            </a:extLst>
          </p:cNvPr>
          <p:cNvSpPr>
            <a:spLocks noGrp="1"/>
          </p:cNvSpPr>
          <p:nvPr>
            <p:ph idx="1"/>
          </p:nvPr>
        </p:nvSpPr>
        <p:spPr/>
        <p:txBody>
          <a:bodyPr>
            <a:normAutofit fontScale="85000" lnSpcReduction="20000"/>
          </a:bodyPr>
          <a:lstStyle/>
          <a:p>
            <a:r>
              <a:rPr lang="en-US" b="1" dirty="0"/>
              <a:t>MIS Data Element Code:</a:t>
            </a:r>
            <a:r>
              <a:rPr lang="en-US" dirty="0"/>
              <a:t> CB11 K, CB22 A</a:t>
            </a:r>
          </a:p>
          <a:p>
            <a:endParaRPr lang="en-US" dirty="0"/>
          </a:p>
          <a:p>
            <a:r>
              <a:rPr lang="en-US" b="1" dirty="0"/>
              <a:t>Valid T.O.P. Code (Taxonomy of Programs</a:t>
            </a:r>
            <a:r>
              <a:rPr lang="en-US" dirty="0"/>
              <a:t>):</a:t>
            </a:r>
          </a:p>
          <a:p>
            <a:r>
              <a:rPr lang="en-US" b="1" dirty="0"/>
              <a:t>4930.84,  4930.85,  4930.86,  4930.87,  4931.00</a:t>
            </a:r>
          </a:p>
          <a:p>
            <a:r>
              <a:rPr lang="en-US" b="1" dirty="0"/>
              <a:t>Top Discipline “49” Interdisciplinary Studies </a:t>
            </a:r>
          </a:p>
          <a:p>
            <a:endParaRPr lang="en-US" b="1" dirty="0"/>
          </a:p>
          <a:p>
            <a:pPr marL="0" indent="0">
              <a:buFontTx/>
              <a:buNone/>
            </a:pPr>
            <a:r>
              <a:rPr lang="en-US" b="1" dirty="0"/>
              <a:t>TOP 49 – Interdisciplinary Studies:</a:t>
            </a:r>
            <a:r>
              <a:rPr lang="en-US" dirty="0"/>
              <a:t> …courses in guidance, student success, and other categories, which do not fall into any other discipline, may be coded in the 6-digit 4930.xx series or 4931.00 through 4999.00.</a:t>
            </a:r>
          </a:p>
          <a:p>
            <a:pPr marL="0" lvl="0" indent="0">
              <a:lnSpc>
                <a:spcPct val="100000"/>
              </a:lnSpc>
              <a:spcBef>
                <a:spcPts val="0"/>
              </a:spcBef>
              <a:buNone/>
              <a:defRPr/>
            </a:pPr>
            <a:r>
              <a:rPr lang="en-US" dirty="0"/>
              <a:t>Specific TOP codes for courses that provide general studies: Use one of the following six digit codes for courses in orientation, leadership, personal dynamics, study skills, and other subjects that contribute to the capacity of students to succeed in college.</a:t>
            </a:r>
          </a:p>
          <a:p>
            <a:endParaRPr lang="en-US" dirty="0"/>
          </a:p>
        </p:txBody>
      </p:sp>
    </p:spTree>
    <p:extLst>
      <p:ext uri="{BB962C8B-B14F-4D97-AF65-F5344CB8AC3E}">
        <p14:creationId xmlns:p14="http://schemas.microsoft.com/office/powerpoint/2010/main" val="1358913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CFC61-2A07-4642-81BE-1A2A9B58F63A}"/>
              </a:ext>
            </a:extLst>
          </p:cNvPr>
          <p:cNvSpPr>
            <a:spLocks noGrp="1"/>
          </p:cNvSpPr>
          <p:nvPr>
            <p:ph type="title"/>
          </p:nvPr>
        </p:nvSpPr>
        <p:spPr>
          <a:solidFill>
            <a:schemeClr val="accent4">
              <a:lumMod val="40000"/>
              <a:lumOff val="60000"/>
            </a:schemeClr>
          </a:solidFill>
        </p:spPr>
        <p:txBody>
          <a:bodyPr/>
          <a:lstStyle/>
          <a:p>
            <a:pPr algn="ctr"/>
            <a:r>
              <a:rPr lang="en-US" b="1" dirty="0"/>
              <a:t>Elementary and Secondary Basic Skills</a:t>
            </a:r>
          </a:p>
        </p:txBody>
      </p:sp>
      <p:sp>
        <p:nvSpPr>
          <p:cNvPr id="3" name="Content Placeholder 2">
            <a:extLst>
              <a:ext uri="{FF2B5EF4-FFF2-40B4-BE49-F238E27FC236}">
                <a16:creationId xmlns:a16="http://schemas.microsoft.com/office/drawing/2014/main" id="{2C613F5A-0E51-A44B-B53A-6B8FC398433E}"/>
              </a:ext>
            </a:extLst>
          </p:cNvPr>
          <p:cNvSpPr>
            <a:spLocks noGrp="1"/>
          </p:cNvSpPr>
          <p:nvPr>
            <p:ph idx="1"/>
          </p:nvPr>
        </p:nvSpPr>
        <p:spPr/>
        <p:txBody>
          <a:bodyPr/>
          <a:lstStyle/>
          <a:p>
            <a:r>
              <a:rPr lang="en-US" b="1" dirty="0"/>
              <a:t>MIS Data element code : </a:t>
            </a:r>
            <a:r>
              <a:rPr lang="en-US" dirty="0"/>
              <a:t>CB11 K,</a:t>
            </a:r>
            <a:r>
              <a:rPr lang="en-US" b="1" dirty="0"/>
              <a:t> </a:t>
            </a:r>
            <a:r>
              <a:rPr lang="en-US" dirty="0"/>
              <a:t>CB22 C</a:t>
            </a:r>
          </a:p>
          <a:p>
            <a:endParaRPr lang="en-US" b="1" dirty="0"/>
          </a:p>
          <a:p>
            <a:r>
              <a:rPr lang="en-US" b="1" dirty="0"/>
              <a:t>Valid T.O.P. codes:</a:t>
            </a:r>
            <a:r>
              <a:rPr lang="en-US" dirty="0"/>
              <a:t>  1501.00,  1520.00, 1701.00, 1702.00</a:t>
            </a:r>
          </a:p>
          <a:p>
            <a:pPr marL="0" indent="0">
              <a:buNone/>
            </a:pPr>
            <a:r>
              <a:rPr lang="en-US" dirty="0"/>
              <a:t>   4930.09,  4930.14,  4930.30, 4930.31,  4930.32,  4930.33</a:t>
            </a:r>
          </a:p>
          <a:p>
            <a:r>
              <a:rPr lang="en-US" dirty="0"/>
              <a:t> 4930.60,  4930.60</a:t>
            </a:r>
          </a:p>
          <a:p>
            <a:pPr marL="0" indent="0">
              <a:buNone/>
            </a:pPr>
            <a:r>
              <a:rPr lang="en-US" dirty="0"/>
              <a:t>(”15” Humanities, “17” Mathematics, “49” Interdisciplinary Studies)</a:t>
            </a:r>
          </a:p>
        </p:txBody>
      </p:sp>
    </p:spTree>
    <p:extLst>
      <p:ext uri="{BB962C8B-B14F-4D97-AF65-F5344CB8AC3E}">
        <p14:creationId xmlns:p14="http://schemas.microsoft.com/office/powerpoint/2010/main" val="372054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09A26-CAD0-BB4A-84B9-9071E9501654}"/>
              </a:ext>
            </a:extLst>
          </p:cNvPr>
          <p:cNvSpPr>
            <a:spLocks noGrp="1"/>
          </p:cNvSpPr>
          <p:nvPr>
            <p:ph type="title"/>
          </p:nvPr>
        </p:nvSpPr>
        <p:spPr>
          <a:solidFill>
            <a:schemeClr val="accent4">
              <a:lumMod val="40000"/>
              <a:lumOff val="60000"/>
            </a:schemeClr>
          </a:solidFill>
        </p:spPr>
        <p:txBody>
          <a:bodyPr/>
          <a:lstStyle/>
          <a:p>
            <a:pPr algn="ctr"/>
            <a:r>
              <a:rPr lang="en-US" b="1" dirty="0"/>
              <a:t>Short Term Vocational</a:t>
            </a:r>
          </a:p>
        </p:txBody>
      </p:sp>
      <p:sp>
        <p:nvSpPr>
          <p:cNvPr id="3" name="Content Placeholder 2">
            <a:extLst>
              <a:ext uri="{FF2B5EF4-FFF2-40B4-BE49-F238E27FC236}">
                <a16:creationId xmlns:a16="http://schemas.microsoft.com/office/drawing/2014/main" id="{FE97940F-9AC7-6C4F-BD1D-76FA1AA3C441}"/>
              </a:ext>
            </a:extLst>
          </p:cNvPr>
          <p:cNvSpPr>
            <a:spLocks noGrp="1"/>
          </p:cNvSpPr>
          <p:nvPr>
            <p:ph idx="1"/>
          </p:nvPr>
        </p:nvSpPr>
        <p:spPr/>
        <p:txBody>
          <a:bodyPr/>
          <a:lstStyle/>
          <a:p>
            <a:r>
              <a:rPr lang="en-US" b="1" dirty="0"/>
              <a:t>MIS Data Element Code: </a:t>
            </a:r>
            <a:r>
              <a:rPr lang="en-US" dirty="0"/>
              <a:t>CB11- J or K</a:t>
            </a:r>
            <a:r>
              <a:rPr lang="en-US" b="1" dirty="0"/>
              <a:t>, </a:t>
            </a:r>
            <a:r>
              <a:rPr lang="en-US" dirty="0"/>
              <a:t>CB22- I</a:t>
            </a:r>
            <a:endParaRPr lang="en-US" b="1" dirty="0"/>
          </a:p>
          <a:p>
            <a:r>
              <a:rPr lang="en-US" b="1" dirty="0"/>
              <a:t>Valid T.O.P Codes :  </a:t>
            </a:r>
            <a:r>
              <a:rPr lang="en-US" dirty="0"/>
              <a:t>Any Vocational TOP Code</a:t>
            </a:r>
          </a:p>
          <a:p>
            <a:endParaRPr lang="en-US" b="1" dirty="0"/>
          </a:p>
          <a:p>
            <a:pPr marL="0" indent="0">
              <a:buNone/>
            </a:pPr>
            <a:r>
              <a:rPr lang="en-US" dirty="0"/>
              <a:t>Unlike credit, do not have to have an advisory board for noncredit STV</a:t>
            </a:r>
          </a:p>
          <a:p>
            <a:pPr marL="0" indent="0">
              <a:buNone/>
            </a:pPr>
            <a:r>
              <a:rPr lang="en-US" dirty="0"/>
              <a:t>No regional or advisory input required for STV certificate proposals</a:t>
            </a:r>
          </a:p>
          <a:p>
            <a:pPr marL="0" indent="0">
              <a:buNone/>
            </a:pPr>
            <a:endParaRPr lang="en-US" dirty="0"/>
          </a:p>
          <a:p>
            <a:pPr marL="0" indent="0">
              <a:buNone/>
            </a:pPr>
            <a:r>
              <a:rPr lang="en-US" dirty="0"/>
              <a:t>Do need to provide LMI data or or attach another data source containing current labor market or job availability data with an explanation of how the data is verified. </a:t>
            </a:r>
          </a:p>
        </p:txBody>
      </p:sp>
    </p:spTree>
    <p:extLst>
      <p:ext uri="{BB962C8B-B14F-4D97-AF65-F5344CB8AC3E}">
        <p14:creationId xmlns:p14="http://schemas.microsoft.com/office/powerpoint/2010/main" val="40963016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06E7D-CA03-A04B-8335-AC1A3EDB95E1}"/>
              </a:ext>
            </a:extLst>
          </p:cNvPr>
          <p:cNvSpPr>
            <a:spLocks noGrp="1"/>
          </p:cNvSpPr>
          <p:nvPr>
            <p:ph type="title"/>
          </p:nvPr>
        </p:nvSpPr>
        <p:spPr>
          <a:solidFill>
            <a:schemeClr val="accent4">
              <a:lumMod val="40000"/>
              <a:lumOff val="60000"/>
            </a:schemeClr>
          </a:solidFill>
        </p:spPr>
        <p:txBody>
          <a:bodyPr/>
          <a:lstStyle/>
          <a:p>
            <a:pPr algn="ctr"/>
            <a:r>
              <a:rPr lang="en-US" b="1" dirty="0"/>
              <a:t>Workforce Preparation</a:t>
            </a:r>
          </a:p>
        </p:txBody>
      </p:sp>
      <p:sp>
        <p:nvSpPr>
          <p:cNvPr id="3" name="Content Placeholder 2">
            <a:extLst>
              <a:ext uri="{FF2B5EF4-FFF2-40B4-BE49-F238E27FC236}">
                <a16:creationId xmlns:a16="http://schemas.microsoft.com/office/drawing/2014/main" id="{76D212BA-D135-494C-B9BE-C8218DA714F4}"/>
              </a:ext>
            </a:extLst>
          </p:cNvPr>
          <p:cNvSpPr>
            <a:spLocks noGrp="1"/>
          </p:cNvSpPr>
          <p:nvPr>
            <p:ph idx="1"/>
          </p:nvPr>
        </p:nvSpPr>
        <p:spPr/>
        <p:txBody>
          <a:bodyPr>
            <a:normAutofit fontScale="92500"/>
          </a:bodyPr>
          <a:lstStyle/>
          <a:p>
            <a:r>
              <a:rPr lang="en-US" b="1" dirty="0"/>
              <a:t>MIS Data Element Code: </a:t>
            </a:r>
            <a:r>
              <a:rPr lang="en-US" dirty="0"/>
              <a:t> CB11 – J, CB22 – J</a:t>
            </a:r>
          </a:p>
          <a:p>
            <a:pPr marL="0" marR="0">
              <a:lnSpc>
                <a:spcPct val="115000"/>
              </a:lnSpc>
              <a:spcBef>
                <a:spcPts val="0"/>
              </a:spcBef>
              <a:spcAft>
                <a:spcPts val="1000"/>
              </a:spcAft>
            </a:pPr>
            <a:endParaRPr lang="en-US" b="1" dirty="0"/>
          </a:p>
          <a:p>
            <a:pPr marL="0" marR="0">
              <a:lnSpc>
                <a:spcPct val="115000"/>
              </a:lnSpc>
              <a:spcBef>
                <a:spcPts val="0"/>
              </a:spcBef>
              <a:spcAft>
                <a:spcPts val="1000"/>
              </a:spcAft>
            </a:pPr>
            <a:r>
              <a:rPr lang="en-US" b="1" dirty="0"/>
              <a:t>Valid T.O.P. Codes:</a:t>
            </a:r>
            <a:r>
              <a:rPr lang="en-US" dirty="0"/>
              <a:t> Any VOCATIONAL TOP code or: </a:t>
            </a:r>
          </a:p>
          <a:p>
            <a:pPr marL="0" marR="0">
              <a:lnSpc>
                <a:spcPct val="115000"/>
              </a:lnSpc>
              <a:spcBef>
                <a:spcPts val="0"/>
              </a:spcBef>
              <a:spcAft>
                <a:spcPts val="1000"/>
              </a:spcAft>
            </a:pPr>
            <a:r>
              <a:rPr lang="en-US" b="1" dirty="0"/>
              <a:t>4930.10, 4930.11, 4930.12, 4930.13, 4930.72  (Interdisciplinary Studies)</a:t>
            </a:r>
            <a:endParaRPr lang="en-US" sz="3200" i="1" dirty="0">
              <a:ea typeface="Calibri"/>
              <a:cs typeface="Times New Roman"/>
            </a:endParaRPr>
          </a:p>
          <a:p>
            <a:endParaRPr lang="en-US" dirty="0"/>
          </a:p>
          <a:p>
            <a:r>
              <a:rPr lang="en-US" dirty="0"/>
              <a:t>Specific TOP codes for courses that provide general studies: Use one of the following six digit codes for courses in orientation, leadership, personal dynamics, study skills, and other subjects that contribute to the capacity of students to succeed in college.</a:t>
            </a:r>
          </a:p>
          <a:p>
            <a:endParaRPr lang="en-US" b="1" dirty="0"/>
          </a:p>
        </p:txBody>
      </p:sp>
    </p:spTree>
    <p:extLst>
      <p:ext uri="{BB962C8B-B14F-4D97-AF65-F5344CB8AC3E}">
        <p14:creationId xmlns:p14="http://schemas.microsoft.com/office/powerpoint/2010/main" val="2064258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60000"/>
              <a:lumOff val="40000"/>
            </a:schemeClr>
          </a:solidFill>
        </p:spPr>
        <p:txBody>
          <a:bodyPr/>
          <a:lstStyle/>
          <a:p>
            <a:r>
              <a:rPr lang="en-US" dirty="0"/>
              <a:t>Noncredit Curriculum Development</a:t>
            </a:r>
          </a:p>
        </p:txBody>
      </p:sp>
      <p:sp>
        <p:nvSpPr>
          <p:cNvPr id="3" name="Content Placeholder 2"/>
          <p:cNvSpPr>
            <a:spLocks noGrp="1"/>
          </p:cNvSpPr>
          <p:nvPr>
            <p:ph idx="1"/>
          </p:nvPr>
        </p:nvSpPr>
        <p:spPr/>
        <p:txBody>
          <a:bodyPr>
            <a:normAutofit/>
          </a:bodyPr>
          <a:lstStyle/>
          <a:p>
            <a:pPr marL="571500" indent="-571500">
              <a:buAutoNum type="romanUcPeriod"/>
            </a:pPr>
            <a:endParaRPr lang="en-US" sz="3600" dirty="0"/>
          </a:p>
          <a:p>
            <a:pPr marL="571500" indent="-571500">
              <a:buAutoNum type="romanUcPeriod"/>
            </a:pPr>
            <a:r>
              <a:rPr lang="en-US" sz="3200" dirty="0"/>
              <a:t>Noncredit Course and Program Eligibility </a:t>
            </a:r>
          </a:p>
          <a:p>
            <a:pPr marL="0" indent="0">
              <a:buNone/>
            </a:pPr>
            <a:endParaRPr lang="en-US" sz="3200" dirty="0"/>
          </a:p>
          <a:p>
            <a:pPr marL="571500" indent="-571500">
              <a:buAutoNum type="romanUcPeriod" startAt="2"/>
            </a:pPr>
            <a:r>
              <a:rPr lang="en-US" sz="3200" dirty="0"/>
              <a:t>Elements of the Course Outline of Record</a:t>
            </a:r>
          </a:p>
          <a:p>
            <a:pPr marL="0" indent="0">
              <a:buNone/>
            </a:pPr>
            <a:endParaRPr lang="en-US" sz="3200" dirty="0"/>
          </a:p>
          <a:p>
            <a:pPr marL="0" indent="0">
              <a:buNone/>
            </a:pPr>
            <a:r>
              <a:rPr lang="en-US" sz="3200" dirty="0"/>
              <a:t>III. Submission Process and Timeline to Chancellor’s  Office                  </a:t>
            </a:r>
          </a:p>
        </p:txBody>
      </p:sp>
    </p:spTree>
    <p:extLst>
      <p:ext uri="{BB962C8B-B14F-4D97-AF65-F5344CB8AC3E}">
        <p14:creationId xmlns:p14="http://schemas.microsoft.com/office/powerpoint/2010/main" val="5602449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469367" y="593367"/>
            <a:ext cx="11307200" cy="1440400"/>
          </a:xfrm>
          <a:prstGeom prst="rect">
            <a:avLst/>
          </a:prstGeom>
        </p:spPr>
        <p:txBody>
          <a:bodyPr spcFirstLastPara="1" vert="horz" wrap="square" lIns="121900" tIns="121900" rIns="121900" bIns="121900" rtlCol="0" anchor="t" anchorCtr="0">
            <a:noAutofit/>
          </a:bodyPr>
          <a:lstStyle/>
          <a:p>
            <a:r>
              <a:rPr lang="en" sz="3200" b="1" dirty="0"/>
              <a:t>PROGRAM AND COURSE APPROVAL HANDBOOK         (PCAH) 6th EDITION</a:t>
            </a:r>
            <a:endParaRPr sz="3200" dirty="0"/>
          </a:p>
        </p:txBody>
      </p:sp>
      <p:sp>
        <p:nvSpPr>
          <p:cNvPr id="106" name="Shape 106"/>
          <p:cNvSpPr txBox="1">
            <a:spLocks noGrp="1"/>
          </p:cNvSpPr>
          <p:nvPr>
            <p:ph type="body" idx="1"/>
          </p:nvPr>
        </p:nvSpPr>
        <p:spPr>
          <a:xfrm>
            <a:off x="612800" y="1185877"/>
            <a:ext cx="11163600" cy="5399791"/>
          </a:xfrm>
          <a:prstGeom prst="rect">
            <a:avLst/>
          </a:prstGeom>
        </p:spPr>
        <p:txBody>
          <a:bodyPr spcFirstLastPara="1" vert="horz" wrap="square" lIns="121900" tIns="121900" rIns="121900" bIns="121900" rtlCol="0" anchor="t" anchorCtr="0">
            <a:noAutofit/>
          </a:bodyPr>
          <a:lstStyle/>
          <a:p>
            <a:pPr marL="0" indent="0">
              <a:buNone/>
            </a:pPr>
            <a:endParaRPr dirty="0"/>
          </a:p>
          <a:p>
            <a:pPr marL="0" indent="0">
              <a:spcBef>
                <a:spcPts val="2133"/>
              </a:spcBef>
              <a:buClr>
                <a:schemeClr val="dk1"/>
              </a:buClr>
              <a:buSzPts val="1100"/>
              <a:buNone/>
            </a:pPr>
            <a:r>
              <a:rPr lang="en" sz="4267" dirty="0">
                <a:solidFill>
                  <a:srgbClr val="83992A"/>
                </a:solidFill>
              </a:rPr>
              <a:t>•</a:t>
            </a:r>
            <a:r>
              <a:rPr lang="en" sz="3200" b="1" dirty="0">
                <a:solidFill>
                  <a:srgbClr val="262626"/>
                </a:solidFill>
              </a:rPr>
              <a:t>Part III…Noncredit Curriculum</a:t>
            </a:r>
            <a:endParaRPr sz="3200" b="1" dirty="0">
              <a:solidFill>
                <a:srgbClr val="262626"/>
              </a:solidFill>
            </a:endParaRPr>
          </a:p>
          <a:p>
            <a:pPr marL="0" indent="0">
              <a:spcBef>
                <a:spcPts val="3200"/>
              </a:spcBef>
              <a:spcAft>
                <a:spcPts val="2133"/>
              </a:spcAft>
              <a:buNone/>
            </a:pPr>
            <a:endParaRPr dirty="0"/>
          </a:p>
        </p:txBody>
      </p:sp>
      <p:sp>
        <p:nvSpPr>
          <p:cNvPr id="107" name="Shape 107"/>
          <p:cNvSpPr txBox="1">
            <a:spLocks noGrp="1"/>
          </p:cNvSpPr>
          <p:nvPr>
            <p:ph type="sldNum" idx="12"/>
          </p:nvPr>
        </p:nvSpPr>
        <p:spPr>
          <a:xfrm>
            <a:off x="11296611" y="6217623"/>
            <a:ext cx="731600" cy="524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20</a:t>
            </a:fld>
            <a:endParaRPr/>
          </a:p>
        </p:txBody>
      </p:sp>
      <p:pic>
        <p:nvPicPr>
          <p:cNvPr id="108" name="Shape 108"/>
          <p:cNvPicPr preferRelativeResize="0"/>
          <p:nvPr/>
        </p:nvPicPr>
        <p:blipFill>
          <a:blip r:embed="rId3">
            <a:alphaModFix/>
          </a:blip>
          <a:stretch>
            <a:fillRect/>
          </a:stretch>
        </p:blipFill>
        <p:spPr>
          <a:xfrm>
            <a:off x="7254501" y="1342633"/>
            <a:ext cx="4304400" cy="5399791"/>
          </a:xfrm>
          <a:prstGeom prst="rect">
            <a:avLst/>
          </a:prstGeom>
          <a:noFill/>
          <a:ln>
            <a:noFill/>
          </a:ln>
        </p:spPr>
      </p:pic>
      <p:sp>
        <p:nvSpPr>
          <p:cNvPr id="109" name="Shape 109"/>
          <p:cNvSpPr txBox="1"/>
          <p:nvPr/>
        </p:nvSpPr>
        <p:spPr>
          <a:xfrm rot="10800000" flipH="1">
            <a:off x="2785300" y="6721700"/>
            <a:ext cx="3293200" cy="86800"/>
          </a:xfrm>
          <a:prstGeom prst="rect">
            <a:avLst/>
          </a:prstGeom>
          <a:noFill/>
          <a:ln>
            <a:noFill/>
          </a:ln>
        </p:spPr>
        <p:txBody>
          <a:bodyPr spcFirstLastPara="1" wrap="square" lIns="121900" tIns="121900" rIns="121900" bIns="121900" anchor="ctr" anchorCtr="0">
            <a:noAutofit/>
          </a:bodyPr>
          <a:lstStyle/>
          <a:p>
            <a:pPr algn="ctr"/>
            <a:endParaRPr sz="1333"/>
          </a:p>
        </p:txBody>
      </p:sp>
      <p:sp>
        <p:nvSpPr>
          <p:cNvPr id="110" name="Shape 110"/>
          <p:cNvSpPr txBox="1"/>
          <p:nvPr/>
        </p:nvSpPr>
        <p:spPr>
          <a:xfrm>
            <a:off x="2958600" y="6585667"/>
            <a:ext cx="7130400" cy="832000"/>
          </a:xfrm>
          <a:prstGeom prst="rect">
            <a:avLst/>
          </a:prstGeom>
          <a:noFill/>
          <a:ln>
            <a:noFill/>
          </a:ln>
        </p:spPr>
        <p:txBody>
          <a:bodyPr spcFirstLastPara="1" wrap="square" lIns="121900" tIns="121900" rIns="121900" bIns="121900" anchor="t" anchorCtr="0">
            <a:noAutofit/>
          </a:bodyPr>
          <a:lstStyle/>
          <a:p>
            <a:endParaRPr sz="2400"/>
          </a:p>
        </p:txBody>
      </p:sp>
    </p:spTree>
    <p:extLst>
      <p:ext uri="{BB962C8B-B14F-4D97-AF65-F5344CB8AC3E}">
        <p14:creationId xmlns:p14="http://schemas.microsoft.com/office/powerpoint/2010/main" val="19790347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30815"/>
            <a:ext cx="8229600" cy="990600"/>
          </a:xfrm>
          <a:solidFill>
            <a:schemeClr val="accent6">
              <a:lumMod val="40000"/>
              <a:lumOff val="60000"/>
            </a:schemeClr>
          </a:solidFill>
        </p:spPr>
        <p:txBody>
          <a:bodyPr>
            <a:normAutofit/>
          </a:bodyPr>
          <a:lstStyle/>
          <a:p>
            <a:pPr algn="ctr"/>
            <a:r>
              <a:rPr lang="en-US" b="1" dirty="0"/>
              <a:t>Noncredit Program Approval</a:t>
            </a:r>
          </a:p>
        </p:txBody>
      </p:sp>
      <p:graphicFrame>
        <p:nvGraphicFramePr>
          <p:cNvPr id="14" name="Content Placeholder 13">
            <a:extLst>
              <a:ext uri="{FF2B5EF4-FFF2-40B4-BE49-F238E27FC236}">
                <a16:creationId xmlns:a16="http://schemas.microsoft.com/office/drawing/2014/main" id="{DEDBE2C4-5C8C-419D-8337-87609D456851}"/>
              </a:ext>
            </a:extLst>
          </p:cNvPr>
          <p:cNvGraphicFramePr>
            <a:graphicFrameLocks noGrp="1"/>
          </p:cNvGraphicFramePr>
          <p:nvPr>
            <p:ph idx="1"/>
            <p:extLst/>
          </p:nvPr>
        </p:nvGraphicFramePr>
        <p:xfrm>
          <a:off x="1981200" y="2152412"/>
          <a:ext cx="8458200" cy="45074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Rectangle 14">
            <a:extLst>
              <a:ext uri="{FF2B5EF4-FFF2-40B4-BE49-F238E27FC236}">
                <a16:creationId xmlns:a16="http://schemas.microsoft.com/office/drawing/2014/main" id="{E8D6C4DD-2D9C-43CB-97E2-43C7F14E1AAC}"/>
              </a:ext>
            </a:extLst>
          </p:cNvPr>
          <p:cNvSpPr/>
          <p:nvPr/>
        </p:nvSpPr>
        <p:spPr>
          <a:xfrm>
            <a:off x="1752600" y="1321416"/>
            <a:ext cx="8686800" cy="830997"/>
          </a:xfrm>
          <a:prstGeom prst="rect">
            <a:avLst/>
          </a:prstGeom>
        </p:spPr>
        <p:txBody>
          <a:bodyPr wrap="square">
            <a:spAutoFit/>
          </a:bodyPr>
          <a:lstStyle/>
          <a:p>
            <a:pPr algn="ctr"/>
            <a:r>
              <a:rPr lang="en-US" sz="2400" dirty="0"/>
              <a:t>Five criteria used by the Chancellor’s Office to approve noncredit programs and courses. These criteria are as follows: </a:t>
            </a:r>
          </a:p>
        </p:txBody>
      </p:sp>
    </p:spTree>
    <p:extLst>
      <p:ext uri="{BB962C8B-B14F-4D97-AF65-F5344CB8AC3E}">
        <p14:creationId xmlns:p14="http://schemas.microsoft.com/office/powerpoint/2010/main" val="6962680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Shape 269"/>
          <p:cNvSpPr txBox="1">
            <a:spLocks noGrp="1"/>
          </p:cNvSpPr>
          <p:nvPr>
            <p:ph type="title"/>
          </p:nvPr>
        </p:nvSpPr>
        <p:spPr>
          <a:xfrm>
            <a:off x="415600" y="593367"/>
            <a:ext cx="11360800" cy="763600"/>
          </a:xfrm>
          <a:prstGeom prst="rect">
            <a:avLst/>
          </a:prstGeom>
          <a:solidFill>
            <a:schemeClr val="accent6">
              <a:lumMod val="40000"/>
              <a:lumOff val="60000"/>
            </a:schemeClr>
          </a:solidFill>
        </p:spPr>
        <p:txBody>
          <a:bodyPr spcFirstLastPara="1" vert="horz" wrap="square" lIns="121900" tIns="121900" rIns="121900" bIns="121900" rtlCol="0" anchor="t" anchorCtr="0">
            <a:noAutofit/>
          </a:bodyPr>
          <a:lstStyle/>
          <a:p>
            <a:r>
              <a:rPr lang="en" sz="3600" dirty="0"/>
              <a:t>What is Approved Locally and What’s Approved by CCCCO? </a:t>
            </a:r>
            <a:endParaRPr sz="3600" dirty="0"/>
          </a:p>
        </p:txBody>
      </p:sp>
      <p:sp>
        <p:nvSpPr>
          <p:cNvPr id="270" name="Shape 270"/>
          <p:cNvSpPr txBox="1">
            <a:spLocks noGrp="1"/>
          </p:cNvSpPr>
          <p:nvPr>
            <p:ph type="body" idx="1"/>
          </p:nvPr>
        </p:nvSpPr>
        <p:spPr>
          <a:xfrm>
            <a:off x="415600" y="2438400"/>
            <a:ext cx="5333200" cy="3653233"/>
          </a:xfrm>
          <a:prstGeom prst="rect">
            <a:avLst/>
          </a:prstGeom>
        </p:spPr>
        <p:txBody>
          <a:bodyPr spcFirstLastPara="1" vert="horz" wrap="square" lIns="121900" tIns="121900" rIns="121900" bIns="121900" rtlCol="0" anchor="t" anchorCtr="0">
            <a:noAutofit/>
          </a:bodyPr>
          <a:lstStyle/>
          <a:p>
            <a:pPr indent="-457189">
              <a:buSzPts val="1800"/>
            </a:pPr>
            <a:r>
              <a:rPr lang="en" sz="2800" dirty="0"/>
              <a:t>New credit courses</a:t>
            </a:r>
            <a:endParaRPr sz="2800" dirty="0"/>
          </a:p>
          <a:p>
            <a:pPr indent="-457189">
              <a:lnSpc>
                <a:spcPct val="115000"/>
              </a:lnSpc>
              <a:buSzPts val="1800"/>
            </a:pPr>
            <a:r>
              <a:rPr lang="en" sz="2800" dirty="0"/>
              <a:t>Modifications to credit courses</a:t>
            </a:r>
            <a:endParaRPr sz="2800" dirty="0"/>
          </a:p>
        </p:txBody>
      </p:sp>
      <p:sp>
        <p:nvSpPr>
          <p:cNvPr id="271" name="Shape 271"/>
          <p:cNvSpPr txBox="1">
            <a:spLocks noGrp="1"/>
          </p:cNvSpPr>
          <p:nvPr>
            <p:ph type="sldNum" idx="12"/>
          </p:nvPr>
        </p:nvSpPr>
        <p:spPr>
          <a:xfrm>
            <a:off x="11296611" y="6217623"/>
            <a:ext cx="731600" cy="524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22</a:t>
            </a:fld>
            <a:endParaRPr/>
          </a:p>
        </p:txBody>
      </p:sp>
      <p:sp>
        <p:nvSpPr>
          <p:cNvPr id="273" name="Shape 273"/>
          <p:cNvSpPr txBox="1">
            <a:spLocks noGrp="1"/>
          </p:cNvSpPr>
          <p:nvPr>
            <p:ph type="body" idx="2"/>
          </p:nvPr>
        </p:nvSpPr>
        <p:spPr>
          <a:xfrm>
            <a:off x="6444042" y="2438400"/>
            <a:ext cx="5333200" cy="3653435"/>
          </a:xfrm>
          <a:prstGeom prst="rect">
            <a:avLst/>
          </a:prstGeom>
        </p:spPr>
        <p:txBody>
          <a:bodyPr spcFirstLastPara="1" vert="horz" wrap="square" lIns="121900" tIns="121900" rIns="121900" bIns="121900" rtlCol="0" anchor="t" anchorCtr="0">
            <a:noAutofit/>
          </a:bodyPr>
          <a:lstStyle/>
          <a:p>
            <a:pPr marL="609596" indent="-457200">
              <a:buSzPts val="1800"/>
            </a:pPr>
            <a:r>
              <a:rPr lang="en" sz="2800" dirty="0"/>
              <a:t>New programs including ADTs</a:t>
            </a:r>
            <a:endParaRPr sz="2800" dirty="0"/>
          </a:p>
          <a:p>
            <a:pPr indent="-457189">
              <a:buSzPts val="1800"/>
            </a:pPr>
            <a:r>
              <a:rPr lang="en" sz="2800" dirty="0"/>
              <a:t>All noncredit curriculum</a:t>
            </a:r>
            <a:endParaRPr sz="2800" dirty="0"/>
          </a:p>
          <a:p>
            <a:pPr indent="-457189">
              <a:buSzPts val="1800"/>
            </a:pPr>
            <a:r>
              <a:rPr lang="en" sz="2800" dirty="0"/>
              <a:t>Work Experience courses</a:t>
            </a:r>
            <a:endParaRPr sz="2800" dirty="0"/>
          </a:p>
        </p:txBody>
      </p:sp>
      <p:sp>
        <p:nvSpPr>
          <p:cNvPr id="274" name="Shape 274"/>
          <p:cNvSpPr txBox="1"/>
          <p:nvPr/>
        </p:nvSpPr>
        <p:spPr>
          <a:xfrm>
            <a:off x="414758" y="1359232"/>
            <a:ext cx="11361742" cy="1079168"/>
          </a:xfrm>
          <a:prstGeom prst="rect">
            <a:avLst/>
          </a:prstGeom>
          <a:noFill/>
          <a:ln>
            <a:noFill/>
          </a:ln>
        </p:spPr>
        <p:txBody>
          <a:bodyPr spcFirstLastPara="1" wrap="square" lIns="121900" tIns="121900" rIns="121900" bIns="121900" anchor="t" anchorCtr="0">
            <a:noAutofit/>
          </a:bodyPr>
          <a:lstStyle/>
          <a:p>
            <a:r>
              <a:rPr lang="en" sz="3200" dirty="0"/>
              <a:t>Local Approval/ CCCCO Chapters</a:t>
            </a:r>
            <a:r>
              <a:rPr lang="en" sz="2400" dirty="0"/>
              <a:t>		</a:t>
            </a:r>
            <a:r>
              <a:rPr lang="en" sz="3200" dirty="0"/>
              <a:t>CCCCO Approval</a:t>
            </a:r>
            <a:endParaRPr sz="3200" dirty="0"/>
          </a:p>
        </p:txBody>
      </p:sp>
    </p:spTree>
    <p:extLst>
      <p:ext uri="{BB962C8B-B14F-4D97-AF65-F5344CB8AC3E}">
        <p14:creationId xmlns:p14="http://schemas.microsoft.com/office/powerpoint/2010/main" val="15114133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9583" y="967855"/>
            <a:ext cx="8912835" cy="837557"/>
          </a:xfrm>
        </p:spPr>
        <p:txBody>
          <a:bodyPr>
            <a:noAutofit/>
          </a:bodyPr>
          <a:lstStyle/>
          <a:p>
            <a:pPr algn="ctr"/>
            <a:r>
              <a:rPr lang="en-US" b="1" dirty="0"/>
              <a:t>Curriculum Review Process </a:t>
            </a:r>
            <a:br>
              <a:rPr lang="en-US" b="1" dirty="0"/>
            </a:br>
            <a:r>
              <a:rPr lang="en-US" b="1" dirty="0"/>
              <a:t>and Timeline</a:t>
            </a:r>
            <a:br>
              <a:rPr lang="en-US" b="1" dirty="0"/>
            </a:br>
            <a:endParaRPr lang="en-US" sz="2100" b="1" i="1" dirty="0"/>
          </a:p>
        </p:txBody>
      </p:sp>
      <p:graphicFrame>
        <p:nvGraphicFramePr>
          <p:cNvPr id="4" name="Content Placeholder 3"/>
          <p:cNvGraphicFramePr>
            <a:graphicFrameLocks noGrp="1"/>
          </p:cNvGraphicFramePr>
          <p:nvPr>
            <p:ph idx="1"/>
            <p:extLst/>
          </p:nvPr>
        </p:nvGraphicFramePr>
        <p:xfrm>
          <a:off x="1889760" y="1953491"/>
          <a:ext cx="8552622" cy="27561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21218785">
            <a:off x="1699229" y="1389831"/>
            <a:ext cx="2009783" cy="1189524"/>
          </a:xfrm>
          <a:prstGeom prst="rect">
            <a:avLst/>
          </a:prstGeom>
          <a:ln>
            <a:noFill/>
          </a:ln>
          <a:effectLst>
            <a:outerShdw blurRad="292100" dist="139700" dir="2700000" algn="tl" rotWithShape="0">
              <a:srgbClr val="333333">
                <a:alpha val="65000"/>
              </a:srgbClr>
            </a:outerShdw>
          </a:effectLst>
        </p:spPr>
      </p:pic>
      <p:grpSp>
        <p:nvGrpSpPr>
          <p:cNvPr id="7" name="Group 6">
            <a:extLst>
              <a:ext uri="{FF2B5EF4-FFF2-40B4-BE49-F238E27FC236}">
                <a16:creationId xmlns:a16="http://schemas.microsoft.com/office/drawing/2014/main" id="{D909B93F-751D-4E4D-9950-342771F51A5A}"/>
              </a:ext>
            </a:extLst>
          </p:cNvPr>
          <p:cNvGrpSpPr/>
          <p:nvPr/>
        </p:nvGrpSpPr>
        <p:grpSpPr>
          <a:xfrm>
            <a:off x="2069890" y="4921442"/>
            <a:ext cx="8372492" cy="1015663"/>
            <a:chOff x="545890" y="5067983"/>
            <a:chExt cx="8372492" cy="1015663"/>
          </a:xfrm>
        </p:grpSpPr>
        <p:sp>
          <p:nvSpPr>
            <p:cNvPr id="8" name="TextBox 7"/>
            <p:cNvSpPr txBox="1"/>
            <p:nvPr/>
          </p:nvSpPr>
          <p:spPr>
            <a:xfrm>
              <a:off x="545890" y="5067983"/>
              <a:ext cx="1464958" cy="738664"/>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1400" b="1" dirty="0">
                  <a:solidFill>
                    <a:schemeClr val="bg1"/>
                  </a:solidFill>
                </a:rPr>
                <a:t>Timeframe determined per local policy </a:t>
              </a:r>
            </a:p>
          </p:txBody>
        </p:sp>
        <p:sp>
          <p:nvSpPr>
            <p:cNvPr id="9" name="TextBox 8"/>
            <p:cNvSpPr txBox="1"/>
            <p:nvPr/>
          </p:nvSpPr>
          <p:spPr>
            <a:xfrm>
              <a:off x="2729957" y="5067983"/>
              <a:ext cx="1547986" cy="738664"/>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US" sz="1400" b="1" dirty="0">
                  <a:solidFill>
                    <a:schemeClr val="bg1"/>
                  </a:solidFill>
                </a:rPr>
                <a:t>Timeframe determined per local policy </a:t>
              </a:r>
            </a:p>
          </p:txBody>
        </p:sp>
        <p:sp>
          <p:nvSpPr>
            <p:cNvPr id="10" name="TextBox 9"/>
            <p:cNvSpPr txBox="1"/>
            <p:nvPr/>
          </p:nvSpPr>
          <p:spPr>
            <a:xfrm>
              <a:off x="7232485" y="5067983"/>
              <a:ext cx="1685897" cy="1015663"/>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sz="1200" b="1" dirty="0">
                  <a:solidFill>
                    <a:schemeClr val="bg1"/>
                  </a:solidFill>
                </a:rPr>
                <a:t>Occurs within 60 days of submittal to CCCCO; timeframe subject to total number of proposals received</a:t>
              </a:r>
              <a:r>
                <a:rPr lang="en-US" sz="900" b="1" dirty="0">
                  <a:solidFill>
                    <a:schemeClr val="bg1"/>
                  </a:solidFill>
                </a:rPr>
                <a:t>* </a:t>
              </a:r>
              <a:endParaRPr lang="en-US" sz="1050" b="1" dirty="0">
                <a:solidFill>
                  <a:schemeClr val="bg1"/>
                </a:solidFill>
              </a:endParaRPr>
            </a:p>
          </p:txBody>
        </p:sp>
        <p:sp>
          <p:nvSpPr>
            <p:cNvPr id="12" name="TextBox 11"/>
            <p:cNvSpPr txBox="1"/>
            <p:nvPr/>
          </p:nvSpPr>
          <p:spPr>
            <a:xfrm>
              <a:off x="5005497" y="5071399"/>
              <a:ext cx="1616238" cy="584775"/>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sz="1600" b="1" dirty="0">
                  <a:solidFill>
                    <a:schemeClr val="bg1"/>
                  </a:solidFill>
                </a:rPr>
                <a:t>Submit proposal into COCI</a:t>
              </a:r>
            </a:p>
          </p:txBody>
        </p:sp>
      </p:grpSp>
      <p:sp>
        <p:nvSpPr>
          <p:cNvPr id="13" name="TextBox 12"/>
          <p:cNvSpPr txBox="1"/>
          <p:nvPr/>
        </p:nvSpPr>
        <p:spPr>
          <a:xfrm>
            <a:off x="1949570" y="6036999"/>
            <a:ext cx="4334360"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1200" b="1" dirty="0"/>
              <a:t>*</a:t>
            </a:r>
            <a:r>
              <a:rPr lang="en-US" sz="1200" b="1" i="1" dirty="0"/>
              <a:t>Note: Curriculum proposals are reviewed in the order in which they are submitted into the COCI queue, to include revision requests</a:t>
            </a:r>
          </a:p>
        </p:txBody>
      </p:sp>
      <p:sp>
        <p:nvSpPr>
          <p:cNvPr id="16" name="Bent-Up Arrow 15"/>
          <p:cNvSpPr/>
          <p:nvPr/>
        </p:nvSpPr>
        <p:spPr>
          <a:xfrm>
            <a:off x="6300321" y="6121771"/>
            <a:ext cx="3538554" cy="561559"/>
          </a:xfrm>
          <a:prstGeom prst="ben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1350"/>
          </a:p>
        </p:txBody>
      </p:sp>
      <p:pic>
        <p:nvPicPr>
          <p:cNvPr id="19" name="Picture 18"/>
          <p:cNvPicPr>
            <a:picLocks noChangeAspect="1"/>
          </p:cNvPicPr>
          <p:nvPr/>
        </p:nvPicPr>
        <p:blipFill>
          <a:blip r:embed="rId9"/>
          <a:stretch>
            <a:fillRect/>
          </a:stretch>
        </p:blipFill>
        <p:spPr>
          <a:xfrm rot="20160716">
            <a:off x="1937906" y="966066"/>
            <a:ext cx="669749" cy="37913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2589628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60267-D625-4EE2-919D-196222EDCC77}"/>
              </a:ext>
            </a:extLst>
          </p:cNvPr>
          <p:cNvSpPr>
            <a:spLocks noGrp="1"/>
          </p:cNvSpPr>
          <p:nvPr>
            <p:ph type="title"/>
          </p:nvPr>
        </p:nvSpPr>
        <p:spPr/>
        <p:txBody>
          <a:bodyPr>
            <a:normAutofit/>
          </a:bodyPr>
          <a:lstStyle/>
          <a:p>
            <a:pPr algn="ctr"/>
            <a:r>
              <a:rPr lang="en-US" dirty="0"/>
              <a:t>Curriculum Review Process and Timeline (Reality) </a:t>
            </a:r>
          </a:p>
        </p:txBody>
      </p:sp>
      <p:sp>
        <p:nvSpPr>
          <p:cNvPr id="29" name="Right Arrow 4">
            <a:extLst>
              <a:ext uri="{FF2B5EF4-FFF2-40B4-BE49-F238E27FC236}">
                <a16:creationId xmlns:a16="http://schemas.microsoft.com/office/drawing/2014/main" id="{FFE101A4-AED8-4C59-8032-E233C8EF5AF8}"/>
              </a:ext>
            </a:extLst>
          </p:cNvPr>
          <p:cNvSpPr/>
          <p:nvPr/>
        </p:nvSpPr>
        <p:spPr>
          <a:xfrm rot="3057744">
            <a:off x="8858200" y="3631251"/>
            <a:ext cx="459113" cy="278010"/>
          </a:xfrm>
          <a:prstGeom prst="rect">
            <a:avLst/>
          </a:prstGeom>
          <a:noFill/>
          <a:ln>
            <a:noFill/>
          </a:ln>
          <a:effectLst/>
        </p:spPr>
        <p:txBody>
          <a:bodyPr spcFirstLastPara="0" vert="horz" wrap="square" lIns="0" tIns="0" rIns="0" bIns="0" numCol="1" spcCol="1270" anchor="ctr" anchorCtr="0">
            <a:noAutofit/>
          </a:bodyPr>
          <a:lstStyle/>
          <a:p>
            <a:pPr algn="ctr" defTabSz="844550">
              <a:lnSpc>
                <a:spcPct val="90000"/>
              </a:lnSpc>
              <a:spcBef>
                <a:spcPct val="0"/>
              </a:spcBef>
              <a:spcAft>
                <a:spcPct val="35000"/>
              </a:spcAft>
              <a:defRPr/>
            </a:pPr>
            <a:endParaRPr lang="en-US" sz="1900" kern="0" dirty="0">
              <a:solidFill>
                <a:prstClr val="white"/>
              </a:solidFill>
              <a:latin typeface="Calibri" panose="020F0502020204030204"/>
            </a:endParaRPr>
          </a:p>
        </p:txBody>
      </p:sp>
      <p:sp>
        <p:nvSpPr>
          <p:cNvPr id="30" name="Right Arrow 4">
            <a:extLst>
              <a:ext uri="{FF2B5EF4-FFF2-40B4-BE49-F238E27FC236}">
                <a16:creationId xmlns:a16="http://schemas.microsoft.com/office/drawing/2014/main" id="{CAAD0D87-9D53-4F5D-AB02-0F202142855B}"/>
              </a:ext>
            </a:extLst>
          </p:cNvPr>
          <p:cNvSpPr/>
          <p:nvPr/>
        </p:nvSpPr>
        <p:spPr>
          <a:xfrm rot="6750303">
            <a:off x="6150642" y="2893026"/>
            <a:ext cx="820829" cy="278010"/>
          </a:xfrm>
          <a:prstGeom prst="rect">
            <a:avLst/>
          </a:prstGeom>
          <a:noFill/>
          <a:ln>
            <a:noFill/>
          </a:ln>
          <a:effectLst/>
        </p:spPr>
        <p:txBody>
          <a:bodyPr spcFirstLastPara="0" vert="horz" wrap="square" lIns="0" tIns="0" rIns="0" bIns="0" numCol="1" spcCol="1270" anchor="ctr" anchorCtr="0">
            <a:noAutofit/>
          </a:bodyPr>
          <a:lstStyle/>
          <a:p>
            <a:pPr algn="ctr" defTabSz="844550">
              <a:lnSpc>
                <a:spcPct val="90000"/>
              </a:lnSpc>
              <a:spcBef>
                <a:spcPct val="0"/>
              </a:spcBef>
              <a:spcAft>
                <a:spcPct val="35000"/>
              </a:spcAft>
              <a:defRPr/>
            </a:pPr>
            <a:endParaRPr lang="en-US" sz="1900" kern="0" dirty="0">
              <a:solidFill>
                <a:prstClr val="white"/>
              </a:solidFill>
              <a:latin typeface="Calibri" panose="020F0502020204030204"/>
            </a:endParaRPr>
          </a:p>
        </p:txBody>
      </p:sp>
      <p:grpSp>
        <p:nvGrpSpPr>
          <p:cNvPr id="53" name="Group 52">
            <a:extLst>
              <a:ext uri="{FF2B5EF4-FFF2-40B4-BE49-F238E27FC236}">
                <a16:creationId xmlns:a16="http://schemas.microsoft.com/office/drawing/2014/main" id="{D88E39C8-3605-45F3-AB08-655A60CE75FF}"/>
              </a:ext>
            </a:extLst>
          </p:cNvPr>
          <p:cNvGrpSpPr/>
          <p:nvPr/>
        </p:nvGrpSpPr>
        <p:grpSpPr>
          <a:xfrm>
            <a:off x="1890090" y="1644464"/>
            <a:ext cx="8463440" cy="4343400"/>
            <a:chOff x="1899760" y="1600200"/>
            <a:chExt cx="8463440" cy="4343400"/>
          </a:xfrm>
        </p:grpSpPr>
        <p:sp>
          <p:nvSpPr>
            <p:cNvPr id="39" name="Curved Right Arrow 36">
              <a:extLst>
                <a:ext uri="{FF2B5EF4-FFF2-40B4-BE49-F238E27FC236}">
                  <a16:creationId xmlns:a16="http://schemas.microsoft.com/office/drawing/2014/main" id="{949ECBF3-F74B-490A-89DA-C104EBB59CBB}"/>
                </a:ext>
              </a:extLst>
            </p:cNvPr>
            <p:cNvSpPr/>
            <p:nvPr/>
          </p:nvSpPr>
          <p:spPr>
            <a:xfrm>
              <a:off x="5037055" y="2740710"/>
              <a:ext cx="331231" cy="1602691"/>
            </a:xfrm>
            <a:prstGeom prst="curvedRightArrow">
              <a:avLst/>
            </a:prstGeom>
            <a:solidFill>
              <a:srgbClr val="FF0000"/>
            </a:solidFill>
            <a:ln w="12700" cap="flat" cmpd="sng" algn="ctr">
              <a:solidFill>
                <a:srgbClr val="FF0000"/>
              </a:solidFill>
              <a:prstDash val="solid"/>
              <a:miter lim="800000"/>
            </a:ln>
            <a:effectLst/>
          </p:spPr>
          <p:txBody>
            <a:bodyPr rtlCol="0" anchor="ctr"/>
            <a:lstStyle/>
            <a:p>
              <a:pPr algn="ctr">
                <a:defRPr/>
              </a:pPr>
              <a:endParaRPr lang="en-US" kern="0" dirty="0">
                <a:solidFill>
                  <a:prstClr val="black"/>
                </a:solidFill>
                <a:latin typeface="Calibri" panose="020F0502020204030204"/>
              </a:endParaRPr>
            </a:p>
          </p:txBody>
        </p:sp>
        <p:sp>
          <p:nvSpPr>
            <p:cNvPr id="40" name="Curved Right Arrow 39">
              <a:extLst>
                <a:ext uri="{FF2B5EF4-FFF2-40B4-BE49-F238E27FC236}">
                  <a16:creationId xmlns:a16="http://schemas.microsoft.com/office/drawing/2014/main" id="{39712690-0062-4072-96AE-190F700569FA}"/>
                </a:ext>
              </a:extLst>
            </p:cNvPr>
            <p:cNvSpPr/>
            <p:nvPr/>
          </p:nvSpPr>
          <p:spPr>
            <a:xfrm flipH="1" flipV="1">
              <a:off x="6731394" y="2740708"/>
              <a:ext cx="331231" cy="1565038"/>
            </a:xfrm>
            <a:prstGeom prst="curvedRightArrow">
              <a:avLst/>
            </a:prstGeom>
            <a:solidFill>
              <a:srgbClr val="FF0000"/>
            </a:solidFill>
            <a:ln w="12700" cap="flat" cmpd="sng" algn="ctr">
              <a:solidFill>
                <a:srgbClr val="FF0000"/>
              </a:solidFill>
              <a:prstDash val="solid"/>
              <a:miter lim="800000"/>
            </a:ln>
            <a:effectLst/>
          </p:spPr>
          <p:txBody>
            <a:bodyPr rtlCol="0" anchor="ctr"/>
            <a:lstStyle/>
            <a:p>
              <a:pPr algn="ctr">
                <a:defRPr/>
              </a:pPr>
              <a:endParaRPr lang="en-US" kern="0" dirty="0">
                <a:solidFill>
                  <a:prstClr val="black"/>
                </a:solidFill>
                <a:latin typeface="Calibri" panose="020F0502020204030204"/>
              </a:endParaRPr>
            </a:p>
          </p:txBody>
        </p:sp>
        <p:sp>
          <p:nvSpPr>
            <p:cNvPr id="41" name="Curved Right Arrow 16">
              <a:extLst>
                <a:ext uri="{FF2B5EF4-FFF2-40B4-BE49-F238E27FC236}">
                  <a16:creationId xmlns:a16="http://schemas.microsoft.com/office/drawing/2014/main" id="{0C77E9E7-D682-457E-AA76-529CF7F3967A}"/>
                </a:ext>
              </a:extLst>
            </p:cNvPr>
            <p:cNvSpPr/>
            <p:nvPr/>
          </p:nvSpPr>
          <p:spPr>
            <a:xfrm>
              <a:off x="5037055" y="3040684"/>
              <a:ext cx="331231" cy="1602691"/>
            </a:xfrm>
            <a:prstGeom prst="curvedRightArrow">
              <a:avLst/>
            </a:prstGeom>
            <a:solidFill>
              <a:srgbClr val="FF0000"/>
            </a:solidFill>
            <a:ln w="12700" cap="flat" cmpd="sng" algn="ctr">
              <a:solidFill>
                <a:srgbClr val="FF0000"/>
              </a:solidFill>
              <a:prstDash val="solid"/>
              <a:miter lim="800000"/>
            </a:ln>
            <a:effectLst/>
          </p:spPr>
          <p:txBody>
            <a:bodyPr rtlCol="0" anchor="ctr"/>
            <a:lstStyle/>
            <a:p>
              <a:pPr algn="ctr">
                <a:defRPr/>
              </a:pPr>
              <a:endParaRPr lang="en-US" kern="0" dirty="0">
                <a:solidFill>
                  <a:prstClr val="black"/>
                </a:solidFill>
                <a:latin typeface="Calibri" panose="020F0502020204030204"/>
              </a:endParaRPr>
            </a:p>
          </p:txBody>
        </p:sp>
        <p:sp>
          <p:nvSpPr>
            <p:cNvPr id="42" name="Curved Right Arrow 17">
              <a:extLst>
                <a:ext uri="{FF2B5EF4-FFF2-40B4-BE49-F238E27FC236}">
                  <a16:creationId xmlns:a16="http://schemas.microsoft.com/office/drawing/2014/main" id="{FDCB2263-65D7-4FD3-A2FD-DC0C5C3EC720}"/>
                </a:ext>
              </a:extLst>
            </p:cNvPr>
            <p:cNvSpPr/>
            <p:nvPr/>
          </p:nvSpPr>
          <p:spPr>
            <a:xfrm>
              <a:off x="5023839" y="3351236"/>
              <a:ext cx="331231" cy="1602691"/>
            </a:xfrm>
            <a:prstGeom prst="curvedRightArrow">
              <a:avLst/>
            </a:prstGeom>
            <a:solidFill>
              <a:srgbClr val="FF0000"/>
            </a:solidFill>
            <a:ln w="12700" cap="flat" cmpd="sng" algn="ctr">
              <a:solidFill>
                <a:srgbClr val="FF0000"/>
              </a:solidFill>
              <a:prstDash val="solid"/>
              <a:miter lim="800000"/>
            </a:ln>
            <a:effectLst/>
          </p:spPr>
          <p:txBody>
            <a:bodyPr rtlCol="0" anchor="ctr"/>
            <a:lstStyle/>
            <a:p>
              <a:pPr algn="ctr">
                <a:defRPr/>
              </a:pPr>
              <a:endParaRPr lang="en-US" kern="0" dirty="0">
                <a:solidFill>
                  <a:prstClr val="black"/>
                </a:solidFill>
                <a:latin typeface="Calibri" panose="020F0502020204030204"/>
              </a:endParaRPr>
            </a:p>
          </p:txBody>
        </p:sp>
        <p:sp>
          <p:nvSpPr>
            <p:cNvPr id="43" name="Curved Right Arrow 19">
              <a:extLst>
                <a:ext uri="{FF2B5EF4-FFF2-40B4-BE49-F238E27FC236}">
                  <a16:creationId xmlns:a16="http://schemas.microsoft.com/office/drawing/2014/main" id="{CA769A26-AB59-43F6-B38B-88909CE5E08F}"/>
                </a:ext>
              </a:extLst>
            </p:cNvPr>
            <p:cNvSpPr/>
            <p:nvPr/>
          </p:nvSpPr>
          <p:spPr>
            <a:xfrm flipH="1" flipV="1">
              <a:off x="6767763" y="3054500"/>
              <a:ext cx="331231" cy="1602691"/>
            </a:xfrm>
            <a:prstGeom prst="curvedRightArrow">
              <a:avLst/>
            </a:prstGeom>
            <a:solidFill>
              <a:srgbClr val="FF0000"/>
            </a:solidFill>
            <a:ln w="12700" cap="flat" cmpd="sng" algn="ctr">
              <a:solidFill>
                <a:srgbClr val="FF0000"/>
              </a:solidFill>
              <a:prstDash val="solid"/>
              <a:miter lim="800000"/>
            </a:ln>
            <a:effectLst/>
          </p:spPr>
          <p:txBody>
            <a:bodyPr rtlCol="0" anchor="ctr"/>
            <a:lstStyle/>
            <a:p>
              <a:pPr algn="ctr">
                <a:defRPr/>
              </a:pPr>
              <a:endParaRPr lang="en-US" kern="0" dirty="0">
                <a:solidFill>
                  <a:prstClr val="black"/>
                </a:solidFill>
                <a:latin typeface="Calibri" panose="020F0502020204030204"/>
              </a:endParaRPr>
            </a:p>
          </p:txBody>
        </p:sp>
        <p:sp>
          <p:nvSpPr>
            <p:cNvPr id="44" name="Curved Right Arrow 20">
              <a:extLst>
                <a:ext uri="{FF2B5EF4-FFF2-40B4-BE49-F238E27FC236}">
                  <a16:creationId xmlns:a16="http://schemas.microsoft.com/office/drawing/2014/main" id="{86495BB1-11C9-4F36-BE1F-1D46CB412EBE}"/>
                </a:ext>
              </a:extLst>
            </p:cNvPr>
            <p:cNvSpPr/>
            <p:nvPr/>
          </p:nvSpPr>
          <p:spPr>
            <a:xfrm flipH="1" flipV="1">
              <a:off x="6765214" y="3384436"/>
              <a:ext cx="331231" cy="1602691"/>
            </a:xfrm>
            <a:prstGeom prst="curvedRightArrow">
              <a:avLst/>
            </a:prstGeom>
            <a:solidFill>
              <a:srgbClr val="FF0000"/>
            </a:solidFill>
            <a:ln w="12700" cap="flat" cmpd="sng" algn="ctr">
              <a:solidFill>
                <a:srgbClr val="FF0000"/>
              </a:solidFill>
              <a:prstDash val="solid"/>
              <a:miter lim="800000"/>
            </a:ln>
            <a:effectLst/>
          </p:spPr>
          <p:txBody>
            <a:bodyPr rtlCol="0" anchor="ctr"/>
            <a:lstStyle/>
            <a:p>
              <a:pPr algn="ctr">
                <a:defRPr/>
              </a:pPr>
              <a:endParaRPr lang="en-US" kern="0" dirty="0">
                <a:solidFill>
                  <a:prstClr val="black"/>
                </a:solidFill>
                <a:latin typeface="Calibri" panose="020F0502020204030204"/>
              </a:endParaRPr>
            </a:p>
          </p:txBody>
        </p:sp>
        <p:graphicFrame>
          <p:nvGraphicFramePr>
            <p:cNvPr id="28" name="Content Placeholder 3">
              <a:extLst>
                <a:ext uri="{FF2B5EF4-FFF2-40B4-BE49-F238E27FC236}">
                  <a16:creationId xmlns:a16="http://schemas.microsoft.com/office/drawing/2014/main" id="{22CFF26D-B153-4DE3-A3DB-2152200A47F3}"/>
                </a:ext>
              </a:extLst>
            </p:cNvPr>
            <p:cNvGraphicFramePr>
              <a:graphicFrameLocks/>
            </p:cNvGraphicFramePr>
            <p:nvPr>
              <p:extLst/>
            </p:nvPr>
          </p:nvGraphicFramePr>
          <p:xfrm>
            <a:off x="2057400" y="1600200"/>
            <a:ext cx="8305800" cy="24023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31" name="Group 30">
              <a:extLst>
                <a:ext uri="{FF2B5EF4-FFF2-40B4-BE49-F238E27FC236}">
                  <a16:creationId xmlns:a16="http://schemas.microsoft.com/office/drawing/2014/main" id="{FC0FBFDD-A7B7-4E8A-B083-0C19CD59A646}"/>
                </a:ext>
              </a:extLst>
            </p:cNvPr>
            <p:cNvGrpSpPr/>
            <p:nvPr/>
          </p:nvGrpSpPr>
          <p:grpSpPr>
            <a:xfrm>
              <a:off x="1899760" y="3780493"/>
              <a:ext cx="2519840" cy="810579"/>
              <a:chOff x="384521" y="803550"/>
              <a:chExt cx="2003642" cy="1191858"/>
            </a:xfrm>
          </p:grpSpPr>
          <p:sp>
            <p:nvSpPr>
              <p:cNvPr id="32" name="Rounded Rectangle 14">
                <a:extLst>
                  <a:ext uri="{FF2B5EF4-FFF2-40B4-BE49-F238E27FC236}">
                    <a16:creationId xmlns:a16="http://schemas.microsoft.com/office/drawing/2014/main" id="{A2A2173D-5EBD-426A-864F-138B0A15B815}"/>
                  </a:ext>
                </a:extLst>
              </p:cNvPr>
              <p:cNvSpPr/>
              <p:nvPr/>
            </p:nvSpPr>
            <p:spPr>
              <a:xfrm>
                <a:off x="384521" y="803550"/>
                <a:ext cx="1878295" cy="1191858"/>
              </a:xfrm>
              <a:prstGeom prst="roundRect">
                <a:avLst>
                  <a:gd name="adj" fmla="val 10000"/>
                </a:avLst>
              </a:prstGeo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p:spPr>
          </p:sp>
          <p:sp>
            <p:nvSpPr>
              <p:cNvPr id="33" name="Rounded Rectangle 4">
                <a:extLst>
                  <a:ext uri="{FF2B5EF4-FFF2-40B4-BE49-F238E27FC236}">
                    <a16:creationId xmlns:a16="http://schemas.microsoft.com/office/drawing/2014/main" id="{BB646CE8-624B-4E72-B2D9-1987FC0D8C9B}"/>
                  </a:ext>
                </a:extLst>
              </p:cNvPr>
              <p:cNvSpPr/>
              <p:nvPr/>
            </p:nvSpPr>
            <p:spPr>
              <a:xfrm>
                <a:off x="419429" y="838458"/>
                <a:ext cx="1968734" cy="1122041"/>
              </a:xfrm>
              <a:prstGeom prst="rect">
                <a:avLst/>
              </a:prstGeom>
              <a:solidFill>
                <a:sysClr val="window" lastClr="FFFFFF"/>
              </a:solidFill>
              <a:ln w="12700" cap="flat" cmpd="sng" algn="ctr">
                <a:solidFill>
                  <a:srgbClr val="FF0000"/>
                </a:solidFill>
                <a:prstDash val="solid"/>
                <a:miter lim="800000"/>
              </a:ln>
              <a:effectLst/>
            </p:spPr>
            <p:txBody>
              <a:bodyPr spcFirstLastPara="0" vert="horz" wrap="square" lIns="142240" tIns="142240" rIns="142240" bIns="142240" numCol="1" spcCol="1270" anchor="t" anchorCtr="0">
                <a:noAutofit/>
              </a:bodyPr>
              <a:lstStyle/>
              <a:p>
                <a:pPr marL="0" lvl="1" defTabSz="889000">
                  <a:lnSpc>
                    <a:spcPct val="90000"/>
                  </a:lnSpc>
                  <a:spcBef>
                    <a:spcPct val="0"/>
                  </a:spcBef>
                  <a:spcAft>
                    <a:spcPct val="15000"/>
                  </a:spcAft>
                  <a:defRPr/>
                </a:pPr>
                <a:r>
                  <a:rPr lang="en-US" sz="2000" kern="0" dirty="0">
                    <a:solidFill>
                      <a:srgbClr val="FF0000"/>
                    </a:solidFill>
                    <a:latin typeface="Calibri" panose="020F0502020204030204"/>
                  </a:rPr>
                  <a:t>College withdraws and proposal</a:t>
                </a:r>
              </a:p>
            </p:txBody>
          </p:sp>
        </p:grpSp>
        <p:cxnSp>
          <p:nvCxnSpPr>
            <p:cNvPr id="34" name="Curved Connector 18">
              <a:extLst>
                <a:ext uri="{FF2B5EF4-FFF2-40B4-BE49-F238E27FC236}">
                  <a16:creationId xmlns:a16="http://schemas.microsoft.com/office/drawing/2014/main" id="{E3B6B4E6-FF25-4F06-AC06-FFEC8D306AFD}"/>
                </a:ext>
              </a:extLst>
            </p:cNvPr>
            <p:cNvCxnSpPr/>
            <p:nvPr/>
          </p:nvCxnSpPr>
          <p:spPr>
            <a:xfrm rot="5400000">
              <a:off x="3740089" y="2381021"/>
              <a:ext cx="1459149" cy="1319324"/>
            </a:xfrm>
            <a:prstGeom prst="curvedConnector3">
              <a:avLst/>
            </a:prstGeom>
            <a:noFill/>
            <a:ln w="28575" cap="flat" cmpd="sng" algn="ctr">
              <a:solidFill>
                <a:srgbClr val="FF0000"/>
              </a:solidFill>
              <a:prstDash val="solid"/>
              <a:miter lim="800000"/>
              <a:tailEnd type="arrow"/>
            </a:ln>
            <a:effectLst/>
          </p:spPr>
        </p:cxnSp>
        <p:cxnSp>
          <p:nvCxnSpPr>
            <p:cNvPr id="35" name="Curved Connector 25">
              <a:extLst>
                <a:ext uri="{FF2B5EF4-FFF2-40B4-BE49-F238E27FC236}">
                  <a16:creationId xmlns:a16="http://schemas.microsoft.com/office/drawing/2014/main" id="{72DBE246-9BB7-4E94-A7F0-1E3C20E3087A}"/>
                </a:ext>
              </a:extLst>
            </p:cNvPr>
            <p:cNvCxnSpPr/>
            <p:nvPr/>
          </p:nvCxnSpPr>
          <p:spPr>
            <a:xfrm rot="5400000" flipH="1" flipV="1">
              <a:off x="3929911" y="2493021"/>
              <a:ext cx="1419902" cy="1202525"/>
            </a:xfrm>
            <a:prstGeom prst="curvedConnector3">
              <a:avLst/>
            </a:prstGeom>
            <a:noFill/>
            <a:ln w="28575" cap="flat" cmpd="sng" algn="ctr">
              <a:solidFill>
                <a:srgbClr val="FF0000"/>
              </a:solidFill>
              <a:prstDash val="solid"/>
              <a:miter lim="800000"/>
              <a:tailEnd type="arrow"/>
            </a:ln>
            <a:effectLst/>
          </p:spPr>
        </p:cxnSp>
        <p:grpSp>
          <p:nvGrpSpPr>
            <p:cNvPr id="36" name="Group 35">
              <a:extLst>
                <a:ext uri="{FF2B5EF4-FFF2-40B4-BE49-F238E27FC236}">
                  <a16:creationId xmlns:a16="http://schemas.microsoft.com/office/drawing/2014/main" id="{B06FE1B7-2C13-45C9-8526-27695DF68957}"/>
                </a:ext>
              </a:extLst>
            </p:cNvPr>
            <p:cNvGrpSpPr/>
            <p:nvPr/>
          </p:nvGrpSpPr>
          <p:grpSpPr>
            <a:xfrm>
              <a:off x="5410200" y="3943938"/>
              <a:ext cx="1302362" cy="1999662"/>
              <a:chOff x="384521" y="803550"/>
              <a:chExt cx="1878295" cy="1191858"/>
            </a:xfrm>
          </p:grpSpPr>
          <p:sp>
            <p:nvSpPr>
              <p:cNvPr id="37" name="Rounded Rectangle 27">
                <a:extLst>
                  <a:ext uri="{FF2B5EF4-FFF2-40B4-BE49-F238E27FC236}">
                    <a16:creationId xmlns:a16="http://schemas.microsoft.com/office/drawing/2014/main" id="{E4B5D5CD-14B7-4073-AA0C-E853F62E2588}"/>
                  </a:ext>
                </a:extLst>
              </p:cNvPr>
              <p:cNvSpPr/>
              <p:nvPr/>
            </p:nvSpPr>
            <p:spPr>
              <a:xfrm>
                <a:off x="384521" y="803550"/>
                <a:ext cx="1878295" cy="1191858"/>
              </a:xfrm>
              <a:prstGeom prst="roundRect">
                <a:avLst>
                  <a:gd name="adj" fmla="val 10000"/>
                </a:avLst>
              </a:prstGeo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p:spPr>
          </p:sp>
          <p:sp>
            <p:nvSpPr>
              <p:cNvPr id="38" name="Rounded Rectangle 4">
                <a:extLst>
                  <a:ext uri="{FF2B5EF4-FFF2-40B4-BE49-F238E27FC236}">
                    <a16:creationId xmlns:a16="http://schemas.microsoft.com/office/drawing/2014/main" id="{C784422F-3E57-4081-BD00-4E42D41378C1}"/>
                  </a:ext>
                </a:extLst>
              </p:cNvPr>
              <p:cNvSpPr/>
              <p:nvPr/>
            </p:nvSpPr>
            <p:spPr>
              <a:xfrm>
                <a:off x="419429" y="838460"/>
                <a:ext cx="1808479" cy="1122041"/>
              </a:xfrm>
              <a:prstGeom prst="rect">
                <a:avLst/>
              </a:prstGeom>
              <a:solidFill>
                <a:sysClr val="window" lastClr="FFFFFF"/>
              </a:solidFill>
              <a:ln w="12700" cap="flat" cmpd="sng" algn="ctr">
                <a:solidFill>
                  <a:srgbClr val="FF0000"/>
                </a:solidFill>
                <a:prstDash val="solid"/>
                <a:miter lim="800000"/>
              </a:ln>
              <a:effectLst/>
            </p:spPr>
            <p:txBody>
              <a:bodyPr spcFirstLastPara="0" vert="horz" wrap="square" lIns="142240" tIns="142240" rIns="142240" bIns="142240" numCol="1" spcCol="1270" anchor="t" anchorCtr="0">
                <a:noAutofit/>
              </a:bodyPr>
              <a:lstStyle/>
              <a:p>
                <a:pPr marL="0" lvl="1" defTabSz="889000">
                  <a:lnSpc>
                    <a:spcPct val="90000"/>
                  </a:lnSpc>
                  <a:spcBef>
                    <a:spcPct val="0"/>
                  </a:spcBef>
                  <a:spcAft>
                    <a:spcPct val="15000"/>
                  </a:spcAft>
                  <a:defRPr/>
                </a:pPr>
                <a:r>
                  <a:rPr lang="en-US" sz="2000" kern="0" dirty="0">
                    <a:solidFill>
                      <a:srgbClr val="FF0000"/>
                    </a:solidFill>
                    <a:latin typeface="Calibri" panose="020F0502020204030204"/>
                  </a:rPr>
                  <a:t>CCCCO sends revision request back to college</a:t>
                </a:r>
              </a:p>
            </p:txBody>
          </p:sp>
        </p:grpSp>
        <p:sp>
          <p:nvSpPr>
            <p:cNvPr id="45" name="Curved Right Arrow 21">
              <a:extLst>
                <a:ext uri="{FF2B5EF4-FFF2-40B4-BE49-F238E27FC236}">
                  <a16:creationId xmlns:a16="http://schemas.microsoft.com/office/drawing/2014/main" id="{20D43F79-227D-4144-AA00-A9433C8C1709}"/>
                </a:ext>
              </a:extLst>
            </p:cNvPr>
            <p:cNvSpPr/>
            <p:nvPr/>
          </p:nvSpPr>
          <p:spPr>
            <a:xfrm flipH="1" flipV="1">
              <a:off x="6758273" y="3765985"/>
              <a:ext cx="331231" cy="1602691"/>
            </a:xfrm>
            <a:prstGeom prst="curvedRightArrow">
              <a:avLst/>
            </a:prstGeom>
            <a:solidFill>
              <a:srgbClr val="FF0000"/>
            </a:solidFill>
            <a:ln w="12700" cap="flat" cmpd="sng" algn="ctr">
              <a:solidFill>
                <a:srgbClr val="FF0000"/>
              </a:solidFill>
              <a:prstDash val="solid"/>
              <a:miter lim="800000"/>
            </a:ln>
            <a:effectLst/>
          </p:spPr>
          <p:txBody>
            <a:bodyPr rtlCol="0" anchor="ctr"/>
            <a:lstStyle/>
            <a:p>
              <a:pPr algn="ctr">
                <a:defRPr/>
              </a:pPr>
              <a:endParaRPr lang="en-US" kern="0" dirty="0">
                <a:solidFill>
                  <a:prstClr val="black"/>
                </a:solidFill>
                <a:latin typeface="Calibri" panose="020F0502020204030204"/>
              </a:endParaRPr>
            </a:p>
          </p:txBody>
        </p:sp>
        <p:sp>
          <p:nvSpPr>
            <p:cNvPr id="46" name="Curved Right Arrow 22">
              <a:extLst>
                <a:ext uri="{FF2B5EF4-FFF2-40B4-BE49-F238E27FC236}">
                  <a16:creationId xmlns:a16="http://schemas.microsoft.com/office/drawing/2014/main" id="{533A4D9E-8E45-48CF-83BB-C7B2E5E1B030}"/>
                </a:ext>
              </a:extLst>
            </p:cNvPr>
            <p:cNvSpPr/>
            <p:nvPr/>
          </p:nvSpPr>
          <p:spPr>
            <a:xfrm>
              <a:off x="5023839" y="3573962"/>
              <a:ext cx="331231" cy="1602691"/>
            </a:xfrm>
            <a:prstGeom prst="curvedRightArrow">
              <a:avLst/>
            </a:prstGeom>
            <a:solidFill>
              <a:srgbClr val="FF0000"/>
            </a:solidFill>
            <a:ln w="12700" cap="flat" cmpd="sng" algn="ctr">
              <a:solidFill>
                <a:srgbClr val="FF0000"/>
              </a:solidFill>
              <a:prstDash val="solid"/>
              <a:miter lim="800000"/>
            </a:ln>
            <a:effectLst/>
          </p:spPr>
          <p:txBody>
            <a:bodyPr rtlCol="0" anchor="ctr"/>
            <a:lstStyle/>
            <a:p>
              <a:pPr algn="ctr">
                <a:defRPr/>
              </a:pPr>
              <a:endParaRPr lang="en-US" kern="0" dirty="0">
                <a:solidFill>
                  <a:prstClr val="black"/>
                </a:solidFill>
                <a:latin typeface="Calibri" panose="020F0502020204030204"/>
              </a:endParaRPr>
            </a:p>
          </p:txBody>
        </p:sp>
      </p:grpSp>
      <p:sp>
        <p:nvSpPr>
          <p:cNvPr id="48" name="TextBox 47">
            <a:extLst>
              <a:ext uri="{FF2B5EF4-FFF2-40B4-BE49-F238E27FC236}">
                <a16:creationId xmlns:a16="http://schemas.microsoft.com/office/drawing/2014/main" id="{D0DA6AF1-E4EB-4E03-90D0-0BB091E273AF}"/>
              </a:ext>
            </a:extLst>
          </p:cNvPr>
          <p:cNvSpPr txBox="1"/>
          <p:nvPr/>
        </p:nvSpPr>
        <p:spPr>
          <a:xfrm>
            <a:off x="6158162" y="6067345"/>
            <a:ext cx="4267200" cy="646331"/>
          </a:xfrm>
          <a:prstGeom prst="rect">
            <a:avLst/>
          </a:prstGeom>
          <a:gradFill rotWithShape="1">
            <a:gsLst>
              <a:gs pos="0">
                <a:srgbClr val="4472C4">
                  <a:lumMod val="110000"/>
                  <a:satMod val="105000"/>
                  <a:tint val="67000"/>
                </a:srgbClr>
              </a:gs>
              <a:gs pos="50000">
                <a:srgbClr val="4472C4">
                  <a:lumMod val="105000"/>
                  <a:satMod val="103000"/>
                  <a:tint val="73000"/>
                </a:srgbClr>
              </a:gs>
              <a:gs pos="100000">
                <a:srgbClr val="4472C4">
                  <a:lumMod val="105000"/>
                  <a:satMod val="109000"/>
                  <a:tint val="81000"/>
                </a:srgbClr>
              </a:gs>
            </a:gsLst>
            <a:lin ang="5400000" scaled="0"/>
          </a:gradFill>
          <a:ln w="6350" cap="flat" cmpd="sng" algn="ctr">
            <a:solidFill>
              <a:srgbClr val="4472C4"/>
            </a:solidFill>
            <a:prstDash val="solid"/>
            <a:miter lim="800000"/>
          </a:ln>
          <a:effectLst/>
        </p:spPr>
        <p:txBody>
          <a:bodyPr wrap="square" rtlCol="0">
            <a:spAutoFit/>
          </a:bodyPr>
          <a:lstStyle/>
          <a:p>
            <a:pPr>
              <a:defRPr/>
            </a:pPr>
            <a:r>
              <a:rPr lang="en-US" sz="1200" b="1" kern="0" dirty="0">
                <a:solidFill>
                  <a:prstClr val="black"/>
                </a:solidFill>
                <a:latin typeface="Calibri" panose="020F0502020204030204"/>
              </a:rPr>
              <a:t>*</a:t>
            </a:r>
            <a:r>
              <a:rPr lang="en-US" sz="1200" b="1" i="1" kern="0" dirty="0">
                <a:solidFill>
                  <a:prstClr val="black"/>
                </a:solidFill>
                <a:latin typeface="Calibri" panose="020F0502020204030204"/>
              </a:rPr>
              <a:t>Note: Curriculum proposals are reviewed in the order in which they are submitted into the COCI queue, to include revision requests resubmitted to CCCCO for review </a:t>
            </a:r>
          </a:p>
        </p:txBody>
      </p:sp>
      <p:pic>
        <p:nvPicPr>
          <p:cNvPr id="49" name="Picture 48">
            <a:extLst>
              <a:ext uri="{FF2B5EF4-FFF2-40B4-BE49-F238E27FC236}">
                <a16:creationId xmlns:a16="http://schemas.microsoft.com/office/drawing/2014/main" id="{56A22855-930C-4F23-A190-1B77E88005D2}"/>
              </a:ext>
            </a:extLst>
          </p:cNvPr>
          <p:cNvPicPr>
            <a:picLocks noChangeAspect="1"/>
          </p:cNvPicPr>
          <p:nvPr/>
        </p:nvPicPr>
        <p:blipFill>
          <a:blip r:embed="rId8"/>
          <a:stretch>
            <a:fillRect/>
          </a:stretch>
        </p:blipFill>
        <p:spPr>
          <a:xfrm>
            <a:off x="7726984" y="4105405"/>
            <a:ext cx="1807651" cy="1773016"/>
          </a:xfrm>
          <a:prstGeom prst="rect">
            <a:avLst/>
          </a:prstGeom>
        </p:spPr>
      </p:pic>
      <p:grpSp>
        <p:nvGrpSpPr>
          <p:cNvPr id="51" name="Group 50">
            <a:extLst>
              <a:ext uri="{FF2B5EF4-FFF2-40B4-BE49-F238E27FC236}">
                <a16:creationId xmlns:a16="http://schemas.microsoft.com/office/drawing/2014/main" id="{45509F6F-A0FD-4210-ADD4-36DD78B8C8BF}"/>
              </a:ext>
            </a:extLst>
          </p:cNvPr>
          <p:cNvGrpSpPr/>
          <p:nvPr/>
        </p:nvGrpSpPr>
        <p:grpSpPr>
          <a:xfrm>
            <a:off x="1943195" y="4905947"/>
            <a:ext cx="3154604" cy="1602691"/>
            <a:chOff x="274396" y="4697140"/>
            <a:chExt cx="4014937" cy="1996978"/>
          </a:xfrm>
        </p:grpSpPr>
        <p:pic>
          <p:nvPicPr>
            <p:cNvPr id="47" name="Picture 2" descr="http://blog.digstudent.co.uk/wp-content/uploads/2015/01/Revision-Tips.jpg">
              <a:extLst>
                <a:ext uri="{FF2B5EF4-FFF2-40B4-BE49-F238E27FC236}">
                  <a16:creationId xmlns:a16="http://schemas.microsoft.com/office/drawing/2014/main" id="{17C657E1-A0C3-4EE2-BA7A-9A33B8D49012}"/>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4396" y="4697140"/>
              <a:ext cx="4014937" cy="1996978"/>
            </a:xfrm>
            <a:prstGeom prst="rect">
              <a:avLst/>
            </a:prstGeom>
            <a:noFill/>
            <a:ln>
              <a:solidFill>
                <a:sysClr val="windowText" lastClr="000000"/>
              </a:solidFill>
            </a:ln>
            <a:extLst>
              <a:ext uri="{909E8E84-426E-40DD-AFC4-6F175D3DCCD1}">
                <a14:hiddenFill xmlns:a14="http://schemas.microsoft.com/office/drawing/2010/main">
                  <a:solidFill>
                    <a:srgbClr val="FFFFFF"/>
                  </a:solidFill>
                </a14:hiddenFill>
              </a:ext>
            </a:extLst>
          </p:spPr>
        </p:pic>
        <p:pic>
          <p:nvPicPr>
            <p:cNvPr id="50" name="Picture 49">
              <a:extLst>
                <a:ext uri="{FF2B5EF4-FFF2-40B4-BE49-F238E27FC236}">
                  <a16:creationId xmlns:a16="http://schemas.microsoft.com/office/drawing/2014/main" id="{4171282A-E511-4671-89F8-D07A68467047}"/>
                </a:ext>
              </a:extLst>
            </p:cNvPr>
            <p:cNvPicPr>
              <a:picLocks noChangeAspect="1"/>
            </p:cNvPicPr>
            <p:nvPr/>
          </p:nvPicPr>
          <p:blipFill>
            <a:blip r:embed="rId10"/>
            <a:stretch>
              <a:fillRect/>
            </a:stretch>
          </p:blipFill>
          <p:spPr>
            <a:xfrm>
              <a:off x="381000" y="6024631"/>
              <a:ext cx="2133600" cy="663438"/>
            </a:xfrm>
            <a:prstGeom prst="rect">
              <a:avLst/>
            </a:prstGeom>
          </p:spPr>
        </p:pic>
      </p:grpSp>
    </p:spTree>
    <p:extLst>
      <p:ext uri="{BB962C8B-B14F-4D97-AF65-F5344CB8AC3E}">
        <p14:creationId xmlns:p14="http://schemas.microsoft.com/office/powerpoint/2010/main" val="40412737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Program Submission</a:t>
            </a:r>
          </a:p>
        </p:txBody>
      </p:sp>
      <p:grpSp>
        <p:nvGrpSpPr>
          <p:cNvPr id="5" name="Group 4">
            <a:extLst>
              <a:ext uri="{FF2B5EF4-FFF2-40B4-BE49-F238E27FC236}">
                <a16:creationId xmlns:a16="http://schemas.microsoft.com/office/drawing/2014/main" id="{8949936D-97C5-4F9A-97C7-48A6F35E00A3}"/>
              </a:ext>
            </a:extLst>
          </p:cNvPr>
          <p:cNvGrpSpPr/>
          <p:nvPr/>
        </p:nvGrpSpPr>
        <p:grpSpPr>
          <a:xfrm>
            <a:off x="1783080" y="1386840"/>
            <a:ext cx="8656320" cy="5166358"/>
            <a:chOff x="259080" y="1386840"/>
            <a:chExt cx="8656320" cy="5166358"/>
          </a:xfrm>
        </p:grpSpPr>
        <p:sp>
          <p:nvSpPr>
            <p:cNvPr id="6" name="Freeform: Shape 5">
              <a:extLst>
                <a:ext uri="{FF2B5EF4-FFF2-40B4-BE49-F238E27FC236}">
                  <a16:creationId xmlns:a16="http://schemas.microsoft.com/office/drawing/2014/main" id="{591B4A88-DC45-431A-98BC-15D23646BD34}"/>
                </a:ext>
              </a:extLst>
            </p:cNvPr>
            <p:cNvSpPr/>
            <p:nvPr/>
          </p:nvSpPr>
          <p:spPr>
            <a:xfrm>
              <a:off x="259080" y="1386840"/>
              <a:ext cx="8656320" cy="1541144"/>
            </a:xfrm>
            <a:custGeom>
              <a:avLst/>
              <a:gdLst>
                <a:gd name="connsiteX0" fmla="*/ 0 w 8656320"/>
                <a:gd name="connsiteY0" fmla="*/ 164782 h 1647824"/>
                <a:gd name="connsiteX1" fmla="*/ 164782 w 8656320"/>
                <a:gd name="connsiteY1" fmla="*/ 0 h 1647824"/>
                <a:gd name="connsiteX2" fmla="*/ 8491538 w 8656320"/>
                <a:gd name="connsiteY2" fmla="*/ 0 h 1647824"/>
                <a:gd name="connsiteX3" fmla="*/ 8656320 w 8656320"/>
                <a:gd name="connsiteY3" fmla="*/ 164782 h 1647824"/>
                <a:gd name="connsiteX4" fmla="*/ 8656320 w 8656320"/>
                <a:gd name="connsiteY4" fmla="*/ 1483042 h 1647824"/>
                <a:gd name="connsiteX5" fmla="*/ 8491538 w 8656320"/>
                <a:gd name="connsiteY5" fmla="*/ 1647824 h 1647824"/>
                <a:gd name="connsiteX6" fmla="*/ 164782 w 8656320"/>
                <a:gd name="connsiteY6" fmla="*/ 1647824 h 1647824"/>
                <a:gd name="connsiteX7" fmla="*/ 0 w 8656320"/>
                <a:gd name="connsiteY7" fmla="*/ 1483042 h 1647824"/>
                <a:gd name="connsiteX8" fmla="*/ 0 w 8656320"/>
                <a:gd name="connsiteY8" fmla="*/ 164782 h 16478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56320" h="1647824">
                  <a:moveTo>
                    <a:pt x="0" y="164782"/>
                  </a:moveTo>
                  <a:cubicBezTo>
                    <a:pt x="0" y="73775"/>
                    <a:pt x="73775" y="0"/>
                    <a:pt x="164782" y="0"/>
                  </a:cubicBezTo>
                  <a:lnTo>
                    <a:pt x="8491538" y="0"/>
                  </a:lnTo>
                  <a:cubicBezTo>
                    <a:pt x="8582545" y="0"/>
                    <a:pt x="8656320" y="73775"/>
                    <a:pt x="8656320" y="164782"/>
                  </a:cubicBezTo>
                  <a:lnTo>
                    <a:pt x="8656320" y="1483042"/>
                  </a:lnTo>
                  <a:cubicBezTo>
                    <a:pt x="8656320" y="1574049"/>
                    <a:pt x="8582545" y="1647824"/>
                    <a:pt x="8491538" y="1647824"/>
                  </a:cubicBezTo>
                  <a:lnTo>
                    <a:pt x="164782" y="1647824"/>
                  </a:lnTo>
                  <a:cubicBezTo>
                    <a:pt x="73775" y="1647824"/>
                    <a:pt x="0" y="1574049"/>
                    <a:pt x="0" y="1483042"/>
                  </a:cubicBezTo>
                  <a:lnTo>
                    <a:pt x="0" y="164782"/>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979866" tIns="83820" rIns="83821" bIns="83820" numCol="1" spcCol="1270" anchor="ctr" anchorCtr="0">
              <a:noAutofit/>
            </a:bodyPr>
            <a:lstStyle/>
            <a:p>
              <a:pPr defTabSz="977900">
                <a:lnSpc>
                  <a:spcPct val="90000"/>
                </a:lnSpc>
                <a:spcBef>
                  <a:spcPct val="0"/>
                </a:spcBef>
                <a:spcAft>
                  <a:spcPct val="35000"/>
                </a:spcAft>
              </a:pPr>
              <a:r>
                <a:rPr lang="en-US" sz="2400" dirty="0"/>
                <a:t>Courses must first be approved before the college can submit a proposal for a new CDCP program  </a:t>
              </a:r>
            </a:p>
          </p:txBody>
        </p:sp>
        <p:sp>
          <p:nvSpPr>
            <p:cNvPr id="8" name="Freeform: Shape 7">
              <a:extLst>
                <a:ext uri="{FF2B5EF4-FFF2-40B4-BE49-F238E27FC236}">
                  <a16:creationId xmlns:a16="http://schemas.microsoft.com/office/drawing/2014/main" id="{9CB78638-95E9-4A4A-AE49-2359EF8E97A9}"/>
                </a:ext>
              </a:extLst>
            </p:cNvPr>
            <p:cNvSpPr/>
            <p:nvPr/>
          </p:nvSpPr>
          <p:spPr>
            <a:xfrm>
              <a:off x="259080" y="3092767"/>
              <a:ext cx="8656320" cy="1647824"/>
            </a:xfrm>
            <a:custGeom>
              <a:avLst/>
              <a:gdLst>
                <a:gd name="connsiteX0" fmla="*/ 0 w 8656320"/>
                <a:gd name="connsiteY0" fmla="*/ 164782 h 1647824"/>
                <a:gd name="connsiteX1" fmla="*/ 164782 w 8656320"/>
                <a:gd name="connsiteY1" fmla="*/ 0 h 1647824"/>
                <a:gd name="connsiteX2" fmla="*/ 8491538 w 8656320"/>
                <a:gd name="connsiteY2" fmla="*/ 0 h 1647824"/>
                <a:gd name="connsiteX3" fmla="*/ 8656320 w 8656320"/>
                <a:gd name="connsiteY3" fmla="*/ 164782 h 1647824"/>
                <a:gd name="connsiteX4" fmla="*/ 8656320 w 8656320"/>
                <a:gd name="connsiteY4" fmla="*/ 1483042 h 1647824"/>
                <a:gd name="connsiteX5" fmla="*/ 8491538 w 8656320"/>
                <a:gd name="connsiteY5" fmla="*/ 1647824 h 1647824"/>
                <a:gd name="connsiteX6" fmla="*/ 164782 w 8656320"/>
                <a:gd name="connsiteY6" fmla="*/ 1647824 h 1647824"/>
                <a:gd name="connsiteX7" fmla="*/ 0 w 8656320"/>
                <a:gd name="connsiteY7" fmla="*/ 1483042 h 1647824"/>
                <a:gd name="connsiteX8" fmla="*/ 0 w 8656320"/>
                <a:gd name="connsiteY8" fmla="*/ 164782 h 16478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56320" h="1647824">
                  <a:moveTo>
                    <a:pt x="0" y="164782"/>
                  </a:moveTo>
                  <a:cubicBezTo>
                    <a:pt x="0" y="73775"/>
                    <a:pt x="73775" y="0"/>
                    <a:pt x="164782" y="0"/>
                  </a:cubicBezTo>
                  <a:lnTo>
                    <a:pt x="8491538" y="0"/>
                  </a:lnTo>
                  <a:cubicBezTo>
                    <a:pt x="8582545" y="0"/>
                    <a:pt x="8656320" y="73775"/>
                    <a:pt x="8656320" y="164782"/>
                  </a:cubicBezTo>
                  <a:lnTo>
                    <a:pt x="8656320" y="1483042"/>
                  </a:lnTo>
                  <a:cubicBezTo>
                    <a:pt x="8656320" y="1574049"/>
                    <a:pt x="8582545" y="1647824"/>
                    <a:pt x="8491538" y="1647824"/>
                  </a:cubicBezTo>
                  <a:lnTo>
                    <a:pt x="164782" y="1647824"/>
                  </a:lnTo>
                  <a:cubicBezTo>
                    <a:pt x="73775" y="1647824"/>
                    <a:pt x="0" y="1574049"/>
                    <a:pt x="0" y="1483042"/>
                  </a:cubicBezTo>
                  <a:lnTo>
                    <a:pt x="0" y="164782"/>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979866" tIns="83820" rIns="83821" bIns="83820" numCol="1" spcCol="1270" anchor="ctr" anchorCtr="0">
              <a:noAutofit/>
            </a:bodyPr>
            <a:lstStyle/>
            <a:p>
              <a:pPr defTabSz="977900">
                <a:lnSpc>
                  <a:spcPct val="90000"/>
                </a:lnSpc>
                <a:spcBef>
                  <a:spcPct val="0"/>
                </a:spcBef>
                <a:spcAft>
                  <a:spcPct val="35000"/>
                </a:spcAft>
              </a:pPr>
              <a:r>
                <a:rPr lang="en-US" sz="2400" dirty="0"/>
                <a:t>CDCP funding for courses that are part of a CDCP program cannot be received until the program is approved </a:t>
              </a:r>
            </a:p>
          </p:txBody>
        </p:sp>
        <p:sp>
          <p:nvSpPr>
            <p:cNvPr id="10" name="Freeform: Shape 9">
              <a:extLst>
                <a:ext uri="{FF2B5EF4-FFF2-40B4-BE49-F238E27FC236}">
                  <a16:creationId xmlns:a16="http://schemas.microsoft.com/office/drawing/2014/main" id="{F48C5015-CD96-4BE4-9D98-2FEA7484BFB5}"/>
                </a:ext>
              </a:extLst>
            </p:cNvPr>
            <p:cNvSpPr/>
            <p:nvPr/>
          </p:nvSpPr>
          <p:spPr>
            <a:xfrm>
              <a:off x="259080" y="4905374"/>
              <a:ext cx="8656320" cy="1647824"/>
            </a:xfrm>
            <a:custGeom>
              <a:avLst/>
              <a:gdLst>
                <a:gd name="connsiteX0" fmla="*/ 0 w 8656320"/>
                <a:gd name="connsiteY0" fmla="*/ 164782 h 1647824"/>
                <a:gd name="connsiteX1" fmla="*/ 164782 w 8656320"/>
                <a:gd name="connsiteY1" fmla="*/ 0 h 1647824"/>
                <a:gd name="connsiteX2" fmla="*/ 8491538 w 8656320"/>
                <a:gd name="connsiteY2" fmla="*/ 0 h 1647824"/>
                <a:gd name="connsiteX3" fmla="*/ 8656320 w 8656320"/>
                <a:gd name="connsiteY3" fmla="*/ 164782 h 1647824"/>
                <a:gd name="connsiteX4" fmla="*/ 8656320 w 8656320"/>
                <a:gd name="connsiteY4" fmla="*/ 1483042 h 1647824"/>
                <a:gd name="connsiteX5" fmla="*/ 8491538 w 8656320"/>
                <a:gd name="connsiteY5" fmla="*/ 1647824 h 1647824"/>
                <a:gd name="connsiteX6" fmla="*/ 164782 w 8656320"/>
                <a:gd name="connsiteY6" fmla="*/ 1647824 h 1647824"/>
                <a:gd name="connsiteX7" fmla="*/ 0 w 8656320"/>
                <a:gd name="connsiteY7" fmla="*/ 1483042 h 1647824"/>
                <a:gd name="connsiteX8" fmla="*/ 0 w 8656320"/>
                <a:gd name="connsiteY8" fmla="*/ 164782 h 16478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56320" h="1647824">
                  <a:moveTo>
                    <a:pt x="0" y="164782"/>
                  </a:moveTo>
                  <a:cubicBezTo>
                    <a:pt x="0" y="73775"/>
                    <a:pt x="73775" y="0"/>
                    <a:pt x="164782" y="0"/>
                  </a:cubicBezTo>
                  <a:lnTo>
                    <a:pt x="8491538" y="0"/>
                  </a:lnTo>
                  <a:cubicBezTo>
                    <a:pt x="8582545" y="0"/>
                    <a:pt x="8656320" y="73775"/>
                    <a:pt x="8656320" y="164782"/>
                  </a:cubicBezTo>
                  <a:lnTo>
                    <a:pt x="8656320" y="1483042"/>
                  </a:lnTo>
                  <a:cubicBezTo>
                    <a:pt x="8656320" y="1574049"/>
                    <a:pt x="8582545" y="1647824"/>
                    <a:pt x="8491538" y="1647824"/>
                  </a:cubicBezTo>
                  <a:lnTo>
                    <a:pt x="164782" y="1647824"/>
                  </a:lnTo>
                  <a:cubicBezTo>
                    <a:pt x="73775" y="1647824"/>
                    <a:pt x="0" y="1574049"/>
                    <a:pt x="0" y="1483042"/>
                  </a:cubicBezTo>
                  <a:lnTo>
                    <a:pt x="0" y="164782"/>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979866" tIns="83820" rIns="83821" bIns="83820" numCol="1" spcCol="1270" anchor="ctr" anchorCtr="0">
              <a:noAutofit/>
            </a:bodyPr>
            <a:lstStyle/>
            <a:p>
              <a:pPr defTabSz="977900">
                <a:lnSpc>
                  <a:spcPct val="90000"/>
                </a:lnSpc>
                <a:spcBef>
                  <a:spcPct val="0"/>
                </a:spcBef>
                <a:spcAft>
                  <a:spcPct val="35000"/>
                </a:spcAft>
              </a:pPr>
              <a:r>
                <a:rPr lang="en-US" sz="2400" dirty="0"/>
                <a:t>Cannot divide a class that is 110 hours or less into two courses to create a certificate </a:t>
              </a:r>
            </a:p>
          </p:txBody>
        </p:sp>
      </p:grpSp>
      <p:pic>
        <p:nvPicPr>
          <p:cNvPr id="14" name="Picture 13">
            <a:extLst>
              <a:ext uri="{FF2B5EF4-FFF2-40B4-BE49-F238E27FC236}">
                <a16:creationId xmlns:a16="http://schemas.microsoft.com/office/drawing/2014/main" id="{432A2338-D28B-4836-974F-95889B91DBD8}"/>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foregroundMark x1="70874" y1="26750" x2="70874" y2="26750"/>
                        <a14:foregroundMark x1="47573" y1="42750" x2="47573" y2="42750"/>
                        <a14:foregroundMark x1="53074" y1="36250" x2="53074" y2="36250"/>
                        <a14:foregroundMark x1="69579" y1="46250" x2="69579" y2="46250"/>
                        <a14:foregroundMark x1="53722" y1="58250" x2="53074" y2="61250"/>
                        <a14:foregroundMark x1="43366" y1="47250" x2="43366" y2="47250"/>
                      </a14:backgroundRemoval>
                    </a14:imgEffect>
                  </a14:imgLayer>
                </a14:imgProps>
              </a:ext>
            </a:extLst>
          </a:blip>
          <a:stretch>
            <a:fillRect/>
          </a:stretch>
        </p:blipFill>
        <p:spPr>
          <a:xfrm>
            <a:off x="1981201" y="4791551"/>
            <a:ext cx="1448801" cy="1875471"/>
          </a:xfrm>
          <a:prstGeom prst="rect">
            <a:avLst/>
          </a:prstGeom>
        </p:spPr>
      </p:pic>
      <p:pic>
        <p:nvPicPr>
          <p:cNvPr id="16" name="Picture 15">
            <a:extLst>
              <a:ext uri="{FF2B5EF4-FFF2-40B4-BE49-F238E27FC236}">
                <a16:creationId xmlns:a16="http://schemas.microsoft.com/office/drawing/2014/main" id="{B3234CA4-1BCE-41CC-AE3B-6DFAF81038D0}"/>
              </a:ext>
            </a:extLst>
          </p:cNvPr>
          <p:cNvPicPr>
            <a:picLocks noChangeAspect="1"/>
          </p:cNvPicPr>
          <p:nvPr/>
        </p:nvPicPr>
        <p:blipFill>
          <a:blip r:embed="rId5">
            <a:extLst/>
          </a:blip>
          <a:stretch>
            <a:fillRect/>
          </a:stretch>
        </p:blipFill>
        <p:spPr>
          <a:xfrm>
            <a:off x="1752600" y="1128297"/>
            <a:ext cx="1857876" cy="1951550"/>
          </a:xfrm>
          <a:prstGeom prst="rect">
            <a:avLst/>
          </a:prstGeom>
        </p:spPr>
      </p:pic>
      <p:pic>
        <p:nvPicPr>
          <p:cNvPr id="17" name="Picture 16">
            <a:extLst>
              <a:ext uri="{FF2B5EF4-FFF2-40B4-BE49-F238E27FC236}">
                <a16:creationId xmlns:a16="http://schemas.microsoft.com/office/drawing/2014/main" id="{34A7815E-BDEA-4B5A-8179-BC71F2BD1791}"/>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10000" b="90000" l="10000" r="90000">
                        <a14:foregroundMark x1="48571" y1="10526" x2="48571" y2="10526"/>
                        <a14:foregroundMark x1="46000" y1="19474" x2="46000" y2="19474"/>
                        <a14:foregroundMark x1="46000" y1="41579" x2="46000" y2="41579"/>
                        <a14:foregroundMark x1="37714" y1="55789" x2="37714" y2="55789"/>
                      </a14:backgroundRemoval>
                    </a14:imgEffect>
                    <a14:imgEffect>
                      <a14:saturation sat="0"/>
                    </a14:imgEffect>
                  </a14:imgLayer>
                </a14:imgProps>
              </a:ext>
            </a:extLst>
          </a:blip>
          <a:stretch>
            <a:fillRect/>
          </a:stretch>
        </p:blipFill>
        <p:spPr>
          <a:xfrm>
            <a:off x="1564744" y="3193672"/>
            <a:ext cx="2475858" cy="1344037"/>
          </a:xfrm>
          <a:prstGeom prst="rect">
            <a:avLst/>
          </a:prstGeom>
        </p:spPr>
      </p:pic>
    </p:spTree>
    <p:extLst>
      <p:ext uri="{BB962C8B-B14F-4D97-AF65-F5344CB8AC3E}">
        <p14:creationId xmlns:p14="http://schemas.microsoft.com/office/powerpoint/2010/main" val="38049611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8AA32-6D82-2C40-8E9A-CEFA53A23388}"/>
              </a:ext>
            </a:extLst>
          </p:cNvPr>
          <p:cNvSpPr>
            <a:spLocks noGrp="1"/>
          </p:cNvSpPr>
          <p:nvPr>
            <p:ph type="title"/>
          </p:nvPr>
        </p:nvSpPr>
        <p:spPr>
          <a:solidFill>
            <a:schemeClr val="accent6">
              <a:lumMod val="40000"/>
              <a:lumOff val="60000"/>
            </a:schemeClr>
          </a:solidFill>
        </p:spPr>
        <p:txBody>
          <a:bodyPr/>
          <a:lstStyle/>
          <a:p>
            <a:pPr algn="ctr"/>
            <a:r>
              <a:rPr lang="en-US" b="1" dirty="0"/>
              <a:t>Change is </a:t>
            </a:r>
            <a:r>
              <a:rPr lang="en-US" b="1" dirty="0" err="1"/>
              <a:t>A’Coming</a:t>
            </a:r>
            <a:r>
              <a:rPr lang="en-US" b="1" dirty="0"/>
              <a:t>!</a:t>
            </a:r>
            <a:r>
              <a:rPr lang="en-US" dirty="0"/>
              <a:t>   </a:t>
            </a:r>
            <a:r>
              <a:rPr lang="en-US" b="1" dirty="0"/>
              <a:t>not approved yet</a:t>
            </a:r>
          </a:p>
        </p:txBody>
      </p:sp>
      <p:sp>
        <p:nvSpPr>
          <p:cNvPr id="3" name="Content Placeholder 2">
            <a:extLst>
              <a:ext uri="{FF2B5EF4-FFF2-40B4-BE49-F238E27FC236}">
                <a16:creationId xmlns:a16="http://schemas.microsoft.com/office/drawing/2014/main" id="{3F299083-2E37-E24D-9C0A-1C7DCEF4482D}"/>
              </a:ext>
            </a:extLst>
          </p:cNvPr>
          <p:cNvSpPr>
            <a:spLocks noGrp="1"/>
          </p:cNvSpPr>
          <p:nvPr>
            <p:ph idx="1"/>
          </p:nvPr>
        </p:nvSpPr>
        <p:spPr>
          <a:xfrm>
            <a:off x="838200" y="2121407"/>
            <a:ext cx="10878312" cy="4055555"/>
          </a:xfrm>
        </p:spPr>
        <p:txBody>
          <a:bodyPr>
            <a:normAutofit fontScale="92500" lnSpcReduction="20000"/>
          </a:bodyPr>
          <a:lstStyle/>
          <a:p>
            <a:pPr marL="0" indent="0">
              <a:buClr>
                <a:srgbClr val="0070C0"/>
              </a:buClr>
              <a:buNone/>
            </a:pPr>
            <a:r>
              <a:rPr lang="en-US" b="1" u="sng" dirty="0">
                <a:cs typeface="Times New Roman" panose="02020603050405020304" pitchFamily="18" charset="0"/>
              </a:rPr>
              <a:t>Streamline noncredit approval process to achieve parity with credit </a:t>
            </a:r>
          </a:p>
          <a:p>
            <a:pPr>
              <a:buClr>
                <a:srgbClr val="0070C0"/>
              </a:buClr>
            </a:pPr>
            <a:r>
              <a:rPr lang="en-US" dirty="0">
                <a:cs typeface="Times New Roman" panose="02020603050405020304" pitchFamily="18" charset="0"/>
              </a:rPr>
              <a:t>Recommended by Curriculum Committee/Academic Senate </a:t>
            </a:r>
          </a:p>
          <a:p>
            <a:pPr>
              <a:buClr>
                <a:srgbClr val="0070C0"/>
              </a:buClr>
            </a:pPr>
            <a:r>
              <a:rPr lang="en-US" dirty="0">
                <a:cs typeface="Times New Roman" panose="02020603050405020304" pitchFamily="18" charset="0"/>
              </a:rPr>
              <a:t>Approved by Local Board of Trustees </a:t>
            </a:r>
          </a:p>
          <a:p>
            <a:pPr>
              <a:buClr>
                <a:srgbClr val="0070C0"/>
              </a:buClr>
            </a:pPr>
            <a:r>
              <a:rPr lang="en-US" dirty="0">
                <a:cs typeface="Times New Roman" panose="02020603050405020304" pitchFamily="18" charset="0"/>
              </a:rPr>
              <a:t>Chaptered by the Chancellor’s Office </a:t>
            </a:r>
          </a:p>
          <a:p>
            <a:pPr>
              <a:buClr>
                <a:srgbClr val="0070C0"/>
              </a:buClr>
            </a:pPr>
            <a:r>
              <a:rPr lang="en-US" dirty="0">
                <a:cs typeface="Times New Roman" panose="02020603050405020304" pitchFamily="18" charset="0"/>
              </a:rPr>
              <a:t>Certified by the Curriculum Chair, CIO, Academic Senate President, CEO:</a:t>
            </a:r>
          </a:p>
          <a:p>
            <a:pPr lvl="1">
              <a:buClr>
                <a:srgbClr val="0070C0"/>
              </a:buClr>
            </a:pPr>
            <a:r>
              <a:rPr lang="en-US" dirty="0">
                <a:cs typeface="Times New Roman" panose="02020603050405020304" pitchFamily="18" charset="0"/>
              </a:rPr>
              <a:t>All noncredit courses</a:t>
            </a:r>
          </a:p>
          <a:p>
            <a:pPr lvl="1">
              <a:buClr>
                <a:srgbClr val="0070C0"/>
              </a:buClr>
            </a:pPr>
            <a:r>
              <a:rPr lang="en-US" dirty="0">
                <a:cs typeface="Times New Roman" panose="02020603050405020304" pitchFamily="18" charset="0"/>
              </a:rPr>
              <a:t>Modified noncredit programs</a:t>
            </a:r>
          </a:p>
          <a:p>
            <a:pPr lvl="1">
              <a:buClr>
                <a:srgbClr val="0070C0"/>
              </a:buClr>
            </a:pPr>
            <a:r>
              <a:rPr lang="en-US" dirty="0">
                <a:cs typeface="Times New Roman" panose="02020603050405020304" pitchFamily="18" charset="0"/>
              </a:rPr>
              <a:t>New noncredit programs with the exception of CDCP short-term vocational noncredit programs</a:t>
            </a:r>
          </a:p>
          <a:p>
            <a:pPr>
              <a:buClr>
                <a:srgbClr val="0070C0"/>
              </a:buClr>
            </a:pPr>
            <a:r>
              <a:rPr lang="en-US" dirty="0">
                <a:cs typeface="Times New Roman" panose="02020603050405020304" pitchFamily="18" charset="0"/>
              </a:rPr>
              <a:t>The Chancellor may at any time limit or terminate the college district’s ability to self-certify such curriculum.</a:t>
            </a:r>
          </a:p>
          <a:p>
            <a:endParaRPr lang="en-US" dirty="0"/>
          </a:p>
        </p:txBody>
      </p:sp>
    </p:spTree>
    <p:extLst>
      <p:ext uri="{BB962C8B-B14F-4D97-AF65-F5344CB8AC3E}">
        <p14:creationId xmlns:p14="http://schemas.microsoft.com/office/powerpoint/2010/main" val="42354796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70855-EF0C-9540-9AA1-0A600602AE54}"/>
              </a:ext>
            </a:extLst>
          </p:cNvPr>
          <p:cNvSpPr>
            <a:spLocks noGrp="1"/>
          </p:cNvSpPr>
          <p:nvPr>
            <p:ph type="title"/>
          </p:nvPr>
        </p:nvSpPr>
        <p:spPr>
          <a:solidFill>
            <a:schemeClr val="accent6">
              <a:lumMod val="40000"/>
              <a:lumOff val="60000"/>
            </a:schemeClr>
          </a:solidFill>
        </p:spPr>
        <p:txBody>
          <a:bodyPr/>
          <a:lstStyle/>
          <a:p>
            <a:r>
              <a:rPr lang="en-US" dirty="0"/>
              <a:t>     Exception to Noncredit Approval Process</a:t>
            </a:r>
          </a:p>
        </p:txBody>
      </p:sp>
      <p:sp>
        <p:nvSpPr>
          <p:cNvPr id="3" name="Content Placeholder 2">
            <a:extLst>
              <a:ext uri="{FF2B5EF4-FFF2-40B4-BE49-F238E27FC236}">
                <a16:creationId xmlns:a16="http://schemas.microsoft.com/office/drawing/2014/main" id="{DC330920-336B-3C40-8E79-0AB7837520AA}"/>
              </a:ext>
            </a:extLst>
          </p:cNvPr>
          <p:cNvSpPr>
            <a:spLocks noGrp="1"/>
          </p:cNvSpPr>
          <p:nvPr>
            <p:ph idx="1"/>
          </p:nvPr>
        </p:nvSpPr>
        <p:spPr/>
        <p:txBody>
          <a:bodyPr/>
          <a:lstStyle/>
          <a:p>
            <a:endParaRPr lang="en-US" dirty="0"/>
          </a:p>
          <a:p>
            <a:r>
              <a:rPr lang="en-US" dirty="0"/>
              <a:t>CDCP Programs for Short-term Vocational must be submitted to Chancellor’s Office for approval</a:t>
            </a:r>
          </a:p>
          <a:p>
            <a:pPr fontAlgn="base"/>
            <a:r>
              <a:rPr lang="en-US" b="1" dirty="0"/>
              <a:t>California Code, Education Code - EDC § 84760.5  </a:t>
            </a:r>
            <a:r>
              <a:rPr lang="en-US" dirty="0"/>
              <a:t>3) Short-term vocational programs with high-employment potential, as determined by the chancellor in consultation with the Employment Development Department utilizing job demand data provided by that department.</a:t>
            </a:r>
          </a:p>
          <a:p>
            <a:r>
              <a:rPr lang="en-US" dirty="0"/>
              <a:t>Ed code changes require legislative initiative.</a:t>
            </a:r>
          </a:p>
        </p:txBody>
      </p:sp>
    </p:spTree>
    <p:extLst>
      <p:ext uri="{BB962C8B-B14F-4D97-AF65-F5344CB8AC3E}">
        <p14:creationId xmlns:p14="http://schemas.microsoft.com/office/powerpoint/2010/main" val="4110956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AE1-46F6-304C-9041-71F30E99BD5A}"/>
              </a:ext>
            </a:extLst>
          </p:cNvPr>
          <p:cNvSpPr>
            <a:spLocks noGrp="1"/>
          </p:cNvSpPr>
          <p:nvPr>
            <p:ph type="title"/>
          </p:nvPr>
        </p:nvSpPr>
        <p:spPr>
          <a:solidFill>
            <a:schemeClr val="accent6">
              <a:lumMod val="40000"/>
              <a:lumOff val="60000"/>
            </a:schemeClr>
          </a:solidFill>
        </p:spPr>
        <p:txBody>
          <a:bodyPr/>
          <a:lstStyle/>
          <a:p>
            <a:r>
              <a:rPr lang="en-US" dirty="0"/>
              <a:t>What about Noncredit Distance Ed?</a:t>
            </a:r>
          </a:p>
        </p:txBody>
      </p:sp>
      <p:sp>
        <p:nvSpPr>
          <p:cNvPr id="3" name="Content Placeholder 2">
            <a:extLst>
              <a:ext uri="{FF2B5EF4-FFF2-40B4-BE49-F238E27FC236}">
                <a16:creationId xmlns:a16="http://schemas.microsoft.com/office/drawing/2014/main" id="{C3E2E454-D90E-124E-A60A-69DBF828756D}"/>
              </a:ext>
            </a:extLst>
          </p:cNvPr>
          <p:cNvSpPr>
            <a:spLocks noGrp="1"/>
          </p:cNvSpPr>
          <p:nvPr>
            <p:ph idx="1"/>
          </p:nvPr>
        </p:nvSpPr>
        <p:spPr/>
        <p:txBody>
          <a:bodyPr>
            <a:normAutofit lnSpcReduction="10000"/>
          </a:bodyPr>
          <a:lstStyle/>
          <a:p>
            <a:r>
              <a:rPr lang="en-US" dirty="0"/>
              <a:t>Local Curriculum approval is the same process as credit Distance Ed courses. Curriculum must be submitted with DE addendum.</a:t>
            </a:r>
          </a:p>
          <a:p>
            <a:r>
              <a:rPr lang="en-US" dirty="0"/>
              <a:t>Funding for noncredit DE courses based on different formula. Because noncredit accounting is based on positive attendance, colleges must use attendance at 20% mark and the 80% mark, not census data.</a:t>
            </a:r>
          </a:p>
          <a:p>
            <a:r>
              <a:rPr lang="en-US" dirty="0"/>
              <a:t>Difficult for colleges to make MIS adjustments to capture this information. Most schools are doing this manually.</a:t>
            </a:r>
          </a:p>
          <a:p>
            <a:r>
              <a:rPr lang="en-US" dirty="0"/>
              <a:t>Formula for noncredit DE courses does factor in outside of class hours</a:t>
            </a:r>
          </a:p>
          <a:p>
            <a:r>
              <a:rPr lang="en-US" dirty="0"/>
              <a:t>At odds with how Online College is being funded even though targeting same students as noncredit.</a:t>
            </a:r>
          </a:p>
          <a:p>
            <a:pPr marL="0" indent="0">
              <a:buNone/>
            </a:pPr>
            <a:endParaRPr lang="en-US" dirty="0"/>
          </a:p>
        </p:txBody>
      </p:sp>
    </p:spTree>
    <p:extLst>
      <p:ext uri="{BB962C8B-B14F-4D97-AF65-F5344CB8AC3E}">
        <p14:creationId xmlns:p14="http://schemas.microsoft.com/office/powerpoint/2010/main" val="24324094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ACD6A-F4FC-714D-90DD-6A6B6FA6221A}"/>
              </a:ext>
            </a:extLst>
          </p:cNvPr>
          <p:cNvSpPr>
            <a:spLocks noGrp="1"/>
          </p:cNvSpPr>
          <p:nvPr>
            <p:ph type="title"/>
          </p:nvPr>
        </p:nvSpPr>
        <p:spPr>
          <a:solidFill>
            <a:schemeClr val="accent6">
              <a:lumMod val="40000"/>
              <a:lumOff val="60000"/>
            </a:schemeClr>
          </a:solidFill>
        </p:spPr>
        <p:txBody>
          <a:bodyPr/>
          <a:lstStyle/>
          <a:p>
            <a:pPr algn="ctr"/>
            <a:r>
              <a:rPr lang="en-US" b="1" dirty="0"/>
              <a:t>Questions????</a:t>
            </a:r>
          </a:p>
        </p:txBody>
      </p:sp>
      <p:sp>
        <p:nvSpPr>
          <p:cNvPr id="3" name="Content Placeholder 2">
            <a:extLst>
              <a:ext uri="{FF2B5EF4-FFF2-40B4-BE49-F238E27FC236}">
                <a16:creationId xmlns:a16="http://schemas.microsoft.com/office/drawing/2014/main" id="{E06837EE-F5A1-8C49-AF99-AD0952579042}"/>
              </a:ext>
            </a:extLst>
          </p:cNvPr>
          <p:cNvSpPr>
            <a:spLocks noGrp="1"/>
          </p:cNvSpPr>
          <p:nvPr>
            <p:ph idx="1"/>
          </p:nvPr>
        </p:nvSpPr>
        <p:spPr/>
        <p:txBody>
          <a:bodyPr/>
          <a:lstStyle/>
          <a:p>
            <a:endParaRPr lang="en-US" dirty="0"/>
          </a:p>
          <a:p>
            <a:endParaRPr lang="en-US" dirty="0"/>
          </a:p>
          <a:p>
            <a:r>
              <a:rPr lang="en-US" dirty="0"/>
              <a:t>Thais Winsome, Mission College, </a:t>
            </a:r>
            <a:r>
              <a:rPr lang="en-US" dirty="0" err="1"/>
              <a:t>thais.winsome@missioncollege.edu</a:t>
            </a:r>
            <a:endParaRPr lang="en-US" dirty="0"/>
          </a:p>
          <a:p>
            <a:r>
              <a:rPr lang="en-US" dirty="0"/>
              <a:t>Jan Young, Glendale College, </a:t>
            </a:r>
            <a:r>
              <a:rPr lang="en-US" dirty="0" err="1"/>
              <a:t>jyoung@glendale.edu</a:t>
            </a:r>
            <a:endParaRPr lang="en-US" dirty="0"/>
          </a:p>
        </p:txBody>
      </p:sp>
    </p:spTree>
    <p:extLst>
      <p:ext uri="{BB962C8B-B14F-4D97-AF65-F5344CB8AC3E}">
        <p14:creationId xmlns:p14="http://schemas.microsoft.com/office/powerpoint/2010/main" val="3736908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dirty="0"/>
              <a:t>Eligible Noncredit Courses: Ten Categories</a:t>
            </a:r>
            <a:endParaRPr dirty="0"/>
          </a:p>
        </p:txBody>
      </p:sp>
      <p:sp>
        <p:nvSpPr>
          <p:cNvPr id="200" name="Shape 200"/>
          <p:cNvSpPr txBox="1">
            <a:spLocks noGrp="1"/>
          </p:cNvSpPr>
          <p:nvPr>
            <p:ph type="body" idx="1"/>
          </p:nvPr>
        </p:nvSpPr>
        <p:spPr>
          <a:xfrm>
            <a:off x="415600" y="1536633"/>
            <a:ext cx="5333200" cy="4555200"/>
          </a:xfrm>
          <a:prstGeom prst="rect">
            <a:avLst/>
          </a:prstGeom>
        </p:spPr>
        <p:txBody>
          <a:bodyPr spcFirstLastPara="1" vert="horz" wrap="square" lIns="121900" tIns="121900" rIns="121900" bIns="121900" rtlCol="0" anchor="t" anchorCtr="0">
            <a:noAutofit/>
          </a:bodyPr>
          <a:lstStyle/>
          <a:p>
            <a:pPr indent="-440256">
              <a:buSzPts val="1600"/>
              <a:buAutoNum type="arabicPeriod"/>
            </a:pPr>
            <a:r>
              <a:rPr lang="en" sz="2133"/>
              <a:t>English as a Second Language (ESL)*</a:t>
            </a:r>
            <a:endParaRPr sz="2133"/>
          </a:p>
          <a:p>
            <a:pPr indent="-440256">
              <a:buSzPts val="1600"/>
              <a:buAutoNum type="arabicPeriod"/>
            </a:pPr>
            <a:r>
              <a:rPr lang="en" sz="2133"/>
              <a:t>Immigrant Education</a:t>
            </a:r>
            <a:endParaRPr sz="2133"/>
          </a:p>
          <a:p>
            <a:pPr indent="-440256">
              <a:buSzPts val="1600"/>
              <a:buAutoNum type="arabicPeriod"/>
            </a:pPr>
            <a:r>
              <a:rPr lang="en" sz="2133"/>
              <a:t>Elementary and Secondary Basic Skills*</a:t>
            </a:r>
            <a:endParaRPr sz="2133"/>
          </a:p>
          <a:p>
            <a:pPr indent="-440256">
              <a:buSzPts val="1600"/>
              <a:buAutoNum type="arabicPeriod"/>
            </a:pPr>
            <a:r>
              <a:rPr lang="en" sz="2133"/>
              <a:t>Health and Safety</a:t>
            </a:r>
            <a:endParaRPr sz="2133"/>
          </a:p>
          <a:p>
            <a:pPr indent="-440256">
              <a:buSzPts val="1600"/>
              <a:buAutoNum type="arabicPeriod"/>
            </a:pPr>
            <a:r>
              <a:rPr lang="en" sz="2133"/>
              <a:t>Substantial Disabilities</a:t>
            </a:r>
            <a:endParaRPr sz="2133"/>
          </a:p>
          <a:p>
            <a:pPr indent="-440256">
              <a:buSzPts val="1600"/>
              <a:buAutoNum type="arabicPeriod"/>
            </a:pPr>
            <a:r>
              <a:rPr lang="en" sz="2133"/>
              <a:t>Parenting</a:t>
            </a:r>
            <a:endParaRPr sz="2133"/>
          </a:p>
          <a:p>
            <a:pPr indent="-440256">
              <a:buSzPts val="1600"/>
              <a:buAutoNum type="arabicPeriod"/>
            </a:pPr>
            <a:r>
              <a:rPr lang="en" sz="2133"/>
              <a:t>Home Economics</a:t>
            </a:r>
            <a:endParaRPr sz="2133"/>
          </a:p>
          <a:p>
            <a:pPr indent="-440256">
              <a:buSzPts val="1600"/>
              <a:buAutoNum type="arabicPeriod"/>
            </a:pPr>
            <a:r>
              <a:rPr lang="en" sz="2133"/>
              <a:t>Courses for Older Adults</a:t>
            </a:r>
            <a:endParaRPr sz="2133"/>
          </a:p>
          <a:p>
            <a:pPr indent="-440256">
              <a:buSzPts val="1600"/>
              <a:buAutoNum type="arabicPeriod"/>
            </a:pPr>
            <a:r>
              <a:rPr lang="en" sz="2133"/>
              <a:t>Short-term Vocational*</a:t>
            </a:r>
            <a:endParaRPr sz="2133"/>
          </a:p>
          <a:p>
            <a:pPr indent="-440256">
              <a:buSzPts val="1600"/>
              <a:buAutoNum type="arabicPeriod"/>
            </a:pPr>
            <a:r>
              <a:rPr lang="en" sz="2133"/>
              <a:t>Workforce Preparation*</a:t>
            </a:r>
            <a:endParaRPr sz="2133"/>
          </a:p>
        </p:txBody>
      </p:sp>
      <p:sp>
        <p:nvSpPr>
          <p:cNvPr id="201" name="Shape 201"/>
          <p:cNvSpPr txBox="1">
            <a:spLocks noGrp="1"/>
          </p:cNvSpPr>
          <p:nvPr>
            <p:ph type="sldNum" idx="12"/>
          </p:nvPr>
        </p:nvSpPr>
        <p:spPr>
          <a:xfrm>
            <a:off x="11296611" y="6217623"/>
            <a:ext cx="731600" cy="524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3</a:t>
            </a:fld>
            <a:endParaRPr/>
          </a:p>
        </p:txBody>
      </p:sp>
      <p:sp>
        <p:nvSpPr>
          <p:cNvPr id="202" name="Shape 202"/>
          <p:cNvSpPr txBox="1"/>
          <p:nvPr/>
        </p:nvSpPr>
        <p:spPr>
          <a:xfrm>
            <a:off x="12067" y="6267400"/>
            <a:ext cx="12192000" cy="590800"/>
          </a:xfrm>
          <a:prstGeom prst="rect">
            <a:avLst/>
          </a:prstGeom>
          <a:noFill/>
          <a:ln>
            <a:noFill/>
          </a:ln>
        </p:spPr>
        <p:txBody>
          <a:bodyPr spcFirstLastPara="1" wrap="square" lIns="121900" tIns="121900" rIns="121900" bIns="121900" anchor="t" anchorCtr="0">
            <a:noAutofit/>
          </a:bodyPr>
          <a:lstStyle/>
          <a:p>
            <a:pPr algn="ctr"/>
            <a:endParaRPr sz="1333" dirty="0"/>
          </a:p>
        </p:txBody>
      </p:sp>
      <p:sp>
        <p:nvSpPr>
          <p:cNvPr id="203" name="Shape 203"/>
          <p:cNvSpPr txBox="1"/>
          <p:nvPr/>
        </p:nvSpPr>
        <p:spPr>
          <a:xfrm>
            <a:off x="4918000" y="5572600"/>
            <a:ext cx="6378400" cy="429600"/>
          </a:xfrm>
          <a:prstGeom prst="rect">
            <a:avLst/>
          </a:prstGeom>
          <a:noFill/>
          <a:ln>
            <a:noFill/>
          </a:ln>
        </p:spPr>
        <p:txBody>
          <a:bodyPr spcFirstLastPara="1" wrap="square" lIns="121900" tIns="121900" rIns="121900" bIns="121900" anchor="t" anchorCtr="0">
            <a:noAutofit/>
          </a:bodyPr>
          <a:lstStyle/>
          <a:p>
            <a:pPr algn="ctr"/>
            <a:r>
              <a:rPr lang="en" sz="1333"/>
              <a:t>*Areas (1), (3), (9), (10) are eligible for Enhanced Funding if associated with an approved noncredit program.</a:t>
            </a:r>
            <a:endParaRPr sz="1333"/>
          </a:p>
        </p:txBody>
      </p:sp>
      <p:pic>
        <p:nvPicPr>
          <p:cNvPr id="204" name="Shape 204"/>
          <p:cNvPicPr preferRelativeResize="0"/>
          <p:nvPr/>
        </p:nvPicPr>
        <p:blipFill>
          <a:blip r:embed="rId3">
            <a:alphaModFix/>
          </a:blip>
          <a:stretch>
            <a:fillRect/>
          </a:stretch>
        </p:blipFill>
        <p:spPr>
          <a:xfrm>
            <a:off x="5364167" y="1198601"/>
            <a:ext cx="5880468" cy="4495468"/>
          </a:xfrm>
          <a:prstGeom prst="rect">
            <a:avLst/>
          </a:prstGeom>
          <a:noFill/>
          <a:ln>
            <a:noFill/>
          </a:ln>
        </p:spPr>
      </p:pic>
    </p:spTree>
    <p:extLst>
      <p:ext uri="{BB962C8B-B14F-4D97-AF65-F5344CB8AC3E}">
        <p14:creationId xmlns:p14="http://schemas.microsoft.com/office/powerpoint/2010/main" val="270026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pPr algn="ctr"/>
            <a:r>
              <a:rPr lang="en-US" b="1" dirty="0"/>
              <a:t>CDCP Certificates</a:t>
            </a:r>
          </a:p>
        </p:txBody>
      </p:sp>
      <p:sp>
        <p:nvSpPr>
          <p:cNvPr id="3" name="Content Placeholder 2"/>
          <p:cNvSpPr>
            <a:spLocks noGrp="1"/>
          </p:cNvSpPr>
          <p:nvPr>
            <p:ph idx="1"/>
          </p:nvPr>
        </p:nvSpPr>
        <p:spPr/>
        <p:txBody>
          <a:bodyPr/>
          <a:lstStyle/>
          <a:p>
            <a:r>
              <a:rPr lang="en-US" sz="3200" dirty="0"/>
              <a:t>Only credit courses can offer Certificate of Achievement</a:t>
            </a:r>
          </a:p>
          <a:p>
            <a:endParaRPr lang="en-US" sz="3200" dirty="0"/>
          </a:p>
          <a:p>
            <a:r>
              <a:rPr lang="en-US" sz="3200" dirty="0"/>
              <a:t>In Noncredit, students can earn </a:t>
            </a:r>
            <a:r>
              <a:rPr lang="en-US" sz="3200" b="1" dirty="0"/>
              <a:t>either:</a:t>
            </a:r>
          </a:p>
          <a:p>
            <a:r>
              <a:rPr lang="en-US" sz="3200" u="sng" dirty="0"/>
              <a:t>Certificate of Completion:</a:t>
            </a:r>
            <a:r>
              <a:rPr lang="en-US" sz="3200" dirty="0"/>
              <a:t> Sequence of CDCP courses in Short-term Vocational or Workforce Preparation </a:t>
            </a:r>
            <a:r>
              <a:rPr lang="en-US" sz="3200" b="1" dirty="0"/>
              <a:t>or</a:t>
            </a:r>
            <a:endParaRPr lang="en-US" sz="3200" dirty="0"/>
          </a:p>
          <a:p>
            <a:r>
              <a:rPr lang="en-US" sz="3200" dirty="0"/>
              <a:t> </a:t>
            </a:r>
            <a:r>
              <a:rPr lang="en-US" sz="3200" u="sng" dirty="0"/>
              <a:t>Certificate of Competency: </a:t>
            </a:r>
            <a:r>
              <a:rPr lang="en-US" sz="3200" dirty="0"/>
              <a:t>Sequence of CDCP courses in ESL or Elementary &amp; Secondary Basic Skills</a:t>
            </a:r>
          </a:p>
          <a:p>
            <a:pPr marL="0" indent="0">
              <a:buNone/>
            </a:pPr>
            <a:endParaRPr lang="en-US" u="sng" dirty="0"/>
          </a:p>
        </p:txBody>
      </p:sp>
    </p:spTree>
    <p:extLst>
      <p:ext uri="{BB962C8B-B14F-4D97-AF65-F5344CB8AC3E}">
        <p14:creationId xmlns:p14="http://schemas.microsoft.com/office/powerpoint/2010/main" val="2342671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106DC-8B88-D641-84ED-FE73ECF007F2}"/>
              </a:ext>
            </a:extLst>
          </p:cNvPr>
          <p:cNvSpPr>
            <a:spLocks noGrp="1"/>
          </p:cNvSpPr>
          <p:nvPr>
            <p:ph type="title"/>
          </p:nvPr>
        </p:nvSpPr>
        <p:spPr>
          <a:solidFill>
            <a:schemeClr val="accent1">
              <a:lumMod val="60000"/>
              <a:lumOff val="40000"/>
            </a:schemeClr>
          </a:solidFill>
        </p:spPr>
        <p:txBody>
          <a:bodyPr/>
          <a:lstStyle/>
          <a:p>
            <a:pPr algn="ctr"/>
            <a:r>
              <a:rPr lang="en-US" b="1" dirty="0"/>
              <a:t>CDCP Regulations</a:t>
            </a:r>
          </a:p>
        </p:txBody>
      </p:sp>
      <p:sp>
        <p:nvSpPr>
          <p:cNvPr id="3" name="Content Placeholder 2">
            <a:extLst>
              <a:ext uri="{FF2B5EF4-FFF2-40B4-BE49-F238E27FC236}">
                <a16:creationId xmlns:a16="http://schemas.microsoft.com/office/drawing/2014/main" id="{04F8C2CE-5536-C84B-8132-92294580BCAF}"/>
              </a:ext>
            </a:extLst>
          </p:cNvPr>
          <p:cNvSpPr>
            <a:spLocks noGrp="1"/>
          </p:cNvSpPr>
          <p:nvPr>
            <p:ph idx="1"/>
          </p:nvPr>
        </p:nvSpPr>
        <p:spPr>
          <a:xfrm>
            <a:off x="838200" y="1825624"/>
            <a:ext cx="10515600" cy="4550791"/>
          </a:xfrm>
        </p:spPr>
        <p:txBody>
          <a:bodyPr>
            <a:normAutofit fontScale="47500" lnSpcReduction="20000"/>
          </a:bodyPr>
          <a:lstStyle/>
          <a:p>
            <a:endParaRPr lang="en-US" dirty="0"/>
          </a:p>
          <a:p>
            <a:endParaRPr lang="en-US" dirty="0"/>
          </a:p>
          <a:p>
            <a:r>
              <a:rPr lang="en-US" sz="5900" b="1" dirty="0"/>
              <a:t>Education Code 84760.5 </a:t>
            </a:r>
            <a:r>
              <a:rPr lang="en-US" sz="5900" dirty="0"/>
              <a:t>career development and college preparation courses and classes for which no credit is given, and that are </a:t>
            </a:r>
            <a:r>
              <a:rPr lang="en-US" sz="5900" i="1" dirty="0"/>
              <a:t>offered in a sequence of courses</a:t>
            </a:r>
            <a:r>
              <a:rPr lang="en-US" sz="5900" dirty="0">
                <a:solidFill>
                  <a:srgbClr val="FF0000"/>
                </a:solidFill>
              </a:rPr>
              <a:t> </a:t>
            </a:r>
            <a:r>
              <a:rPr lang="en-US" sz="5900" dirty="0"/>
              <a:t>leading to a certificate of completion, that lead to improved employability or job placement opportunities, or to a certificate of competency in a recognized career field by articulating with college-level coursework</a:t>
            </a:r>
            <a:endParaRPr lang="en-US" sz="5900" b="1" dirty="0"/>
          </a:p>
          <a:p>
            <a:pPr marL="0" indent="0">
              <a:buNone/>
            </a:pPr>
            <a:endParaRPr lang="en-US" dirty="0"/>
          </a:p>
          <a:p>
            <a:r>
              <a:rPr lang="en-US" sz="5900" b="1" dirty="0"/>
              <a:t>CCR Title 5 section 55151 (f) </a:t>
            </a:r>
            <a:r>
              <a:rPr lang="en-US" sz="5900" dirty="0"/>
              <a:t>Under no circumstances may a district separate an existing noncredit course which provides less than one hundred and ten (110) hours of instruction into two or more courses for the purpose of forming a noncredit educational program to satisfy the requirements of this section.</a:t>
            </a:r>
          </a:p>
          <a:p>
            <a:endParaRPr lang="en-US" dirty="0"/>
          </a:p>
        </p:txBody>
      </p:sp>
    </p:spTree>
    <p:extLst>
      <p:ext uri="{BB962C8B-B14F-4D97-AF65-F5344CB8AC3E}">
        <p14:creationId xmlns:p14="http://schemas.microsoft.com/office/powerpoint/2010/main" val="2692846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t>CDCP (Career Development and College Preparation) programs are funded at the same rate as credit courses, </a:t>
            </a:r>
            <a:r>
              <a:rPr lang="en-US" sz="3200" b="1" dirty="0"/>
              <a:t>but </a:t>
            </a:r>
            <a:r>
              <a:rPr lang="en-US" sz="3200" dirty="0"/>
              <a:t>use positive attendance as their accounting mechanism.</a:t>
            </a:r>
          </a:p>
          <a:p>
            <a:pPr marL="0" indent="0">
              <a:buNone/>
            </a:pPr>
            <a:endParaRPr lang="en-US" b="1" dirty="0"/>
          </a:p>
          <a:p>
            <a:r>
              <a:rPr lang="en-US" sz="3200" dirty="0"/>
              <a:t>In new performance-based funding formula, noncredit courses are </a:t>
            </a:r>
            <a:r>
              <a:rPr lang="en-US" sz="3200" b="1" dirty="0"/>
              <a:t>not </a:t>
            </a:r>
            <a:r>
              <a:rPr lang="en-US" sz="3200" dirty="0"/>
              <a:t>included (yet) in the success metrics and are funded based solely on hours accrued. </a:t>
            </a:r>
          </a:p>
          <a:p>
            <a:endParaRPr lang="en-US" dirty="0"/>
          </a:p>
        </p:txBody>
      </p:sp>
      <p:sp>
        <p:nvSpPr>
          <p:cNvPr id="4" name="Title 3"/>
          <p:cNvSpPr>
            <a:spLocks noGrp="1"/>
          </p:cNvSpPr>
          <p:nvPr>
            <p:ph type="title"/>
          </p:nvPr>
        </p:nvSpPr>
        <p:spPr>
          <a:solidFill>
            <a:schemeClr val="accent1">
              <a:lumMod val="60000"/>
              <a:lumOff val="40000"/>
            </a:schemeClr>
          </a:solidFill>
        </p:spPr>
        <p:txBody>
          <a:bodyPr/>
          <a:lstStyle/>
          <a:p>
            <a:pPr algn="ctr"/>
            <a:r>
              <a:rPr lang="en-US" b="1" dirty="0"/>
              <a:t>Enhanced Funding Programs: CDCP</a:t>
            </a:r>
          </a:p>
        </p:txBody>
      </p:sp>
    </p:spTree>
    <p:extLst>
      <p:ext uri="{BB962C8B-B14F-4D97-AF65-F5344CB8AC3E}">
        <p14:creationId xmlns:p14="http://schemas.microsoft.com/office/powerpoint/2010/main" val="3533477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pPr algn="ctr"/>
            <a:r>
              <a:rPr lang="en-US" b="1" dirty="0"/>
              <a:t>CDCP Categories</a:t>
            </a:r>
          </a:p>
        </p:txBody>
      </p:sp>
      <p:sp>
        <p:nvSpPr>
          <p:cNvPr id="3" name="Content Placeholder 2"/>
          <p:cNvSpPr>
            <a:spLocks noGrp="1"/>
          </p:cNvSpPr>
          <p:nvPr>
            <p:ph idx="1"/>
          </p:nvPr>
        </p:nvSpPr>
        <p:spPr/>
        <p:txBody>
          <a:bodyPr>
            <a:normAutofit fontScale="92500"/>
          </a:bodyPr>
          <a:lstStyle/>
          <a:p>
            <a:r>
              <a:rPr lang="en-US" dirty="0"/>
              <a:t>Data element CB22 is used to designate a course as CDCP</a:t>
            </a:r>
          </a:p>
          <a:p>
            <a:pPr marL="0" indent="0">
              <a:buNone/>
            </a:pPr>
            <a:endParaRPr lang="en-US" dirty="0"/>
          </a:p>
          <a:p>
            <a:pPr marL="0" indent="0">
              <a:buNone/>
            </a:pPr>
            <a:r>
              <a:rPr lang="en-US" b="1" dirty="0"/>
              <a:t>A - ESL:  </a:t>
            </a:r>
            <a:r>
              <a:rPr lang="en-US" dirty="0"/>
              <a:t>includes vocational English as a second language</a:t>
            </a:r>
          </a:p>
          <a:p>
            <a:pPr marL="0" indent="0">
              <a:buNone/>
            </a:pPr>
            <a:r>
              <a:rPr lang="en-US" b="1" dirty="0"/>
              <a:t>C - Basic Skills: </a:t>
            </a:r>
            <a:r>
              <a:rPr lang="en-US" dirty="0"/>
              <a:t>may include co-requisite learning assistance, but not stand   alone supervised tutoring. May also include high school equivalency. </a:t>
            </a:r>
          </a:p>
          <a:p>
            <a:pPr marL="0" indent="0">
              <a:buNone/>
            </a:pPr>
            <a:r>
              <a:rPr lang="en-US" b="1" dirty="0"/>
              <a:t> I - Short-term Vocational: </a:t>
            </a:r>
            <a:r>
              <a:rPr lang="en-US" dirty="0"/>
              <a:t>high employment potential</a:t>
            </a:r>
            <a:endParaRPr lang="en-US" b="1" dirty="0"/>
          </a:p>
          <a:p>
            <a:pPr marL="0" indent="0">
              <a:buNone/>
            </a:pPr>
            <a:r>
              <a:rPr lang="en-US" b="1" dirty="0"/>
              <a:t> J - Workforce Preparation: </a:t>
            </a:r>
            <a:r>
              <a:rPr lang="en-US" dirty="0"/>
              <a:t> in the areas of basic skills of speaking, listening, reading, writing, mathematics, decision-making, and problem solving skills that are necessary to participate in job-specific technical training </a:t>
            </a:r>
            <a:endParaRPr lang="en-US" b="1" dirty="0"/>
          </a:p>
          <a:p>
            <a:endParaRPr lang="en-US" b="1" dirty="0"/>
          </a:p>
        </p:txBody>
      </p:sp>
    </p:spTree>
    <p:extLst>
      <p:ext uri="{BB962C8B-B14F-4D97-AF65-F5344CB8AC3E}">
        <p14:creationId xmlns:p14="http://schemas.microsoft.com/office/powerpoint/2010/main" val="1155508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A2A28-6AED-4A43-953D-0E8712E33F3A}"/>
              </a:ext>
            </a:extLst>
          </p:cNvPr>
          <p:cNvSpPr>
            <a:spLocks noGrp="1"/>
          </p:cNvSpPr>
          <p:nvPr>
            <p:ph type="title"/>
          </p:nvPr>
        </p:nvSpPr>
        <p:spPr>
          <a:solidFill>
            <a:schemeClr val="accent1">
              <a:lumMod val="60000"/>
              <a:lumOff val="40000"/>
            </a:schemeClr>
          </a:solidFill>
        </p:spPr>
        <p:txBody>
          <a:bodyPr/>
          <a:lstStyle/>
          <a:p>
            <a:pPr algn="ctr"/>
            <a:r>
              <a:rPr lang="en-US" b="1" dirty="0"/>
              <a:t>Noncredit Special (Target) Population Courses</a:t>
            </a:r>
          </a:p>
        </p:txBody>
      </p:sp>
      <p:sp>
        <p:nvSpPr>
          <p:cNvPr id="3" name="Content Placeholder 2">
            <a:extLst>
              <a:ext uri="{FF2B5EF4-FFF2-40B4-BE49-F238E27FC236}">
                <a16:creationId xmlns:a16="http://schemas.microsoft.com/office/drawing/2014/main" id="{5B9618C2-7404-0143-85F3-0C1036CEB663}"/>
              </a:ext>
            </a:extLst>
          </p:cNvPr>
          <p:cNvSpPr>
            <a:spLocks noGrp="1"/>
          </p:cNvSpPr>
          <p:nvPr>
            <p:ph idx="1"/>
          </p:nvPr>
        </p:nvSpPr>
        <p:spPr/>
        <p:txBody>
          <a:bodyPr/>
          <a:lstStyle/>
          <a:p>
            <a:endParaRPr lang="en-US" dirty="0"/>
          </a:p>
          <a:p>
            <a:r>
              <a:rPr lang="en-US" dirty="0"/>
              <a:t>Short-term Vocational courses or Basic Skills classes geared to specific populations such as Older Adults, Students with Substantial Disabilities, Citizenship for Immigrants, and Parenting are </a:t>
            </a:r>
            <a:r>
              <a:rPr lang="en-US" b="1" dirty="0"/>
              <a:t>not </a:t>
            </a:r>
            <a:r>
              <a:rPr lang="en-US" dirty="0"/>
              <a:t>eligible for CDCP funding.</a:t>
            </a:r>
          </a:p>
          <a:p>
            <a:r>
              <a:rPr lang="en-US" dirty="0"/>
              <a:t>E.g.  Course entitled “Career Preparation for Students with Substantial Disabilities” would not be eligible for CDCP funding.</a:t>
            </a:r>
          </a:p>
          <a:p>
            <a:r>
              <a:rPr lang="en-US" dirty="0"/>
              <a:t>No state aid or apportionment may be claimed on account of attendance of students in noncredit classes in dancing or recreational physical education”   -Title 5, section 58130</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022553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7D8F-D11A-134B-ACEC-7FA5B5491DED}"/>
              </a:ext>
            </a:extLst>
          </p:cNvPr>
          <p:cNvSpPr>
            <a:spLocks noGrp="1"/>
          </p:cNvSpPr>
          <p:nvPr>
            <p:ph type="title"/>
          </p:nvPr>
        </p:nvSpPr>
        <p:spPr>
          <a:solidFill>
            <a:schemeClr val="accent1">
              <a:lumMod val="60000"/>
              <a:lumOff val="40000"/>
            </a:schemeClr>
          </a:solidFill>
        </p:spPr>
        <p:txBody>
          <a:bodyPr/>
          <a:lstStyle/>
          <a:p>
            <a:pPr algn="ctr"/>
            <a:r>
              <a:rPr lang="en-US" b="1" dirty="0"/>
              <a:t>AB705 Noncredit Options</a:t>
            </a:r>
          </a:p>
        </p:txBody>
      </p:sp>
      <p:sp>
        <p:nvSpPr>
          <p:cNvPr id="3" name="Content Placeholder 2">
            <a:extLst>
              <a:ext uri="{FF2B5EF4-FFF2-40B4-BE49-F238E27FC236}">
                <a16:creationId xmlns:a16="http://schemas.microsoft.com/office/drawing/2014/main" id="{3B9AEE13-1C31-7F49-BAA2-5AC44F1875A9}"/>
              </a:ext>
            </a:extLst>
          </p:cNvPr>
          <p:cNvSpPr>
            <a:spLocks noGrp="1"/>
          </p:cNvSpPr>
          <p:nvPr>
            <p:ph idx="1"/>
          </p:nvPr>
        </p:nvSpPr>
        <p:spPr/>
        <p:txBody>
          <a:bodyPr/>
          <a:lstStyle/>
          <a:p>
            <a:r>
              <a:rPr lang="en-US" dirty="0"/>
              <a:t>Colleges can create intensive review courses that could be offered during the summer session (or winter intersession) for students to catch up before entering the transfer level.</a:t>
            </a:r>
          </a:p>
          <a:p>
            <a:r>
              <a:rPr lang="en-US" dirty="0"/>
              <a:t>If the course is noncredit, it can be easily scheduled to begin at any time during the term.</a:t>
            </a:r>
          </a:p>
          <a:p>
            <a:r>
              <a:rPr lang="en-US" dirty="0"/>
              <a:t>These courses would likely be optional, but they could be a way for students to refresh their skills and build confidence before the semester.</a:t>
            </a:r>
          </a:p>
          <a:p>
            <a:r>
              <a:rPr lang="en-US" dirty="0"/>
              <a:t>Again, these noncredit courses are restricted to basic skills.</a:t>
            </a:r>
          </a:p>
        </p:txBody>
      </p:sp>
    </p:spTree>
    <p:extLst>
      <p:ext uri="{BB962C8B-B14F-4D97-AF65-F5344CB8AC3E}">
        <p14:creationId xmlns:p14="http://schemas.microsoft.com/office/powerpoint/2010/main" val="387326289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7576</TotalTime>
  <Words>2305</Words>
  <Application>Microsoft Office PowerPoint</Application>
  <PresentationFormat>Widescreen</PresentationFormat>
  <Paragraphs>228</Paragraphs>
  <Slides>29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Calibri Light</vt:lpstr>
      <vt:lpstr>Times New Roman</vt:lpstr>
      <vt:lpstr>Wingdings</vt:lpstr>
      <vt:lpstr>Office Theme</vt:lpstr>
      <vt:lpstr>Noncredit Curriculum Development and Approval Process</vt:lpstr>
      <vt:lpstr>Noncredit Curriculum Development</vt:lpstr>
      <vt:lpstr>Eligible Noncredit Courses: Ten Categories</vt:lpstr>
      <vt:lpstr>CDCP Certificates</vt:lpstr>
      <vt:lpstr>CDCP Regulations</vt:lpstr>
      <vt:lpstr>Enhanced Funding Programs: CDCP</vt:lpstr>
      <vt:lpstr>CDCP Categories</vt:lpstr>
      <vt:lpstr>Noncredit Special (Target) Population Courses</vt:lpstr>
      <vt:lpstr>AB705 Noncredit Options</vt:lpstr>
      <vt:lpstr>Modularized Support</vt:lpstr>
      <vt:lpstr>Corequisite Noncredit Course</vt:lpstr>
      <vt:lpstr> Mirrored Courses – Credit/Noncredit</vt:lpstr>
      <vt:lpstr> Elements of the COR for Noncredit</vt:lpstr>
      <vt:lpstr>PowerPoint Presentation</vt:lpstr>
      <vt:lpstr>MIS Coding</vt:lpstr>
      <vt:lpstr>English As A Second Language</vt:lpstr>
      <vt:lpstr>Elementary and Secondary Basic Skills</vt:lpstr>
      <vt:lpstr>Short Term Vocational</vt:lpstr>
      <vt:lpstr>Workforce Preparation</vt:lpstr>
      <vt:lpstr>PROGRAM AND COURSE APPROVAL HANDBOOK         (PCAH) 6th EDITION</vt:lpstr>
      <vt:lpstr>Noncredit Program Approval</vt:lpstr>
      <vt:lpstr>What is Approved Locally and What’s Approved by CCCCO? </vt:lpstr>
      <vt:lpstr>Curriculum Review Process  and Timeline </vt:lpstr>
      <vt:lpstr>Curriculum Review Process and Timeline (Reality) </vt:lpstr>
      <vt:lpstr>Program Submission</vt:lpstr>
      <vt:lpstr>Change is A’Coming!   not approved yet</vt:lpstr>
      <vt:lpstr>     Exception to Noncredit Approval Process</vt:lpstr>
      <vt:lpstr>What about Noncredit Distance Ed?</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Noncredit Curriculum Development</dc:title>
  <dc:creator>Jan</dc:creator>
  <cp:lastModifiedBy>Thais Winsome</cp:lastModifiedBy>
  <cp:revision>68</cp:revision>
  <cp:lastPrinted>2019-04-17T04:59:09Z</cp:lastPrinted>
  <dcterms:created xsi:type="dcterms:W3CDTF">2019-01-16T18:56:54Z</dcterms:created>
  <dcterms:modified xsi:type="dcterms:W3CDTF">2019-04-26T15:34:38Z</dcterms:modified>
</cp:coreProperties>
</file>