
<file path=[Content_Types].xml><?xml version="1.0" encoding="utf-8"?>
<Types xmlns="http://schemas.openxmlformats.org/package/2006/content-types">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slides/slide28.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handoutMasters/handoutMaster1.xml" ContentType="application/vnd.openxmlformats-officedocument.presentationml.handoutMaster+xml"/>
  <Override PartName="/ppt/slideLayouts/slideLayout15.xml" ContentType="application/vnd.openxmlformats-officedocument.presentationml.slideLayout+xml"/>
  <Override PartName="/ppt/slides/slide27.xml" ContentType="application/vnd.openxmlformats-officedocument.presentationml.slide+xml"/>
  <Override PartName="/ppt/notesSlides/notesSlide29.xml" ContentType="application/vnd.openxmlformats-officedocument.presentationml.notesSlide+xml"/>
  <Override PartName="/ppt/slides/slide20.xml" ContentType="application/vnd.openxmlformats-officedocument.presentationml.slide+xml"/>
  <Default Extension="emf" ContentType="image/x-emf"/>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slideLayouts/slideLayout14.xml" ContentType="application/vnd.openxmlformats-officedocument.presentationml.slideLayout+xml"/>
  <Override PartName="/ppt/notesSlides/notesSlide28.xml" ContentType="application/vnd.openxmlformats-officedocument.presentationml.notes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Layouts/slideLayout13.xml" ContentType="application/vnd.openxmlformats-officedocument.presentationml.slideLayout+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4.xml" ContentType="application/vnd.openxmlformats-officedocument.presentationml.notesSlide+xml"/>
  <Override PartName="/ppt/theme/theme3.xml" ContentType="application/vnd.openxmlformats-officedocument.theme+xml"/>
  <Override PartName="/ppt/slideLayouts/slideLayout12.xml" ContentType="application/vnd.openxmlformats-officedocument.presentationml.slideLayout+xml"/>
  <Override PartName="/ppt/slides/slide24.xml" ContentType="application/vnd.openxmlformats-officedocument.presentationml.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26.xml" ContentType="application/vnd.openxmlformats-officedocument.presentationml.notesSlide+xml"/>
  <Override PartName="/ppt/slideLayouts/slideLayout8.xml" ContentType="application/vnd.openxmlformats-officedocument.presentationml.slideLayout+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notesSlides/notesSlide25.xml" ContentType="application/vnd.openxmlformats-officedocument.presentationml.notesSlide+xml"/>
  <Override PartName="/ppt/slides/slide7.xml" ContentType="application/vnd.openxmlformats-officedocument.presentationml.slide+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slideLayouts/slideLayout17.xml" ContentType="application/vnd.openxmlformats-officedocument.presentationml.slideLayout+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presentation.xml" ContentType="application/vnd.openxmlformats-officedocument.presentationml.presentation.main+xml"/>
  <Override PartName="/ppt/slideLayouts/slideLayout10.xml" ContentType="application/vnd.openxmlformats-officedocument.presentationml.slideLayout+xml"/>
  <Override PartName="/ppt/slides/slide6.xml" ContentType="application/vnd.openxmlformats-officedocument.presentationml.slide+xml"/>
  <Default Extension="bin" ContentType="application/vnd.openxmlformats-officedocument.presentationml.printerSettings"/>
  <Override PartName="/ppt/slideLayouts/slideLayout6.xml" ContentType="application/vnd.openxmlformats-officedocument.presentationml.slideLayout+xml"/>
  <Override PartName="/ppt/slides/slide31.xml" ContentType="application/vnd.openxmlformats-officedocument.presentationml.slide+xml"/>
  <Override PartName="/ppt/notesSlides/notesSlide2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autoCompressPictures="0">
  <p:sldMasterIdLst>
    <p:sldMasterId id="2147483648" r:id="rId1"/>
  </p:sldMasterIdLst>
  <p:notesMasterIdLst>
    <p:notesMasterId r:id="rId33"/>
  </p:notesMasterIdLst>
  <p:handoutMasterIdLst>
    <p:handoutMasterId r:id="rId34"/>
  </p:handoutMasterIdLst>
  <p:sldIdLst>
    <p:sldId id="324" r:id="rId2"/>
    <p:sldId id="326" r:id="rId3"/>
    <p:sldId id="327" r:id="rId4"/>
    <p:sldId id="328" r:id="rId5"/>
    <p:sldId id="325" r:id="rId6"/>
    <p:sldId id="329" r:id="rId7"/>
    <p:sldId id="330" r:id="rId8"/>
    <p:sldId id="331" r:id="rId9"/>
    <p:sldId id="332" r:id="rId10"/>
    <p:sldId id="333" r:id="rId11"/>
    <p:sldId id="334" r:id="rId12"/>
    <p:sldId id="335" r:id="rId13"/>
    <p:sldId id="336" r:id="rId14"/>
    <p:sldId id="337" r:id="rId15"/>
    <p:sldId id="338" r:id="rId16"/>
    <p:sldId id="339" r:id="rId17"/>
    <p:sldId id="340" r:id="rId18"/>
    <p:sldId id="341" r:id="rId19"/>
    <p:sldId id="342" r:id="rId20"/>
    <p:sldId id="343" r:id="rId21"/>
    <p:sldId id="344" r:id="rId22"/>
    <p:sldId id="345" r:id="rId23"/>
    <p:sldId id="346" r:id="rId24"/>
    <p:sldId id="347" r:id="rId25"/>
    <p:sldId id="348" r:id="rId26"/>
    <p:sldId id="349" r:id="rId27"/>
    <p:sldId id="351" r:id="rId28"/>
    <p:sldId id="352" r:id="rId29"/>
    <p:sldId id="353" r:id="rId30"/>
    <p:sldId id="350" r:id="rId31"/>
    <p:sldId id="294"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2" clrMode="gray" frameSlides="1"/>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 uri="{FD5EFAAD-0ECE-453E-9831-46B23BE46B34}">
      <p15:chartTrackingRefBased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showComments="0">
  <p:normalViewPr horzBarState="maximized">
    <p:restoredLeft sz="19972" autoAdjust="0"/>
    <p:restoredTop sz="94660"/>
  </p:normalViewPr>
  <p:slideViewPr>
    <p:cSldViewPr snapToGrid="0">
      <p:cViewPr varScale="1">
        <p:scale>
          <a:sx n="132" d="100"/>
          <a:sy n="132" d="100"/>
        </p:scale>
        <p:origin x="-112" y="-50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14" d="100"/>
          <a:sy n="114" d="100"/>
        </p:scale>
        <p:origin x="-3464" y="-10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32F8A50-7F00-1545-8861-6C3CD965A963}" type="datetimeFigureOut">
              <a:rPr lang="en-US" smtClean="0"/>
              <a:pPr/>
              <a:t>4/6/15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416FDF9-D141-9D43-973B-1EE6EE3288AC}"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47E118-2917-43F6-BBC6-5B70691D6773}" type="datetimeFigureOut">
              <a:rPr lang="en-US"/>
              <a:pPr/>
              <a:t>4/6/15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A0D0A1-B687-436D-8FEE-220A858BE6B0}" type="slidenum">
              <a:rPr lang="en-US"/>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06988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Debbie</a:t>
            </a:r>
          </a:p>
        </p:txBody>
      </p:sp>
      <p:sp>
        <p:nvSpPr>
          <p:cNvPr id="4" name="Slide Number Placeholder 3"/>
          <p:cNvSpPr>
            <a:spLocks noGrp="1"/>
          </p:cNvSpPr>
          <p:nvPr>
            <p:ph type="sldNum" sz="quarter" idx="10"/>
          </p:nvPr>
        </p:nvSpPr>
        <p:spPr/>
        <p:txBody>
          <a:bodyPr/>
          <a:lstStyle/>
          <a:p>
            <a:fld id="{3AD241B0-F583-4C42-8578-6895843EFFC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D241B0-F583-4C42-8578-6895843EFFC7}"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TOP/SAM Code: </a:t>
            </a:r>
            <a:r>
              <a:rPr lang="en-US" sz="1200" i="1" kern="1200" dirty="0" smtClean="0">
                <a:solidFill>
                  <a:schemeClr val="tx1"/>
                </a:solidFill>
                <a:effectLst/>
                <a:latin typeface="+mn-lt"/>
                <a:ea typeface="+mn-ea"/>
                <a:cs typeface="+mn-cs"/>
              </a:rPr>
              <a:t>Taxonomy of Programs Manual, 6th Edition </a:t>
            </a:r>
            <a:r>
              <a:rPr lang="en-US" sz="1200" kern="1200" dirty="0" smtClean="0">
                <a:solidFill>
                  <a:schemeClr val="tx1"/>
                </a:solidFill>
                <a:effectLst/>
                <a:latin typeface="+mn-lt"/>
                <a:ea typeface="+mn-ea"/>
                <a:cs typeface="+mn-cs"/>
              </a:rPr>
              <a:t>available on the Chancellor’s Office Academic Affairs Division.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Non Credit Eligibility Category: The classifications of noncredit courses are eligible for state apportionment in accordance with Education Code sections 84757(a) and 84760.5, and Title 5, section 58160. A (English as a Second Language), B (Immigrant Education), C (Elementary and Secondary Basic Skills), D (Health and Safety Education), E (Education Programs for Persons with Substantial Disabilities), F (Parenting Education), G (Family and Consumer Sciences), H (Education Programs for Older Adults), I (Short- term Vocational Programs with High Employment Potential), and J (Workforce Preparation)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SAM Code: A (Apprenticeship), B (Advanced Occupational), C (Clearly Occupational), D (Possibly Occupational), or E (Non-occupational)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Special Characteristics: Here one indicates whether the course fulfills learning assistance, bilingual instruction, convalescent setting, correctional facility, apprenticeship, person(s) with substantial disabilities, or citizenship for immigrants.</a:t>
            </a:r>
            <a:endParaRPr lang="en-US" dirty="0" smtClean="0"/>
          </a:p>
          <a:p>
            <a:endParaRPr lang="en-US" dirty="0"/>
          </a:p>
        </p:txBody>
      </p:sp>
      <p:sp>
        <p:nvSpPr>
          <p:cNvPr id="4" name="Slide Number Placeholder 3"/>
          <p:cNvSpPr>
            <a:spLocks noGrp="1"/>
          </p:cNvSpPr>
          <p:nvPr>
            <p:ph type="sldNum" sz="quarter" idx="10"/>
          </p:nvPr>
        </p:nvSpPr>
        <p:spPr/>
        <p:txBody>
          <a:bodyPr/>
          <a:lstStyle/>
          <a:p>
            <a:fld id="{3AD241B0-F583-4C42-8578-6895843EFFC7}"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D241B0-F583-4C42-8578-6895843EFFC7}"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CB22; </a:t>
            </a:r>
            <a:r>
              <a:rPr lang="en-US" sz="1200" kern="1200" dirty="0" smtClean="0">
                <a:solidFill>
                  <a:schemeClr val="tx1"/>
                </a:solidFill>
                <a:effectLst/>
                <a:latin typeface="+mn-lt"/>
                <a:ea typeface="+mn-ea"/>
                <a:cs typeface="+mn-cs"/>
              </a:rPr>
              <a:t>The classifications of noncredit courses are eligible for state apportionment in accordance with Education Code sections 84757(a) and 84760.5, and Title 5, section 58160.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effectLst/>
                <a:latin typeface="+mn-lt"/>
                <a:ea typeface="+mn-ea"/>
                <a:cs typeface="+mn-cs"/>
              </a:rPr>
              <a:t>CDCP, aka Enhanced Funding categories are ESL, Elem/Sec Basic Skills, Short-Term Vocational and Workforce Preparation.</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CDCP Certificates approval requirements as presented to SACC by LeBaron: Certificate of Completion for improved employability for job opportunities should correspond to programs in Short Term Vocation or Workforce Preparation.  A Certificate of Competency is a recognized field transitioning to credit, a degree, or baccalaureate institution and should correspond to programs in ESL, or elementary or secondary education (basic skills) Competency should be limited to HS subjects. </a:t>
            </a:r>
            <a:endParaRPr lang="en-US" dirty="0"/>
          </a:p>
        </p:txBody>
      </p:sp>
      <p:sp>
        <p:nvSpPr>
          <p:cNvPr id="4" name="Slide Number Placeholder 3"/>
          <p:cNvSpPr>
            <a:spLocks noGrp="1"/>
          </p:cNvSpPr>
          <p:nvPr>
            <p:ph type="sldNum" sz="quarter" idx="10"/>
          </p:nvPr>
        </p:nvSpPr>
        <p:spPr/>
        <p:txBody>
          <a:bodyPr/>
          <a:lstStyle/>
          <a:p>
            <a:fld id="{3AD241B0-F583-4C42-8578-6895843EFFC7}" type="slidenum">
              <a:rPr lang="en-US" smtClean="0"/>
              <a:pPr/>
              <a:t>14</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92429190"/>
      </p:ext>
    </p:extLst>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D241B0-F583-4C42-8578-6895843EFFC7}"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3AD241B0-F583-4C42-8578-6895843EFFC7}"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D241B0-F583-4C42-8578-6895843EFFC7}"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D241B0-F583-4C42-8578-6895843EFFC7}"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D241B0-F583-4C42-8578-6895843EFFC7}"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Repeatability issue: No state aid or apportionment may be claimed on account of the attendance of students in noncredit classes in dancing or recreational physical education.” (California Code of Regulations, Title 5, § 58130). While the courses may still be approved and offered under the current noncredit course approval policies; they may not be included in attendance data for apportionment purposes. </a:t>
            </a:r>
            <a:endParaRPr lang="en-US"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3AD241B0-F583-4C42-8578-6895843EFFC7}"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Debbie</a:t>
            </a:r>
            <a:endParaRPr lang="en-US" dirty="0"/>
          </a:p>
        </p:txBody>
      </p:sp>
      <p:sp>
        <p:nvSpPr>
          <p:cNvPr id="4" name="Slide Number Placeholder 3"/>
          <p:cNvSpPr>
            <a:spLocks noGrp="1"/>
          </p:cNvSpPr>
          <p:nvPr>
            <p:ph type="sldNum" sz="quarter" idx="10"/>
          </p:nvPr>
        </p:nvSpPr>
        <p:spPr/>
        <p:txBody>
          <a:bodyPr/>
          <a:lstStyle/>
          <a:p>
            <a:fld id="{3FA0D0A1-B687-436D-8FEE-220A858BE6B0}"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D241B0-F583-4C42-8578-6895843EFFC7}"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D241B0-F583-4C42-8578-6895843EFFC7}"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D241B0-F583-4C42-8578-6895843EFFC7}"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D241B0-F583-4C42-8578-6895843EFFC7}"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2D5BBD3-D90D-8547-A75A-D56A441DA86C}"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2D5BBD3-D90D-8547-A75A-D56A441DA86C}"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2D5BBD3-D90D-8547-A75A-D56A441DA86C}"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2D5BBD3-D90D-8547-A75A-D56A441DA86C}" type="slidenum">
              <a:rPr lang="en-US" smtClean="0"/>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2D5BBD3-D90D-8547-A75A-D56A441DA86C}" type="slidenum">
              <a:rPr lang="en-US" smtClean="0"/>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241B0-F583-4C42-8578-6895843EFFC7}" type="slidenum">
              <a:rPr lang="en-US" smtClean="0"/>
              <a:pPr/>
              <a:t>30</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34586629"/>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Debbie</a:t>
            </a:r>
          </a:p>
          <a:p>
            <a:endParaRPr lang="en-US" dirty="0"/>
          </a:p>
        </p:txBody>
      </p:sp>
      <p:sp>
        <p:nvSpPr>
          <p:cNvPr id="4" name="Slide Number Placeholder 3"/>
          <p:cNvSpPr>
            <a:spLocks noGrp="1"/>
          </p:cNvSpPr>
          <p:nvPr>
            <p:ph type="sldNum" sz="quarter" idx="10"/>
          </p:nvPr>
        </p:nvSpPr>
        <p:spPr/>
        <p:txBody>
          <a:bodyPr/>
          <a:lstStyle/>
          <a:p>
            <a:fld id="{3FA0D0A1-B687-436D-8FEE-220A858BE6B0}"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Diane</a:t>
            </a:r>
            <a:endParaRPr lang="en-US" dirty="0"/>
          </a:p>
        </p:txBody>
      </p:sp>
      <p:sp>
        <p:nvSpPr>
          <p:cNvPr id="4" name="Slide Number Placeholder 3"/>
          <p:cNvSpPr>
            <a:spLocks noGrp="1"/>
          </p:cNvSpPr>
          <p:nvPr>
            <p:ph type="sldNum" sz="quarter" idx="10"/>
          </p:nvPr>
        </p:nvSpPr>
        <p:spPr/>
        <p:txBody>
          <a:bodyPr/>
          <a:lstStyle/>
          <a:p>
            <a:fld id="{3AD241B0-F583-4C42-8578-6895843EFFC7}"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D241B0-F583-4C42-8578-6895843EFFC7}"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D241B0-F583-4C42-8578-6895843EFFC7}"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D241B0-F583-4C42-8578-6895843EFFC7}"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D241B0-F583-4C42-8578-6895843EFFC7}"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older adults can offer PE and Dance if it is clear that the</a:t>
            </a:r>
            <a:r>
              <a:rPr lang="en-US" baseline="0" dirty="0" smtClean="0"/>
              <a:t> audience is older adult.  However many colleges do not take the risk. </a:t>
            </a:r>
            <a:endParaRPr lang="en-US" dirty="0"/>
          </a:p>
        </p:txBody>
      </p:sp>
      <p:sp>
        <p:nvSpPr>
          <p:cNvPr id="4" name="Slide Number Placeholder 3"/>
          <p:cNvSpPr>
            <a:spLocks noGrp="1"/>
          </p:cNvSpPr>
          <p:nvPr>
            <p:ph type="sldNum" sz="quarter" idx="10"/>
          </p:nvPr>
        </p:nvSpPr>
        <p:spPr/>
        <p:txBody>
          <a:bodyPr/>
          <a:lstStyle/>
          <a:p>
            <a:fld id="{3AD241B0-F583-4C42-8578-6895843EFFC7}" type="slidenum">
              <a:rPr lang="en-US" smtClean="0"/>
              <a:pPr/>
              <a:t>10</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871498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pPr/>
              <a:t>4/6/15</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pPr/>
              <a:t>‹#›</a:t>
            </a:fld>
            <a:endParaRPr lang="en-US" dirty="0"/>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4/6/15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4/6/15</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4/6/15</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4/6/15</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pPr/>
              <a:t>4/6/15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pPr/>
              <a:t>4/6/15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4/6/15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4/6/15</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4/6/15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4/6/15</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pPr/>
              <a:t>4/6/15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pPr/>
              <a:t>4/6/15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pPr/>
              <a:t>4/6/15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pPr/>
              <a:t>4/6/15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4/6/15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4/6/15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2.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9">
            <a:alphaModFix amt="89000"/>
          </a:blip>
          <a:srcRect/>
          <a:tile tx="0" ty="0" sx="100000" sy="100000" flip="none" algn="tl"/>
        </a:blipFill>
        <a:effectLst/>
      </p:bgPr>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20">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4/6/15</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ransition spd="slow"/>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3" Type="http://schemas.openxmlformats.org/officeDocument/2006/relationships/hyperlink" Target="http://www.asccc.org/papers/noncredit-instruction-opportunity-and-challenge" TargetMode="External"/><Relationship Id="rId4" Type="http://schemas.openxmlformats.org/officeDocument/2006/relationships/hyperlink" Target="http://asccc.org/directory/noncredit-committee" TargetMode="External"/><Relationship Id="rId5" Type="http://schemas.openxmlformats.org/officeDocument/2006/relationships/hyperlink" Target="http://asccc.org/content/ab-86-brief-history-and-current-state-affairs-noncredit-task-force-0" TargetMode="External"/><Relationship Id="rId6" Type="http://schemas.openxmlformats.org/officeDocument/2006/relationships/hyperlink" Target="http://asccc.org/sites/default/files/Noncredit%20at%20a%20glance_0.pdf" TargetMode="External"/><Relationship Id="rId7" Type="http://schemas.openxmlformats.org/officeDocument/2006/relationships/hyperlink" Target="http://www.lao.ca.gov/reports/2012/edu/adult-education/restructuring-adult-education-120412.aspx" TargetMode="External"/><Relationship Id="rId8" Type="http://schemas.openxmlformats.org/officeDocument/2006/relationships/hyperlink" Target="http://www.asccc.org/content/trojan-horse-or-tremendous-godsend-retooling-adult-education-new-era" TargetMode="External"/><Relationship Id="rId1" Type="http://schemas.openxmlformats.org/officeDocument/2006/relationships/slideLayout" Target="../slideLayouts/slideLayout2.xml"/><Relationship Id="rId2" Type="http://schemas.openxmlformats.org/officeDocument/2006/relationships/hyperlink" Target="http://asccc.org/sites/default/files/Noncredit_2006.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3599" y="949679"/>
            <a:ext cx="7924800" cy="1358489"/>
          </a:xfrm>
        </p:spPr>
        <p:txBody>
          <a:bodyPr>
            <a:normAutofit fontScale="90000"/>
          </a:bodyPr>
          <a:lstStyle/>
          <a:p>
            <a:pPr algn="ctr"/>
            <a:r>
              <a:rPr lang="en-US" sz="4800" b="1" dirty="0" smtClean="0">
                <a:solidFill>
                  <a:schemeClr val="accent2">
                    <a:lumMod val="60000"/>
                    <a:lumOff val="40000"/>
                  </a:schemeClr>
                </a:solidFill>
                <a:effectLst>
                  <a:outerShdw blurRad="50800" dist="38100" dir="2700000">
                    <a:schemeClr val="bg1">
                      <a:alpha val="43000"/>
                    </a:schemeClr>
                  </a:outerShdw>
                </a:effectLst>
              </a:rPr>
              <a:t>Noncredit Curriculum</a:t>
            </a:r>
            <a:br>
              <a:rPr lang="en-US" sz="4800" b="1" dirty="0" smtClean="0">
                <a:solidFill>
                  <a:schemeClr val="accent2">
                    <a:lumMod val="60000"/>
                    <a:lumOff val="40000"/>
                  </a:schemeClr>
                </a:solidFill>
                <a:effectLst>
                  <a:outerShdw blurRad="50800" dist="38100" dir="2700000">
                    <a:schemeClr val="bg1">
                      <a:alpha val="43000"/>
                    </a:schemeClr>
                  </a:outerShdw>
                </a:effectLst>
              </a:rPr>
            </a:br>
            <a:r>
              <a:rPr lang="en-US" sz="4800" b="1" dirty="0" smtClean="0">
                <a:solidFill>
                  <a:schemeClr val="accent2">
                    <a:lumMod val="60000"/>
                    <a:lumOff val="40000"/>
                  </a:schemeClr>
                </a:solidFill>
                <a:effectLst>
                  <a:outerShdw blurRad="50800" dist="38100" dir="2700000">
                    <a:schemeClr val="bg1">
                      <a:alpha val="43000"/>
                    </a:schemeClr>
                  </a:outerShdw>
                </a:effectLst>
              </a:rPr>
              <a:t>in the Age of Equalization</a:t>
            </a:r>
            <a:endParaRPr lang="en-US" sz="4800" b="1" dirty="0">
              <a:solidFill>
                <a:schemeClr val="accent2">
                  <a:lumMod val="60000"/>
                  <a:lumOff val="40000"/>
                </a:schemeClr>
              </a:solidFill>
              <a:effectLst>
                <a:outerShdw blurRad="50800" dist="38100" dir="2700000">
                  <a:schemeClr val="bg1">
                    <a:alpha val="43000"/>
                  </a:schemeClr>
                </a:outerShdw>
              </a:effectLst>
            </a:endParaRPr>
          </a:p>
        </p:txBody>
      </p:sp>
      <p:sp>
        <p:nvSpPr>
          <p:cNvPr id="3" name="Subtitle 2"/>
          <p:cNvSpPr>
            <a:spLocks noGrp="1"/>
          </p:cNvSpPr>
          <p:nvPr>
            <p:ph type="subTitle" idx="1"/>
          </p:nvPr>
        </p:nvSpPr>
        <p:spPr>
          <a:xfrm>
            <a:off x="3171112" y="5190578"/>
            <a:ext cx="5689600" cy="770661"/>
          </a:xfrm>
        </p:spPr>
        <p:txBody>
          <a:bodyPr>
            <a:noAutofit/>
          </a:bodyPr>
          <a:lstStyle/>
          <a:p>
            <a:pPr algn="ctr"/>
            <a:r>
              <a:rPr lang="en-US" sz="1800" b="1" dirty="0" smtClean="0">
                <a:solidFill>
                  <a:srgbClr val="FFFFFF"/>
                </a:solidFill>
              </a:rPr>
              <a:t>ASCCC Spring Plenary</a:t>
            </a:r>
          </a:p>
          <a:p>
            <a:pPr algn="ctr"/>
            <a:r>
              <a:rPr lang="en-US" sz="1800" b="1" dirty="0" smtClean="0">
                <a:solidFill>
                  <a:srgbClr val="FFFFFF"/>
                </a:solidFill>
              </a:rPr>
              <a:t>April 9-11, 2015</a:t>
            </a:r>
            <a:endParaRPr lang="en-US" sz="1800" b="1" dirty="0">
              <a:solidFill>
                <a:srgbClr val="FFFFFF"/>
              </a:solidFill>
            </a:endParaRPr>
          </a:p>
        </p:txBody>
      </p:sp>
      <p:sp>
        <p:nvSpPr>
          <p:cNvPr id="5" name="TextBox 4"/>
          <p:cNvSpPr txBox="1"/>
          <p:nvPr/>
        </p:nvSpPr>
        <p:spPr>
          <a:xfrm>
            <a:off x="691059" y="4030099"/>
            <a:ext cx="11176000" cy="923330"/>
          </a:xfrm>
          <a:prstGeom prst="rect">
            <a:avLst/>
          </a:prstGeom>
          <a:noFill/>
        </p:spPr>
        <p:txBody>
          <a:bodyPr wrap="square" rtlCol="0">
            <a:spAutoFit/>
          </a:bodyPr>
          <a:lstStyle/>
          <a:p>
            <a:pPr algn="ctr"/>
            <a:r>
              <a:rPr lang="en-US" b="1" dirty="0" smtClean="0"/>
              <a:t>Jarek Janio, Santa Ana College, Noncredit Committee</a:t>
            </a:r>
          </a:p>
          <a:p>
            <a:pPr algn="ctr"/>
            <a:r>
              <a:rPr lang="en-US" b="1" dirty="0" smtClean="0"/>
              <a:t>Diane Edwards-Li </a:t>
            </a:r>
            <a:r>
              <a:rPr lang="en-US" b="1" dirty="0" err="1" smtClean="0"/>
              <a:t>Pera</a:t>
            </a:r>
            <a:r>
              <a:rPr lang="en-US" b="1" dirty="0" smtClean="0"/>
              <a:t>, Southwestern College, Noncredit Committee</a:t>
            </a:r>
          </a:p>
          <a:p>
            <a:pPr algn="ctr"/>
            <a:r>
              <a:rPr lang="en-US" b="1" dirty="0" smtClean="0"/>
              <a:t>Debbie Klein, At-large Representative, Noncredit Committee (Chair)</a:t>
            </a:r>
            <a:endParaRPr lang="en-US" b="1" dirty="0"/>
          </a:p>
        </p:txBody>
      </p:sp>
      <p:pic>
        <p:nvPicPr>
          <p:cNvPr id="6" name="Picture 5" descr="ASCCC_Logo"/>
          <p:cNvPicPr>
            <a:picLocks noChangeAspect="1"/>
          </p:cNvPicPr>
          <p:nvPr/>
        </p:nvPicPr>
        <p:blipFill>
          <a:blip r:embed="rId3"/>
          <a:srcRect/>
          <a:stretch>
            <a:fillRect/>
          </a:stretch>
        </p:blipFill>
        <p:spPr bwMode="auto">
          <a:xfrm>
            <a:off x="4034206" y="6054090"/>
            <a:ext cx="3938153" cy="803910"/>
          </a:xfrm>
          <a:prstGeom prst="rect">
            <a:avLst/>
          </a:prstGeom>
          <a:noFill/>
          <a:ln w="9525">
            <a:solidFill>
              <a:schemeClr val="bg1"/>
            </a:solidFill>
            <a:miter lim="800000"/>
            <a:headEnd/>
            <a:tailEnd/>
          </a:ln>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18606436"/>
      </p:ext>
    </p:extLst>
  </p:cSld>
  <p:clrMapOvr>
    <a:masterClrMapping/>
  </p:clrMapOvr>
  <mc:AlternateContent>
    <mc:Choice xmlns:mp="http://schemas.microsoft.com/office/mac/powerpoint/2008/main" Requires="mp">
      <mc:AlternateContent>
        <mc:Choice Requires="mp">
          <mp:transition spd="slow">
            <mp:cube dir="r"/>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slow">
            <p:cover dir="r"/>
          </p:transition>
        </mc:Fallback>
      </mc:AlternateContent>
    </mc:Choice>
    <mc:Fallback>
      <mc:AlternateContent>
        <mc:Choice Requires="mp">
          <p:transition spd="slow">
            <p:cover dir="r"/>
          </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slow">
            <p:cover dir="r"/>
          </p:transition>
        </mc:Fallback>
      </mc:AlternateContent>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556983" y="581302"/>
            <a:ext cx="8610600" cy="1293028"/>
          </a:xfrm>
        </p:spPr>
        <p:txBody>
          <a:bodyPr/>
          <a:lstStyle/>
          <a:p>
            <a:pPr algn="ctr"/>
            <a:r>
              <a:rPr lang="en-US" sz="3600" b="1" dirty="0" smtClean="0">
                <a:solidFill>
                  <a:schemeClr val="accent3"/>
                </a:solidFill>
              </a:rPr>
              <a:t>Noncredit Courses </a:t>
            </a:r>
            <a:endParaRPr lang="en-US" sz="3600" dirty="0">
              <a:solidFill>
                <a:schemeClr val="accent3"/>
              </a:solidFill>
            </a:endParaRPr>
          </a:p>
        </p:txBody>
      </p:sp>
      <p:sp>
        <p:nvSpPr>
          <p:cNvPr id="3" name="Content Placeholder 2"/>
          <p:cNvSpPr>
            <a:spLocks noGrp="1"/>
          </p:cNvSpPr>
          <p:nvPr>
            <p:ph idx="1"/>
          </p:nvPr>
        </p:nvSpPr>
        <p:spPr>
          <a:xfrm>
            <a:off x="1407264" y="2011490"/>
            <a:ext cx="9404644" cy="4024125"/>
          </a:xfrm>
        </p:spPr>
        <p:txBody>
          <a:bodyPr>
            <a:noAutofit/>
          </a:bodyPr>
          <a:lstStyle/>
          <a:p>
            <a:pPr marL="0" indent="0">
              <a:buNone/>
            </a:pPr>
            <a:r>
              <a:rPr lang="en-US" sz="2400" b="1" dirty="0" smtClean="0"/>
              <a:t>“Restriction Summary for Noncredit Courses” in the PCAH (p. 98 in 5</a:t>
            </a:r>
            <a:r>
              <a:rPr lang="en-US" sz="2400" b="1" baseline="30000" dirty="0" smtClean="0"/>
              <a:t>th</a:t>
            </a:r>
            <a:r>
              <a:rPr lang="en-US" sz="2400" b="1" dirty="0" smtClean="0"/>
              <a:t> Ed.)</a:t>
            </a:r>
          </a:p>
          <a:p>
            <a:pPr marL="0" indent="0">
              <a:buNone/>
            </a:pPr>
            <a:endParaRPr lang="en-US" sz="2400" b="1" dirty="0" smtClean="0"/>
          </a:p>
          <a:p>
            <a:pPr lvl="1"/>
            <a:r>
              <a:rPr lang="en-US" sz="2400" b="1" dirty="0" smtClean="0"/>
              <a:t>No state apportionment for students attending noncredit courses in PE and dance</a:t>
            </a:r>
          </a:p>
          <a:p>
            <a:pPr lvl="1">
              <a:buNone/>
            </a:pPr>
            <a:endParaRPr lang="en-US" sz="2400" b="1" dirty="0" smtClean="0"/>
          </a:p>
          <a:p>
            <a:pPr lvl="1"/>
            <a:r>
              <a:rPr lang="en-US" sz="2400" b="1" dirty="0" smtClean="0"/>
              <a:t>The CORs for courses intended for special populations must clearly demonstrate that the course meets the needs of those populations (Immigrant Education, Parenting, Persons with Substantial Disabilities, Older Adults)</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4985320"/>
      </p:ext>
    </p:extLst>
  </p:cSld>
  <p:clrMapOvr>
    <a:masterClrMapping/>
  </p:clrMapOvr>
  <mc:AlternateContent>
    <mc:Choice xmlns:mp="http://schemas.microsoft.com/office/mac/powerpoint/2008/main" Requires="mp">
      <mc:AlternateContent>
        <mc:Choice Requires="mp">
          <mp:transition spd="slow">
            <mp:cube dir="r"/>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slow">
            <p:cover dir="r"/>
          </p:transition>
        </mc:Fallback>
      </mc:AlternateContent>
    </mc:Choice>
    <mc:Fallback>
      <mc:AlternateContent>
        <mc:Choice Requires="mp">
          <p:transition spd="slow">
            <p:cover dir="r"/>
          </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slow">
            <p:cover dir="r"/>
          </p:transition>
        </mc:Fallback>
      </mc:AlternateContent>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991748" y="752931"/>
            <a:ext cx="8610600" cy="1293028"/>
          </a:xfrm>
        </p:spPr>
        <p:txBody>
          <a:bodyPr/>
          <a:lstStyle/>
          <a:p>
            <a:pPr algn="ctr"/>
            <a:r>
              <a:rPr lang="en-US" sz="3600" b="1" dirty="0">
                <a:solidFill>
                  <a:srgbClr val="E9BF35"/>
                </a:solidFill>
              </a:rPr>
              <a:t>Course Outline of Record</a:t>
            </a:r>
          </a:p>
        </p:txBody>
      </p:sp>
      <p:sp>
        <p:nvSpPr>
          <p:cNvPr id="3" name="Content Placeholder 2"/>
          <p:cNvSpPr>
            <a:spLocks noGrp="1"/>
          </p:cNvSpPr>
          <p:nvPr>
            <p:ph idx="1"/>
          </p:nvPr>
        </p:nvSpPr>
        <p:spPr>
          <a:xfrm>
            <a:off x="1292853" y="1931395"/>
            <a:ext cx="9267350" cy="4430312"/>
          </a:xfrm>
        </p:spPr>
        <p:txBody>
          <a:bodyPr>
            <a:normAutofit lnSpcReduction="10000"/>
          </a:bodyPr>
          <a:lstStyle/>
          <a:p>
            <a:r>
              <a:rPr lang="en-US" b="1" dirty="0"/>
              <a:t>For Credit and Noncredit </a:t>
            </a:r>
            <a:r>
              <a:rPr lang="en-US" b="1" dirty="0" smtClean="0"/>
              <a:t>Courses</a:t>
            </a:r>
          </a:p>
          <a:p>
            <a:pPr>
              <a:buNone/>
            </a:pPr>
            <a:endParaRPr lang="en-US" b="1" dirty="0" smtClean="0"/>
          </a:p>
          <a:p>
            <a:r>
              <a:rPr lang="en-US" b="1" dirty="0"/>
              <a:t>The course outline of record (COR) is a legal document that must contain certain required elements that are outlined in §55002 of Title 5</a:t>
            </a:r>
            <a:r>
              <a:rPr lang="en-US" b="1" dirty="0" smtClean="0"/>
              <a:t>.</a:t>
            </a:r>
          </a:p>
          <a:p>
            <a:pPr>
              <a:buNone/>
            </a:pPr>
            <a:endParaRPr lang="en-US" b="1" dirty="0" smtClean="0"/>
          </a:p>
          <a:p>
            <a:r>
              <a:rPr lang="en-US" b="1" dirty="0"/>
              <a:t>The COR serves as a legal contract between the faculty, student, and the college.</a:t>
            </a:r>
            <a:r>
              <a:rPr lang="en-US" b="1" dirty="0" smtClean="0"/>
              <a:t> </a:t>
            </a:r>
          </a:p>
          <a:p>
            <a:pPr>
              <a:buNone/>
            </a:pPr>
            <a:endParaRPr lang="en-US" b="1" dirty="0" smtClean="0"/>
          </a:p>
          <a:p>
            <a:r>
              <a:rPr lang="en-US" b="1" dirty="0"/>
              <a:t>All CORs must be approved by the local academic senate (curriculum committee) and the local governing </a:t>
            </a:r>
            <a:r>
              <a:rPr lang="en-US" b="1" dirty="0" smtClean="0"/>
              <a:t>board, Chancellor’s Office. </a:t>
            </a:r>
            <a:endParaRPr lang="en-US" b="1" dirty="0"/>
          </a:p>
          <a:p>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81814115"/>
      </p:ext>
    </p:extLst>
  </p:cSld>
  <p:clrMapOvr>
    <a:masterClrMapping/>
  </p:clrMapOvr>
  <mc:AlternateContent>
    <mc:Choice xmlns:mp="http://schemas.microsoft.com/office/mac/powerpoint/2008/main" Requires="mp">
      <mc:AlternateContent>
        <mc:Choice Requires="mp">
          <mp:transition spd="slow">
            <mp:cube dir="r"/>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slow">
            <p:cover dir="r"/>
          </p:transition>
        </mc:Fallback>
      </mc:AlternateContent>
    </mc:Choice>
    <mc:Fallback>
      <mc:AlternateContent>
        <mc:Choice Requires="mp">
          <p:transition spd="slow">
            <p:cover dir="r"/>
          </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slow">
            <p:cover dir="r"/>
          </p:transition>
        </mc:Fallback>
      </mc:AlternateContent>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209130" y="398231"/>
            <a:ext cx="8610600" cy="1293028"/>
          </a:xfrm>
        </p:spPr>
        <p:txBody>
          <a:bodyPr>
            <a:noAutofit/>
          </a:bodyPr>
          <a:lstStyle/>
          <a:p>
            <a:pPr algn="ctr"/>
            <a:r>
              <a:rPr lang="en-US" sz="3600" b="1" dirty="0">
                <a:solidFill>
                  <a:srgbClr val="E9BF35"/>
                </a:solidFill>
              </a:rPr>
              <a:t>Required Elements of the COR - Noncredit</a:t>
            </a:r>
          </a:p>
        </p:txBody>
      </p:sp>
      <p:graphicFrame>
        <p:nvGraphicFramePr>
          <p:cNvPr id="4" name="Content Placeholder 3"/>
          <p:cNvGraphicFramePr>
            <a:graphicFrameLocks/>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321096580"/>
              </p:ext>
            </p:extLst>
          </p:nvPr>
        </p:nvGraphicFramePr>
        <p:xfrm>
          <a:off x="970235" y="1871186"/>
          <a:ext cx="10261600" cy="4501963"/>
        </p:xfrm>
        <a:graphic>
          <a:graphicData uri="http://schemas.openxmlformats.org/drawingml/2006/table">
            <a:tbl>
              <a:tblPr firstRow="1" bandRow="1">
                <a:tableStyleId>{5C22544A-7EE6-4342-B048-85BDC9FD1C3A}</a:tableStyleId>
              </a:tblPr>
              <a:tblGrid>
                <a:gridCol w="5181600"/>
                <a:gridCol w="5080000"/>
              </a:tblGrid>
              <a:tr h="4501963">
                <a:tc>
                  <a:txBody>
                    <a:bodyPr/>
                    <a:lstStyle/>
                    <a:p>
                      <a:pPr marL="457200" indent="-457200">
                        <a:buFont typeface="Courier New" panose="02070309020205020404" pitchFamily="49" charset="0"/>
                        <a:buChar char="o"/>
                      </a:pPr>
                      <a:r>
                        <a:rPr kumimoji="0" lang="en-US" sz="2600" b="1" i="0" u="none" strike="noStrike" kern="1200" baseline="0" dirty="0" smtClean="0">
                          <a:solidFill>
                            <a:schemeClr val="tx1"/>
                          </a:solidFill>
                          <a:latin typeface="+mn-lt"/>
                          <a:ea typeface="+mn-ea"/>
                          <a:cs typeface="+mn-cs"/>
                        </a:rPr>
                        <a:t>Course Number and Title </a:t>
                      </a:r>
                    </a:p>
                    <a:p>
                      <a:pPr marL="457200" indent="-457200">
                        <a:buFont typeface="Courier New" panose="02070309020205020404" pitchFamily="49" charset="0"/>
                        <a:buChar char="o"/>
                      </a:pPr>
                      <a:r>
                        <a:rPr kumimoji="0" lang="en-US" sz="2600" b="1" i="0" u="none" strike="noStrike" kern="1200" baseline="0" dirty="0" smtClean="0">
                          <a:solidFill>
                            <a:schemeClr val="tx1"/>
                          </a:solidFill>
                          <a:latin typeface="+mn-lt"/>
                          <a:ea typeface="+mn-ea"/>
                          <a:cs typeface="+mn-cs"/>
                        </a:rPr>
                        <a:t>Catalog Description </a:t>
                      </a:r>
                    </a:p>
                    <a:p>
                      <a:pPr marL="457200" indent="-457200">
                        <a:buFont typeface="Courier New" panose="02070309020205020404" pitchFamily="49" charset="0"/>
                        <a:buChar char="o"/>
                      </a:pPr>
                      <a:r>
                        <a:rPr kumimoji="0" lang="en-US" sz="2600" b="1" i="0" u="none" strike="noStrike" kern="1200" baseline="0" dirty="0" smtClean="0">
                          <a:solidFill>
                            <a:schemeClr val="tx1"/>
                          </a:solidFill>
                          <a:latin typeface="+mn-lt"/>
                          <a:ea typeface="+mn-ea"/>
                          <a:cs typeface="+mn-cs"/>
                        </a:rPr>
                        <a:t>Total Hours of Instruction</a:t>
                      </a:r>
                    </a:p>
                    <a:p>
                      <a:pPr marL="457200" indent="-457200">
                        <a:buFont typeface="Courier New" panose="02070309020205020404" pitchFamily="49" charset="0"/>
                        <a:buChar char="o"/>
                      </a:pPr>
                      <a:r>
                        <a:rPr kumimoji="0" lang="en-US" sz="2600" b="1" i="0" u="none" strike="noStrike" kern="1200" baseline="0" dirty="0" smtClean="0">
                          <a:solidFill>
                            <a:schemeClr val="tx1"/>
                          </a:solidFill>
                          <a:latin typeface="+mn-lt"/>
                          <a:ea typeface="+mn-ea"/>
                          <a:cs typeface="+mn-cs"/>
                        </a:rPr>
                        <a:t>Objectives</a:t>
                      </a:r>
                    </a:p>
                    <a:p>
                      <a:pPr marL="457200" indent="-457200">
                        <a:buFont typeface="Courier New" panose="02070309020205020404" pitchFamily="49" charset="0"/>
                        <a:buChar char="o"/>
                      </a:pPr>
                      <a:r>
                        <a:rPr kumimoji="0" lang="en-US" sz="2600" b="1" i="0" u="none" strike="noStrike" kern="1200" baseline="0" dirty="0" smtClean="0">
                          <a:solidFill>
                            <a:schemeClr val="tx1"/>
                          </a:solidFill>
                          <a:latin typeface="+mn-lt"/>
                          <a:ea typeface="+mn-ea"/>
                          <a:cs typeface="+mn-cs"/>
                        </a:rPr>
                        <a:t>TOP Code/SAM Code</a:t>
                      </a:r>
                    </a:p>
                    <a:p>
                      <a:pPr marL="457200" indent="-457200">
                        <a:buFont typeface="Courier New" panose="02070309020205020404" pitchFamily="49" charset="0"/>
                        <a:buChar char="o"/>
                      </a:pPr>
                      <a:r>
                        <a:rPr kumimoji="0" lang="en-US" sz="2600" b="1" i="0" u="none" strike="noStrike" kern="1200" baseline="0" dirty="0" smtClean="0">
                          <a:solidFill>
                            <a:schemeClr val="tx1"/>
                          </a:solidFill>
                          <a:latin typeface="+mn-lt"/>
                          <a:ea typeface="+mn-ea"/>
                          <a:cs typeface="+mn-cs"/>
                        </a:rPr>
                        <a:t>Total Contact Hours </a:t>
                      </a:r>
                    </a:p>
                    <a:p>
                      <a:pPr marL="457200" indent="-457200">
                        <a:buFont typeface="Courier New" panose="02070309020205020404" pitchFamily="49" charset="0"/>
                        <a:buChar char="o"/>
                      </a:pPr>
                      <a:r>
                        <a:rPr kumimoji="0" lang="en-US" sz="2600" b="1" i="0" u="none" strike="noStrike" kern="1200" baseline="0" dirty="0" smtClean="0">
                          <a:solidFill>
                            <a:schemeClr val="tx1"/>
                          </a:solidFill>
                          <a:latin typeface="+mn-lt"/>
                          <a:ea typeface="+mn-ea"/>
                          <a:cs typeface="+mn-cs"/>
                        </a:rPr>
                        <a:t>Noncredit Eligibility Category</a:t>
                      </a:r>
                    </a:p>
                    <a:p>
                      <a:pPr marL="457200" indent="-457200">
                        <a:buFont typeface="Courier New" panose="02070309020205020404" pitchFamily="49" charset="0"/>
                        <a:buChar char="o"/>
                      </a:pPr>
                      <a:r>
                        <a:rPr kumimoji="0" lang="en-US" sz="2600" b="1" i="0" u="none" strike="noStrike" kern="1200" baseline="0" dirty="0" smtClean="0">
                          <a:solidFill>
                            <a:schemeClr val="tx1"/>
                          </a:solidFill>
                          <a:latin typeface="+mn-lt"/>
                          <a:ea typeface="+mn-ea"/>
                          <a:cs typeface="+mn-cs"/>
                        </a:rPr>
                        <a:t>Course Content</a:t>
                      </a:r>
                    </a:p>
                    <a:p>
                      <a:pPr marL="457200" indent="-457200">
                        <a:buFont typeface="Courier New" panose="02070309020205020404" pitchFamily="49" charset="0"/>
                        <a:buChar char="o"/>
                      </a:pPr>
                      <a:r>
                        <a:rPr kumimoji="0" lang="en-US" sz="2600" b="1" i="0" u="none" strike="noStrike" kern="1200" baseline="0" dirty="0" smtClean="0">
                          <a:solidFill>
                            <a:schemeClr val="tx1"/>
                          </a:solidFill>
                          <a:latin typeface="+mn-lt"/>
                          <a:ea typeface="+mn-ea"/>
                          <a:cs typeface="+mn-cs"/>
                        </a:rPr>
                        <a:t>Homework</a:t>
                      </a:r>
                    </a:p>
                    <a:p>
                      <a:pPr marL="457200" indent="-457200">
                        <a:buFont typeface="Courier New" panose="02070309020205020404" pitchFamily="49" charset="0"/>
                        <a:buChar char="o"/>
                      </a:pPr>
                      <a:endParaRPr lang="en-US" sz="2600" dirty="0">
                        <a:solidFill>
                          <a:schemeClr val="tx1"/>
                        </a:solidFill>
                      </a:endParaRPr>
                    </a:p>
                  </a:txBody>
                  <a:tcPr marL="85725" marR="85725" marT="32147" marB="32147"/>
                </a:tc>
                <a:tc>
                  <a:txBody>
                    <a:bodyPr/>
                    <a:lstStyle/>
                    <a:p>
                      <a:pPr marL="457200" marR="0" indent="-4572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2600" b="1" i="0" u="none" strike="noStrike" kern="1200" baseline="0" dirty="0" smtClean="0">
                          <a:solidFill>
                            <a:schemeClr val="tx1"/>
                          </a:solidFill>
                          <a:latin typeface="+mn-lt"/>
                          <a:ea typeface="+mn-ea"/>
                          <a:cs typeface="+mn-cs"/>
                        </a:rPr>
                        <a:t>Evaluation (Grade optional)</a:t>
                      </a:r>
                    </a:p>
                    <a:p>
                      <a:pPr marL="457200" indent="-457200">
                        <a:buFont typeface="Courier New" panose="02070309020205020404" pitchFamily="49" charset="0"/>
                        <a:buChar char="o"/>
                      </a:pPr>
                      <a:r>
                        <a:rPr kumimoji="0" lang="en-US" sz="2600" b="1" i="0" u="none" strike="noStrike" kern="1200" baseline="0" dirty="0" smtClean="0">
                          <a:solidFill>
                            <a:schemeClr val="tx1"/>
                          </a:solidFill>
                          <a:latin typeface="+mn-lt"/>
                          <a:ea typeface="+mn-ea"/>
                          <a:cs typeface="+mn-cs"/>
                        </a:rPr>
                        <a:t>Materials Fee</a:t>
                      </a:r>
                    </a:p>
                    <a:p>
                      <a:pPr marL="457200" indent="-457200">
                        <a:buFont typeface="Courier New" panose="02070309020205020404" pitchFamily="49" charset="0"/>
                        <a:buChar char="o"/>
                      </a:pPr>
                      <a:r>
                        <a:rPr kumimoji="0" lang="en-US" sz="2600" b="1" i="0" u="none" strike="noStrike" kern="1200" baseline="0" dirty="0" smtClean="0">
                          <a:solidFill>
                            <a:schemeClr val="tx1"/>
                          </a:solidFill>
                          <a:latin typeface="+mn-lt"/>
                          <a:ea typeface="+mn-ea"/>
                          <a:cs typeface="+mn-cs"/>
                        </a:rPr>
                        <a:t>Special Characteristics</a:t>
                      </a:r>
                    </a:p>
                    <a:p>
                      <a:pPr marL="457200" indent="-457200">
                        <a:buFont typeface="Courier New" panose="02070309020205020404" pitchFamily="49" charset="0"/>
                        <a:buChar char="o"/>
                      </a:pPr>
                      <a:r>
                        <a:rPr kumimoji="0" lang="en-US" sz="2600" b="1" i="0" u="none" strike="noStrike" kern="1200" baseline="0" dirty="0" smtClean="0">
                          <a:solidFill>
                            <a:schemeClr val="tx1"/>
                          </a:solidFill>
                          <a:latin typeface="+mn-lt"/>
                          <a:ea typeface="+mn-ea"/>
                          <a:cs typeface="+mn-cs"/>
                        </a:rPr>
                        <a:t>Justification of Need</a:t>
                      </a:r>
                    </a:p>
                    <a:p>
                      <a:pPr marL="457200" indent="-457200">
                        <a:buFont typeface="Courier New" panose="02070309020205020404" pitchFamily="49" charset="0"/>
                        <a:buChar char="o"/>
                      </a:pPr>
                      <a:r>
                        <a:rPr kumimoji="0" lang="en-US" sz="2600" b="1" i="0" u="none" strike="noStrike" kern="1200" baseline="0" dirty="0" smtClean="0">
                          <a:solidFill>
                            <a:schemeClr val="tx1"/>
                          </a:solidFill>
                          <a:latin typeface="+mn-lt"/>
                          <a:ea typeface="+mn-ea"/>
                          <a:cs typeface="+mn-cs"/>
                        </a:rPr>
                        <a:t>Class Schedule Description</a:t>
                      </a:r>
                    </a:p>
                    <a:p>
                      <a:pPr marL="457200" indent="-457200">
                        <a:buFont typeface="Courier New" panose="02070309020205020404" pitchFamily="49" charset="0"/>
                        <a:buChar char="o"/>
                      </a:pPr>
                      <a:r>
                        <a:rPr kumimoji="0" lang="en-US" sz="2600" b="1" i="0" u="none" strike="noStrike" kern="1200" baseline="0" dirty="0" smtClean="0">
                          <a:solidFill>
                            <a:schemeClr val="tx1"/>
                          </a:solidFill>
                          <a:latin typeface="+mn-lt"/>
                          <a:ea typeface="+mn-ea"/>
                          <a:cs typeface="+mn-cs"/>
                        </a:rPr>
                        <a:t>Part of program/certificate</a:t>
                      </a:r>
                    </a:p>
                    <a:p>
                      <a:pPr marL="0" marR="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kumimoji="0" lang="en-US" sz="2600" b="0" i="0" u="none" strike="noStrike" kern="1200" baseline="0" dirty="0" smtClean="0">
                          <a:solidFill>
                            <a:schemeClr val="tx1"/>
                          </a:solidFill>
                          <a:latin typeface="+mn-lt"/>
                          <a:ea typeface="+mn-ea"/>
                          <a:cs typeface="+mn-cs"/>
                        </a:rPr>
                        <a:t>	</a:t>
                      </a:r>
                    </a:p>
                  </a:txBody>
                  <a:tcPr marL="85725" marR="85725" marT="32147" marB="32147"/>
                </a:tc>
              </a:tr>
            </a:tbl>
          </a:graphicData>
        </a:graphic>
      </p:graphicFrame>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426829726"/>
      </p:ext>
    </p:extLst>
  </p:cSld>
  <p:clrMapOvr>
    <a:masterClrMapping/>
  </p:clrMapOvr>
  <mc:AlternateContent>
    <mc:Choice xmlns:mp="http://schemas.microsoft.com/office/mac/powerpoint/2008/main" Requires="mp">
      <mc:AlternateContent>
        <mc:Choice Requires="mp">
          <mp:transition spd="slow">
            <mp:cube dir="r"/>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slow">
            <p:cover dir="r"/>
          </p:transition>
        </mc:Fallback>
      </mc:AlternateContent>
    </mc:Choice>
    <mc:Fallback>
      <mc:AlternateContent>
        <mc:Choice Requires="mp">
          <p:transition spd="slow">
            <p:cover dir="r"/>
          </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slow">
            <p:cover dir="r"/>
          </p:transition>
        </mc:Fallback>
      </mc:AlternateContent>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293836" y="649954"/>
            <a:ext cx="8610600" cy="1293028"/>
          </a:xfrm>
        </p:spPr>
        <p:txBody>
          <a:bodyPr>
            <a:noAutofit/>
          </a:bodyPr>
          <a:lstStyle/>
          <a:p>
            <a:pPr algn="ctr"/>
            <a:r>
              <a:rPr lang="en-US" sz="3600" b="1" dirty="0">
                <a:solidFill>
                  <a:srgbClr val="E9BF35"/>
                </a:solidFill>
              </a:rPr>
              <a:t>The Noncredit COR </a:t>
            </a:r>
            <a:r>
              <a:rPr lang="en-US" sz="3600" b="1" dirty="0" smtClean="0">
                <a:solidFill>
                  <a:srgbClr val="E9BF35"/>
                </a:solidFill>
              </a:rPr>
              <a:t>–</a:t>
            </a:r>
            <a:br>
              <a:rPr lang="en-US" sz="3600" b="1" dirty="0" smtClean="0">
                <a:solidFill>
                  <a:srgbClr val="E9BF35"/>
                </a:solidFill>
              </a:rPr>
            </a:br>
            <a:r>
              <a:rPr lang="en-US" sz="3600" b="1" dirty="0" smtClean="0">
                <a:solidFill>
                  <a:srgbClr val="E9BF35"/>
                </a:solidFill>
              </a:rPr>
              <a:t>Methods </a:t>
            </a:r>
            <a:r>
              <a:rPr lang="en-US" sz="3600" b="1" dirty="0">
                <a:solidFill>
                  <a:srgbClr val="E9BF35"/>
                </a:solidFill>
              </a:rPr>
              <a:t>of Evaluation</a:t>
            </a:r>
          </a:p>
        </p:txBody>
      </p:sp>
      <p:sp>
        <p:nvSpPr>
          <p:cNvPr id="3" name="Content Placeholder 2"/>
          <p:cNvSpPr>
            <a:spLocks noGrp="1"/>
          </p:cNvSpPr>
          <p:nvPr>
            <p:ph idx="1"/>
          </p:nvPr>
        </p:nvSpPr>
        <p:spPr/>
        <p:txBody>
          <a:bodyPr>
            <a:normAutofit lnSpcReduction="10000"/>
          </a:bodyPr>
          <a:lstStyle/>
          <a:p>
            <a:r>
              <a:rPr lang="en-US" sz="2800" b="1" dirty="0">
                <a:latin typeface="Cambria"/>
                <a:cs typeface="Cambria"/>
              </a:rPr>
              <a:t>The “Pass/No Pass” </a:t>
            </a:r>
            <a:r>
              <a:rPr lang="en-US" sz="2800" b="1" dirty="0" smtClean="0">
                <a:latin typeface="Cambria"/>
                <a:cs typeface="Cambria"/>
              </a:rPr>
              <a:t>challenge</a:t>
            </a:r>
            <a:r>
              <a:rPr lang="en-US" sz="2800" b="1" dirty="0">
                <a:latin typeface="Cambria"/>
                <a:cs typeface="Cambria"/>
              </a:rPr>
              <a:t> </a:t>
            </a:r>
            <a:r>
              <a:rPr lang="en-US" sz="2800" b="1" dirty="0" smtClean="0">
                <a:latin typeface="Cambria"/>
                <a:cs typeface="Cambria"/>
              </a:rPr>
              <a:t>(SP)</a:t>
            </a:r>
          </a:p>
          <a:p>
            <a:pPr>
              <a:buNone/>
            </a:pPr>
            <a:endParaRPr lang="en-US" sz="2800" b="1" dirty="0" smtClean="0">
              <a:latin typeface="Cambria"/>
              <a:cs typeface="Cambria"/>
            </a:endParaRPr>
          </a:p>
          <a:p>
            <a:r>
              <a:rPr lang="en-US" sz="2800" b="1" dirty="0" smtClean="0">
                <a:latin typeface="Cambria"/>
                <a:cs typeface="Cambria"/>
              </a:rPr>
              <a:t> It is permissible to provide a grade or grading element to show satisfactory completion of the learning experience in noncredit courses.</a:t>
            </a:r>
          </a:p>
          <a:p>
            <a:pPr>
              <a:buNone/>
            </a:pPr>
            <a:endParaRPr lang="en-US" sz="2800" b="1" dirty="0" smtClean="0">
              <a:latin typeface="Cambria"/>
              <a:cs typeface="Cambria"/>
            </a:endParaRPr>
          </a:p>
          <a:p>
            <a:r>
              <a:rPr lang="en-US" sz="2800" b="1" dirty="0" smtClean="0">
                <a:latin typeface="Cambria"/>
                <a:cs typeface="Cambria"/>
              </a:rPr>
              <a:t>While </a:t>
            </a:r>
            <a:r>
              <a:rPr lang="en-US" sz="2800" b="1" dirty="0">
                <a:latin typeface="Cambria"/>
                <a:cs typeface="Cambria"/>
              </a:rPr>
              <a:t>noncredit courses do not </a:t>
            </a:r>
            <a:r>
              <a:rPr lang="en-US" sz="2800" b="1" dirty="0" smtClean="0">
                <a:latin typeface="Cambria"/>
                <a:cs typeface="Cambria"/>
              </a:rPr>
              <a:t>generate </a:t>
            </a:r>
            <a:r>
              <a:rPr lang="en-US" sz="2800" b="1" dirty="0">
                <a:latin typeface="Cambria"/>
                <a:cs typeface="Cambria"/>
              </a:rPr>
              <a:t>grades that would be “credited” into a </a:t>
            </a:r>
            <a:r>
              <a:rPr lang="en-US" sz="2800" b="1" dirty="0" smtClean="0">
                <a:latin typeface="Cambria"/>
                <a:cs typeface="Cambria"/>
              </a:rPr>
              <a:t>student </a:t>
            </a:r>
            <a:r>
              <a:rPr lang="en-US" sz="2800" b="1" dirty="0">
                <a:latin typeface="Cambria"/>
                <a:cs typeface="Cambria"/>
              </a:rPr>
              <a:t>record, this in no way obviates the critical need for the course design to comprehensively include student evaluation and feedback</a:t>
            </a:r>
            <a:r>
              <a:rPr lang="en-US" sz="2800" b="1" dirty="0" smtClean="0">
                <a:latin typeface="Cambria"/>
                <a:cs typeface="Cambria"/>
              </a:rPr>
              <a:t>.</a:t>
            </a:r>
          </a:p>
          <a:p>
            <a:endParaRPr lang="en-US" sz="24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789541938"/>
      </p:ext>
    </p:extLst>
  </p:cSld>
  <p:clrMapOvr>
    <a:masterClrMapping/>
  </p:clrMapOvr>
  <mc:AlternateContent>
    <mc:Choice xmlns:mp="http://schemas.microsoft.com/office/mac/powerpoint/2008/main" Requires="mp">
      <mc:AlternateContent>
        <mc:Choice Requires="mp">
          <mp:transition spd="slow">
            <mp:cube dir="r"/>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slow">
            <p:cover dir="r"/>
          </p:transition>
        </mc:Fallback>
      </mc:AlternateContent>
    </mc:Choice>
    <mc:Fallback>
      <mc:AlternateContent>
        <mc:Choice Requires="mp">
          <p:transition spd="slow">
            <p:cover dir="r"/>
          </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slow">
            <p:cover dir="r"/>
          </p:transition>
        </mc:Fallback>
      </mc:AlternateContent>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859071" y="741489"/>
            <a:ext cx="10410484" cy="1293028"/>
          </a:xfrm>
        </p:spPr>
        <p:txBody>
          <a:bodyPr/>
          <a:lstStyle/>
          <a:p>
            <a:pPr algn="ctr"/>
            <a:r>
              <a:rPr lang="en-US" sz="3600" b="1" dirty="0" smtClean="0">
                <a:solidFill>
                  <a:srgbClr val="E9BF35"/>
                </a:solidFill>
              </a:rPr>
              <a:t>Course Approval Process</a:t>
            </a:r>
            <a:endParaRPr lang="en-US" sz="3600" b="1" dirty="0">
              <a:solidFill>
                <a:srgbClr val="E9BF35"/>
              </a:solidFill>
            </a:endParaRPr>
          </a:p>
        </p:txBody>
      </p:sp>
      <p:sp>
        <p:nvSpPr>
          <p:cNvPr id="3" name="Content Placeholder 2"/>
          <p:cNvSpPr>
            <a:spLocks noGrp="1"/>
          </p:cNvSpPr>
          <p:nvPr>
            <p:ph idx="1"/>
          </p:nvPr>
        </p:nvSpPr>
        <p:spPr>
          <a:xfrm>
            <a:off x="1212224" y="1988606"/>
            <a:ext cx="9784387" cy="4024125"/>
          </a:xfrm>
        </p:spPr>
        <p:txBody>
          <a:bodyPr>
            <a:normAutofit/>
          </a:bodyPr>
          <a:lstStyle/>
          <a:p>
            <a:r>
              <a:rPr lang="en-US" b="1" dirty="0" smtClean="0">
                <a:latin typeface="Cambria"/>
                <a:cs typeface="Cambria"/>
              </a:rPr>
              <a:t>All noncredit courses must be approved by the Chancellor’s Office (CB22 code).</a:t>
            </a:r>
          </a:p>
          <a:p>
            <a:pPr>
              <a:buNone/>
            </a:pPr>
            <a:endParaRPr lang="en-US" b="1" dirty="0" smtClean="0">
              <a:latin typeface="Cambria"/>
              <a:cs typeface="Cambria"/>
            </a:endParaRPr>
          </a:p>
          <a:p>
            <a:r>
              <a:rPr lang="en-US" b="1" dirty="0" smtClean="0">
                <a:latin typeface="Cambria"/>
                <a:cs typeface="Cambria"/>
              </a:rPr>
              <a:t>CDCP Enhanced Funding courses must first be approved by the Chancellor’s Office before a proposal for a new CDCP certificate is submitted.</a:t>
            </a:r>
          </a:p>
          <a:p>
            <a:pPr lvl="1"/>
            <a:r>
              <a:rPr lang="en-US" b="1" dirty="0" smtClean="0">
                <a:latin typeface="Cambria"/>
                <a:cs typeface="Cambria"/>
              </a:rPr>
              <a:t>Noncredit Certificate of Completion (career development)</a:t>
            </a:r>
          </a:p>
          <a:p>
            <a:pPr lvl="1"/>
            <a:r>
              <a:rPr lang="en-US" b="1" dirty="0" smtClean="0">
                <a:latin typeface="Cambria"/>
                <a:cs typeface="Cambria"/>
              </a:rPr>
              <a:t>Noncredit Certificate of Competency (college preparation)</a:t>
            </a:r>
          </a:p>
          <a:p>
            <a:pPr lvl="1">
              <a:buNone/>
            </a:pPr>
            <a:endParaRPr lang="en-US" b="1" dirty="0" smtClean="0">
              <a:latin typeface="Cambria"/>
              <a:cs typeface="Cambria"/>
            </a:endParaRPr>
          </a:p>
          <a:p>
            <a:r>
              <a:rPr lang="en-US" b="1" dirty="0" smtClean="0">
                <a:latin typeface="Cambria"/>
                <a:cs typeface="Cambria"/>
              </a:rPr>
              <a:t>Other categories of noncredit  and course programs may be offered (</a:t>
            </a:r>
            <a:r>
              <a:rPr lang="en-US" b="1" dirty="0">
                <a:latin typeface="Cambria"/>
                <a:cs typeface="Cambria"/>
              </a:rPr>
              <a:t>no enhanced funding)</a:t>
            </a:r>
            <a:r>
              <a:rPr lang="en-US" b="1" dirty="0" smtClean="0">
                <a:latin typeface="Cambria"/>
                <a:cs typeface="Cambria"/>
              </a:rPr>
              <a:t>.</a:t>
            </a:r>
            <a:endParaRPr lang="en-US" b="1" dirty="0">
              <a:latin typeface="Cambria"/>
              <a:cs typeface="Cambria"/>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27948437"/>
      </p:ext>
    </p:extLst>
  </p:cSld>
  <p:clrMapOvr>
    <a:masterClrMapping/>
  </p:clrMapOvr>
  <mc:AlternateContent>
    <mc:Choice xmlns:mp="http://schemas.microsoft.com/office/mac/powerpoint/2008/main" Requires="mp">
      <mc:AlternateContent>
        <mc:Choice Requires="mp">
          <mp:transition spd="slow">
            <mp:cube dir="r"/>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slow">
            <p:cover dir="r"/>
          </p:transition>
        </mc:Fallback>
      </mc:AlternateContent>
    </mc:Choice>
    <mc:Fallback>
      <mc:AlternateContent>
        <mc:Choice Requires="mp">
          <p:transition spd="slow">
            <p:cover dir="r"/>
          </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slow">
            <p:cover dir="r"/>
          </p:transition>
        </mc:Fallback>
      </mc:AlternateContent>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225188" y="661396"/>
            <a:ext cx="8610600" cy="1293028"/>
          </a:xfrm>
        </p:spPr>
        <p:txBody>
          <a:bodyPr>
            <a:normAutofit/>
          </a:bodyPr>
          <a:lstStyle/>
          <a:p>
            <a:pPr algn="ctr"/>
            <a:r>
              <a:rPr lang="en-US" sz="3600" b="1" dirty="0" smtClean="0">
                <a:solidFill>
                  <a:srgbClr val="E9BF35"/>
                </a:solidFill>
              </a:rPr>
              <a:t>Noncredit vs. Credit FTES</a:t>
            </a:r>
            <a:endParaRPr lang="en-US" sz="3600" b="1" dirty="0">
              <a:solidFill>
                <a:srgbClr val="E9BF35"/>
              </a:solidFill>
            </a:endParaRPr>
          </a:p>
        </p:txBody>
      </p:sp>
      <p:sp>
        <p:nvSpPr>
          <p:cNvPr id="3" name="Content Placeholder 2"/>
          <p:cNvSpPr>
            <a:spLocks noGrp="1"/>
          </p:cNvSpPr>
          <p:nvPr>
            <p:ph idx="1"/>
          </p:nvPr>
        </p:nvSpPr>
        <p:spPr>
          <a:xfrm>
            <a:off x="1000566" y="2034992"/>
            <a:ext cx="10234665" cy="4361040"/>
          </a:xfrm>
        </p:spPr>
        <p:txBody>
          <a:bodyPr>
            <a:normAutofit fontScale="92500" lnSpcReduction="20000"/>
          </a:bodyPr>
          <a:lstStyle/>
          <a:p>
            <a:r>
              <a:rPr lang="en-US" sz="2800" b="1" dirty="0" smtClean="0">
                <a:latin typeface="Cambria"/>
                <a:cs typeface="Cambria"/>
              </a:rPr>
              <a:t>Noncredit – 525 hours of Instruction (Positive Attendance ) equals 1 FTES</a:t>
            </a:r>
          </a:p>
          <a:p>
            <a:pPr>
              <a:buNone/>
            </a:pPr>
            <a:endParaRPr lang="en-US" sz="2800" b="1" dirty="0" smtClean="0">
              <a:latin typeface="Cambria"/>
              <a:cs typeface="Cambria"/>
            </a:endParaRPr>
          </a:p>
          <a:p>
            <a:r>
              <a:rPr lang="en-US" sz="2800" b="1" dirty="0" smtClean="0">
                <a:latin typeface="Cambria"/>
                <a:cs typeface="Cambria"/>
              </a:rPr>
              <a:t>Credit – generally started out as 3 </a:t>
            </a:r>
            <a:r>
              <a:rPr lang="en-US" sz="2800" b="1" dirty="0" err="1" smtClean="0">
                <a:latin typeface="Cambria"/>
                <a:cs typeface="Cambria"/>
              </a:rPr>
              <a:t>hrs</a:t>
            </a:r>
            <a:r>
              <a:rPr lang="en-US" sz="2800" b="1" dirty="0" smtClean="0">
                <a:latin typeface="Cambria"/>
                <a:cs typeface="Cambria"/>
              </a:rPr>
              <a:t>/day </a:t>
            </a:r>
            <a:r>
              <a:rPr lang="en-US" sz="2800" b="1" dirty="0">
                <a:latin typeface="Cambria"/>
                <a:cs typeface="Cambria"/>
              </a:rPr>
              <a:t>X</a:t>
            </a:r>
            <a:r>
              <a:rPr lang="en-US" sz="2800" b="1" dirty="0" smtClean="0">
                <a:latin typeface="Cambria"/>
                <a:cs typeface="Cambria"/>
              </a:rPr>
              <a:t> 5 days/week X 35 weeks/year = 525 hours. Dividing by 525 hours yields 1 FTES</a:t>
            </a:r>
          </a:p>
          <a:p>
            <a:pPr>
              <a:buNone/>
            </a:pPr>
            <a:endParaRPr lang="en-US" sz="2800" b="1" dirty="0" smtClean="0">
              <a:latin typeface="Cambria"/>
              <a:cs typeface="Cambria"/>
            </a:endParaRPr>
          </a:p>
          <a:p>
            <a:r>
              <a:rPr lang="en-US" sz="2800" b="1" dirty="0">
                <a:latin typeface="Cambria"/>
                <a:cs typeface="Cambria"/>
              </a:rPr>
              <a:t>C</a:t>
            </a:r>
            <a:r>
              <a:rPr lang="en-US" sz="2800" b="1" dirty="0" smtClean="0">
                <a:latin typeface="Cambria"/>
                <a:cs typeface="Cambria"/>
              </a:rPr>
              <a:t>hanged to number of students enrolled at census X number of hours class meets/week X number of weeks in term all divided by 525 hours = FTES </a:t>
            </a:r>
          </a:p>
          <a:p>
            <a:pPr>
              <a:buNone/>
            </a:pPr>
            <a:endParaRPr lang="en-US" sz="2800" b="1" dirty="0" smtClean="0">
              <a:latin typeface="Cambria"/>
              <a:cs typeface="Cambria"/>
            </a:endParaRPr>
          </a:p>
          <a:p>
            <a:r>
              <a:rPr lang="en-US" sz="2800" b="1" dirty="0" smtClean="0">
                <a:latin typeface="Cambria"/>
                <a:cs typeface="Cambria"/>
              </a:rPr>
              <a:t>§58007. Noncredit Courses. §58003.1. Full-time Equivalent Student; Computation. </a:t>
            </a:r>
            <a:endParaRPr lang="en-US" sz="2800" b="1" dirty="0">
              <a:latin typeface="Cambria"/>
              <a:cs typeface="Cambria"/>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22439330"/>
      </p:ext>
    </p:extLst>
  </p:cSld>
  <p:clrMapOvr>
    <a:masterClrMapping/>
  </p:clrMapOvr>
  <mc:AlternateContent>
    <mc:Choice xmlns:mp="http://schemas.microsoft.com/office/mac/powerpoint/2008/main" Requires="mp">
      <mc:AlternateContent>
        <mc:Choice Requires="mp">
          <mp:transition spd="slow">
            <mp:cube dir="r"/>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slow">
            <p:cover dir="r"/>
          </p:transition>
        </mc:Fallback>
      </mc:AlternateContent>
    </mc:Choice>
    <mc:Fallback>
      <mc:AlternateContent>
        <mc:Choice Requires="mp">
          <p:transition spd="slow">
            <p:cover dir="r"/>
          </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slow">
            <p:cover dir="r"/>
          </p:transition>
        </mc:Fallback>
      </mc:AlternateContent>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140483" y="730047"/>
            <a:ext cx="8610600" cy="1293028"/>
          </a:xfrm>
        </p:spPr>
        <p:txBody>
          <a:bodyPr>
            <a:normAutofit/>
          </a:bodyPr>
          <a:lstStyle/>
          <a:p>
            <a:pPr algn="ctr"/>
            <a:r>
              <a:rPr lang="en-US" sz="3600" b="1" dirty="0" smtClean="0">
                <a:solidFill>
                  <a:srgbClr val="E9BF35"/>
                </a:solidFill>
              </a:rPr>
              <a:t>Noncredit: Benefits to Students</a:t>
            </a:r>
            <a:endParaRPr lang="en-US" sz="3600" b="1" dirty="0">
              <a:solidFill>
                <a:srgbClr val="E9BF35"/>
              </a:solidFill>
            </a:endParaRPr>
          </a:p>
        </p:txBody>
      </p:sp>
      <p:sp>
        <p:nvSpPr>
          <p:cNvPr id="3" name="Content Placeholder 2"/>
          <p:cNvSpPr>
            <a:spLocks noGrp="1"/>
          </p:cNvSpPr>
          <p:nvPr>
            <p:ph idx="1"/>
          </p:nvPr>
        </p:nvSpPr>
        <p:spPr/>
        <p:txBody>
          <a:bodyPr>
            <a:normAutofit/>
          </a:bodyPr>
          <a:lstStyle/>
          <a:p>
            <a:r>
              <a:rPr lang="en-US" b="1" dirty="0" smtClean="0"/>
              <a:t>Affordable (free!)</a:t>
            </a:r>
          </a:p>
          <a:p>
            <a:r>
              <a:rPr lang="en-US" b="1" dirty="0" smtClean="0"/>
              <a:t>Focus on skill attainment, not grades or units</a:t>
            </a:r>
          </a:p>
          <a:p>
            <a:r>
              <a:rPr lang="en-US" b="1" dirty="0" smtClean="0"/>
              <a:t>Repeatable and not affected by 30-unit basic skills limitation</a:t>
            </a:r>
          </a:p>
          <a:p>
            <a:r>
              <a:rPr lang="en-US" b="1" dirty="0" smtClean="0"/>
              <a:t>Open Entry/Exit</a:t>
            </a:r>
          </a:p>
          <a:p>
            <a:r>
              <a:rPr lang="en-US" b="1" dirty="0" smtClean="0"/>
              <a:t>Accessible to nearly all students</a:t>
            </a:r>
          </a:p>
          <a:p>
            <a:r>
              <a:rPr lang="en-US" b="1" dirty="0" smtClean="0"/>
              <a:t>Elementary level skills to pre-collegiate</a:t>
            </a:r>
          </a:p>
          <a:p>
            <a:r>
              <a:rPr lang="en-US" b="1" dirty="0" smtClean="0"/>
              <a:t>Bridge to other educational/career pathways</a:t>
            </a:r>
          </a:p>
          <a:p>
            <a:r>
              <a:rPr lang="en-US" b="1" dirty="0" smtClean="0"/>
              <a:t>CTE: Preparation, Practice and Certification</a:t>
            </a:r>
          </a:p>
          <a:p>
            <a:pPr lvl="1"/>
            <a:r>
              <a:rPr lang="en-US" b="1" dirty="0" smtClean="0"/>
              <a:t>Entry level training leading to career pathways</a:t>
            </a:r>
          </a:p>
          <a:p>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11954006"/>
      </p:ext>
    </p:extLst>
  </p:cSld>
  <p:clrMapOvr>
    <a:masterClrMapping/>
  </p:clrMapOvr>
  <mc:AlternateContent>
    <mc:Choice xmlns:mp="http://schemas.microsoft.com/office/mac/powerpoint/2008/main" Requires="mp">
      <mc:AlternateContent>
        <mc:Choice Requires="mp">
          <mp:transition spd="slow">
            <mp:cube dir="r"/>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slow">
            <p:cover dir="r"/>
          </p:transition>
        </mc:Fallback>
      </mc:AlternateContent>
    </mc:Choice>
    <mc:Fallback>
      <mc:AlternateContent>
        <mc:Choice Requires="mp">
          <p:transition spd="slow">
            <p:cover dir="r"/>
          </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slow">
            <p:cover dir="r"/>
          </p:transition>
        </mc:Fallback>
      </mc:AlternateContent>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094718" y="718606"/>
            <a:ext cx="8610600" cy="1293028"/>
          </a:xfrm>
        </p:spPr>
        <p:txBody>
          <a:bodyPr/>
          <a:lstStyle/>
          <a:p>
            <a:pPr algn="ctr"/>
            <a:r>
              <a:rPr lang="en-US" sz="3600" b="1" dirty="0" smtClean="0">
                <a:solidFill>
                  <a:srgbClr val="E9BF35"/>
                </a:solidFill>
              </a:rPr>
              <a:t>Opportunities for Students</a:t>
            </a:r>
            <a:endParaRPr lang="en-US" sz="3600" b="1" dirty="0">
              <a:solidFill>
                <a:srgbClr val="E9BF35"/>
              </a:solidFill>
            </a:endParaRPr>
          </a:p>
        </p:txBody>
      </p:sp>
      <p:sp>
        <p:nvSpPr>
          <p:cNvPr id="3" name="Content Placeholder 2"/>
          <p:cNvSpPr>
            <a:spLocks noGrp="1"/>
          </p:cNvSpPr>
          <p:nvPr>
            <p:ph idx="1"/>
          </p:nvPr>
        </p:nvSpPr>
        <p:spPr>
          <a:xfrm>
            <a:off x="880970" y="1954899"/>
            <a:ext cx="9782203" cy="4715740"/>
          </a:xfrm>
        </p:spPr>
        <p:txBody>
          <a:bodyPr>
            <a:normAutofit/>
          </a:bodyPr>
          <a:lstStyle/>
          <a:p>
            <a:pPr lvl="1">
              <a:buFont typeface="Arial"/>
              <a:buChar char="•"/>
            </a:pPr>
            <a:r>
              <a:rPr lang="en-US" b="1" dirty="0"/>
              <a:t>Multiple pathways for transfer and non-transfer </a:t>
            </a:r>
            <a:r>
              <a:rPr lang="en-US" b="1" dirty="0" smtClean="0"/>
              <a:t>students</a:t>
            </a:r>
          </a:p>
          <a:p>
            <a:pPr lvl="1">
              <a:buNone/>
            </a:pPr>
            <a:endParaRPr lang="en-US" b="1" dirty="0" smtClean="0"/>
          </a:p>
          <a:p>
            <a:pPr lvl="1">
              <a:buFont typeface="Arial"/>
              <a:buChar char="•"/>
            </a:pPr>
            <a:r>
              <a:rPr lang="en-US" b="1" dirty="0"/>
              <a:t> Students have many options if they are not eligible for financial aid</a:t>
            </a:r>
            <a:r>
              <a:rPr lang="en-US" b="1" dirty="0" smtClean="0"/>
              <a:t>.</a:t>
            </a:r>
            <a:endParaRPr lang="en-US" b="1" dirty="0"/>
          </a:p>
          <a:p>
            <a:pPr lvl="1">
              <a:buFont typeface="Arial"/>
              <a:buChar char="•"/>
            </a:pPr>
            <a:r>
              <a:rPr lang="en-US" b="1" dirty="0"/>
              <a:t> More flexible </a:t>
            </a:r>
            <a:r>
              <a:rPr lang="en-US" b="1" dirty="0" smtClean="0"/>
              <a:t>scheduling.</a:t>
            </a:r>
          </a:p>
          <a:p>
            <a:pPr lvl="1">
              <a:buNone/>
            </a:pPr>
            <a:endParaRPr lang="en-US" b="1" dirty="0" smtClean="0"/>
          </a:p>
          <a:p>
            <a:pPr lvl="1">
              <a:buFont typeface="Arial"/>
              <a:buChar char="•"/>
            </a:pPr>
            <a:r>
              <a:rPr lang="en-US" b="1" dirty="0"/>
              <a:t> Students can prepare and get ready for credit programs</a:t>
            </a:r>
            <a:r>
              <a:rPr lang="en-US" b="1" dirty="0" smtClean="0"/>
              <a:t>.</a:t>
            </a:r>
          </a:p>
          <a:p>
            <a:pPr lvl="1">
              <a:buNone/>
            </a:pPr>
            <a:endParaRPr lang="en-US" b="1" dirty="0" smtClean="0"/>
          </a:p>
          <a:p>
            <a:pPr lvl="1">
              <a:buFont typeface="Arial"/>
              <a:buChar char="•"/>
            </a:pPr>
            <a:r>
              <a:rPr lang="en-US" b="1" dirty="0" smtClean="0"/>
              <a:t>Access to information about new academic and/or career opportunities and pathways.</a:t>
            </a:r>
          </a:p>
          <a:p>
            <a:pPr lvl="1">
              <a:buNone/>
            </a:pPr>
            <a:endParaRPr lang="en-US" b="1" dirty="0" smtClean="0"/>
          </a:p>
          <a:p>
            <a:pPr lvl="1">
              <a:buFont typeface="Arial"/>
              <a:buChar char="•"/>
            </a:pPr>
            <a:r>
              <a:rPr lang="en-US" b="1" dirty="0" smtClean="0"/>
              <a:t>Provides access to counseling and matriculation services.</a:t>
            </a:r>
          </a:p>
          <a:p>
            <a:pPr lvl="1">
              <a:buNone/>
            </a:pPr>
            <a:endParaRPr lang="en-US" b="1" dirty="0" smtClean="0"/>
          </a:p>
          <a:p>
            <a:pPr lvl="1">
              <a:buFont typeface="Arial"/>
              <a:buChar char="•"/>
            </a:pPr>
            <a:r>
              <a:rPr lang="en-US" b="1" dirty="0" smtClean="0"/>
              <a:t>Provides students access to book vouchers, child care, etc.</a:t>
            </a:r>
            <a:endParaRPr lang="en-US" b="1" dirty="0"/>
          </a:p>
          <a:p>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717631922"/>
      </p:ext>
    </p:extLst>
  </p:cSld>
  <p:clrMapOvr>
    <a:masterClrMapping/>
  </p:clrMapOvr>
  <mc:AlternateContent>
    <mc:Choice xmlns:mp="http://schemas.microsoft.com/office/mac/powerpoint/2008/main" Requires="mp">
      <mc:AlternateContent>
        <mc:Choice Requires="mp">
          <mp:transition spd="slow">
            <mp:cube dir="r"/>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slow">
            <p:cover dir="r"/>
          </p:transition>
        </mc:Fallback>
      </mc:AlternateContent>
    </mc:Choice>
    <mc:Fallback>
      <mc:AlternateContent>
        <mc:Choice Requires="mp">
          <p:transition spd="slow">
            <p:cover dir="r"/>
          </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slow">
            <p:cover dir="r"/>
          </p:transition>
        </mc:Fallback>
      </mc:AlternateContent>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591306" y="775815"/>
            <a:ext cx="8610600" cy="1293028"/>
          </a:xfrm>
        </p:spPr>
        <p:txBody>
          <a:bodyPr/>
          <a:lstStyle/>
          <a:p>
            <a:pPr algn="ctr"/>
            <a:r>
              <a:rPr lang="en-US" sz="3600" b="1" dirty="0" smtClean="0">
                <a:solidFill>
                  <a:srgbClr val="E9BF35"/>
                </a:solidFill>
              </a:rPr>
              <a:t>Opportunities for Faculty</a:t>
            </a:r>
            <a:endParaRPr lang="en-US" sz="3600" b="1" dirty="0">
              <a:solidFill>
                <a:srgbClr val="E9BF35"/>
              </a:solidFill>
            </a:endParaRPr>
          </a:p>
        </p:txBody>
      </p:sp>
      <p:sp>
        <p:nvSpPr>
          <p:cNvPr id="3" name="Content Placeholder 2"/>
          <p:cNvSpPr>
            <a:spLocks noGrp="1"/>
          </p:cNvSpPr>
          <p:nvPr>
            <p:ph idx="1"/>
          </p:nvPr>
        </p:nvSpPr>
        <p:spPr>
          <a:xfrm>
            <a:off x="1350058" y="2194560"/>
            <a:ext cx="8924115" cy="4024125"/>
          </a:xfrm>
        </p:spPr>
        <p:txBody>
          <a:bodyPr>
            <a:normAutofit/>
          </a:bodyPr>
          <a:lstStyle/>
          <a:p>
            <a:pPr lvl="1">
              <a:buFont typeface="Arial"/>
              <a:buChar char="•"/>
            </a:pPr>
            <a:r>
              <a:rPr lang="en-US" sz="2400" b="1" dirty="0"/>
              <a:t>Create and innovate new courses to meet student </a:t>
            </a:r>
            <a:r>
              <a:rPr lang="en-US" sz="2400" b="1" dirty="0" smtClean="0"/>
              <a:t>needs.</a:t>
            </a:r>
          </a:p>
          <a:p>
            <a:pPr marL="457200" lvl="1" indent="0">
              <a:buNone/>
            </a:pPr>
            <a:endParaRPr lang="en-US" sz="2400" b="1" dirty="0"/>
          </a:p>
          <a:p>
            <a:pPr lvl="1">
              <a:buFont typeface="Arial"/>
              <a:buChar char="•"/>
            </a:pPr>
            <a:r>
              <a:rPr lang="en-US" sz="2400" b="1" dirty="0"/>
              <a:t> Different delivery </a:t>
            </a:r>
            <a:r>
              <a:rPr lang="en-US" sz="2400" b="1" dirty="0" smtClean="0"/>
              <a:t>methods.</a:t>
            </a:r>
            <a:endParaRPr lang="en-US" sz="2400" b="1" dirty="0"/>
          </a:p>
          <a:p>
            <a:pPr lvl="1">
              <a:buFont typeface="Arial"/>
              <a:buChar char="•"/>
            </a:pPr>
            <a:endParaRPr lang="en-US" sz="2400" b="1" dirty="0"/>
          </a:p>
          <a:p>
            <a:pPr lvl="1">
              <a:buFont typeface="Arial"/>
              <a:buChar char="•"/>
            </a:pPr>
            <a:r>
              <a:rPr lang="en-US" sz="2400" b="1" dirty="0"/>
              <a:t> Courses have immediate positive impact on students’ lives and communities.</a:t>
            </a:r>
          </a:p>
          <a:p>
            <a:pPr lvl="1">
              <a:buFont typeface="Arial"/>
              <a:buChar char="•"/>
            </a:pPr>
            <a:endParaRPr lang="en-US" sz="2400" b="1" dirty="0"/>
          </a:p>
          <a:p>
            <a:pPr lvl="1">
              <a:buFont typeface="Arial"/>
              <a:buChar char="•"/>
            </a:pPr>
            <a:r>
              <a:rPr lang="en-US" sz="2400" b="1" dirty="0"/>
              <a:t> More freedom to tailor course </a:t>
            </a:r>
            <a:r>
              <a:rPr lang="en-US" sz="2400" b="1" dirty="0" smtClean="0"/>
              <a:t>curriculum.</a:t>
            </a:r>
            <a:endParaRPr lang="en-US" sz="2400" b="1" dirty="0"/>
          </a:p>
          <a:p>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244227538"/>
      </p:ext>
    </p:extLst>
  </p:cSld>
  <p:clrMapOvr>
    <a:masterClrMapping/>
  </p:clrMapOvr>
  <mc:AlternateContent>
    <mc:Choice xmlns:mp="http://schemas.microsoft.com/office/mac/powerpoint/2008/main" Requires="mp">
      <mc:AlternateContent>
        <mc:Choice Requires="mp">
          <mp:transition spd="slow">
            <mp:cube dir="r"/>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slow">
            <p:cover dir="r"/>
          </p:transition>
        </mc:Fallback>
      </mc:AlternateContent>
    </mc:Choice>
    <mc:Fallback>
      <mc:AlternateContent>
        <mc:Choice Requires="mp">
          <p:transition spd="slow">
            <p:cover dir="r"/>
          </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slow">
            <p:cover dir="r"/>
          </p:transition>
        </mc:Fallback>
      </mc:AlternateContent>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717159" y="810140"/>
            <a:ext cx="8610600" cy="1293028"/>
          </a:xfrm>
        </p:spPr>
        <p:txBody>
          <a:bodyPr>
            <a:noAutofit/>
          </a:bodyPr>
          <a:lstStyle/>
          <a:p>
            <a:pPr algn="ctr"/>
            <a:r>
              <a:rPr lang="en-US" sz="3600" b="1" dirty="0" smtClean="0">
                <a:solidFill>
                  <a:srgbClr val="E9BF35"/>
                </a:solidFill>
              </a:rPr>
              <a:t>Opportunities for the Community</a:t>
            </a:r>
            <a:endParaRPr lang="en-US" sz="3600" b="1" dirty="0">
              <a:solidFill>
                <a:srgbClr val="E9BF35"/>
              </a:solidFill>
            </a:endParaRPr>
          </a:p>
        </p:txBody>
      </p:sp>
      <p:sp>
        <p:nvSpPr>
          <p:cNvPr id="3" name="Content Placeholder 2"/>
          <p:cNvSpPr>
            <a:spLocks noGrp="1"/>
          </p:cNvSpPr>
          <p:nvPr>
            <p:ph idx="1"/>
          </p:nvPr>
        </p:nvSpPr>
        <p:spPr>
          <a:xfrm>
            <a:off x="1315734" y="2412578"/>
            <a:ext cx="8649527" cy="3468570"/>
          </a:xfrm>
        </p:spPr>
        <p:txBody>
          <a:bodyPr>
            <a:normAutofit/>
          </a:bodyPr>
          <a:lstStyle/>
          <a:p>
            <a:r>
              <a:rPr lang="en-US" sz="2400" b="1" dirty="0" smtClean="0"/>
              <a:t>Noncredit </a:t>
            </a:r>
            <a:r>
              <a:rPr lang="en-US" sz="2400" b="1" dirty="0"/>
              <a:t>can be a place to pilot and try out new </a:t>
            </a:r>
            <a:r>
              <a:rPr lang="en-US" sz="2400" b="1" dirty="0" smtClean="0"/>
              <a:t>curriculum.</a:t>
            </a:r>
          </a:p>
          <a:p>
            <a:pPr>
              <a:buNone/>
            </a:pPr>
            <a:endParaRPr lang="en-US" sz="2400" b="1" dirty="0" smtClean="0"/>
          </a:p>
          <a:p>
            <a:r>
              <a:rPr lang="en-US" sz="2400" b="1" dirty="0" smtClean="0"/>
              <a:t>Dual </a:t>
            </a:r>
            <a:r>
              <a:rPr lang="en-US" sz="2400" b="1" dirty="0"/>
              <a:t>delivery </a:t>
            </a:r>
            <a:r>
              <a:rPr lang="en-US" sz="2400" b="1" dirty="0" smtClean="0"/>
              <a:t>system</a:t>
            </a:r>
          </a:p>
          <a:p>
            <a:pPr>
              <a:buNone/>
            </a:pPr>
            <a:endParaRPr lang="en-US" sz="2400" b="1" dirty="0" smtClean="0"/>
          </a:p>
          <a:p>
            <a:r>
              <a:rPr lang="en-US" sz="2400" b="1" dirty="0" smtClean="0"/>
              <a:t>More </a:t>
            </a:r>
            <a:r>
              <a:rPr lang="en-US" sz="2400" b="1" dirty="0"/>
              <a:t>freedom to tailor curriculum in response to community and occupational needs</a:t>
            </a:r>
            <a:r>
              <a:rPr lang="en-US" sz="3200" dirty="0"/>
              <a:t/>
            </a:r>
            <a:br>
              <a:rPr lang="en-US" sz="3200" dirty="0"/>
            </a:br>
            <a:endParaRPr lang="en-US" sz="3200" dirty="0"/>
          </a:p>
          <a:p>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743747298"/>
      </p:ext>
    </p:extLst>
  </p:cSld>
  <p:clrMapOvr>
    <a:masterClrMapping/>
  </p:clrMapOvr>
  <mc:AlternateContent>
    <mc:Choice xmlns:mp="http://schemas.microsoft.com/office/mac/powerpoint/2008/main" Requires="mp">
      <mc:AlternateContent>
        <mc:Choice Requires="mp">
          <mp:transition spd="slow">
            <mp:cube dir="r"/>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slow">
            <p:cover dir="r"/>
          </p:transition>
        </mc:Fallback>
      </mc:AlternateContent>
    </mc:Choice>
    <mc:Fallback>
      <mc:AlternateContent>
        <mc:Choice Requires="mp">
          <p:transition spd="slow">
            <p:cover dir="r"/>
          </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slow">
            <p:cover dir="r"/>
          </p:transition>
        </mc:Fallback>
      </mc:AlternateContent>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34263" y="2046181"/>
            <a:ext cx="5143500" cy="3714750"/>
          </a:xfrm>
          <a:prstGeom prst="rect">
            <a:avLst/>
          </a:prstGeom>
          <a:noFill/>
          <a:ln>
            <a:solidFill>
              <a:schemeClr val="accent5"/>
            </a:solid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3" name="TextBox 2"/>
          <p:cNvSpPr txBox="1"/>
          <p:nvPr/>
        </p:nvSpPr>
        <p:spPr>
          <a:xfrm>
            <a:off x="469590" y="5865667"/>
            <a:ext cx="5197508" cy="338554"/>
          </a:xfrm>
          <a:prstGeom prst="rect">
            <a:avLst/>
          </a:prstGeom>
          <a:noFill/>
        </p:spPr>
        <p:txBody>
          <a:bodyPr wrap="square" rtlCol="0">
            <a:spAutoFit/>
          </a:bodyPr>
          <a:lstStyle/>
          <a:p>
            <a:pPr algn="ctr"/>
            <a:r>
              <a:rPr lang="en-US" sz="1600" dirty="0" smtClean="0"/>
              <a:t>Poverty Rates in the US and California in 2012</a:t>
            </a:r>
            <a:endParaRPr lang="en-US" sz="1600" dirty="0"/>
          </a:p>
        </p:txBody>
      </p:sp>
      <p:sp>
        <p:nvSpPr>
          <p:cNvPr id="4" name="TextBox 3"/>
          <p:cNvSpPr txBox="1"/>
          <p:nvPr/>
        </p:nvSpPr>
        <p:spPr>
          <a:xfrm>
            <a:off x="6648967" y="2027651"/>
            <a:ext cx="4813299" cy="4093428"/>
          </a:xfrm>
          <a:prstGeom prst="rect">
            <a:avLst/>
          </a:prstGeom>
          <a:noFill/>
        </p:spPr>
        <p:txBody>
          <a:bodyPr wrap="square" rtlCol="0">
            <a:spAutoFit/>
          </a:bodyPr>
          <a:lstStyle/>
          <a:p>
            <a:pPr>
              <a:buFont typeface="Arial"/>
              <a:buChar char="•"/>
            </a:pPr>
            <a:r>
              <a:rPr lang="en-US" b="1" dirty="0" smtClean="0"/>
              <a:t> </a:t>
            </a:r>
            <a:r>
              <a:rPr lang="en-US" sz="2000" b="1" dirty="0" smtClean="0"/>
              <a:t>Nearly 25% of </a:t>
            </a:r>
            <a:r>
              <a:rPr lang="en-US" sz="2000" b="1" dirty="0" err="1" smtClean="0"/>
              <a:t>CA’s</a:t>
            </a:r>
            <a:r>
              <a:rPr lang="en-US" sz="2000" b="1" dirty="0" smtClean="0"/>
              <a:t> 38 million people live in poverty: 8.9 million people</a:t>
            </a:r>
          </a:p>
          <a:p>
            <a:pPr>
              <a:buFont typeface="Arial"/>
              <a:buChar char="•"/>
            </a:pPr>
            <a:endParaRPr lang="en-US" sz="2000" b="1" dirty="0" smtClean="0"/>
          </a:p>
          <a:p>
            <a:pPr>
              <a:buFont typeface="Arial"/>
              <a:buChar char="•"/>
            </a:pPr>
            <a:r>
              <a:rPr lang="en-US" sz="2000" b="1" dirty="0" smtClean="0"/>
              <a:t> CA: highest level of poverty in US according to 2014 US Census report that takes into account broad measures of income and cost of living</a:t>
            </a:r>
          </a:p>
          <a:p>
            <a:pPr>
              <a:buFont typeface="Arial"/>
              <a:buChar char="•"/>
            </a:pPr>
            <a:endParaRPr lang="en-US" sz="2000" b="1" dirty="0" smtClean="0"/>
          </a:p>
          <a:p>
            <a:pPr>
              <a:buFont typeface="Arial"/>
              <a:buChar char="•"/>
            </a:pPr>
            <a:r>
              <a:rPr lang="en-US" sz="2000" b="1" dirty="0" smtClean="0"/>
              <a:t> Highest rates: Los Angeles (27%), Napa (26%), San Francisco Bay Area and coastal communities (22%)</a:t>
            </a:r>
            <a:endParaRPr lang="en-US" sz="2000" b="1" dirty="0"/>
          </a:p>
        </p:txBody>
      </p:sp>
      <p:sp>
        <p:nvSpPr>
          <p:cNvPr id="6" name="TextBox 5"/>
          <p:cNvSpPr txBox="1"/>
          <p:nvPr/>
        </p:nvSpPr>
        <p:spPr>
          <a:xfrm>
            <a:off x="3041662" y="682999"/>
            <a:ext cx="8473967" cy="954107"/>
          </a:xfrm>
          <a:prstGeom prst="rect">
            <a:avLst/>
          </a:prstGeom>
          <a:noFill/>
        </p:spPr>
        <p:txBody>
          <a:bodyPr wrap="square" rtlCol="0">
            <a:spAutoFit/>
          </a:bodyPr>
          <a:lstStyle/>
          <a:p>
            <a:pPr algn="ctr"/>
            <a:r>
              <a:rPr lang="en-US" sz="2800" b="1" dirty="0" smtClean="0">
                <a:solidFill>
                  <a:srgbClr val="FE801A"/>
                </a:solidFill>
              </a:rPr>
              <a:t>Noncredit Serves the Most Underserved Members of Our Communities</a:t>
            </a:r>
            <a:endParaRPr lang="en-US" sz="2800" b="1" dirty="0">
              <a:solidFill>
                <a:srgbClr val="FE801A"/>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231106909"/>
      </p:ext>
    </p:extLst>
  </p:cSld>
  <p:clrMapOvr>
    <a:masterClrMapping/>
  </p:clrMapOvr>
  <mc:AlternateContent>
    <mc:Choice xmlns:mp="http://schemas.microsoft.com/office/mac/powerpoint/2008/main" Requires="mp">
      <mc:AlternateContent>
        <mc:Choice Requires="mp">
          <mp:transition spd="slow">
            <mp:cube dir="r"/>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slow">
            <p:cover dir="r"/>
          </p:transition>
        </mc:Fallback>
      </mc:AlternateContent>
    </mc:Choice>
    <mc:Fallback>
      <mc:AlternateContent>
        <mc:Choice Requires="mp">
          <p:transition spd="slow">
            <p:cover dir="r"/>
          </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slow">
            <p:cover dir="r"/>
          </p:transition>
        </mc:Fallback>
      </mc:AlternateContent>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625630" y="718606"/>
            <a:ext cx="8610600" cy="1293028"/>
          </a:xfrm>
        </p:spPr>
        <p:txBody>
          <a:bodyPr/>
          <a:lstStyle/>
          <a:p>
            <a:pPr algn="ctr"/>
            <a:r>
              <a:rPr lang="en-US" sz="3600" b="1" dirty="0" smtClean="0">
                <a:solidFill>
                  <a:srgbClr val="E9BF35"/>
                </a:solidFill>
              </a:rPr>
              <a:t>Opportunities for Curriculum</a:t>
            </a:r>
            <a:endParaRPr lang="en-US" sz="3600" b="1" dirty="0">
              <a:solidFill>
                <a:srgbClr val="E9BF35"/>
              </a:solidFill>
            </a:endParaRPr>
          </a:p>
        </p:txBody>
      </p:sp>
      <p:sp>
        <p:nvSpPr>
          <p:cNvPr id="3" name="Content Placeholder 2"/>
          <p:cNvSpPr>
            <a:spLocks noGrp="1"/>
          </p:cNvSpPr>
          <p:nvPr>
            <p:ph idx="1"/>
          </p:nvPr>
        </p:nvSpPr>
        <p:spPr>
          <a:xfrm>
            <a:off x="835206" y="2194560"/>
            <a:ext cx="9827967" cy="4024125"/>
          </a:xfrm>
        </p:spPr>
        <p:txBody>
          <a:bodyPr>
            <a:normAutofit fontScale="47500" lnSpcReduction="20000"/>
          </a:bodyPr>
          <a:lstStyle/>
          <a:p>
            <a:pPr lvl="1">
              <a:buFont typeface="Wingdings" charset="2"/>
              <a:buChar char="§"/>
            </a:pPr>
            <a:r>
              <a:rPr lang="en-US" sz="5000" b="1" dirty="0"/>
              <a:t>No repeatability </a:t>
            </a:r>
            <a:r>
              <a:rPr lang="en-US" sz="5000" b="1" dirty="0" smtClean="0"/>
              <a:t>limits!</a:t>
            </a:r>
            <a:endParaRPr lang="en-US" sz="5000" b="1" dirty="0"/>
          </a:p>
          <a:p>
            <a:pPr marL="457200" lvl="1" indent="0">
              <a:buNone/>
            </a:pPr>
            <a:endParaRPr lang="en-US" sz="5000" b="1" dirty="0"/>
          </a:p>
          <a:p>
            <a:pPr lvl="1">
              <a:buFont typeface="Wingdings" charset="2"/>
              <a:buChar char="§"/>
            </a:pPr>
            <a:r>
              <a:rPr lang="en-US" sz="5000" b="1" dirty="0"/>
              <a:t> More options for students who are struggling with passing credit </a:t>
            </a:r>
            <a:r>
              <a:rPr lang="en-US" sz="5000" b="1" dirty="0" smtClean="0"/>
              <a:t>courses.</a:t>
            </a:r>
            <a:endParaRPr lang="en-US" sz="5000" b="1" dirty="0"/>
          </a:p>
          <a:p>
            <a:pPr lvl="1">
              <a:buFont typeface="Wingdings" charset="2"/>
              <a:buChar char="§"/>
            </a:pPr>
            <a:endParaRPr lang="en-US" sz="5000" b="1" dirty="0"/>
          </a:p>
          <a:p>
            <a:pPr lvl="1">
              <a:buFont typeface="Wingdings" charset="2"/>
              <a:buChar char="§"/>
            </a:pPr>
            <a:r>
              <a:rPr lang="en-US" sz="5000" b="1" dirty="0"/>
              <a:t> Students can develop the requisite skills to be successful in credit courses.</a:t>
            </a:r>
          </a:p>
          <a:p>
            <a:pPr marL="457200" lvl="1" indent="0">
              <a:buNone/>
            </a:pPr>
            <a:endParaRPr lang="en-US" sz="5000" b="1" dirty="0"/>
          </a:p>
          <a:p>
            <a:pPr lvl="1">
              <a:buFont typeface="Wingdings" charset="2"/>
              <a:buChar char="§"/>
            </a:pPr>
            <a:r>
              <a:rPr lang="en-US" sz="5000" b="1" dirty="0"/>
              <a:t> Successful completion of noncredit courses can be part of  multiple measures assessments.</a:t>
            </a:r>
          </a:p>
          <a:p>
            <a:pPr marL="457200" lvl="1" indent="0">
              <a:buNone/>
            </a:pPr>
            <a:endParaRPr lang="en-US" sz="5000" b="1" dirty="0"/>
          </a:p>
          <a:p>
            <a:pPr lvl="1">
              <a:buFont typeface="Wingdings" charset="2"/>
              <a:buChar char="§"/>
            </a:pPr>
            <a:r>
              <a:rPr lang="en-US" sz="5000" b="1" dirty="0"/>
              <a:t> Incentivize students to move into credit </a:t>
            </a:r>
            <a:r>
              <a:rPr lang="en-US" sz="5000" b="1" dirty="0" smtClean="0"/>
              <a:t>programs.</a:t>
            </a:r>
            <a:r>
              <a:rPr lang="en-US" sz="3400" dirty="0"/>
              <a:t/>
            </a:r>
            <a:br>
              <a:rPr lang="en-US" sz="3400" dirty="0"/>
            </a:br>
            <a:endParaRPr lang="en-US" sz="3400" dirty="0"/>
          </a:p>
          <a:p>
            <a:pPr lvl="1">
              <a:buNone/>
            </a:pPr>
            <a:endParaRPr lang="en-US" sz="2200" dirty="0"/>
          </a:p>
          <a:p>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197908380"/>
      </p:ext>
    </p:extLst>
  </p:cSld>
  <p:clrMapOvr>
    <a:masterClrMapping/>
  </p:clrMapOvr>
  <mc:AlternateContent>
    <mc:Choice xmlns:mp="http://schemas.microsoft.com/office/mac/powerpoint/2008/main" Requires="mp">
      <mc:AlternateContent>
        <mc:Choice Requires="mp">
          <mp:transition spd="slow">
            <mp:cube dir="r"/>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slow">
            <p:cover dir="r"/>
          </p:transition>
        </mc:Fallback>
      </mc:AlternateContent>
    </mc:Choice>
    <mc:Fallback>
      <mc:AlternateContent>
        <mc:Choice Requires="mp">
          <p:transition spd="slow">
            <p:cover dir="r"/>
          </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slow">
            <p:cover dir="r"/>
          </p:transition>
        </mc:Fallback>
      </mc:AlternateContent>
    </mc:Fallback>
  </mc:AlternateContent>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602748" y="787257"/>
            <a:ext cx="8610600" cy="1293028"/>
          </a:xfrm>
        </p:spPr>
        <p:txBody>
          <a:bodyPr/>
          <a:lstStyle/>
          <a:p>
            <a:pPr algn="ctr"/>
            <a:r>
              <a:rPr lang="en-US" sz="3600" b="1" dirty="0" smtClean="0">
                <a:solidFill>
                  <a:srgbClr val="E9BF35"/>
                </a:solidFill>
              </a:rPr>
              <a:t>The Noncredit Student</a:t>
            </a:r>
            <a:endParaRPr lang="en-US" sz="3600" b="1" dirty="0">
              <a:solidFill>
                <a:srgbClr val="E9BF35"/>
              </a:solidFill>
            </a:endParaRPr>
          </a:p>
        </p:txBody>
      </p:sp>
      <p:sp>
        <p:nvSpPr>
          <p:cNvPr id="3" name="Content Placeholder 2"/>
          <p:cNvSpPr>
            <a:spLocks noGrp="1"/>
          </p:cNvSpPr>
          <p:nvPr>
            <p:ph idx="1"/>
          </p:nvPr>
        </p:nvSpPr>
        <p:spPr>
          <a:xfrm>
            <a:off x="1491229" y="2040611"/>
            <a:ext cx="8495095" cy="4184750"/>
          </a:xfrm>
        </p:spPr>
        <p:txBody>
          <a:bodyPr>
            <a:normAutofit/>
          </a:bodyPr>
          <a:lstStyle/>
          <a:p>
            <a:r>
              <a:rPr lang="en-US" sz="2400" b="1" dirty="0" smtClean="0"/>
              <a:t>Often the neediest, most underserved members of our communities</a:t>
            </a:r>
          </a:p>
          <a:p>
            <a:pPr>
              <a:buNone/>
            </a:pPr>
            <a:endParaRPr lang="en-US" sz="2400" b="1" dirty="0" smtClean="0"/>
          </a:p>
          <a:p>
            <a:r>
              <a:rPr lang="en-US" sz="2400" b="1" dirty="0" smtClean="0"/>
              <a:t>Wide range of goals, generally attempting to gain skills needed for:</a:t>
            </a:r>
          </a:p>
          <a:p>
            <a:pPr lvl="2"/>
            <a:r>
              <a:rPr lang="en-US" sz="2400" b="1" dirty="0" smtClean="0"/>
              <a:t>Personal/family</a:t>
            </a:r>
          </a:p>
          <a:p>
            <a:pPr lvl="2"/>
            <a:r>
              <a:rPr lang="en-US" sz="2400" b="1" dirty="0" smtClean="0"/>
              <a:t>Employment </a:t>
            </a:r>
          </a:p>
          <a:p>
            <a:pPr lvl="2"/>
            <a:r>
              <a:rPr lang="en-US" sz="2400" b="1" dirty="0" smtClean="0"/>
              <a:t>Educational transition, pre-collegiate skills</a:t>
            </a:r>
            <a:endParaRPr lang="en-US" sz="2400" b="1"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87739549"/>
      </p:ext>
    </p:extLst>
  </p:cSld>
  <p:clrMapOvr>
    <a:masterClrMapping/>
  </p:clrMapOvr>
  <mc:AlternateContent>
    <mc:Choice xmlns:mp="http://schemas.microsoft.com/office/mac/powerpoint/2008/main" Requires="mp">
      <mc:AlternateContent>
        <mc:Choice Requires="mp">
          <mp:transition spd="slow">
            <mp:cube dir="r"/>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slow">
            <p:cover dir="r"/>
          </p:transition>
        </mc:Fallback>
      </mc:AlternateContent>
    </mc:Choice>
    <mc:Fallback>
      <mc:AlternateContent>
        <mc:Choice Requires="mp">
          <p:transition spd="slow">
            <p:cover dir="r"/>
          </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slow">
            <p:cover dir="r"/>
          </p:transition>
        </mc:Fallback>
      </mc:AlternateContent>
    </mc:Fallback>
  </mc:AlternateContent>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601765" y="652222"/>
            <a:ext cx="8466468" cy="715962"/>
          </a:xfrm>
        </p:spPr>
        <p:txBody>
          <a:bodyPr>
            <a:normAutofit/>
          </a:bodyPr>
          <a:lstStyle/>
          <a:p>
            <a:pPr algn="ctr"/>
            <a:r>
              <a:rPr lang="en-US" sz="3600" b="1" dirty="0" smtClean="0">
                <a:solidFill>
                  <a:srgbClr val="E9BF35"/>
                </a:solidFill>
              </a:rPr>
              <a:t>A Noncredit Snapshot</a:t>
            </a:r>
            <a:endParaRPr lang="en-US" sz="3600" b="1" dirty="0">
              <a:solidFill>
                <a:srgbClr val="E9BF35"/>
              </a:solidFill>
            </a:endParaRPr>
          </a:p>
        </p:txBody>
      </p:sp>
      <p:sp>
        <p:nvSpPr>
          <p:cNvPr id="3" name="Content Placeholder 2"/>
          <p:cNvSpPr>
            <a:spLocks noGrp="1"/>
          </p:cNvSpPr>
          <p:nvPr>
            <p:ph idx="1"/>
          </p:nvPr>
        </p:nvSpPr>
        <p:spPr>
          <a:xfrm>
            <a:off x="1308433" y="1524000"/>
            <a:ext cx="9503476" cy="4800600"/>
          </a:xfrm>
        </p:spPr>
        <p:txBody>
          <a:bodyPr>
            <a:normAutofit/>
          </a:bodyPr>
          <a:lstStyle/>
          <a:p>
            <a:pPr marL="0" indent="0">
              <a:buFont typeface="Wingdings" charset="2"/>
              <a:buChar char="ü"/>
            </a:pPr>
            <a:r>
              <a:rPr lang="en-US" sz="2400" b="1" dirty="0" smtClean="0"/>
              <a:t> The </a:t>
            </a:r>
            <a:r>
              <a:rPr lang="en-US" sz="2400" b="1" dirty="0"/>
              <a:t>bulk of noncredit is offered by five community college districts:</a:t>
            </a:r>
          </a:p>
          <a:p>
            <a:pPr lvl="1">
              <a:buFont typeface="Wingdings" charset="2"/>
              <a:buChar char="Ø"/>
            </a:pPr>
            <a:r>
              <a:rPr lang="en-US" sz="2200" b="1" dirty="0"/>
              <a:t> San Diego CCD</a:t>
            </a:r>
          </a:p>
          <a:p>
            <a:pPr lvl="1">
              <a:buFont typeface="Wingdings" charset="2"/>
              <a:buChar char="Ø"/>
            </a:pPr>
            <a:r>
              <a:rPr lang="en-US" sz="2200" b="1" dirty="0"/>
              <a:t> San Francisco CCD</a:t>
            </a:r>
          </a:p>
          <a:p>
            <a:pPr lvl="1">
              <a:buFont typeface="Wingdings" charset="2"/>
              <a:buChar char="Ø"/>
            </a:pPr>
            <a:r>
              <a:rPr lang="en-US" sz="2200" b="1" dirty="0"/>
              <a:t> North Orange CCD</a:t>
            </a:r>
          </a:p>
          <a:p>
            <a:pPr lvl="1">
              <a:buFont typeface="Wingdings" charset="2"/>
              <a:buChar char="Ø"/>
            </a:pPr>
            <a:r>
              <a:rPr lang="en-US" sz="2200" b="1" dirty="0"/>
              <a:t> Rancho Santiago CCD</a:t>
            </a:r>
          </a:p>
          <a:p>
            <a:pPr lvl="1">
              <a:buFont typeface="Wingdings" charset="2"/>
              <a:buChar char="Ø"/>
            </a:pPr>
            <a:r>
              <a:rPr lang="en-US" sz="2200" b="1" dirty="0"/>
              <a:t> Mt. San Antonio CCD</a:t>
            </a:r>
          </a:p>
          <a:p>
            <a:pPr lvl="1">
              <a:buNone/>
            </a:pPr>
            <a:endParaRPr lang="en-US" sz="2200" b="1" dirty="0"/>
          </a:p>
          <a:p>
            <a:pPr marL="0" indent="0">
              <a:buFont typeface="Wingdings" charset="2"/>
              <a:buChar char="ü"/>
            </a:pPr>
            <a:r>
              <a:rPr lang="en-US" sz="2400" b="1" dirty="0"/>
              <a:t> 68 of our 72 districts offer some </a:t>
            </a:r>
            <a:r>
              <a:rPr lang="en-US" sz="2400" b="1" dirty="0" smtClean="0"/>
              <a:t>noncredit.</a:t>
            </a:r>
          </a:p>
          <a:p>
            <a:pPr marL="0" indent="0">
              <a:buFont typeface="Wingdings" charset="2"/>
              <a:buChar char="ü"/>
            </a:pPr>
            <a:endParaRPr lang="en-US" sz="2400" b="1" dirty="0" smtClean="0"/>
          </a:p>
          <a:p>
            <a:pPr marL="0" indent="0">
              <a:buFont typeface="Wingdings" charset="2"/>
              <a:buChar char="ü"/>
            </a:pPr>
            <a:r>
              <a:rPr lang="en-US" sz="2400" b="1" dirty="0" smtClean="0"/>
              <a:t>Approximately </a:t>
            </a:r>
            <a:r>
              <a:rPr lang="en-US" sz="2400" b="1" dirty="0"/>
              <a:t>85% of all CA noncredit is ESL.</a:t>
            </a:r>
          </a:p>
          <a:p>
            <a:pPr marL="0" indent="0">
              <a:buNone/>
            </a:pP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194027638"/>
      </p:ext>
    </p:extLst>
  </p:cSld>
  <p:clrMapOvr>
    <a:masterClrMapping/>
  </p:clrMapOvr>
  <mc:AlternateContent>
    <mc:Choice xmlns:mp="http://schemas.microsoft.com/office/mac/powerpoint/2008/main" Requires="mp">
      <mc:AlternateContent>
        <mc:Choice Requires="mp">
          <mp:transition spd="slow">
            <mp:cube dir="r"/>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slow">
            <p:cover dir="r"/>
          </p:transition>
        </mc:Fallback>
      </mc:AlternateContent>
    </mc:Choice>
    <mc:Fallback>
      <mc:AlternateContent>
        <mc:Choice Requires="mp">
          <p:transition spd="slow">
            <p:cover dir="r"/>
          </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slow">
            <p:cover dir="r"/>
          </p:transition>
        </mc:Fallback>
      </mc:AlternateContent>
    </mc:Fallback>
  </mc:AlternateContent>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945983" y="741489"/>
            <a:ext cx="8610600" cy="1293028"/>
          </a:xfrm>
        </p:spPr>
        <p:txBody>
          <a:bodyPr/>
          <a:lstStyle/>
          <a:p>
            <a:pPr algn="ctr"/>
            <a:r>
              <a:rPr lang="en-US" sz="3600" b="1" dirty="0" smtClean="0">
                <a:solidFill>
                  <a:srgbClr val="E9BF35"/>
                </a:solidFill>
              </a:rPr>
              <a:t>Potential Areas for Discussion</a:t>
            </a:r>
            <a:endParaRPr lang="en-US" sz="3600" b="1" dirty="0">
              <a:solidFill>
                <a:srgbClr val="E9BF35"/>
              </a:solidFill>
            </a:endParaRPr>
          </a:p>
        </p:txBody>
      </p:sp>
      <p:sp>
        <p:nvSpPr>
          <p:cNvPr id="3" name="Content Placeholder 2"/>
          <p:cNvSpPr>
            <a:spLocks noGrp="1"/>
          </p:cNvSpPr>
          <p:nvPr>
            <p:ph idx="1"/>
          </p:nvPr>
        </p:nvSpPr>
        <p:spPr>
          <a:xfrm>
            <a:off x="1558574" y="2194560"/>
            <a:ext cx="8978745" cy="4024125"/>
          </a:xfrm>
        </p:spPr>
        <p:txBody>
          <a:bodyPr>
            <a:normAutofit lnSpcReduction="10000"/>
          </a:bodyPr>
          <a:lstStyle/>
          <a:p>
            <a:r>
              <a:rPr lang="en-US" b="1" dirty="0" smtClean="0"/>
              <a:t>Overlap between Credit and Noncredit Basic Skills</a:t>
            </a:r>
          </a:p>
          <a:p>
            <a:pPr>
              <a:buNone/>
            </a:pPr>
            <a:endParaRPr lang="en-US" b="1" dirty="0" smtClean="0"/>
          </a:p>
          <a:p>
            <a:r>
              <a:rPr lang="en-US" b="1" dirty="0" smtClean="0"/>
              <a:t>Overlap between Credit CTE and Noncredit CTE</a:t>
            </a:r>
          </a:p>
          <a:p>
            <a:pPr>
              <a:buNone/>
            </a:pPr>
            <a:endParaRPr lang="en-US" b="1" dirty="0" smtClean="0"/>
          </a:p>
          <a:p>
            <a:r>
              <a:rPr lang="en-US" b="1" dirty="0" smtClean="0"/>
              <a:t>Inequities between credit and noncredit, faculty compensation/teaching hours</a:t>
            </a:r>
          </a:p>
          <a:p>
            <a:pPr>
              <a:buNone/>
            </a:pPr>
            <a:endParaRPr lang="en-US" b="1" dirty="0" smtClean="0"/>
          </a:p>
          <a:p>
            <a:r>
              <a:rPr lang="en-US" b="1" dirty="0" smtClean="0"/>
              <a:t>Repeatability</a:t>
            </a:r>
          </a:p>
          <a:p>
            <a:pPr>
              <a:buNone/>
            </a:pPr>
            <a:endParaRPr lang="en-US" b="1" dirty="0" smtClean="0"/>
          </a:p>
          <a:p>
            <a:r>
              <a:rPr lang="en-US" b="1" dirty="0" smtClean="0"/>
              <a:t>Matching students’ learning needs with course types</a:t>
            </a:r>
            <a:endParaRPr lang="en-US" b="1"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7533218"/>
      </p:ext>
    </p:extLst>
  </p:cSld>
  <p:clrMapOvr>
    <a:masterClrMapping/>
  </p:clrMapOvr>
  <mc:AlternateContent>
    <mc:Choice xmlns:mp="http://schemas.microsoft.com/office/mac/powerpoint/2008/main" Requires="mp">
      <mc:AlternateContent>
        <mc:Choice Requires="mp">
          <mp:transition spd="slow">
            <mp:cube dir="r"/>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slow">
            <p:cover dir="r"/>
          </p:transition>
        </mc:Fallback>
      </mc:AlternateContent>
    </mc:Choice>
    <mc:Fallback>
      <mc:AlternateContent>
        <mc:Choice Requires="mp">
          <p:transition spd="slow">
            <p:cover dir="r"/>
          </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slow">
            <p:cover dir="r"/>
          </p:transition>
        </mc:Fallback>
      </mc:AlternateContent>
    </mc:Fallback>
  </mc:AlternateContent>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328160" y="764374"/>
            <a:ext cx="8610600" cy="1293028"/>
          </a:xfrm>
        </p:spPr>
        <p:txBody>
          <a:bodyPr/>
          <a:lstStyle/>
          <a:p>
            <a:pPr algn="ctr"/>
            <a:r>
              <a:rPr lang="en-US" sz="3600" b="1" dirty="0" smtClean="0">
                <a:solidFill>
                  <a:srgbClr val="E9BF35"/>
                </a:solidFill>
              </a:rPr>
              <a:t>Role of Faculty</a:t>
            </a:r>
            <a:endParaRPr lang="en-US" sz="3600" b="1" dirty="0">
              <a:solidFill>
                <a:srgbClr val="E9BF35"/>
              </a:solidFill>
            </a:endParaRPr>
          </a:p>
        </p:txBody>
      </p:sp>
      <p:sp>
        <p:nvSpPr>
          <p:cNvPr id="3" name="Content Placeholder 2"/>
          <p:cNvSpPr>
            <a:spLocks noGrp="1"/>
          </p:cNvSpPr>
          <p:nvPr>
            <p:ph idx="1"/>
          </p:nvPr>
        </p:nvSpPr>
        <p:spPr>
          <a:xfrm>
            <a:off x="1500850" y="2194560"/>
            <a:ext cx="8761881" cy="4024125"/>
          </a:xfrm>
        </p:spPr>
        <p:txBody>
          <a:bodyPr>
            <a:normAutofit/>
          </a:bodyPr>
          <a:lstStyle/>
          <a:p>
            <a:r>
              <a:rPr lang="en-US" sz="2400" b="1" dirty="0" smtClean="0"/>
              <a:t>Who should be involved in the decision to make courses credit or noncredit?</a:t>
            </a:r>
          </a:p>
          <a:p>
            <a:pPr>
              <a:buNone/>
            </a:pPr>
            <a:endParaRPr lang="en-US" sz="2400" b="1" dirty="0" smtClean="0"/>
          </a:p>
          <a:p>
            <a:r>
              <a:rPr lang="en-US" sz="2400" b="1" dirty="0" smtClean="0"/>
              <a:t>It’s a curriculum issue.</a:t>
            </a:r>
          </a:p>
          <a:p>
            <a:pPr>
              <a:buNone/>
            </a:pPr>
            <a:endParaRPr lang="en-US" sz="2400" b="1" dirty="0" smtClean="0"/>
          </a:p>
          <a:p>
            <a:r>
              <a:rPr lang="en-US" sz="2400" b="1" dirty="0" smtClean="0"/>
              <a:t>Faculty need to actively influence decisions in terms of what students need.</a:t>
            </a:r>
            <a:endParaRPr lang="en-US" sz="2400" b="1"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620777468"/>
      </p:ext>
    </p:extLst>
  </p:cSld>
  <p:clrMapOvr>
    <a:masterClrMapping/>
  </p:clrMapOvr>
  <mc:AlternateContent>
    <mc:Choice xmlns:mp="http://schemas.microsoft.com/office/mac/powerpoint/2008/main" Requires="mp">
      <mc:AlternateContent>
        <mc:Choice Requires="mp">
          <mp:transition spd="slow">
            <mp:cube dir="r"/>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slow">
            <p:cover dir="r"/>
          </p:transition>
        </mc:Fallback>
      </mc:AlternateContent>
    </mc:Choice>
    <mc:Fallback>
      <mc:AlternateContent>
        <mc:Choice Requires="mp">
          <p:transition spd="slow">
            <p:cover dir="r"/>
          </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slow">
            <p:cover dir="r"/>
          </p:transition>
        </mc:Fallback>
      </mc:AlternateContent>
    </mc:Fallback>
  </mc:AlternateContent>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71432"/>
            <a:ext cx="10972800" cy="826735"/>
          </a:xfrm>
        </p:spPr>
        <p:txBody>
          <a:bodyPr>
            <a:normAutofit/>
          </a:bodyPr>
          <a:lstStyle/>
          <a:p>
            <a:pPr algn="ctr"/>
            <a:r>
              <a:rPr lang="en-US" sz="3600" b="1" dirty="0" smtClean="0">
                <a:solidFill>
                  <a:schemeClr val="accent3"/>
                </a:solidFill>
              </a:rPr>
              <a:t>Engaging Faculty</a:t>
            </a:r>
            <a:endParaRPr lang="en-US" sz="3600" dirty="0" smtClean="0">
              <a:solidFill>
                <a:schemeClr val="accent3"/>
              </a:solidFill>
            </a:endParaRPr>
          </a:p>
        </p:txBody>
      </p:sp>
      <p:sp>
        <p:nvSpPr>
          <p:cNvPr id="3" name="Content Placeholder 2"/>
          <p:cNvSpPr>
            <a:spLocks noGrp="1"/>
          </p:cNvSpPr>
          <p:nvPr>
            <p:ph idx="1"/>
          </p:nvPr>
        </p:nvSpPr>
        <p:spPr>
          <a:xfrm>
            <a:off x="995382" y="1737742"/>
            <a:ext cx="9713556" cy="4383685"/>
          </a:xfrm>
        </p:spPr>
        <p:txBody>
          <a:bodyPr>
            <a:normAutofit fontScale="92500" lnSpcReduction="10000"/>
          </a:bodyPr>
          <a:lstStyle/>
          <a:p>
            <a:pPr>
              <a:buFont typeface="Wingdings" charset="2"/>
              <a:buChar char="²"/>
            </a:pPr>
            <a:r>
              <a:rPr lang="en-US" sz="2800" b="1" dirty="0" smtClean="0"/>
              <a:t>Faculty should lead in the creation of a </a:t>
            </a:r>
            <a:r>
              <a:rPr lang="en-US" sz="2800" b="1" i="1" dirty="0" smtClean="0">
                <a:solidFill>
                  <a:srgbClr val="FFFF00"/>
                </a:solidFill>
              </a:rPr>
              <a:t>shared vision </a:t>
            </a:r>
            <a:r>
              <a:rPr lang="en-US" sz="2800" b="1" dirty="0" smtClean="0"/>
              <a:t>for curriculum development.</a:t>
            </a:r>
          </a:p>
          <a:p>
            <a:pPr lvl="1">
              <a:buFont typeface="Wingdings" charset="2"/>
              <a:buChar char="²"/>
            </a:pPr>
            <a:endParaRPr lang="en-US" sz="2800" b="1" dirty="0" smtClean="0"/>
          </a:p>
          <a:p>
            <a:pPr lvl="1">
              <a:buFont typeface="Wingdings" charset="2"/>
              <a:buChar char="²"/>
            </a:pPr>
            <a:r>
              <a:rPr lang="en-US" sz="2800" b="1" dirty="0" smtClean="0"/>
              <a:t> Identify funding sources to support faculty in taking leading roles in curriculum changes and full participation at the local level</a:t>
            </a:r>
          </a:p>
          <a:p>
            <a:pPr lvl="1">
              <a:buNone/>
            </a:pPr>
            <a:endParaRPr lang="en-US" sz="2800" b="1" dirty="0" smtClean="0"/>
          </a:p>
          <a:p>
            <a:pPr lvl="1">
              <a:buFont typeface="Wingdings" charset="2"/>
              <a:buChar char="²"/>
            </a:pPr>
            <a:r>
              <a:rPr lang="en-US" sz="2800" b="1" dirty="0" smtClean="0"/>
              <a:t> Ensure faculty oversight of all new curriculum collaborations</a:t>
            </a:r>
          </a:p>
          <a:p>
            <a:pPr lvl="1">
              <a:buNone/>
            </a:pPr>
            <a:endParaRPr lang="en-US" sz="2800" b="1" dirty="0" smtClean="0"/>
          </a:p>
          <a:p>
            <a:pPr lvl="1">
              <a:buFont typeface="Wingdings" charset="2"/>
              <a:buChar char="²"/>
            </a:pPr>
            <a:r>
              <a:rPr lang="en-US" sz="2800" b="1" dirty="0" smtClean="0"/>
              <a:t> Ensure curriculum and program changes drive funding conversations</a:t>
            </a:r>
          </a:p>
          <a:p>
            <a:pPr lvl="1">
              <a:buFont typeface="Wingdings" charset="2"/>
              <a:buChar char="²"/>
            </a:pPr>
            <a:endParaRPr lang="en-US" b="1" dirty="0" smtClean="0"/>
          </a:p>
          <a:p>
            <a:pPr lvl="1">
              <a:buFont typeface="Wingdings" charset="2"/>
              <a:buChar char="²"/>
            </a:pPr>
            <a:endParaRPr lang="en-US" b="1" dirty="0" smtClean="0"/>
          </a:p>
          <a:p>
            <a:pPr lvl="1">
              <a:buFont typeface="Wingdings" charset="2"/>
              <a:buChar char="²"/>
            </a:pPr>
            <a:endParaRPr lang="en-US" b="1" dirty="0" smtClean="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321399223"/>
      </p:ext>
    </p:extLst>
  </p:cSld>
  <p:clrMapOvr>
    <a:masterClrMapping/>
  </p:clrMapOvr>
  <mc:AlternateContent>
    <mc:Choice xmlns:mp="http://schemas.microsoft.com/office/mac/powerpoint/2008/main" Requires="mp">
      <mc:AlternateContent>
        <mc:Choice Requires="mp">
          <mp:transition spd="slow">
            <mp:cube dir="r"/>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slow">
            <p:cover dir="r"/>
          </p:transition>
        </mc:Fallback>
      </mc:AlternateContent>
    </mc:Choice>
    <mc:Fallback>
      <mc:AlternateContent>
        <mc:Choice Requires="mp">
          <p:transition spd="slow">
            <p:cover dir="r"/>
          </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slow">
            <p:cover dir="r"/>
          </p:transition>
        </mc:Fallback>
      </mc:AlternateContent>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588256" y="679812"/>
            <a:ext cx="8431569" cy="1308386"/>
          </a:xfrm>
        </p:spPr>
        <p:txBody>
          <a:bodyPr>
            <a:noAutofit/>
          </a:bodyPr>
          <a:lstStyle/>
          <a:p>
            <a:r>
              <a:rPr lang="en-US" sz="2400" b="1" dirty="0" smtClean="0">
                <a:solidFill>
                  <a:schemeClr val="accent3"/>
                </a:solidFill>
              </a:rPr>
              <a:t/>
            </a:r>
            <a:br>
              <a:rPr lang="en-US" sz="2400" b="1" dirty="0" smtClean="0">
                <a:solidFill>
                  <a:schemeClr val="accent3"/>
                </a:solidFill>
              </a:rPr>
            </a:br>
            <a:r>
              <a:rPr lang="en-US" sz="3600" b="1" dirty="0" smtClean="0">
                <a:solidFill>
                  <a:schemeClr val="accent3"/>
                </a:solidFill>
              </a:rPr>
              <a:t>Adult Education &amp; Noncredit:</a:t>
            </a:r>
            <a:br>
              <a:rPr lang="en-US" sz="3600" b="1" dirty="0" smtClean="0">
                <a:solidFill>
                  <a:schemeClr val="accent3"/>
                </a:solidFill>
              </a:rPr>
            </a:br>
            <a:r>
              <a:rPr lang="en-US" sz="3600" b="1" dirty="0" smtClean="0">
                <a:solidFill>
                  <a:schemeClr val="accent3"/>
                </a:solidFill>
              </a:rPr>
              <a:t>the heart of our access mission</a:t>
            </a:r>
            <a:r>
              <a:rPr lang="en-US" sz="3200" b="1" dirty="0" smtClean="0">
                <a:solidFill>
                  <a:schemeClr val="accent2"/>
                </a:solidFill>
              </a:rPr>
              <a:t/>
            </a:r>
            <a:br>
              <a:rPr lang="en-US" sz="3200" b="1" dirty="0" smtClean="0">
                <a:solidFill>
                  <a:schemeClr val="accent2"/>
                </a:solidFill>
              </a:rPr>
            </a:br>
            <a:endParaRPr lang="en-US" sz="3200" b="1" dirty="0">
              <a:solidFill>
                <a:schemeClr val="accent2"/>
              </a:solidFill>
            </a:endParaRPr>
          </a:p>
        </p:txBody>
      </p:sp>
      <p:sp>
        <p:nvSpPr>
          <p:cNvPr id="2" name="Content Placeholder 1"/>
          <p:cNvSpPr>
            <a:spLocks noGrp="1"/>
          </p:cNvSpPr>
          <p:nvPr>
            <p:ph idx="1"/>
          </p:nvPr>
        </p:nvSpPr>
        <p:spPr>
          <a:xfrm>
            <a:off x="864473" y="2241088"/>
            <a:ext cx="9468011" cy="4151351"/>
          </a:xfrm>
        </p:spPr>
        <p:txBody>
          <a:bodyPr>
            <a:noAutofit/>
          </a:bodyPr>
          <a:lstStyle/>
          <a:p>
            <a:pPr marL="342900" indent="-342900">
              <a:buNone/>
            </a:pPr>
            <a:endParaRPr lang="en-US" sz="2400" b="1" dirty="0" smtClean="0"/>
          </a:p>
          <a:p>
            <a:pPr marL="342900" indent="-342900">
              <a:buFont typeface="Wingdings" charset="2"/>
              <a:buChar char="u"/>
            </a:pPr>
            <a:r>
              <a:rPr lang="en-US" sz="2400" b="1" dirty="0" smtClean="0"/>
              <a:t> </a:t>
            </a:r>
            <a:r>
              <a:rPr lang="en-US" sz="2400" b="1" dirty="0" smtClean="0">
                <a:solidFill>
                  <a:srgbClr val="FFFF00"/>
                </a:solidFill>
              </a:rPr>
              <a:t>Open access </a:t>
            </a:r>
            <a:r>
              <a:rPr lang="en-US" sz="2400" b="1" dirty="0" smtClean="0"/>
              <a:t>for students with diverse backgrounds and those seeking ways to improve their earning power, literacy skills and access to higher education</a:t>
            </a:r>
          </a:p>
          <a:p>
            <a:pPr marL="342900" indent="-342900">
              <a:buFont typeface="Wingdings" charset="2"/>
              <a:buChar char="u"/>
            </a:pPr>
            <a:endParaRPr lang="en-US" sz="2400" b="1" dirty="0" smtClean="0"/>
          </a:p>
          <a:p>
            <a:pPr marL="342900" indent="-342900">
              <a:buFont typeface="Wingdings" charset="2"/>
              <a:buChar char="u"/>
            </a:pPr>
            <a:r>
              <a:rPr lang="en-US" sz="2400" b="1" dirty="0" smtClean="0"/>
              <a:t> First point of entry into college for immigrants, economically disadvantaged and low-skilled adults</a:t>
            </a:r>
          </a:p>
          <a:p>
            <a:pPr marL="342900" indent="-342900">
              <a:buNone/>
            </a:pPr>
            <a:endParaRPr lang="en-US" sz="2400" b="1" dirty="0" smtClean="0"/>
          </a:p>
          <a:p>
            <a:pPr marL="342900" indent="-342900">
              <a:buFont typeface="Wingdings" charset="2"/>
              <a:buChar char="u"/>
            </a:pPr>
            <a:r>
              <a:rPr lang="en-US" sz="2400" b="1" dirty="0" smtClean="0"/>
              <a:t> “educational gateway,” “portal to the future”</a:t>
            </a:r>
          </a:p>
          <a:p>
            <a:pPr marL="342900" indent="-342900">
              <a:buFont typeface="Wingdings" charset="2"/>
              <a:buChar char="u"/>
            </a:pPr>
            <a:endParaRPr lang="en-US" sz="2400" b="1" dirty="0" smtClean="0">
              <a:solidFill>
                <a:srgbClr val="000000"/>
              </a:solidFill>
            </a:endParaRPr>
          </a:p>
        </p:txBody>
      </p:sp>
      <p:pic>
        <p:nvPicPr>
          <p:cNvPr id="6" name="Picture 5" descr="adult education 150biglogo.jpg"/>
          <p:cNvPicPr>
            <a:picLocks noChangeAspect="1"/>
          </p:cNvPicPr>
          <p:nvPr/>
        </p:nvPicPr>
        <p:blipFill>
          <a:blip r:embed="rId3"/>
          <a:stretch>
            <a:fillRect/>
          </a:stretch>
        </p:blipFill>
        <p:spPr>
          <a:xfrm>
            <a:off x="9448800" y="304800"/>
            <a:ext cx="2438400" cy="1976120"/>
          </a:xfrm>
          <a:prstGeom prst="rect">
            <a:avLst/>
          </a:prstGeom>
          <a:ln>
            <a:solidFill>
              <a:schemeClr val="accent2"/>
            </a:solidFill>
          </a:ln>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27196844"/>
      </p:ext>
    </p:extLst>
  </p:cSld>
  <p:clrMapOvr>
    <a:masterClrMapping/>
  </p:clrMapOvr>
  <mc:AlternateContent>
    <mc:Choice xmlns:mp="http://schemas.microsoft.com/office/mac/powerpoint/2008/main" Requires="mp">
      <mc:AlternateContent>
        <mc:Choice Requires="mp">
          <mp:transition spd="slow">
            <mp:cube dir="r"/>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slow">
            <p:cover dir="r"/>
          </p:transition>
        </mc:Fallback>
      </mc:AlternateContent>
    </mc:Choice>
    <mc:Fallback>
      <mc:AlternateContent>
        <mc:Choice Requires="mp">
          <p:transition spd="slow">
            <p:cover dir="r"/>
          </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slow">
            <p:cover dir="r"/>
          </p:transition>
        </mc:Fallback>
      </mc:AlternateContent>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3255114" y="509063"/>
            <a:ext cx="5337812" cy="1308386"/>
          </a:xfrm>
        </p:spPr>
        <p:txBody>
          <a:bodyPr>
            <a:noAutofit/>
          </a:bodyPr>
          <a:lstStyle/>
          <a:p>
            <a:pPr algn="ctr"/>
            <a:r>
              <a:rPr lang="en-US" sz="2400" b="1" dirty="0" smtClean="0">
                <a:solidFill>
                  <a:schemeClr val="accent3"/>
                </a:solidFill>
              </a:rPr>
              <a:t/>
            </a:r>
            <a:br>
              <a:rPr lang="en-US" sz="2400" b="1" dirty="0" smtClean="0">
                <a:solidFill>
                  <a:schemeClr val="accent3"/>
                </a:solidFill>
              </a:rPr>
            </a:br>
            <a:r>
              <a:rPr lang="en-US" sz="3600" b="1" dirty="0" smtClean="0">
                <a:solidFill>
                  <a:schemeClr val="accent3"/>
                </a:solidFill>
              </a:rPr>
              <a:t>Scenario # 1:</a:t>
            </a:r>
            <a:br>
              <a:rPr lang="en-US" sz="3600" b="1" dirty="0" smtClean="0">
                <a:solidFill>
                  <a:schemeClr val="accent3"/>
                </a:solidFill>
              </a:rPr>
            </a:br>
            <a:r>
              <a:rPr lang="en-US" sz="3200" b="1" dirty="0" smtClean="0">
                <a:solidFill>
                  <a:schemeClr val="accent2"/>
                </a:solidFill>
              </a:rPr>
              <a:t>Math!</a:t>
            </a:r>
            <a:endParaRPr lang="en-US" sz="3200" b="1" dirty="0">
              <a:solidFill>
                <a:schemeClr val="accent2"/>
              </a:solidFill>
            </a:endParaRPr>
          </a:p>
        </p:txBody>
      </p:sp>
      <p:sp>
        <p:nvSpPr>
          <p:cNvPr id="2" name="Content Placeholder 1"/>
          <p:cNvSpPr>
            <a:spLocks noGrp="1"/>
          </p:cNvSpPr>
          <p:nvPr>
            <p:ph idx="1"/>
          </p:nvPr>
        </p:nvSpPr>
        <p:spPr>
          <a:xfrm>
            <a:off x="1355408" y="1837123"/>
            <a:ext cx="9274405" cy="4256505"/>
          </a:xfrm>
        </p:spPr>
        <p:txBody>
          <a:bodyPr>
            <a:noAutofit/>
          </a:bodyPr>
          <a:lstStyle/>
          <a:p>
            <a:pPr marL="342900" indent="-342900">
              <a:buNone/>
            </a:pPr>
            <a:endParaRPr lang="en-US" sz="2400" b="1" dirty="0" smtClean="0"/>
          </a:p>
          <a:p>
            <a:pPr>
              <a:buNone/>
            </a:pPr>
            <a:r>
              <a:rPr lang="en-US" sz="2400" b="1" dirty="0" smtClean="0">
                <a:latin typeface="Cambria"/>
                <a:cs typeface="Cambria"/>
              </a:rPr>
              <a:t>Many of Crest City College’s credit students are struggling to pass their basic skills Math courses and are reaching the limits of their ability to repeat their Math courses.</a:t>
            </a:r>
          </a:p>
          <a:p>
            <a:pPr>
              <a:buNone/>
            </a:pPr>
            <a:r>
              <a:rPr lang="en-US" sz="2400" b="1" dirty="0" smtClean="0">
                <a:latin typeface="Cambria"/>
                <a:cs typeface="Cambria"/>
              </a:rPr>
              <a:t> </a:t>
            </a:r>
          </a:p>
          <a:p>
            <a:pPr>
              <a:buNone/>
            </a:pPr>
            <a:r>
              <a:rPr lang="en-US" sz="2400" b="1" i="1" dirty="0" smtClean="0">
                <a:latin typeface="Cambria"/>
                <a:cs typeface="Cambria"/>
              </a:rPr>
              <a:t>How would you define the issue or problem? What are the students’ needs? Why aren’t their needs being met? How might noncredit instruction help to support these students’ success?</a:t>
            </a:r>
            <a:endParaRPr lang="en-US" sz="2400" b="1" dirty="0" smtClean="0">
              <a:latin typeface="Cambria"/>
              <a:cs typeface="Cambria"/>
            </a:endParaRPr>
          </a:p>
          <a:p>
            <a:pPr marL="342900" indent="-342900">
              <a:buFont typeface="Wingdings" charset="2"/>
              <a:buChar char="u"/>
            </a:pPr>
            <a:endParaRPr lang="en-US" sz="2400" b="1" dirty="0" smtClean="0">
              <a:solidFill>
                <a:srgbClr val="000000"/>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27196844"/>
      </p:ext>
    </p:extLst>
  </p:cSld>
  <p:clrMapOvr>
    <a:masterClrMapping/>
  </p:clrMapOvr>
  <mc:AlternateContent>
    <mc:Choice xmlns:mp="http://schemas.microsoft.com/office/mac/powerpoint/2008/main" Requires="mp">
      <mc:AlternateContent>
        <mc:Choice Requires="mp">
          <mp:transition spd="slow">
            <mp:cube dir="r"/>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slow">
            <p:cover dir="r"/>
          </p:transition>
        </mc:Fallback>
      </mc:AlternateContent>
    </mc:Choice>
    <mc:Fallback>
      <mc:AlternateContent>
        <mc:Choice Requires="mp">
          <p:transition spd="slow">
            <p:cover dir="r"/>
          </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slow">
            <p:cover dir="r"/>
          </p:transition>
        </mc:Fallback>
      </mc:AlternateContent>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3265786" y="274281"/>
            <a:ext cx="5337812" cy="1308386"/>
          </a:xfrm>
        </p:spPr>
        <p:txBody>
          <a:bodyPr>
            <a:noAutofit/>
          </a:bodyPr>
          <a:lstStyle/>
          <a:p>
            <a:pPr algn="ctr"/>
            <a:r>
              <a:rPr lang="en-US" sz="2400" b="1" dirty="0" smtClean="0">
                <a:solidFill>
                  <a:schemeClr val="accent3"/>
                </a:solidFill>
              </a:rPr>
              <a:t/>
            </a:r>
            <a:br>
              <a:rPr lang="en-US" sz="2400" b="1" dirty="0" smtClean="0">
                <a:solidFill>
                  <a:schemeClr val="accent3"/>
                </a:solidFill>
              </a:rPr>
            </a:br>
            <a:r>
              <a:rPr lang="en-US" sz="3600" b="1" dirty="0" smtClean="0">
                <a:solidFill>
                  <a:schemeClr val="accent3"/>
                </a:solidFill>
              </a:rPr>
              <a:t>Scenario # 2:</a:t>
            </a:r>
            <a:r>
              <a:rPr lang="en-US" sz="3200" b="1" dirty="0" smtClean="0">
                <a:solidFill>
                  <a:schemeClr val="accent2"/>
                </a:solidFill>
              </a:rPr>
              <a:t/>
            </a:r>
            <a:br>
              <a:rPr lang="en-US" sz="3200" b="1" dirty="0" smtClean="0">
                <a:solidFill>
                  <a:schemeClr val="accent2"/>
                </a:solidFill>
              </a:rPr>
            </a:br>
            <a:r>
              <a:rPr lang="en-US" sz="3200" b="1" dirty="0" smtClean="0">
                <a:solidFill>
                  <a:schemeClr val="accent2"/>
                </a:solidFill>
              </a:rPr>
              <a:t>CTE!</a:t>
            </a:r>
            <a:br>
              <a:rPr lang="en-US" sz="3200" b="1" dirty="0" smtClean="0">
                <a:solidFill>
                  <a:schemeClr val="accent2"/>
                </a:solidFill>
              </a:rPr>
            </a:br>
            <a:endParaRPr lang="en-US" sz="3200" b="1" dirty="0">
              <a:solidFill>
                <a:schemeClr val="accent2"/>
              </a:solidFill>
            </a:endParaRPr>
          </a:p>
        </p:txBody>
      </p:sp>
      <p:sp>
        <p:nvSpPr>
          <p:cNvPr id="2" name="Content Placeholder 1"/>
          <p:cNvSpPr>
            <a:spLocks noGrp="1"/>
          </p:cNvSpPr>
          <p:nvPr>
            <p:ph idx="1"/>
          </p:nvPr>
        </p:nvSpPr>
        <p:spPr>
          <a:xfrm>
            <a:off x="1175243" y="1559653"/>
            <a:ext cx="9648175" cy="4928834"/>
          </a:xfrm>
        </p:spPr>
        <p:txBody>
          <a:bodyPr>
            <a:noAutofit/>
          </a:bodyPr>
          <a:lstStyle/>
          <a:p>
            <a:pPr>
              <a:buNone/>
            </a:pPr>
            <a:r>
              <a:rPr lang="en-US" sz="2400" b="1" dirty="0" smtClean="0">
                <a:latin typeface="Cambria"/>
                <a:cs typeface="Cambria"/>
              </a:rPr>
              <a:t>Crest City's Career Technical Education programs consist of departments that offer classes that students need to retake for recertification. Students may be eligible for course repetition due to industry changes or licensure requirements, but because the students are initially blocked from enrolling in courses they have previously taken, they often fail to complete the petition process to enroll for recertification or booster skills. Most of these students have their degrees already and are not in need of college credit.</a:t>
            </a:r>
          </a:p>
          <a:p>
            <a:pPr>
              <a:buNone/>
            </a:pPr>
            <a:endParaRPr lang="en-US" sz="2400" dirty="0" smtClean="0">
              <a:latin typeface="Cambria"/>
              <a:cs typeface="Cambria"/>
            </a:endParaRPr>
          </a:p>
          <a:p>
            <a:pPr>
              <a:buNone/>
            </a:pPr>
            <a:r>
              <a:rPr lang="en-US" sz="2400" b="1" i="1" dirty="0" smtClean="0">
                <a:latin typeface="Cambria"/>
                <a:cs typeface="Cambria"/>
              </a:rPr>
              <a:t>How would you define the issue or problem? What are the students’ needs? Why aren’t their needs being met? How might noncredit instruction help to support these students’ success?</a:t>
            </a:r>
            <a:endParaRPr lang="en-US" sz="2400" b="1" dirty="0" smtClean="0">
              <a:latin typeface="Cambria"/>
              <a:cs typeface="Cambria"/>
            </a:endParaRPr>
          </a:p>
          <a:p>
            <a:pPr marL="342900" indent="-342900">
              <a:buNone/>
            </a:pPr>
            <a:endParaRPr lang="en-US" sz="2400" b="1" dirty="0" smtClean="0">
              <a:solidFill>
                <a:srgbClr val="000000"/>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27196844"/>
      </p:ext>
    </p:extLst>
  </p:cSld>
  <p:clrMapOvr>
    <a:masterClrMapping/>
  </p:clrMapOvr>
  <mc:AlternateContent>
    <mc:Choice xmlns:mp="http://schemas.microsoft.com/office/mac/powerpoint/2008/main" Requires="mp">
      <mc:AlternateContent>
        <mc:Choice Requires="mp">
          <mp:transition spd="slow">
            <mp:cube dir="r"/>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slow">
            <p:cover dir="r"/>
          </p:transition>
        </mc:Fallback>
      </mc:AlternateContent>
    </mc:Choice>
    <mc:Fallback>
      <mc:AlternateContent>
        <mc:Choice Requires="mp">
          <p:transition spd="slow">
            <p:cover dir="r"/>
          </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slow">
            <p:cover dir="r"/>
          </p:transition>
        </mc:Fallback>
      </mc:AlternateContent>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1334063" y="466374"/>
            <a:ext cx="9050282" cy="1308386"/>
          </a:xfrm>
        </p:spPr>
        <p:txBody>
          <a:bodyPr>
            <a:noAutofit/>
          </a:bodyPr>
          <a:lstStyle/>
          <a:p>
            <a:pPr algn="ctr"/>
            <a:r>
              <a:rPr lang="en-US" sz="2400" b="1" dirty="0" smtClean="0">
                <a:solidFill>
                  <a:schemeClr val="accent3"/>
                </a:solidFill>
              </a:rPr>
              <a:t/>
            </a:r>
            <a:br>
              <a:rPr lang="en-US" sz="2400" b="1" dirty="0" smtClean="0">
                <a:solidFill>
                  <a:schemeClr val="accent3"/>
                </a:solidFill>
              </a:rPr>
            </a:br>
            <a:r>
              <a:rPr lang="en-US" sz="3600" b="1" dirty="0" smtClean="0">
                <a:solidFill>
                  <a:schemeClr val="accent3"/>
                </a:solidFill>
              </a:rPr>
              <a:t>Scenario # 3:</a:t>
            </a:r>
            <a:br>
              <a:rPr lang="en-US" sz="3600" b="1" dirty="0" smtClean="0">
                <a:solidFill>
                  <a:schemeClr val="accent3"/>
                </a:solidFill>
              </a:rPr>
            </a:br>
            <a:r>
              <a:rPr lang="en-US" sz="3600" b="1" dirty="0" smtClean="0">
                <a:solidFill>
                  <a:schemeClr val="accent2"/>
                </a:solidFill>
              </a:rPr>
              <a:t>creating a noncredit program!</a:t>
            </a:r>
            <a:r>
              <a:rPr lang="en-US" sz="3600" b="1" dirty="0" smtClean="0">
                <a:solidFill>
                  <a:schemeClr val="accent3"/>
                </a:solidFill>
              </a:rPr>
              <a:t/>
            </a:r>
            <a:br>
              <a:rPr lang="en-US" sz="3600" b="1" dirty="0" smtClean="0">
                <a:solidFill>
                  <a:schemeClr val="accent3"/>
                </a:solidFill>
              </a:rPr>
            </a:br>
            <a:r>
              <a:rPr lang="en-US" sz="3200" b="1" dirty="0" smtClean="0">
                <a:solidFill>
                  <a:schemeClr val="accent2"/>
                </a:solidFill>
              </a:rPr>
              <a:t/>
            </a:r>
            <a:br>
              <a:rPr lang="en-US" sz="3200" b="1" dirty="0" smtClean="0">
                <a:solidFill>
                  <a:schemeClr val="accent2"/>
                </a:solidFill>
              </a:rPr>
            </a:br>
            <a:endParaRPr lang="en-US" sz="3200" b="1" dirty="0">
              <a:solidFill>
                <a:schemeClr val="accent2"/>
              </a:solidFill>
            </a:endParaRPr>
          </a:p>
        </p:txBody>
      </p:sp>
      <p:sp>
        <p:nvSpPr>
          <p:cNvPr id="2" name="Content Placeholder 1"/>
          <p:cNvSpPr>
            <a:spLocks noGrp="1"/>
          </p:cNvSpPr>
          <p:nvPr>
            <p:ph idx="1"/>
          </p:nvPr>
        </p:nvSpPr>
        <p:spPr>
          <a:xfrm>
            <a:off x="1100536" y="1663484"/>
            <a:ext cx="9648175" cy="5006426"/>
          </a:xfrm>
        </p:spPr>
        <p:txBody>
          <a:bodyPr>
            <a:noAutofit/>
          </a:bodyPr>
          <a:lstStyle/>
          <a:p>
            <a:pPr>
              <a:buNone/>
            </a:pPr>
            <a:r>
              <a:rPr lang="en-US" sz="2000" b="1" dirty="0" smtClean="0">
                <a:latin typeface="Cambria"/>
                <a:cs typeface="Cambria"/>
              </a:rPr>
              <a:t>Crest City College shares a district with a local adult school that is very successful with completion of high school diploma, ESL, and GED programs. However, very few students are making the transition into the college. Crest City is exploring the creation of noncredit to support its existing credit programs and better meet the needs of students who complete the adult school program. Crest City has observed that, traditionally, noncredit differs greatly from credit in terms of teaching load, contact teaching hours, pay, and local minimum qualifications. Crest City has the opportunity to create a noncredit program that will serve the population without duplicating the adult school's work.</a:t>
            </a:r>
          </a:p>
          <a:p>
            <a:pPr>
              <a:buNone/>
            </a:pPr>
            <a:endParaRPr lang="en-US" sz="2000" dirty="0" smtClean="0">
              <a:latin typeface="Cambria"/>
              <a:cs typeface="Cambria"/>
            </a:endParaRPr>
          </a:p>
          <a:p>
            <a:pPr>
              <a:buNone/>
            </a:pPr>
            <a:r>
              <a:rPr lang="en-US" sz="2000" b="1" i="1" dirty="0" smtClean="0">
                <a:latin typeface="Cambria"/>
                <a:cs typeface="Cambria"/>
              </a:rPr>
              <a:t>How would you define the issue or problem? What are the students’ needs? Why aren’t their needs being met? How might noncredit instruction help to support these students’ success? What should Crest City consider while creating a noncredit program that values equity among faculty and allocates resources adequately?</a:t>
            </a:r>
            <a:endParaRPr lang="en-US" sz="2000" b="1" dirty="0" smtClean="0">
              <a:latin typeface="Cambria"/>
              <a:cs typeface="Cambria"/>
            </a:endParaRPr>
          </a:p>
          <a:p>
            <a:pPr marL="342900" indent="-342900">
              <a:buFont typeface="Wingdings" charset="2"/>
              <a:buChar char="u"/>
            </a:pPr>
            <a:endParaRPr lang="en-US" sz="2400" b="1" dirty="0" smtClean="0">
              <a:solidFill>
                <a:srgbClr val="000000"/>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27196844"/>
      </p:ext>
    </p:extLst>
  </p:cSld>
  <p:clrMapOvr>
    <a:masterClrMapping/>
  </p:clrMapOvr>
  <mc:AlternateContent>
    <mc:Choice xmlns:mp="http://schemas.microsoft.com/office/mac/powerpoint/2008/main" Requires="mp">
      <mc:AlternateContent>
        <mc:Choice Requires="mp">
          <mp:transition spd="slow">
            <mp:cube dir="r"/>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slow">
            <p:cover dir="r"/>
          </p:transition>
        </mc:Fallback>
      </mc:AlternateContent>
    </mc:Choice>
    <mc:Fallback>
      <mc:AlternateContent>
        <mc:Choice Requires="mp">
          <p:transition spd="slow">
            <p:cover dir="r"/>
          </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slow">
            <p:cover dir="r"/>
          </p:transition>
        </mc:Fallback>
      </mc:AlternateContent>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47918" y="483256"/>
            <a:ext cx="9504408" cy="611064"/>
          </a:xfrm>
        </p:spPr>
        <p:txBody>
          <a:bodyPr wrap="none">
            <a:normAutofit/>
          </a:bodyPr>
          <a:lstStyle/>
          <a:p>
            <a:pPr algn="ctr"/>
            <a:r>
              <a:rPr lang="en-US" sz="3600" b="1" dirty="0" smtClean="0">
                <a:solidFill>
                  <a:schemeClr val="accent3">
                    <a:lumMod val="60000"/>
                    <a:lumOff val="40000"/>
                  </a:schemeClr>
                </a:solidFill>
              </a:rPr>
              <a:t>LAO Recommendations (2012)</a:t>
            </a:r>
            <a:endParaRPr lang="en-US" sz="3600" b="1" dirty="0">
              <a:solidFill>
                <a:schemeClr val="accent3">
                  <a:lumMod val="60000"/>
                  <a:lumOff val="40000"/>
                </a:schemeClr>
              </a:solidFill>
            </a:endParaRPr>
          </a:p>
        </p:txBody>
      </p:sp>
      <p:sp>
        <p:nvSpPr>
          <p:cNvPr id="3" name="Content Placeholder 2"/>
          <p:cNvSpPr>
            <a:spLocks noGrp="1"/>
          </p:cNvSpPr>
          <p:nvPr>
            <p:ph idx="1"/>
          </p:nvPr>
        </p:nvSpPr>
        <p:spPr>
          <a:xfrm>
            <a:off x="1695087" y="1527522"/>
            <a:ext cx="8543300" cy="4971488"/>
          </a:xfrm>
        </p:spPr>
        <p:txBody>
          <a:bodyPr>
            <a:noAutofit/>
          </a:bodyPr>
          <a:lstStyle/>
          <a:p>
            <a:pPr>
              <a:buFont typeface="Wingdings" charset="2"/>
              <a:buChar char="ü"/>
            </a:pPr>
            <a:r>
              <a:rPr lang="en-US" sz="2400" b="1" dirty="0" smtClean="0"/>
              <a:t> Provide a Clear and Consistent Distinction at </a:t>
            </a:r>
            <a:r>
              <a:rPr lang="en-US" sz="2400" b="1" dirty="0" err="1" smtClean="0"/>
              <a:t>CCCs</a:t>
            </a:r>
            <a:r>
              <a:rPr lang="en-US" sz="2400" b="1" dirty="0" smtClean="0"/>
              <a:t> Between Adult Education and Collegiate Instruction</a:t>
            </a:r>
          </a:p>
          <a:p>
            <a:pPr>
              <a:buNone/>
            </a:pPr>
            <a:endParaRPr lang="en-US" sz="2400" b="1" dirty="0" smtClean="0"/>
          </a:p>
          <a:p>
            <a:pPr lvl="1">
              <a:buFont typeface="Wingdings" charset="2"/>
              <a:buChar char="ü"/>
            </a:pPr>
            <a:r>
              <a:rPr lang="en-US" sz="2400" dirty="0" smtClean="0">
                <a:solidFill>
                  <a:schemeClr val="accent3"/>
                </a:solidFill>
              </a:rPr>
              <a:t> </a:t>
            </a:r>
            <a:r>
              <a:rPr lang="en-US" sz="2400" b="1" dirty="0" smtClean="0">
                <a:solidFill>
                  <a:schemeClr val="accent3"/>
                </a:solidFill>
              </a:rPr>
              <a:t>Restrict credit instruction in English and ESL to transfer–level coursework, and credit instruction in math to one level below transfer. Require courses below these levels to be offered on a noncredit basis.</a:t>
            </a:r>
          </a:p>
          <a:p>
            <a:pPr lvl="1">
              <a:buNone/>
            </a:pPr>
            <a:endParaRPr lang="en-US" sz="2400" b="1" dirty="0" smtClean="0">
              <a:solidFill>
                <a:schemeClr val="accent3"/>
              </a:solidFill>
            </a:endParaRPr>
          </a:p>
          <a:p>
            <a:pPr lvl="1">
              <a:buFont typeface="Wingdings" charset="2"/>
              <a:buChar char="ü"/>
            </a:pPr>
            <a:r>
              <a:rPr lang="en-US" sz="2400" b="1" dirty="0" smtClean="0">
                <a:solidFill>
                  <a:schemeClr val="accent3"/>
                </a:solidFill>
              </a:rPr>
              <a:t> ASCCC does </a:t>
            </a:r>
            <a:r>
              <a:rPr lang="en-US" sz="2400" b="1" i="1" dirty="0" smtClean="0">
                <a:solidFill>
                  <a:schemeClr val="accent3"/>
                </a:solidFill>
              </a:rPr>
              <a:t>not </a:t>
            </a:r>
            <a:r>
              <a:rPr lang="en-US" sz="2400" b="1" dirty="0" smtClean="0">
                <a:solidFill>
                  <a:schemeClr val="accent3"/>
                </a:solidFill>
              </a:rPr>
              <a:t>have a recommendation on this. It’s up to local senates to determine their college’s noncredit/credit cut-off point.</a:t>
            </a:r>
          </a:p>
        </p:txBody>
      </p:sp>
    </p:spTree>
  </p:cSld>
  <p:clrMapOvr>
    <a:masterClrMapping/>
  </p:clrMapOvr>
  <mc:AlternateContent>
    <mc:Choice xmlns:mp="http://schemas.microsoft.com/office/mac/powerpoint/2008/main" Requires="mp">
      <mc:AlternateContent>
        <mc:Choice Requires="mp">
          <mp:transition spd="slow">
            <mp:cube dir="r"/>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slow">
            <p:cover dir="r"/>
          </p:transition>
        </mc:Fallback>
      </mc:AlternateContent>
    </mc:Choice>
    <mc:Fallback>
      <mc:AlternateContent>
        <mc:Choice Requires="mp">
          <p:transition spd="slow">
            <p:cover dir="r"/>
          </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slow">
            <p:cover dir="r"/>
          </p:transition>
        </mc:Fallback>
      </mc:AlternateContent>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32676" y="567964"/>
            <a:ext cx="9187262" cy="995082"/>
          </a:xfrm>
        </p:spPr>
        <p:txBody>
          <a:bodyPr>
            <a:normAutofit/>
          </a:bodyPr>
          <a:lstStyle/>
          <a:p>
            <a:r>
              <a:rPr lang="en-US" sz="3600" b="1" dirty="0" smtClean="0">
                <a:solidFill>
                  <a:srgbClr val="E9BF35"/>
                </a:solidFill>
              </a:rPr>
              <a:t>For credit and noncredit courses</a:t>
            </a:r>
            <a:r>
              <a:rPr lang="en-US" sz="3600" b="1" dirty="0" smtClean="0">
                <a:solidFill>
                  <a:srgbClr val="000090"/>
                </a:solidFill>
              </a:rPr>
              <a:t>:</a:t>
            </a:r>
            <a:endParaRPr lang="en-US" sz="3600" b="1" dirty="0">
              <a:solidFill>
                <a:srgbClr val="000090"/>
              </a:solidFill>
            </a:endParaRPr>
          </a:p>
        </p:txBody>
      </p:sp>
      <p:sp>
        <p:nvSpPr>
          <p:cNvPr id="3" name="Content Placeholder 2"/>
          <p:cNvSpPr>
            <a:spLocks noGrp="1"/>
          </p:cNvSpPr>
          <p:nvPr>
            <p:ph idx="1"/>
          </p:nvPr>
        </p:nvSpPr>
        <p:spPr>
          <a:xfrm>
            <a:off x="586719" y="1787165"/>
            <a:ext cx="10786284" cy="4826281"/>
          </a:xfrm>
        </p:spPr>
        <p:txBody>
          <a:bodyPr>
            <a:normAutofit/>
          </a:bodyPr>
          <a:lstStyle/>
          <a:p>
            <a:r>
              <a:rPr lang="en-US" b="1" dirty="0" smtClean="0"/>
              <a:t>Title 5 Standards for Approval:</a:t>
            </a:r>
          </a:p>
          <a:p>
            <a:pPr lvl="1"/>
            <a:r>
              <a:rPr lang="en-US" b="1" dirty="0"/>
              <a:t>(§55002(c)1) </a:t>
            </a:r>
            <a:r>
              <a:rPr lang="en-US" b="1" dirty="0" smtClean="0"/>
              <a:t>– </a:t>
            </a:r>
            <a:r>
              <a:rPr lang="en-US" b="1" dirty="0"/>
              <a:t>The college and/or district curriculum committee shall recommend approval of the course if the course treats subject matter and uses resource materials, teaching methods, and standards of attendance and achievement that the committee deems appropriate for the enrolled students. </a:t>
            </a:r>
          </a:p>
          <a:p>
            <a:pPr lvl="1"/>
            <a:endParaRPr lang="en-US" b="1" dirty="0" smtClean="0"/>
          </a:p>
          <a:p>
            <a:r>
              <a:rPr lang="en-US" b="1" dirty="0" smtClean="0"/>
              <a:t>Discipline Placement:</a:t>
            </a:r>
          </a:p>
          <a:p>
            <a:pPr lvl="1"/>
            <a:r>
              <a:rPr lang="en-US" b="1" dirty="0" smtClean="0"/>
              <a:t>Discipline placement is covered in the </a:t>
            </a:r>
            <a:r>
              <a:rPr lang="en-US" b="1" i="1" dirty="0"/>
              <a:t>Minimum Qualifications for Faculty and Administrators in the California Community Colleges </a:t>
            </a:r>
            <a:r>
              <a:rPr lang="en-US" b="1" i="1" dirty="0" smtClean="0"/>
              <a:t>publication.</a:t>
            </a:r>
          </a:p>
          <a:p>
            <a:pPr marL="228600" lvl="1" indent="0">
              <a:buNone/>
            </a:pPr>
            <a:endParaRPr lang="en-US" b="1" dirty="0"/>
          </a:p>
          <a:p>
            <a:r>
              <a:rPr lang="en-US" b="1" dirty="0" smtClean="0"/>
              <a:t>Role of the curriculum committee is to review and approve noncredit curriculum just as it does for credit curriculum.</a:t>
            </a:r>
            <a:endParaRPr lang="en-US" b="1"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933211786"/>
      </p:ext>
    </p:extLst>
  </p:cSld>
  <p:clrMapOvr>
    <a:masterClrMapping/>
  </p:clrMapOvr>
  <mc:AlternateContent>
    <mc:Choice xmlns:mp="http://schemas.microsoft.com/office/mac/powerpoint/2008/main" Requires="mp">
      <mc:AlternateContent>
        <mc:Choice Requires="mp">
          <mp:transition spd="slow">
            <mp:cube dir="r"/>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slow">
            <p:cover dir="r"/>
          </p:transition>
        </mc:Fallback>
      </mc:AlternateContent>
    </mc:Choice>
    <mc:Fallback>
      <mc:AlternateContent>
        <mc:Choice Requires="mp">
          <p:transition spd="slow">
            <p:cover dir="r"/>
          </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slow">
            <p:cover dir="r"/>
          </p:transition>
        </mc:Fallback>
      </mc:AlternateContent>
    </mc:Fallback>
  </mc:AlternateContent>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48084" y="281579"/>
            <a:ext cx="10972800" cy="804235"/>
          </a:xfrm>
        </p:spPr>
        <p:txBody>
          <a:bodyPr>
            <a:normAutofit/>
          </a:bodyPr>
          <a:lstStyle/>
          <a:p>
            <a:pPr algn="ctr"/>
            <a:r>
              <a:rPr lang="en-US" sz="3600" b="1" dirty="0" smtClean="0">
                <a:solidFill>
                  <a:schemeClr val="accent4"/>
                </a:solidFill>
              </a:rPr>
              <a:t>Resources</a:t>
            </a:r>
            <a:endParaRPr lang="en-US" sz="3600" b="1" dirty="0">
              <a:solidFill>
                <a:schemeClr val="accent4"/>
              </a:solidFill>
            </a:endParaRPr>
          </a:p>
        </p:txBody>
      </p:sp>
      <p:sp>
        <p:nvSpPr>
          <p:cNvPr id="3" name="Content Placeholder 2"/>
          <p:cNvSpPr>
            <a:spLocks noGrp="1"/>
          </p:cNvSpPr>
          <p:nvPr>
            <p:ph idx="1"/>
          </p:nvPr>
        </p:nvSpPr>
        <p:spPr>
          <a:xfrm>
            <a:off x="620272" y="1029302"/>
            <a:ext cx="10972800" cy="5828698"/>
          </a:xfrm>
        </p:spPr>
        <p:txBody>
          <a:bodyPr>
            <a:normAutofit fontScale="40000" lnSpcReduction="20000"/>
          </a:bodyPr>
          <a:lstStyle/>
          <a:p>
            <a:pPr>
              <a:buNone/>
            </a:pPr>
            <a:r>
              <a:rPr lang="en-US" sz="4500" b="1" dirty="0" smtClean="0">
                <a:latin typeface="Cambria"/>
                <a:cs typeface="Cambria"/>
              </a:rPr>
              <a:t>Academic Senate for California Community Colleges. (2006). </a:t>
            </a:r>
            <a:r>
              <a:rPr lang="en-US" sz="4500" b="1" dirty="0" smtClean="0">
                <a:latin typeface="Cambria"/>
                <a:cs typeface="Cambria"/>
                <a:hlinkClick r:id="rId2"/>
              </a:rPr>
              <a:t>The Role of Noncredit in the California Community Colleges</a:t>
            </a:r>
            <a:r>
              <a:rPr lang="en-US" sz="4500" b="1" dirty="0" smtClean="0">
                <a:latin typeface="Cambria"/>
                <a:cs typeface="Cambria"/>
              </a:rPr>
              <a:t>. Sacramento, CA.</a:t>
            </a:r>
          </a:p>
          <a:p>
            <a:pPr>
              <a:buNone/>
            </a:pPr>
            <a:endParaRPr lang="en-US" sz="4500" b="1" dirty="0" smtClean="0">
              <a:latin typeface="Cambria"/>
              <a:cs typeface="Cambria"/>
            </a:endParaRPr>
          </a:p>
          <a:p>
            <a:pPr>
              <a:buNone/>
            </a:pPr>
            <a:r>
              <a:rPr lang="en-US" sz="4500" b="1" dirty="0" smtClean="0">
                <a:latin typeface="Cambria"/>
                <a:cs typeface="Cambria"/>
              </a:rPr>
              <a:t>Academic Senate for California Community Colleges, Noncredit Ad Hoc Committee. (2009). </a:t>
            </a:r>
            <a:r>
              <a:rPr lang="en-US" sz="4500" b="1" dirty="0" smtClean="0">
                <a:latin typeface="Cambria"/>
                <a:cs typeface="Cambria"/>
                <a:hlinkClick r:id="rId3"/>
              </a:rPr>
              <a:t>Noncredit Instruction: Opportunity and Challenge</a:t>
            </a:r>
            <a:r>
              <a:rPr lang="en-US" sz="4500" b="1" dirty="0" smtClean="0">
                <a:latin typeface="Cambria"/>
                <a:cs typeface="Cambria"/>
              </a:rPr>
              <a:t>. Sacramento, CA.</a:t>
            </a:r>
          </a:p>
          <a:p>
            <a:pPr>
              <a:buNone/>
            </a:pPr>
            <a:endParaRPr lang="en-US" sz="4500" b="1" dirty="0" smtClean="0">
              <a:latin typeface="Cambria"/>
              <a:cs typeface="Cambria"/>
            </a:endParaRPr>
          </a:p>
          <a:p>
            <a:pPr>
              <a:buNone/>
            </a:pPr>
            <a:r>
              <a:rPr lang="en-US" sz="4500" b="1" dirty="0" smtClean="0">
                <a:latin typeface="Cambria"/>
                <a:cs typeface="Cambria"/>
              </a:rPr>
              <a:t>Academic Senate for California Community Colleges. Noncredit Committee webpage. </a:t>
            </a:r>
            <a:r>
              <a:rPr lang="en-US" sz="4500" b="1" dirty="0" smtClean="0">
                <a:latin typeface="Cambria"/>
                <a:cs typeface="Cambria"/>
                <a:hlinkClick r:id="rId4"/>
              </a:rPr>
              <a:t>www. asccc.org/directory/noncredit-committee</a:t>
            </a:r>
            <a:r>
              <a:rPr lang="en-US" sz="4500" b="1" dirty="0" smtClean="0">
                <a:latin typeface="Cambria"/>
                <a:cs typeface="Cambria"/>
              </a:rPr>
              <a:t>.</a:t>
            </a:r>
          </a:p>
          <a:p>
            <a:pPr>
              <a:buNone/>
            </a:pPr>
            <a:endParaRPr lang="en-US" sz="4500" b="1" dirty="0" smtClean="0">
              <a:latin typeface="Cambria"/>
              <a:cs typeface="Cambria"/>
            </a:endParaRPr>
          </a:p>
          <a:p>
            <a:pPr>
              <a:buNone/>
            </a:pPr>
            <a:r>
              <a:rPr lang="en-US" sz="4500" b="1" dirty="0" smtClean="0">
                <a:latin typeface="Cambria"/>
                <a:cs typeface="Cambria"/>
              </a:rPr>
              <a:t>Academic Senate for California Community Colleges, Noncredit Task Force. (2014). </a:t>
            </a:r>
            <a:r>
              <a:rPr lang="en-US" sz="4500" b="1" dirty="0" smtClean="0">
                <a:latin typeface="Cambria"/>
                <a:cs typeface="Cambria"/>
                <a:hlinkClick r:id="rId5"/>
              </a:rPr>
              <a:t>AB 86: A Brief History and Current State of Affairs from the Noncredit Task Force</a:t>
            </a:r>
            <a:r>
              <a:rPr lang="en-US" sz="4500" b="1" dirty="0" smtClean="0">
                <a:latin typeface="Cambria"/>
                <a:cs typeface="Cambria"/>
              </a:rPr>
              <a:t>. </a:t>
            </a:r>
            <a:r>
              <a:rPr lang="en-US" sz="4500" b="1" i="1" dirty="0" smtClean="0">
                <a:latin typeface="Cambria"/>
                <a:cs typeface="Cambria"/>
              </a:rPr>
              <a:t>Rostrum </a:t>
            </a:r>
            <a:r>
              <a:rPr lang="en-US" sz="4500" b="1" dirty="0" smtClean="0">
                <a:latin typeface="Cambria"/>
                <a:cs typeface="Cambria"/>
              </a:rPr>
              <a:t>(March 2014). Sacramento, CA.</a:t>
            </a:r>
          </a:p>
          <a:p>
            <a:pPr>
              <a:buNone/>
            </a:pPr>
            <a:endParaRPr lang="en-US" sz="4500" b="1" dirty="0" smtClean="0">
              <a:latin typeface="Cambria"/>
              <a:cs typeface="Cambria"/>
            </a:endParaRPr>
          </a:p>
          <a:p>
            <a:pPr>
              <a:buNone/>
            </a:pPr>
            <a:r>
              <a:rPr lang="en-US" sz="4500" b="1" dirty="0" smtClean="0">
                <a:latin typeface="Cambria"/>
                <a:cs typeface="Cambria"/>
              </a:rPr>
              <a:t>California Community Colleges Chancellor’s Office. (2006). </a:t>
            </a:r>
            <a:r>
              <a:rPr lang="en-US" sz="4500" b="1" dirty="0" smtClean="0">
                <a:latin typeface="Cambria"/>
                <a:cs typeface="Cambria"/>
                <a:hlinkClick r:id="rId6"/>
              </a:rPr>
              <a:t>Noncredit At a Glance</a:t>
            </a:r>
            <a:r>
              <a:rPr lang="en-US" sz="4500" b="1" dirty="0" smtClean="0">
                <a:latin typeface="Cambria"/>
                <a:cs typeface="Cambria"/>
              </a:rPr>
              <a:t>. Sacramento, CA.</a:t>
            </a:r>
          </a:p>
          <a:p>
            <a:pPr>
              <a:buNone/>
            </a:pPr>
            <a:endParaRPr lang="en-US" sz="4500" b="1" dirty="0" smtClean="0">
              <a:latin typeface="Cambria"/>
              <a:cs typeface="Cambria"/>
            </a:endParaRPr>
          </a:p>
          <a:p>
            <a:pPr>
              <a:buNone/>
            </a:pPr>
            <a:r>
              <a:rPr lang="en-US" sz="4500" b="1" dirty="0" smtClean="0">
                <a:latin typeface="Cambria"/>
                <a:cs typeface="Cambria"/>
              </a:rPr>
              <a:t>Legislative Analyst’s Office. (2012). </a:t>
            </a:r>
            <a:r>
              <a:rPr lang="en-US" sz="4500" b="1" dirty="0" smtClean="0">
                <a:latin typeface="Cambria"/>
                <a:cs typeface="Cambria"/>
                <a:hlinkClick r:id="rId7"/>
              </a:rPr>
              <a:t>Restructuring California’s Adult Education System</a:t>
            </a:r>
            <a:r>
              <a:rPr lang="en-US" sz="4500" b="1" dirty="0" smtClean="0">
                <a:latin typeface="Cambria"/>
                <a:cs typeface="Cambria"/>
              </a:rPr>
              <a:t>. Sacramento, CA.</a:t>
            </a:r>
          </a:p>
          <a:p>
            <a:pPr>
              <a:buNone/>
            </a:pPr>
            <a:endParaRPr lang="en-US" sz="4500" b="1" dirty="0" smtClean="0">
              <a:latin typeface="Cambria"/>
              <a:cs typeface="Cambria"/>
            </a:endParaRPr>
          </a:p>
          <a:p>
            <a:pPr>
              <a:buNone/>
            </a:pPr>
            <a:r>
              <a:rPr lang="en-US" sz="4500" b="1" dirty="0" smtClean="0">
                <a:latin typeface="Cambria"/>
                <a:cs typeface="Cambria"/>
              </a:rPr>
              <a:t>Shaw, Leigh Anne and Candace Lynch-Thompson. (2014). </a:t>
            </a:r>
            <a:r>
              <a:rPr lang="en-US" sz="4500" b="1" dirty="0" smtClean="0">
                <a:latin typeface="Cambria"/>
                <a:cs typeface="Cambria"/>
                <a:hlinkClick r:id="rId8"/>
              </a:rPr>
              <a:t>Trojan Horse or Tremendous Godsend? Retooling Adult Education in a New Era</a:t>
            </a:r>
            <a:r>
              <a:rPr lang="en-US" sz="4500" b="1" dirty="0" smtClean="0">
                <a:latin typeface="Cambria"/>
                <a:cs typeface="Cambria"/>
              </a:rPr>
              <a:t>. </a:t>
            </a:r>
            <a:r>
              <a:rPr lang="en-US" sz="4500" b="1" i="1" dirty="0" smtClean="0">
                <a:latin typeface="Cambria"/>
                <a:cs typeface="Cambria"/>
              </a:rPr>
              <a:t>Rostrum </a:t>
            </a:r>
            <a:r>
              <a:rPr lang="en-US" sz="4500" b="1" dirty="0" smtClean="0">
                <a:latin typeface="Cambria"/>
                <a:cs typeface="Cambria"/>
              </a:rPr>
              <a:t>(October 2014). Sacramento, CA.</a:t>
            </a:r>
          </a:p>
          <a:p>
            <a:pPr>
              <a:buNone/>
            </a:pPr>
            <a:endParaRPr lang="en-US" sz="2323" dirty="0" smtClean="0"/>
          </a:p>
          <a:p>
            <a:pPr>
              <a:buNone/>
            </a:pPr>
            <a:endParaRPr lang="en-US" dirty="0" smtClean="0"/>
          </a:p>
          <a:p>
            <a:pPr>
              <a:buNone/>
            </a:pPr>
            <a:endParaRPr lang="en-US" dirty="0"/>
          </a:p>
        </p:txBody>
      </p:sp>
    </p:spTree>
  </p:cSld>
  <p:clrMapOvr>
    <a:masterClrMapping/>
  </p:clrMapOvr>
  <mc:AlternateContent>
    <mc:Choice xmlns:mp="http://schemas.microsoft.com/office/mac/powerpoint/2008/main" Requires="mp">
      <mc:AlternateContent>
        <mc:Choice Requires="mp">
          <mp:transition spd="slow">
            <mp:cube dir="r"/>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slow">
            <p:cover dir="r"/>
          </p:transition>
        </mc:Fallback>
      </mc:AlternateContent>
    </mc:Choice>
    <mc:Fallback>
      <mc:AlternateContent>
        <mc:Choice Requires="mp">
          <p:transition spd="slow">
            <p:cover dir="r"/>
          </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slow">
            <p:cover dir="r"/>
          </p:transition>
        </mc:Fallback>
      </mc:AlternateContent>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624840"/>
            <a:ext cx="10972800" cy="944757"/>
          </a:xfrm>
        </p:spPr>
        <p:txBody>
          <a:bodyPr>
            <a:noAutofit/>
          </a:bodyPr>
          <a:lstStyle/>
          <a:p>
            <a:pPr algn="ctr"/>
            <a:r>
              <a:rPr lang="en-US" sz="3600" b="1" dirty="0" smtClean="0">
                <a:solidFill>
                  <a:schemeClr val="accent3">
                    <a:lumMod val="60000"/>
                    <a:lumOff val="40000"/>
                  </a:schemeClr>
                </a:solidFill>
              </a:rPr>
              <a:t>Structure &amp; Funding</a:t>
            </a:r>
            <a:br>
              <a:rPr lang="en-US" sz="3600" b="1" dirty="0" smtClean="0">
                <a:solidFill>
                  <a:schemeClr val="accent3">
                    <a:lumMod val="60000"/>
                    <a:lumOff val="40000"/>
                  </a:schemeClr>
                </a:solidFill>
              </a:rPr>
            </a:br>
            <a:r>
              <a:rPr lang="en-US" sz="3600" b="1" dirty="0" smtClean="0">
                <a:solidFill>
                  <a:schemeClr val="accent3">
                    <a:lumMod val="60000"/>
                    <a:lumOff val="40000"/>
                  </a:schemeClr>
                </a:solidFill>
              </a:rPr>
              <a:t>Game Changers in 2014-15</a:t>
            </a:r>
            <a:endParaRPr lang="en-US" sz="3600" b="1" dirty="0">
              <a:solidFill>
                <a:schemeClr val="accent3">
                  <a:lumMod val="60000"/>
                  <a:lumOff val="40000"/>
                </a:schemeClr>
              </a:solidFill>
            </a:endParaRPr>
          </a:p>
        </p:txBody>
      </p:sp>
      <p:sp>
        <p:nvSpPr>
          <p:cNvPr id="2" name="Content Placeholder 1"/>
          <p:cNvSpPr>
            <a:spLocks noGrp="1"/>
          </p:cNvSpPr>
          <p:nvPr>
            <p:ph idx="1"/>
          </p:nvPr>
        </p:nvSpPr>
        <p:spPr>
          <a:xfrm>
            <a:off x="1327674" y="1777640"/>
            <a:ext cx="8841545" cy="4813353"/>
          </a:xfrm>
        </p:spPr>
        <p:txBody>
          <a:bodyPr>
            <a:noAutofit/>
          </a:bodyPr>
          <a:lstStyle/>
          <a:p>
            <a:pPr marL="342900" indent="-342900">
              <a:buClr>
                <a:schemeClr val="accent2"/>
              </a:buClr>
              <a:buFont typeface="Wingdings" charset="2"/>
              <a:buChar char="u"/>
            </a:pPr>
            <a:r>
              <a:rPr lang="en-US" b="1" dirty="0" smtClean="0"/>
              <a:t> </a:t>
            </a:r>
            <a:r>
              <a:rPr lang="en-US" b="1" dirty="0" smtClean="0">
                <a:solidFill>
                  <a:srgbClr val="81BB42"/>
                </a:solidFill>
              </a:rPr>
              <a:t>AB 86</a:t>
            </a:r>
            <a:r>
              <a:rPr lang="en-US" b="1" dirty="0" smtClean="0"/>
              <a:t>: Education Omnibus Trailer Bill (2013-2014)</a:t>
            </a:r>
          </a:p>
          <a:p>
            <a:pPr marL="342900" indent="-342900">
              <a:buNone/>
            </a:pPr>
            <a:endParaRPr lang="en-US" b="1" dirty="0" smtClean="0"/>
          </a:p>
          <a:p>
            <a:pPr marL="342900" indent="-342900">
              <a:buClr>
                <a:schemeClr val="accent2"/>
              </a:buClr>
              <a:buFont typeface="Wingdings" charset="2"/>
              <a:buChar char="u"/>
            </a:pPr>
            <a:r>
              <a:rPr lang="en-US" b="1" dirty="0" smtClean="0">
                <a:solidFill>
                  <a:srgbClr val="81BB42"/>
                </a:solidFill>
              </a:rPr>
              <a:t> </a:t>
            </a:r>
            <a:r>
              <a:rPr lang="en-US" sz="2000" b="1" dirty="0" smtClean="0">
                <a:solidFill>
                  <a:srgbClr val="81BB42"/>
                </a:solidFill>
              </a:rPr>
              <a:t>Enhanced Noncredit Rate Change</a:t>
            </a:r>
            <a:r>
              <a:rPr lang="en-US" sz="2000" b="1" dirty="0" smtClean="0"/>
              <a:t>: Governor’s Budget proposes</a:t>
            </a:r>
            <a:r>
              <a:rPr lang="en-US" sz="2000" b="1" dirty="0" smtClean="0">
                <a:solidFill>
                  <a:schemeClr val="accent2"/>
                </a:solidFill>
              </a:rPr>
              <a:t>$49 million Prop 98 General Fund </a:t>
            </a:r>
            <a:r>
              <a:rPr lang="en-US" sz="2000" b="1" dirty="0" smtClean="0"/>
              <a:t>for CDCP (Career Development and College Preparation) rate to equal credit rate.</a:t>
            </a:r>
          </a:p>
          <a:p>
            <a:pPr marL="342900" indent="-342900">
              <a:buClr>
                <a:schemeClr val="accent2"/>
              </a:buClr>
              <a:buNone/>
            </a:pPr>
            <a:endParaRPr lang="en-US" sz="2000" b="1" dirty="0" smtClean="0"/>
          </a:p>
          <a:p>
            <a:pPr marL="800100" lvl="1" indent="-342900">
              <a:buClr>
                <a:schemeClr val="accent3"/>
              </a:buClr>
              <a:buFont typeface="Wingdings" charset="2"/>
              <a:buChar char="u"/>
            </a:pPr>
            <a:r>
              <a:rPr lang="en-US" b="1" dirty="0" smtClean="0"/>
              <a:t>CDCP Categories</a:t>
            </a:r>
          </a:p>
          <a:p>
            <a:pPr lvl="1"/>
            <a:r>
              <a:rPr lang="en-US" sz="1800" b="1" dirty="0" smtClean="0"/>
              <a:t>ESL</a:t>
            </a:r>
          </a:p>
          <a:p>
            <a:pPr lvl="1"/>
            <a:r>
              <a:rPr lang="en-US" sz="1800" b="1" dirty="0" smtClean="0"/>
              <a:t>Math and English basic skills</a:t>
            </a:r>
          </a:p>
          <a:p>
            <a:pPr lvl="1"/>
            <a:r>
              <a:rPr lang="en-US" sz="1800" b="1" dirty="0" smtClean="0"/>
              <a:t>Short-term CTE courses with high employment potential</a:t>
            </a:r>
          </a:p>
          <a:p>
            <a:pPr lvl="1"/>
            <a:r>
              <a:rPr lang="en-US" sz="1800" b="1" dirty="0" smtClean="0"/>
              <a:t>High school diploma or high school equivalency certificates</a:t>
            </a:r>
          </a:p>
          <a:p>
            <a:pPr lvl="1"/>
            <a:r>
              <a:rPr lang="en-US" sz="1800" b="1" dirty="0" smtClean="0"/>
              <a:t>Workforce preparation courses</a:t>
            </a:r>
          </a:p>
          <a:p>
            <a:pPr lvl="1"/>
            <a:r>
              <a:rPr lang="en-US" sz="1800" b="1" dirty="0" smtClean="0"/>
              <a:t>Programs for apprentices</a:t>
            </a:r>
          </a:p>
          <a:p>
            <a:pPr marL="635508" lvl="1" indent="-342900">
              <a:buClr>
                <a:schemeClr val="accent3"/>
              </a:buClr>
              <a:buFont typeface="Wingdings" charset="2"/>
              <a:buChar char="u"/>
            </a:pPr>
            <a:endParaRPr lang="en-US" b="1" dirty="0" smtClean="0"/>
          </a:p>
          <a:p>
            <a:pPr marL="342900" indent="-342900">
              <a:buNone/>
            </a:pPr>
            <a:endParaRPr lang="en-US" sz="1800" b="1" dirty="0" smtClean="0"/>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2483099576"/>
      </p:ext>
    </p:extLst>
  </p:cSld>
  <p:clrMapOvr>
    <a:masterClrMapping/>
  </p:clrMapOvr>
  <mc:AlternateContent>
    <mc:Choice xmlns:mp="http://schemas.microsoft.com/office/mac/powerpoint/2008/main" Requires="mp">
      <mc:AlternateContent>
        <mc:Choice Requires="mp">
          <mp:transition spd="slow">
            <mp:cube dir="r"/>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slow">
            <p:cover dir="r"/>
          </p:transition>
        </mc:Fallback>
      </mc:AlternateContent>
    </mc:Choice>
    <mc:Fallback>
      <mc:AlternateContent>
        <mc:Choice Requires="mp">
          <p:transition spd="slow">
            <p:cover dir="r"/>
          </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slow">
            <p:cover dir="r"/>
          </p:transition>
        </mc:Fallback>
      </mc:AlternateContent>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066800" y="0"/>
            <a:ext cx="6651374" cy="1695631"/>
          </a:xfrm>
        </p:spPr>
        <p:txBody>
          <a:bodyPr/>
          <a:lstStyle/>
          <a:p>
            <a:pPr algn="ctr"/>
            <a:r>
              <a:rPr lang="en-US" sz="3600" b="1" dirty="0" smtClean="0">
                <a:solidFill>
                  <a:schemeClr val="accent3"/>
                </a:solidFill>
              </a:rPr>
              <a:t>Title 5 - §55002</a:t>
            </a:r>
            <a:endParaRPr lang="en-US" sz="3600" dirty="0">
              <a:solidFill>
                <a:schemeClr val="accent3"/>
              </a:solidFill>
            </a:endParaRPr>
          </a:p>
        </p:txBody>
      </p:sp>
      <p:sp>
        <p:nvSpPr>
          <p:cNvPr id="3" name="Content Placeholder 2"/>
          <p:cNvSpPr>
            <a:spLocks noGrp="1"/>
          </p:cNvSpPr>
          <p:nvPr>
            <p:ph idx="1"/>
          </p:nvPr>
        </p:nvSpPr>
        <p:spPr>
          <a:xfrm>
            <a:off x="1123817" y="1897690"/>
            <a:ext cx="8783820" cy="3972014"/>
          </a:xfrm>
        </p:spPr>
        <p:txBody>
          <a:bodyPr>
            <a:normAutofit/>
          </a:bodyPr>
          <a:lstStyle/>
          <a:p>
            <a:r>
              <a:rPr lang="en-US" sz="2400" b="1" dirty="0" smtClean="0"/>
              <a:t>There are four types of courses defined in Title 5:</a:t>
            </a:r>
          </a:p>
          <a:p>
            <a:pPr>
              <a:buNone/>
            </a:pPr>
            <a:endParaRPr lang="en-US" sz="2400" b="1" dirty="0" smtClean="0"/>
          </a:p>
          <a:p>
            <a:pPr lvl="1"/>
            <a:r>
              <a:rPr lang="en-US" sz="2400" b="1" dirty="0" smtClean="0"/>
              <a:t>Degree-Applicable Credit Course</a:t>
            </a:r>
          </a:p>
          <a:p>
            <a:pPr lvl="1">
              <a:buNone/>
            </a:pPr>
            <a:endParaRPr lang="en-US" sz="2400" b="1" dirty="0" smtClean="0"/>
          </a:p>
          <a:p>
            <a:pPr lvl="1"/>
            <a:r>
              <a:rPr lang="en-US" sz="2400" b="1" dirty="0" smtClean="0"/>
              <a:t>Non-degree-Applicable Credit Course</a:t>
            </a:r>
          </a:p>
          <a:p>
            <a:pPr lvl="1">
              <a:buNone/>
            </a:pPr>
            <a:endParaRPr lang="en-US" sz="2400" b="1" dirty="0" smtClean="0"/>
          </a:p>
          <a:p>
            <a:pPr lvl="1"/>
            <a:r>
              <a:rPr lang="en-US" sz="2400" b="1" dirty="0" smtClean="0"/>
              <a:t>Noncredit Course</a:t>
            </a:r>
          </a:p>
          <a:p>
            <a:pPr lvl="1">
              <a:buNone/>
            </a:pPr>
            <a:endParaRPr lang="en-US" sz="2400" b="1" dirty="0" smtClean="0"/>
          </a:p>
          <a:p>
            <a:pPr lvl="1"/>
            <a:r>
              <a:rPr lang="en-US" sz="2400" b="1" dirty="0" smtClean="0"/>
              <a:t>Community Services Course (Not-For-Credit)</a:t>
            </a:r>
          </a:p>
          <a:p>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37541236"/>
      </p:ext>
    </p:extLst>
  </p:cSld>
  <p:clrMapOvr>
    <a:masterClrMapping/>
  </p:clrMapOvr>
  <mc:AlternateContent>
    <mc:Choice xmlns:mp="http://schemas.microsoft.com/office/mac/powerpoint/2008/main" Requires="mp">
      <mc:AlternateContent>
        <mc:Choice Requires="mp">
          <mp:transition spd="slow">
            <mp:cube dir="r"/>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slow">
            <p:cover dir="r"/>
          </p:transition>
        </mc:Fallback>
      </mc:AlternateContent>
    </mc:Choice>
    <mc:Fallback>
      <mc:AlternateContent>
        <mc:Choice Requires="mp">
          <p:transition spd="slow">
            <p:cover dir="r"/>
          </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slow">
            <p:cover dir="r"/>
          </p:transition>
        </mc:Fallback>
      </mc:AlternateContent>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888777" y="695721"/>
            <a:ext cx="8610600" cy="1293028"/>
          </a:xfrm>
        </p:spPr>
        <p:txBody>
          <a:bodyPr>
            <a:normAutofit/>
          </a:bodyPr>
          <a:lstStyle/>
          <a:p>
            <a:pPr algn="ctr"/>
            <a:r>
              <a:rPr lang="en-US" sz="3600" b="1" dirty="0">
                <a:solidFill>
                  <a:srgbClr val="E9BF35"/>
                </a:solidFill>
              </a:rPr>
              <a:t>Types of courses/</a:t>
            </a:r>
            <a:r>
              <a:rPr lang="en-US" sz="3600" b="1" dirty="0" smtClean="0">
                <a:solidFill>
                  <a:srgbClr val="E9BF35"/>
                </a:solidFill>
              </a:rPr>
              <a:t>programs</a:t>
            </a:r>
            <a:endParaRPr lang="en-US" sz="3600" b="1" dirty="0">
              <a:solidFill>
                <a:srgbClr val="E9BF35"/>
              </a:solidFill>
            </a:endParaRPr>
          </a:p>
        </p:txBody>
      </p:sp>
      <p:graphicFrame>
        <p:nvGraphicFramePr>
          <p:cNvPr id="4" name="Table 3"/>
          <p:cNvGraphicFramePr>
            <a:graphicFrameLocks noGrp="1"/>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43484693"/>
              </p:ext>
            </p:extLst>
          </p:nvPr>
        </p:nvGraphicFramePr>
        <p:xfrm>
          <a:off x="1016001" y="1905000"/>
          <a:ext cx="10390583" cy="4274344"/>
        </p:xfrm>
        <a:graphic>
          <a:graphicData uri="http://schemas.openxmlformats.org/drawingml/2006/table">
            <a:tbl>
              <a:tblPr/>
              <a:tblGrid>
                <a:gridCol w="3464023"/>
                <a:gridCol w="3462539"/>
                <a:gridCol w="3464021"/>
              </a:tblGrid>
              <a:tr h="67410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a:ln>
                            <a:noFill/>
                          </a:ln>
                          <a:solidFill>
                            <a:schemeClr val="tx1"/>
                          </a:solidFill>
                          <a:effectLst>
                            <a:outerShdw blurRad="38100" dist="38100" dir="2700000" algn="tl">
                              <a:srgbClr val="000000"/>
                            </a:outerShdw>
                          </a:effectLst>
                          <a:latin typeface="Arial Rounded MT Bold" charset="0"/>
                          <a:ea typeface="Heiti SC Light" charset="0"/>
                          <a:cs typeface="Heiti SC Light" charset="0"/>
                          <a:sym typeface="Gill Sans" charset="0"/>
                        </a:rPr>
                        <a:t>Credit </a:t>
                      </a:r>
                    </a:p>
                  </a:txBody>
                  <a:tcPr marL="85725" marR="85725" marT="32147" marB="3214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a:ln>
                            <a:noFill/>
                          </a:ln>
                          <a:solidFill>
                            <a:srgbClr val="FFFFFF"/>
                          </a:solidFill>
                          <a:effectLst>
                            <a:outerShdw blurRad="38100" dist="38100" dir="2700000" algn="tl">
                              <a:srgbClr val="000000"/>
                            </a:outerShdw>
                          </a:effectLst>
                          <a:latin typeface="Arial Rounded MT Bold" charset="0"/>
                          <a:ea typeface="Heiti SC Light" charset="0"/>
                          <a:cs typeface="Heiti SC Light" charset="0"/>
                          <a:sym typeface="Gill Sans" charset="0"/>
                        </a:rPr>
                        <a:t>Noncredit</a:t>
                      </a:r>
                    </a:p>
                  </a:txBody>
                  <a:tcPr marL="85725" marR="85725" marT="32147" marB="3214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a:ln>
                            <a:noFill/>
                          </a:ln>
                          <a:solidFill>
                            <a:srgbClr val="FFFFFF"/>
                          </a:solidFill>
                          <a:effectLst>
                            <a:outerShdw blurRad="38100" dist="38100" dir="2700000" algn="tl">
                              <a:srgbClr val="000000"/>
                            </a:outerShdw>
                          </a:effectLst>
                          <a:latin typeface="Arial Rounded MT Bold" charset="0"/>
                          <a:ea typeface="Heiti SC Light" charset="0"/>
                          <a:cs typeface="Heiti SC Light" charset="0"/>
                          <a:sym typeface="Gill Sans" charset="0"/>
                        </a:rPr>
                        <a:t>Not-for-credit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a:ln>
                            <a:noFill/>
                          </a:ln>
                          <a:solidFill>
                            <a:srgbClr val="FFFFFF"/>
                          </a:solidFill>
                          <a:effectLst>
                            <a:outerShdw blurRad="38100" dist="38100" dir="2700000" algn="tl">
                              <a:srgbClr val="000000"/>
                            </a:outerShdw>
                          </a:effectLst>
                          <a:latin typeface="Arial Rounded MT Bold" charset="0"/>
                          <a:ea typeface="Heiti SC Light" charset="0"/>
                          <a:cs typeface="Heiti SC Light" charset="0"/>
                          <a:sym typeface="Gill Sans" charset="0"/>
                        </a:rPr>
                        <a:t>(Training</a:t>
                      </a:r>
                      <a:r>
                        <a:rPr kumimoji="0" lang="en-US" sz="1700" b="1" i="0" u="none" strike="noStrike" cap="none" normalizeH="0" baseline="0" dirty="0" smtClean="0">
                          <a:ln>
                            <a:noFill/>
                          </a:ln>
                          <a:solidFill>
                            <a:srgbClr val="FFFFFF"/>
                          </a:solidFill>
                          <a:effectLst>
                            <a:outerShdw blurRad="38100" dist="38100" dir="2700000" algn="tl">
                              <a:srgbClr val="000000"/>
                            </a:outerShdw>
                          </a:effectLst>
                          <a:latin typeface="Arial Rounded MT Bold" charset="0"/>
                          <a:ea typeface="Heiti SC Light" charset="0"/>
                          <a:cs typeface="Heiti SC Light" charset="0"/>
                          <a:sym typeface="Gill Sans" charset="0"/>
                        </a:rPr>
                        <a:t>)</a:t>
                      </a:r>
                      <a:endParaRPr kumimoji="0" lang="en-US" sz="1700" b="1" i="0" u="none" strike="noStrike" cap="none" normalizeH="0" baseline="0" dirty="0">
                        <a:ln>
                          <a:noFill/>
                        </a:ln>
                        <a:solidFill>
                          <a:srgbClr val="FFFFFF"/>
                        </a:solidFill>
                        <a:effectLst>
                          <a:outerShdw blurRad="38100" dist="38100" dir="2700000" algn="tl">
                            <a:srgbClr val="000000"/>
                          </a:outerShdw>
                        </a:effectLst>
                        <a:latin typeface="Arial Rounded MT Bold" charset="0"/>
                        <a:ea typeface="Heiti SC Light" charset="0"/>
                        <a:cs typeface="Heiti SC Light" charset="0"/>
                        <a:sym typeface="Gill Sans" charset="0"/>
                      </a:endParaRPr>
                    </a:p>
                  </a:txBody>
                  <a:tcPr marL="85725" marR="85725" marT="32147" marB="3214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36938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000000"/>
                          </a:solidFill>
                          <a:effectLst/>
                          <a:latin typeface="Arial Rounded MT Bold" charset="0"/>
                          <a:ea typeface="Heiti SC Light" charset="0"/>
                          <a:cs typeface="Heiti SC Light" charset="0"/>
                          <a:sym typeface="Gill Sans" charset="0"/>
                        </a:rPr>
                        <a:t>Degree</a:t>
                      </a:r>
                    </a:p>
                  </a:txBody>
                  <a:tcPr marL="85725" marR="85725" marT="32147" marB="3214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3F4"/>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000000"/>
                          </a:solidFill>
                          <a:effectLst/>
                          <a:latin typeface="Arial Rounded MT Bold" charset="0"/>
                          <a:ea typeface="Heiti SC Light" charset="0"/>
                          <a:cs typeface="Heiti SC Light" charset="0"/>
                          <a:sym typeface="Gill Sans" charset="0"/>
                        </a:rPr>
                        <a:t>10 instructional categories permitted</a:t>
                      </a:r>
                    </a:p>
                  </a:txBody>
                  <a:tcPr marL="85725" marR="85725" marT="32147" marB="3214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3F4"/>
                    </a:solidFill>
                  </a:tcPr>
                </a:tc>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000000"/>
                          </a:solidFill>
                          <a:effectLst/>
                          <a:latin typeface="Arial Rounded MT Bold" charset="0"/>
                          <a:ea typeface="Heiti SC Light" charset="0"/>
                          <a:cs typeface="Heiti SC Light" charset="0"/>
                          <a:sym typeface="Gill Sans" charset="0"/>
                        </a:rPr>
                        <a:t>Fee-Based (Community Service/Education)</a:t>
                      </a:r>
                    </a:p>
                  </a:txBody>
                  <a:tcPr marL="85725" marR="85725" marT="32147" marB="3214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3F4"/>
                    </a:solidFill>
                  </a:tcPr>
                </a:tc>
              </a:tr>
              <a:tr h="12835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rgbClr val="000000"/>
                          </a:solidFill>
                          <a:effectLst/>
                          <a:latin typeface="Arial Rounded MT Bold" charset="0"/>
                          <a:ea typeface="Heiti SC Light" charset="0"/>
                          <a:cs typeface="Heiti SC Light" charset="0"/>
                          <a:sym typeface="Gill Sans" charset="0"/>
                        </a:rPr>
                        <a:t>Certificate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rgbClr val="000000"/>
                          </a:solidFill>
                          <a:effectLst/>
                          <a:latin typeface="Arial Rounded MT Bold" charset="0"/>
                          <a:ea typeface="Heiti SC Light" charset="0"/>
                          <a:cs typeface="Heiti SC Light" charset="0"/>
                          <a:sym typeface="Gill Sans" charset="0"/>
                        </a:rPr>
                        <a:t>&gt;18 units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rgbClr val="000000"/>
                          </a:solidFill>
                          <a:effectLst/>
                          <a:latin typeface="Arial Rounded MT Bold" charset="0"/>
                          <a:ea typeface="Heiti SC Light" charset="0"/>
                          <a:cs typeface="Heiti SC Light" charset="0"/>
                          <a:sym typeface="Gill Sans" charset="0"/>
                        </a:rPr>
                        <a:t>12-18 units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rgbClr val="000000"/>
                          </a:solidFill>
                          <a:effectLst/>
                          <a:latin typeface="Arial Rounded MT Bold" charset="0"/>
                          <a:ea typeface="Heiti SC Light" charset="0"/>
                          <a:cs typeface="Heiti SC Light" charset="0"/>
                          <a:sym typeface="Gill Sans" charset="0"/>
                        </a:rPr>
                        <a:t>&lt;18 units</a:t>
                      </a:r>
                    </a:p>
                  </a:txBody>
                  <a:tcPr marL="85725" marR="85725" marT="32147" marB="3214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9FA"/>
                    </a:solidFill>
                  </a:tcPr>
                </a:tc>
                <a:tc vMerge="1">
                  <a:txBody>
                    <a:bodyPr/>
                    <a:lstStyle/>
                    <a:p>
                      <a:endParaRPr lang="en-US"/>
                    </a:p>
                  </a:txBody>
                  <a:tcPr/>
                </a:tc>
                <a:tc vMerge="1">
                  <a:txBody>
                    <a:bodyPr/>
                    <a:lstStyle/>
                    <a:p>
                      <a:endParaRPr lang="en-US"/>
                    </a:p>
                  </a:txBody>
                  <a:tcPr/>
                </a:tc>
              </a:tr>
              <a:tr h="36938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rgbClr val="000000"/>
                          </a:solidFill>
                          <a:effectLst/>
                          <a:latin typeface="Arial Rounded MT Bold" charset="0"/>
                          <a:ea typeface="Heiti SC Light" charset="0"/>
                          <a:cs typeface="Heiti SC Light" charset="0"/>
                          <a:sym typeface="Gill Sans" charset="0"/>
                        </a:rPr>
                        <a:t>Articulation</a:t>
                      </a:r>
                    </a:p>
                  </a:txBody>
                  <a:tcPr marL="85725" marR="85725" marT="32147" marB="3214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3F4"/>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000000"/>
                          </a:solidFill>
                          <a:effectLst/>
                          <a:latin typeface="Arial Rounded MT Bold" charset="0"/>
                          <a:ea typeface="Heiti SC Light" charset="0"/>
                          <a:cs typeface="Heiti SC Light" charset="0"/>
                          <a:sym typeface="Gill Sans" charset="0"/>
                        </a:rPr>
                        <a:t>College Preparation and Career Development funded at a higher rate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000000"/>
                          </a:solidFill>
                          <a:effectLst/>
                          <a:latin typeface="Arial Rounded MT Bold" charset="0"/>
                          <a:ea typeface="Heiti SC Light" charset="0"/>
                          <a:cs typeface="Heiti SC Light" charset="0"/>
                          <a:sym typeface="Gill Sans" charset="0"/>
                        </a:rPr>
                        <a:t>Certificate</a:t>
                      </a:r>
                    </a:p>
                  </a:txBody>
                  <a:tcPr marL="85725" marR="85725" marT="32147" marB="3214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vMerge="1">
                  <a:txBody>
                    <a:bodyPr/>
                    <a:lstStyle/>
                    <a:p>
                      <a:endParaRPr lang="en-US"/>
                    </a:p>
                  </a:txBody>
                  <a:tcPr/>
                </a:tc>
              </a:tr>
              <a:tr h="12176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rgbClr val="000000"/>
                          </a:solidFill>
                          <a:effectLst/>
                          <a:latin typeface="Arial Rounded MT Bold" charset="0"/>
                          <a:ea typeface="Heiti SC Light" charset="0"/>
                          <a:cs typeface="Heiti SC Light" charset="0"/>
                          <a:sym typeface="Gill Sans" charset="0"/>
                        </a:rPr>
                        <a:t>ADT/C-ID</a:t>
                      </a:r>
                    </a:p>
                  </a:txBody>
                  <a:tcPr marL="85725" marR="85725" marT="32147" marB="3214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9FA"/>
                    </a:solidFill>
                  </a:tcPr>
                </a:tc>
                <a:tc vMerge="1">
                  <a:txBody>
                    <a:bodyPr/>
                    <a:lstStyle/>
                    <a:p>
                      <a:endParaRPr lang="en-US"/>
                    </a:p>
                  </a:txBody>
                  <a:tcPr/>
                </a:tc>
                <a:tc vMerge="1">
                  <a:txBody>
                    <a:bodyPr/>
                    <a:lstStyle/>
                    <a:p>
                      <a:endParaRPr lang="en-US"/>
                    </a:p>
                  </a:txBody>
                  <a:tcPr/>
                </a:tc>
              </a:tr>
              <a:tr h="360318">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chemeClr val="tx1"/>
                          </a:solidFill>
                          <a:effectLst/>
                          <a:latin typeface="Arial Rounded MT Bold" charset="0"/>
                          <a:ea typeface="Heiti SC Light" charset="0"/>
                          <a:cs typeface="Heiti SC Light" charset="0"/>
                          <a:sym typeface="Gill Sans" charset="0"/>
                        </a:rPr>
                        <a:t>Contract Education</a:t>
                      </a:r>
                    </a:p>
                  </a:txBody>
                  <a:tcPr marL="85725" marR="85725" marT="32147" marB="3214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3F4"/>
                    </a:solidFill>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5163547"/>
      </p:ext>
    </p:extLst>
  </p:cSld>
  <p:clrMapOvr>
    <a:masterClrMapping/>
  </p:clrMapOvr>
  <mc:AlternateContent>
    <mc:Choice xmlns:mp="http://schemas.microsoft.com/office/mac/powerpoint/2008/main" Requires="mp">
      <mc:AlternateContent>
        <mc:Choice Requires="mp">
          <mp:transition spd="slow">
            <mp:cube dir="r"/>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slow">
            <p:cover dir="r"/>
          </p:transition>
        </mc:Fallback>
      </mc:AlternateContent>
    </mc:Choice>
    <mc:Fallback>
      <mc:AlternateContent>
        <mc:Choice Requires="mp">
          <p:transition spd="slow">
            <p:cover dir="r"/>
          </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slow">
            <p:cover dir="r"/>
          </p:transition>
        </mc:Fallback>
      </mc:AlternateContent>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785806" y="764373"/>
            <a:ext cx="8610600" cy="1293028"/>
          </a:xfrm>
        </p:spPr>
        <p:txBody>
          <a:bodyPr/>
          <a:lstStyle/>
          <a:p>
            <a:pPr algn="ctr"/>
            <a:r>
              <a:rPr lang="en-US" sz="3600" b="1" dirty="0" smtClean="0">
                <a:solidFill>
                  <a:srgbClr val="E9BF35"/>
                </a:solidFill>
              </a:rPr>
              <a:t>And the Others</a:t>
            </a:r>
            <a:endParaRPr lang="en-US" sz="3600" b="1" dirty="0">
              <a:solidFill>
                <a:srgbClr val="E9BF35"/>
              </a:solidFill>
            </a:endParaRPr>
          </a:p>
        </p:txBody>
      </p:sp>
      <p:sp>
        <p:nvSpPr>
          <p:cNvPr id="3" name="Content Placeholder 2"/>
          <p:cNvSpPr>
            <a:spLocks noGrp="1"/>
          </p:cNvSpPr>
          <p:nvPr>
            <p:ph idx="1"/>
          </p:nvPr>
        </p:nvSpPr>
        <p:spPr/>
        <p:txBody>
          <a:bodyPr>
            <a:normAutofit/>
          </a:bodyPr>
          <a:lstStyle/>
          <a:p>
            <a:r>
              <a:rPr lang="en-US" b="1" dirty="0"/>
              <a:t>Not-for-</a:t>
            </a:r>
            <a:r>
              <a:rPr lang="en-US" b="1" dirty="0" smtClean="0"/>
              <a:t>credit (fee-based)</a:t>
            </a:r>
            <a:endParaRPr lang="en-US" b="1" dirty="0"/>
          </a:p>
          <a:p>
            <a:pPr lvl="1"/>
            <a:r>
              <a:rPr lang="en-US" b="1" dirty="0"/>
              <a:t>Does not earn apportionment</a:t>
            </a:r>
          </a:p>
          <a:p>
            <a:pPr lvl="1"/>
            <a:r>
              <a:rPr lang="en-US" b="1" dirty="0"/>
              <a:t>Cannot be supported by general funds, i.e. must be self-supporting</a:t>
            </a:r>
          </a:p>
          <a:p>
            <a:pPr lvl="1"/>
            <a:r>
              <a:rPr lang="en-US" b="1" dirty="0"/>
              <a:t>Subject to local process</a:t>
            </a:r>
          </a:p>
          <a:p>
            <a:endParaRPr lang="en-US" b="1" dirty="0"/>
          </a:p>
          <a:p>
            <a:r>
              <a:rPr lang="en-US" b="1" dirty="0"/>
              <a:t>Contract </a:t>
            </a:r>
            <a:r>
              <a:rPr lang="en-US" b="1" dirty="0" smtClean="0"/>
              <a:t>Education</a:t>
            </a:r>
            <a:endParaRPr lang="en-US" b="1" dirty="0"/>
          </a:p>
          <a:p>
            <a:pPr lvl="1"/>
            <a:r>
              <a:rPr lang="en-US" b="1" dirty="0"/>
              <a:t>Does not earn apportionment</a:t>
            </a:r>
          </a:p>
          <a:p>
            <a:pPr lvl="1"/>
            <a:r>
              <a:rPr lang="en-US" b="1" dirty="0"/>
              <a:t>Education/training paid for by a business or organization and restricted in enrollment.</a:t>
            </a:r>
          </a:p>
          <a:p>
            <a:pPr lvl="1"/>
            <a:r>
              <a:rPr lang="en-US" b="1" dirty="0" smtClean="0"/>
              <a:t>Credit, Noncredit </a:t>
            </a:r>
            <a:r>
              <a:rPr lang="en-US" b="1" dirty="0"/>
              <a:t>and Not-for-credit may be offered through Contract Education </a:t>
            </a:r>
          </a:p>
          <a:p>
            <a:endParaRPr lang="en-US" dirty="0"/>
          </a:p>
          <a:p>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71454115"/>
      </p:ext>
    </p:extLst>
  </p:cSld>
  <p:clrMapOvr>
    <a:masterClrMapping/>
  </p:clrMapOvr>
  <mc:AlternateContent>
    <mc:Choice xmlns:mp="http://schemas.microsoft.com/office/mac/powerpoint/2008/main" Requires="mp">
      <mc:AlternateContent>
        <mc:Choice Requires="mp">
          <mp:transition spd="slow">
            <mp:cube dir="r"/>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slow">
            <p:cover dir="r"/>
          </p:transition>
        </mc:Fallback>
      </mc:AlternateContent>
    </mc:Choice>
    <mc:Fallback>
      <mc:AlternateContent>
        <mc:Choice Requires="mp">
          <p:transition spd="slow">
            <p:cover dir="r"/>
          </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slow">
            <p:cover dir="r"/>
          </p:transition>
        </mc:Fallback>
      </mc:AlternateContent>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1" y="152400"/>
            <a:ext cx="10255625" cy="1143000"/>
          </a:xfrm>
        </p:spPr>
        <p:txBody>
          <a:bodyPr/>
          <a:lstStyle/>
          <a:p>
            <a:pPr algn="ctr"/>
            <a:r>
              <a:rPr lang="en-US" sz="3600" b="1" dirty="0" smtClean="0">
                <a:solidFill>
                  <a:srgbClr val="E9BF35"/>
                </a:solidFill>
              </a:rPr>
              <a:t>Credit vs. Noncredit</a:t>
            </a:r>
            <a:endParaRPr lang="en-US" sz="3600" b="1" dirty="0">
              <a:solidFill>
                <a:srgbClr val="E9BF35"/>
              </a:solidFill>
            </a:endParaRPr>
          </a:p>
        </p:txBody>
      </p:sp>
      <p:sp>
        <p:nvSpPr>
          <p:cNvPr id="3" name="Content Placeholder 2"/>
          <p:cNvSpPr>
            <a:spLocks noGrp="1"/>
          </p:cNvSpPr>
          <p:nvPr>
            <p:ph idx="1"/>
          </p:nvPr>
        </p:nvSpPr>
        <p:spPr>
          <a:xfrm>
            <a:off x="1016001" y="1219200"/>
            <a:ext cx="10255625" cy="5497206"/>
          </a:xfrm>
        </p:spPr>
        <p:txBody>
          <a:bodyPr>
            <a:normAutofit fontScale="32500" lnSpcReduction="20000"/>
          </a:bodyPr>
          <a:lstStyle/>
          <a:p>
            <a:r>
              <a:rPr lang="en-US" sz="7385" b="1" dirty="0">
                <a:latin typeface="Cambria"/>
                <a:cs typeface="Cambria"/>
              </a:rPr>
              <a:t>Credit – degrees and certificates of achievement</a:t>
            </a:r>
          </a:p>
          <a:p>
            <a:pPr lvl="1"/>
            <a:r>
              <a:rPr lang="en-US" sz="7385" b="1" dirty="0">
                <a:latin typeface="Cambria"/>
                <a:cs typeface="Cambria"/>
              </a:rPr>
              <a:t>Generates apportionment; student fees apply</a:t>
            </a:r>
          </a:p>
          <a:p>
            <a:pPr lvl="1"/>
            <a:r>
              <a:rPr lang="en-US" sz="7385" b="1" dirty="0">
                <a:latin typeface="Cambria"/>
                <a:cs typeface="Cambria"/>
              </a:rPr>
              <a:t>Degree applicable and non-degree applicable (developmental/basic skills)</a:t>
            </a:r>
          </a:p>
          <a:p>
            <a:pPr lvl="1"/>
            <a:r>
              <a:rPr lang="en-US" sz="7385" b="1" dirty="0">
                <a:latin typeface="Cambria"/>
                <a:cs typeface="Cambria"/>
              </a:rPr>
              <a:t>Unit bearing</a:t>
            </a:r>
          </a:p>
          <a:p>
            <a:pPr lvl="1"/>
            <a:r>
              <a:rPr lang="en-US" sz="7385" b="1" dirty="0">
                <a:latin typeface="Cambria"/>
                <a:cs typeface="Cambria"/>
              </a:rPr>
              <a:t>Not </a:t>
            </a:r>
            <a:r>
              <a:rPr lang="en-US" sz="7385" b="1" dirty="0" smtClean="0">
                <a:latin typeface="Cambria"/>
                <a:cs typeface="Cambria"/>
              </a:rPr>
              <a:t>repeatable</a:t>
            </a:r>
          </a:p>
          <a:p>
            <a:pPr lvl="1"/>
            <a:r>
              <a:rPr lang="en-US" sz="7385" b="1" dirty="0">
                <a:solidFill>
                  <a:srgbClr val="FFFF00"/>
                </a:solidFill>
                <a:latin typeface="Cambria"/>
                <a:cs typeface="Cambria"/>
              </a:rPr>
              <a:t>Approval: Curriculum Committee, Board, Chancellor’s </a:t>
            </a:r>
            <a:r>
              <a:rPr lang="en-US" sz="7385" b="1" dirty="0" smtClean="0">
                <a:solidFill>
                  <a:srgbClr val="FFFF00"/>
                </a:solidFill>
                <a:latin typeface="Cambria"/>
                <a:cs typeface="Cambria"/>
              </a:rPr>
              <a:t>Office</a:t>
            </a:r>
          </a:p>
          <a:p>
            <a:pPr lvl="1"/>
            <a:endParaRPr lang="en-US" sz="7385" b="1" dirty="0" smtClean="0">
              <a:latin typeface="Cambria"/>
              <a:cs typeface="Cambria"/>
            </a:endParaRPr>
          </a:p>
          <a:p>
            <a:r>
              <a:rPr lang="en-US" sz="7385" b="1" dirty="0">
                <a:latin typeface="Cambria"/>
                <a:cs typeface="Cambria"/>
              </a:rPr>
              <a:t>Noncredit – certificates of completion and competency</a:t>
            </a:r>
          </a:p>
          <a:p>
            <a:pPr lvl="1"/>
            <a:r>
              <a:rPr lang="en-US" sz="7385" b="1" dirty="0">
                <a:latin typeface="Cambria"/>
                <a:cs typeface="Cambria"/>
              </a:rPr>
              <a:t>Generates </a:t>
            </a:r>
            <a:r>
              <a:rPr lang="en-US" sz="7385" b="1" dirty="0" smtClean="0">
                <a:latin typeface="Cambria"/>
                <a:cs typeface="Cambria"/>
              </a:rPr>
              <a:t>apportionment: </a:t>
            </a:r>
            <a:r>
              <a:rPr lang="en-US" sz="7385" b="1" dirty="0">
                <a:latin typeface="Cambria"/>
                <a:cs typeface="Cambria"/>
              </a:rPr>
              <a:t>two levels (noncredit and enhanced noncredit); no student fees</a:t>
            </a:r>
          </a:p>
          <a:p>
            <a:pPr lvl="1"/>
            <a:r>
              <a:rPr lang="en-US" sz="7385" b="1" dirty="0">
                <a:latin typeface="Cambria"/>
                <a:cs typeface="Cambria"/>
              </a:rPr>
              <a:t>Enhanced </a:t>
            </a:r>
            <a:r>
              <a:rPr lang="en-US" sz="7385" b="1" dirty="0" smtClean="0">
                <a:latin typeface="Cambria"/>
                <a:cs typeface="Cambria"/>
              </a:rPr>
              <a:t>noncredit: College </a:t>
            </a:r>
            <a:r>
              <a:rPr lang="en-US" sz="7385" b="1" dirty="0">
                <a:latin typeface="Cambria"/>
                <a:cs typeface="Cambria"/>
              </a:rPr>
              <a:t>Preparation and Career Development (CDCP)</a:t>
            </a:r>
          </a:p>
          <a:p>
            <a:pPr lvl="1"/>
            <a:r>
              <a:rPr lang="en-US" sz="7385" b="1" dirty="0">
                <a:latin typeface="Cambria"/>
                <a:cs typeface="Cambria"/>
              </a:rPr>
              <a:t>No units</a:t>
            </a:r>
          </a:p>
          <a:p>
            <a:pPr lvl="1"/>
            <a:r>
              <a:rPr lang="en-US" sz="7385" b="1" dirty="0">
                <a:latin typeface="Cambria"/>
                <a:cs typeface="Cambria"/>
              </a:rPr>
              <a:t>Repeatable</a:t>
            </a:r>
          </a:p>
          <a:p>
            <a:pPr lvl="1"/>
            <a:r>
              <a:rPr lang="en-US" sz="7385" b="1" dirty="0">
                <a:latin typeface="Cambria"/>
                <a:cs typeface="Cambria"/>
              </a:rPr>
              <a:t>Limited to 10 different categories</a:t>
            </a:r>
          </a:p>
          <a:p>
            <a:pPr lvl="1"/>
            <a:r>
              <a:rPr lang="en-US" sz="7385" b="1" dirty="0">
                <a:solidFill>
                  <a:srgbClr val="FFFF00"/>
                </a:solidFill>
                <a:latin typeface="Cambria"/>
                <a:cs typeface="Cambria"/>
              </a:rPr>
              <a:t>Approval: Curriculum Committee, Board, Chancellor’s Office</a:t>
            </a:r>
          </a:p>
          <a:p>
            <a:pPr lvl="1"/>
            <a:endParaRPr lang="en-US" sz="3400" b="1" dirty="0"/>
          </a:p>
          <a:p>
            <a:pPr marL="82296" indent="0">
              <a:buNone/>
            </a:pPr>
            <a:endParaRPr lang="en-US" sz="3400" b="1" dirty="0"/>
          </a:p>
          <a:p>
            <a:pPr lvl="2"/>
            <a:endParaRPr lang="en-US" dirty="0"/>
          </a:p>
          <a:p>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758132744"/>
      </p:ext>
    </p:extLst>
  </p:cSld>
  <p:clrMapOvr>
    <a:masterClrMapping/>
  </p:clrMapOvr>
  <mc:AlternateContent>
    <mc:Choice xmlns:mp="http://schemas.microsoft.com/office/mac/powerpoint/2008/main" Requires="mp">
      <mc:AlternateContent>
        <mc:Choice Requires="mp">
          <mp:transition spd="slow">
            <mp:cube dir="r"/>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slow">
            <p:cover dir="r"/>
          </p:transition>
        </mc:Fallback>
      </mc:AlternateContent>
    </mc:Choice>
    <mc:Fallback>
      <mc:AlternateContent>
        <mc:Choice Requires="mp">
          <p:transition spd="slow">
            <p:cover dir="r"/>
          </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slow">
            <p:cover dir="r"/>
          </p:transition>
        </mc:Fallback>
      </mc:AlternateContent>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4689" y="360747"/>
            <a:ext cx="10255625" cy="904221"/>
          </a:xfrm>
        </p:spPr>
        <p:txBody>
          <a:bodyPr/>
          <a:lstStyle/>
          <a:p>
            <a:pPr algn="ctr"/>
            <a:r>
              <a:rPr lang="en-US" sz="3600" b="1" dirty="0" smtClean="0">
                <a:solidFill>
                  <a:srgbClr val="E9BF35"/>
                </a:solidFill>
              </a:rPr>
              <a:t>Noncredit Courses </a:t>
            </a:r>
            <a:endParaRPr lang="en-US" sz="3600" dirty="0">
              <a:solidFill>
                <a:srgbClr val="E9BF35"/>
              </a:solidFill>
            </a:endParaRPr>
          </a:p>
        </p:txBody>
      </p:sp>
      <p:sp>
        <p:nvSpPr>
          <p:cNvPr id="3" name="Content Placeholder 2"/>
          <p:cNvSpPr>
            <a:spLocks noGrp="1"/>
          </p:cNvSpPr>
          <p:nvPr>
            <p:ph idx="1"/>
          </p:nvPr>
        </p:nvSpPr>
        <p:spPr>
          <a:xfrm>
            <a:off x="609600" y="1361588"/>
            <a:ext cx="10972800" cy="5496412"/>
          </a:xfrm>
        </p:spPr>
        <p:txBody>
          <a:bodyPr>
            <a:normAutofit fontScale="92500"/>
          </a:bodyPr>
          <a:lstStyle/>
          <a:p>
            <a:r>
              <a:rPr lang="en-US" sz="2595" b="1" dirty="0" smtClean="0">
                <a:latin typeface="Cambria"/>
                <a:cs typeface="Cambria"/>
              </a:rPr>
              <a:t>10 categories of noncredit courses are eligible for state funding (§58160, CB22) (p. 96 and 190 of PCAH, Program Course Approval Handbook, 5</a:t>
            </a:r>
            <a:r>
              <a:rPr lang="en-US" sz="2595" b="1" baseline="30000" dirty="0" smtClean="0">
                <a:latin typeface="Cambria"/>
                <a:cs typeface="Cambria"/>
              </a:rPr>
              <a:t>th</a:t>
            </a:r>
            <a:r>
              <a:rPr lang="en-US" sz="2595" b="1" dirty="0" smtClean="0">
                <a:latin typeface="Cambria"/>
                <a:cs typeface="Cambria"/>
              </a:rPr>
              <a:t> Edition)</a:t>
            </a:r>
          </a:p>
          <a:p>
            <a:pPr lvl="1"/>
            <a:r>
              <a:rPr lang="en-US" sz="2595" b="1" dirty="0" smtClean="0">
                <a:solidFill>
                  <a:srgbClr val="FFFF00"/>
                </a:solidFill>
                <a:latin typeface="Cambria"/>
                <a:cs typeface="Cambria"/>
              </a:rPr>
              <a:t>English as a Second Language</a:t>
            </a:r>
          </a:p>
          <a:p>
            <a:pPr lvl="1"/>
            <a:r>
              <a:rPr lang="en-US" sz="2595" b="1" dirty="0" smtClean="0">
                <a:solidFill>
                  <a:srgbClr val="FFFF00"/>
                </a:solidFill>
                <a:latin typeface="Cambria"/>
                <a:cs typeface="Cambria"/>
              </a:rPr>
              <a:t>Immigrant Education (including citizenship)</a:t>
            </a:r>
          </a:p>
          <a:p>
            <a:pPr lvl="1"/>
            <a:r>
              <a:rPr lang="en-US" sz="2595" b="1" dirty="0" smtClean="0">
                <a:solidFill>
                  <a:srgbClr val="FFFF00"/>
                </a:solidFill>
                <a:latin typeface="Cambria"/>
                <a:cs typeface="Cambria"/>
              </a:rPr>
              <a:t>Elementary and Secondary Basic Skills </a:t>
            </a:r>
            <a:r>
              <a:rPr lang="en-US" sz="2595" b="1" dirty="0" smtClean="0">
                <a:latin typeface="Cambria"/>
                <a:cs typeface="Cambria"/>
              </a:rPr>
              <a:t>(incl. supervised tutoring)</a:t>
            </a:r>
          </a:p>
          <a:p>
            <a:pPr lvl="1"/>
            <a:r>
              <a:rPr lang="en-US" sz="2595" b="1" dirty="0" smtClean="0">
                <a:latin typeface="Cambria"/>
                <a:cs typeface="Cambria"/>
              </a:rPr>
              <a:t>Health and Safety</a:t>
            </a:r>
          </a:p>
          <a:p>
            <a:pPr lvl="1"/>
            <a:r>
              <a:rPr lang="en-US" sz="2595" b="1" dirty="0" smtClean="0">
                <a:solidFill>
                  <a:srgbClr val="FFFF00"/>
                </a:solidFill>
                <a:latin typeface="Cambria"/>
                <a:cs typeface="Cambria"/>
              </a:rPr>
              <a:t>Courses for Adults with Substantial Disabilities</a:t>
            </a:r>
          </a:p>
          <a:p>
            <a:pPr lvl="1"/>
            <a:r>
              <a:rPr lang="en-US" sz="2595" b="1" dirty="0" smtClean="0">
                <a:latin typeface="Cambria"/>
                <a:cs typeface="Cambria"/>
              </a:rPr>
              <a:t>Parenting</a:t>
            </a:r>
          </a:p>
          <a:p>
            <a:pPr lvl="1"/>
            <a:r>
              <a:rPr lang="en-US" sz="2595" b="1" dirty="0" smtClean="0">
                <a:latin typeface="Cambria"/>
                <a:cs typeface="Cambria"/>
              </a:rPr>
              <a:t>Home Economics</a:t>
            </a:r>
          </a:p>
          <a:p>
            <a:pPr lvl="1"/>
            <a:r>
              <a:rPr lang="en-US" sz="2595" b="1" dirty="0" smtClean="0">
                <a:latin typeface="Cambria"/>
                <a:cs typeface="Cambria"/>
              </a:rPr>
              <a:t>Courses for Older Adults</a:t>
            </a:r>
          </a:p>
          <a:p>
            <a:pPr lvl="1"/>
            <a:r>
              <a:rPr lang="en-US" sz="2595" b="1" dirty="0" smtClean="0">
                <a:solidFill>
                  <a:srgbClr val="FFFF00"/>
                </a:solidFill>
                <a:latin typeface="Cambria"/>
                <a:cs typeface="Cambria"/>
              </a:rPr>
              <a:t>Short-Term Vocational (incl. apprenticeship)</a:t>
            </a:r>
          </a:p>
          <a:p>
            <a:pPr lvl="1"/>
            <a:r>
              <a:rPr lang="en-US" sz="2595" b="1" dirty="0" smtClean="0">
                <a:latin typeface="Cambria"/>
                <a:cs typeface="Cambria"/>
              </a:rPr>
              <a:t>Workforce Preparation</a:t>
            </a:r>
          </a:p>
          <a:p>
            <a:r>
              <a:rPr lang="en-US" sz="2595" b="1" dirty="0" smtClean="0">
                <a:latin typeface="Cambria"/>
                <a:cs typeface="Cambria"/>
              </a:rPr>
              <a:t>Future funding under AB86 is limited to the 5 areas listed in </a:t>
            </a:r>
            <a:r>
              <a:rPr lang="en-US" sz="2595" b="1" dirty="0" smtClean="0">
                <a:solidFill>
                  <a:srgbClr val="FFFF00"/>
                </a:solidFill>
                <a:latin typeface="Cambria"/>
                <a:cs typeface="Cambria"/>
              </a:rPr>
              <a:t>yellow </a:t>
            </a:r>
            <a:r>
              <a:rPr lang="en-US" sz="2595" b="1" dirty="0" smtClean="0">
                <a:latin typeface="Cambria"/>
                <a:cs typeface="Cambria"/>
              </a:rPr>
              <a:t>above</a:t>
            </a:r>
          </a:p>
          <a:p>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16302338"/>
      </p:ext>
    </p:extLst>
  </p:cSld>
  <p:clrMapOvr>
    <a:masterClrMapping/>
  </p:clrMapOvr>
  <mc:AlternateContent>
    <mc:Choice xmlns:mp="http://schemas.microsoft.com/office/mac/powerpoint/2008/main" Requires="mp">
      <mc:AlternateContent>
        <mc:Choice Requires="mp">
          <mp:transition spd="slow">
            <mp:cube dir="r"/>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slow">
            <p:cover dir="r"/>
          </p:transition>
        </mc:Fallback>
      </mc:AlternateContent>
    </mc:Choice>
    <mc:Fallback>
      <mc:AlternateContent>
        <mc:Choice Requires="mp">
          <p:transition spd="slow">
            <p:cover dir="r"/>
          </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slow">
            <p:cover dir="r"/>
          </p:transition>
        </mc:Fallback>
      </mc:AlternateContent>
    </mc:Fallback>
  </mc:AlternateContent>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a="http://schemas.openxmlformats.org/drawingml/2006/main"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a="http://schemas.openxmlformats.org/drawingml/2006/main"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TC104033937[[fn=Vapor Trail]]</Template>
  <TotalTime>496</TotalTime>
  <Words>2842</Words>
  <Application>Microsoft Macintosh PowerPoint</Application>
  <PresentationFormat>Custom</PresentationFormat>
  <Paragraphs>326</Paragraphs>
  <Slides>31</Slides>
  <Notes>29</Notes>
  <HiddenSlides>0</HiddenSlides>
  <MMClips>0</MMClips>
  <ScaleCrop>false</ScaleCrop>
  <HeadingPairs>
    <vt:vector size="4" baseType="variant">
      <vt:variant>
        <vt:lpstr>Design Template</vt:lpstr>
      </vt:variant>
      <vt:variant>
        <vt:i4>1</vt:i4>
      </vt:variant>
      <vt:variant>
        <vt:lpstr>Slide Titles</vt:lpstr>
      </vt:variant>
      <vt:variant>
        <vt:i4>31</vt:i4>
      </vt:variant>
    </vt:vector>
  </HeadingPairs>
  <TitlesOfParts>
    <vt:vector size="32" baseType="lpstr">
      <vt:lpstr>Vapor Trail</vt:lpstr>
      <vt:lpstr>Noncredit Curriculum in the Age of Equalization</vt:lpstr>
      <vt:lpstr>Slide 2</vt:lpstr>
      <vt:lpstr>LAO Recommendations (2012)</vt:lpstr>
      <vt:lpstr>Structure &amp; Funding Game Changers in 2014-15</vt:lpstr>
      <vt:lpstr>Title 5 - §55002</vt:lpstr>
      <vt:lpstr>Types of courses/programs</vt:lpstr>
      <vt:lpstr>And the Others</vt:lpstr>
      <vt:lpstr>Credit vs. Noncredit</vt:lpstr>
      <vt:lpstr>Noncredit Courses </vt:lpstr>
      <vt:lpstr>Noncredit Courses </vt:lpstr>
      <vt:lpstr>Course Outline of Record</vt:lpstr>
      <vt:lpstr>Required Elements of the COR - Noncredit</vt:lpstr>
      <vt:lpstr>The Noncredit COR – Methods of Evaluation</vt:lpstr>
      <vt:lpstr>Course Approval Process</vt:lpstr>
      <vt:lpstr>Noncredit vs. Credit FTES</vt:lpstr>
      <vt:lpstr>Noncredit: Benefits to Students</vt:lpstr>
      <vt:lpstr>Opportunities for Students</vt:lpstr>
      <vt:lpstr>Opportunities for Faculty</vt:lpstr>
      <vt:lpstr>Opportunities for the Community</vt:lpstr>
      <vt:lpstr>Opportunities for Curriculum</vt:lpstr>
      <vt:lpstr>The Noncredit Student</vt:lpstr>
      <vt:lpstr>A Noncredit Snapshot</vt:lpstr>
      <vt:lpstr>Potential Areas for Discussion</vt:lpstr>
      <vt:lpstr>Role of Faculty</vt:lpstr>
      <vt:lpstr>Engaging Faculty</vt:lpstr>
      <vt:lpstr> Adult Education &amp; Noncredit: the heart of our access mission </vt:lpstr>
      <vt:lpstr> Scenario # 1: Math!</vt:lpstr>
      <vt:lpstr> Scenario # 2: CTE! </vt:lpstr>
      <vt:lpstr> Scenario # 3: creating a noncredit program!  </vt:lpstr>
      <vt:lpstr>For credit and noncredit courses:</vt:lpstr>
      <vt:lpstr>Resources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Debra Klein</cp:lastModifiedBy>
  <cp:revision>43</cp:revision>
  <cp:lastPrinted>2015-02-22T20:38:17Z</cp:lastPrinted>
  <dcterms:created xsi:type="dcterms:W3CDTF">2015-04-07T01:56:15Z</dcterms:created>
  <dcterms:modified xsi:type="dcterms:W3CDTF">2015-04-07T02:03:22Z</dcterms:modified>
</cp:coreProperties>
</file>