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33"/>
  </p:notesMasterIdLst>
  <p:handoutMasterIdLst>
    <p:handoutMasterId r:id="rId34"/>
  </p:handoutMasterIdLst>
  <p:sldIdLst>
    <p:sldId id="256" r:id="rId2"/>
    <p:sldId id="258" r:id="rId3"/>
    <p:sldId id="286" r:id="rId4"/>
    <p:sldId id="272" r:id="rId5"/>
    <p:sldId id="287" r:id="rId6"/>
    <p:sldId id="288" r:id="rId7"/>
    <p:sldId id="295" r:id="rId8"/>
    <p:sldId id="296" r:id="rId9"/>
    <p:sldId id="297" r:id="rId10"/>
    <p:sldId id="301" r:id="rId11"/>
    <p:sldId id="273" r:id="rId12"/>
    <p:sldId id="265" r:id="rId13"/>
    <p:sldId id="267" r:id="rId14"/>
    <p:sldId id="269" r:id="rId15"/>
    <p:sldId id="270" r:id="rId16"/>
    <p:sldId id="285" r:id="rId17"/>
    <p:sldId id="271" r:id="rId18"/>
    <p:sldId id="264" r:id="rId19"/>
    <p:sldId id="274" r:id="rId20"/>
    <p:sldId id="291" r:id="rId21"/>
    <p:sldId id="283" r:id="rId22"/>
    <p:sldId id="292" r:id="rId23"/>
    <p:sldId id="302" r:id="rId24"/>
    <p:sldId id="284" r:id="rId25"/>
    <p:sldId id="293" r:id="rId26"/>
    <p:sldId id="298" r:id="rId27"/>
    <p:sldId id="299" r:id="rId28"/>
    <p:sldId id="300" r:id="rId29"/>
    <p:sldId id="280" r:id="rId30"/>
    <p:sldId id="294" r:id="rId31"/>
    <p:sldId id="28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84" autoAdjust="0"/>
    <p:restoredTop sz="94124"/>
  </p:normalViewPr>
  <p:slideViewPr>
    <p:cSldViewPr snapToGrid="0" snapToObjects="1">
      <p:cViewPr varScale="1">
        <p:scale>
          <a:sx n="77" d="100"/>
          <a:sy n="77" d="100"/>
        </p:scale>
        <p:origin x="1136" y="176"/>
      </p:cViewPr>
      <p:guideLst>
        <p:guide orient="horz" pos="2160"/>
        <p:guide pos="2880"/>
      </p:guideLst>
    </p:cSldViewPr>
  </p:slideViewPr>
  <p:outlineViewPr>
    <p:cViewPr>
      <p:scale>
        <a:sx n="33" d="100"/>
        <a:sy n="33" d="100"/>
      </p:scale>
      <p:origin x="0" y="-5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7/13/18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7/13/18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Friday, July 13,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Friday, July 13,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Friday, July 13,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Friday, July 13,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Friday, July 13,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Friday, July 13,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Friday, July 13,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Friday, July 13,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Friday, July 13,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Friday, July 13,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Friday, July 13,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Friday, July 13,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accjc.org/wp-content/uploads/Guide-to-Evaluating-and-Improving-Institutions_May2017.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xtranet.cccco.edu/Portals/1/AA/Credit/2017/PCAH6thEditionJuly_FINAL.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xtranet.cccco.edu/Portals/1/AA/DE/de_guidelines_081408.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xtranet.cccco.edu/Portals/1/AA/DE/de_guidelines_081408.pdf"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xtranet.cccco.edu/Portals/1/CFFP/Fiscal_Services/Attndc_Acctg/SAAM/saamch3.pdf"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cmckay@mendocino.edu" TargetMode="External"/><Relationship Id="rId4" Type="http://schemas.openxmlformats.org/officeDocument/2006/relationships/hyperlink" Target="mailto:jyoung@glendale.edu" TargetMode="External"/><Relationship Id="rId5" Type="http://schemas.openxmlformats.org/officeDocument/2006/relationships/hyperlink" Target="mailto:info@asccc.org" TargetMode="External"/><Relationship Id="rId1" Type="http://schemas.openxmlformats.org/officeDocument/2006/relationships/slideLayout" Target="../slideLayouts/slideLayout1.xml"/><Relationship Id="rId2" Type="http://schemas.openxmlformats.org/officeDocument/2006/relationships/hyperlink" Target="mailto:caschenbach@lassencollege.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atamart.cccco.edu/Students/FTES_Summary_DE.asp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cap="none" dirty="0" smtClean="0">
                <a:latin typeface="Times New Roman"/>
                <a:cs typeface="Times New Roman"/>
              </a:rPr>
              <a:t>Distance Education </a:t>
            </a:r>
            <a:br>
              <a:rPr lang="en-US" cap="none" dirty="0" smtClean="0">
                <a:latin typeface="Times New Roman"/>
                <a:cs typeface="Times New Roman"/>
              </a:rPr>
            </a:br>
            <a:r>
              <a:rPr lang="en-US" cap="none" dirty="0" smtClean="0">
                <a:latin typeface="Times New Roman"/>
                <a:cs typeface="Times New Roman"/>
              </a:rPr>
              <a:t>and Noncredit</a:t>
            </a:r>
            <a:endParaRPr lang="en-US" cap="none" dirty="0">
              <a:latin typeface="Times New Roman"/>
              <a:cs typeface="Times New Roman"/>
            </a:endParaRPr>
          </a:p>
        </p:txBody>
      </p:sp>
      <p:sp>
        <p:nvSpPr>
          <p:cNvPr id="3" name="Subtitle 2"/>
          <p:cNvSpPr>
            <a:spLocks noGrp="1"/>
          </p:cNvSpPr>
          <p:nvPr>
            <p:ph type="subTitle" idx="1"/>
          </p:nvPr>
        </p:nvSpPr>
        <p:spPr>
          <a:xfrm>
            <a:off x="685800" y="3505199"/>
            <a:ext cx="7848600" cy="2640767"/>
          </a:xfrm>
        </p:spPr>
        <p:txBody>
          <a:bodyPr>
            <a:normAutofit/>
          </a:bodyPr>
          <a:lstStyle/>
          <a:p>
            <a:pPr algn="ctr"/>
            <a:r>
              <a:rPr lang="en-US" sz="3200" dirty="0" smtClean="0">
                <a:latin typeface="Times New Roman"/>
                <a:cs typeface="Times New Roman"/>
              </a:rPr>
              <a:t>Cheryl </a:t>
            </a:r>
            <a:r>
              <a:rPr lang="en-US" sz="3200" dirty="0" err="1" smtClean="0">
                <a:latin typeface="Times New Roman"/>
                <a:cs typeface="Times New Roman"/>
              </a:rPr>
              <a:t>Aschenbach</a:t>
            </a:r>
            <a:r>
              <a:rPr lang="en-US" sz="3200" dirty="0" smtClean="0">
                <a:latin typeface="Times New Roman"/>
                <a:cs typeface="Times New Roman"/>
              </a:rPr>
              <a:t>, ASCCC North Rep</a:t>
            </a:r>
          </a:p>
          <a:p>
            <a:pPr algn="ctr"/>
            <a:r>
              <a:rPr lang="en-US" sz="3200" dirty="0" smtClean="0">
                <a:latin typeface="Times New Roman"/>
                <a:cs typeface="Times New Roman"/>
              </a:rPr>
              <a:t>Conan McKay, ASCCC Area B Rep</a:t>
            </a:r>
            <a:endParaRPr lang="en-US" sz="3200" dirty="0">
              <a:latin typeface="Times New Roman"/>
              <a:cs typeface="Times New Roman"/>
            </a:endParaRPr>
          </a:p>
          <a:p>
            <a:pPr algn="ctr"/>
            <a:r>
              <a:rPr lang="en-US" sz="3200" dirty="0" smtClean="0">
                <a:latin typeface="Times New Roman"/>
                <a:cs typeface="Times New Roman"/>
              </a:rPr>
              <a:t>Jan Young, ACCE/Glendale College</a:t>
            </a:r>
            <a:endParaRPr lang="en-US" sz="3200" dirty="0">
              <a:latin typeface="Times New Roman"/>
              <a:cs typeface="Times New Roman"/>
            </a:endParaRPr>
          </a:p>
        </p:txBody>
      </p:sp>
      <p:pic>
        <p:nvPicPr>
          <p:cNvPr id="5" name="Picture 4" descr="ASCCC_Logo"/>
          <p:cNvPicPr/>
          <p:nvPr/>
        </p:nvPicPr>
        <p:blipFill>
          <a:blip r:embed="rId3"/>
          <a:srcRect/>
          <a:stretch>
            <a:fillRect/>
          </a:stretch>
        </p:blipFill>
        <p:spPr bwMode="auto">
          <a:xfrm>
            <a:off x="2729187" y="606424"/>
            <a:ext cx="3761826" cy="765176"/>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Top Noncredit </a:t>
            </a:r>
            <a:r>
              <a:rPr lang="en-US" sz="3600" dirty="0"/>
              <a:t>Distance Ed </a:t>
            </a:r>
            <a:r>
              <a:rPr lang="en-US" sz="3600" dirty="0" smtClean="0"/>
              <a:t> FTES  </a:t>
            </a:r>
            <a:r>
              <a:rPr lang="en-US" sz="3600" dirty="0"/>
              <a:t>by District</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*MIS DataMart Spring 2018 Chancellor’s Office</a:t>
            </a:r>
          </a:p>
          <a:p>
            <a:pPr marL="342900" indent="-342900">
              <a:buFont typeface="+mj-lt"/>
              <a:buAutoNum type="arabicPeriod"/>
            </a:pPr>
            <a:endParaRPr lang="en-US" sz="1600" dirty="0"/>
          </a:p>
          <a:p>
            <a:pPr marL="0" indent="0">
              <a:buNone/>
            </a:pPr>
            <a:r>
              <a:rPr lang="en-US" sz="1800" b="1" dirty="0" smtClean="0"/>
              <a:t>DISTRICT</a:t>
            </a:r>
            <a:r>
              <a:rPr lang="en-US" sz="1800" dirty="0" smtClean="0"/>
              <a:t>		                  	</a:t>
            </a:r>
            <a:r>
              <a:rPr lang="en-US" sz="1800" b="1" dirty="0" smtClean="0"/>
              <a:t>NC DE FTES</a:t>
            </a:r>
          </a:p>
          <a:p>
            <a:pPr marL="0" indent="0">
              <a:buNone/>
            </a:pPr>
            <a:r>
              <a:rPr lang="en-US" sz="1800" dirty="0" smtClean="0"/>
              <a:t>San Diego Cont. Ed		      	3,709</a:t>
            </a:r>
          </a:p>
          <a:p>
            <a:pPr marL="0" indent="0">
              <a:buNone/>
            </a:pPr>
            <a:r>
              <a:rPr lang="en-US" sz="1800" dirty="0" smtClean="0"/>
              <a:t>City College of San Francisco	</a:t>
            </a:r>
            <a:r>
              <a:rPr lang="en-US" sz="1800" dirty="0"/>
              <a:t>	</a:t>
            </a:r>
            <a:r>
              <a:rPr lang="en-US" sz="1800" dirty="0" smtClean="0"/>
              <a:t>2,459</a:t>
            </a:r>
          </a:p>
          <a:p>
            <a:pPr marL="0" indent="0">
              <a:buNone/>
            </a:pPr>
            <a:r>
              <a:rPr lang="en-US" sz="1800" dirty="0" smtClean="0"/>
              <a:t>South Orange CCD			1,298</a:t>
            </a:r>
          </a:p>
          <a:p>
            <a:pPr marL="0" indent="0">
              <a:buNone/>
            </a:pPr>
            <a:r>
              <a:rPr lang="en-US" sz="1800" dirty="0" smtClean="0"/>
              <a:t>Merced	CCD				   430</a:t>
            </a:r>
          </a:p>
          <a:p>
            <a:pPr marL="0" indent="0">
              <a:buNone/>
            </a:pPr>
            <a:r>
              <a:rPr lang="en-US" sz="1800" dirty="0" smtClean="0"/>
              <a:t>Allan Hancock CCD		</a:t>
            </a:r>
            <a:r>
              <a:rPr lang="en-US" sz="1800" dirty="0"/>
              <a:t>	</a:t>
            </a:r>
            <a:r>
              <a:rPr lang="en-US" sz="1800" dirty="0" smtClean="0"/>
              <a:t>   421</a:t>
            </a:r>
          </a:p>
          <a:p>
            <a:pPr marL="0" indent="0">
              <a:buNone/>
            </a:pPr>
            <a:r>
              <a:rPr lang="en-US" sz="1800" dirty="0"/>
              <a:t>Desert </a:t>
            </a:r>
            <a:r>
              <a:rPr lang="en-US" sz="1800" dirty="0" smtClean="0"/>
              <a:t>CCD				   333</a:t>
            </a:r>
          </a:p>
          <a:p>
            <a:pPr marL="0" indent="0">
              <a:buNone/>
            </a:pPr>
            <a:r>
              <a:rPr lang="en-US" sz="1800" dirty="0" smtClean="0"/>
              <a:t>Sequoias CCD				   331</a:t>
            </a:r>
          </a:p>
          <a:p>
            <a:pPr marL="0" indent="0">
              <a:buNone/>
            </a:pPr>
            <a:r>
              <a:rPr lang="en-US" sz="1800" dirty="0" smtClean="0"/>
              <a:t>Mt. San Jacinto CCD			   312			</a:t>
            </a:r>
            <a:endParaRPr lang="en-US" sz="1800" dirty="0"/>
          </a:p>
          <a:p>
            <a:pPr marL="0" indent="0">
              <a:buNone/>
            </a:pPr>
            <a:r>
              <a:rPr lang="en-US" sz="1800" dirty="0" smtClean="0"/>
              <a:t>Mira Costa CCD				   294</a:t>
            </a:r>
          </a:p>
          <a:p>
            <a:pPr marL="0" indent="0">
              <a:buNone/>
            </a:pPr>
            <a:r>
              <a:rPr lang="en-US" sz="1800" dirty="0" smtClean="0"/>
              <a:t>Cerritos CCD				   277</a:t>
            </a:r>
          </a:p>
          <a:p>
            <a:pPr marL="0" indent="0">
              <a:buNone/>
            </a:pPr>
            <a:r>
              <a:rPr lang="en-US" sz="1800" dirty="0" smtClean="0"/>
              <a:t>				   	</a:t>
            </a:r>
          </a:p>
          <a:p>
            <a:pPr marL="0" indent="0">
              <a:buNone/>
            </a:pPr>
            <a:r>
              <a:rPr lang="en-US" sz="1800" dirty="0" smtClean="0"/>
              <a:t>	</a:t>
            </a:r>
          </a:p>
        </p:txBody>
      </p:sp>
    </p:spTree>
    <p:extLst>
      <p:ext uri="{BB962C8B-B14F-4D97-AF65-F5344CB8AC3E}">
        <p14:creationId xmlns:p14="http://schemas.microsoft.com/office/powerpoint/2010/main" val="808421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Distance education defined</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019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Education Defined</a:t>
            </a:r>
            <a:endParaRPr lang="en-US" dirty="0"/>
          </a:p>
        </p:txBody>
      </p:sp>
      <p:sp>
        <p:nvSpPr>
          <p:cNvPr id="3" name="Content Placeholder 2"/>
          <p:cNvSpPr>
            <a:spLocks noGrp="1"/>
          </p:cNvSpPr>
          <p:nvPr>
            <p:ph idx="1"/>
          </p:nvPr>
        </p:nvSpPr>
        <p:spPr/>
        <p:txBody>
          <a:bodyPr>
            <a:normAutofit/>
          </a:bodyPr>
          <a:lstStyle/>
          <a:p>
            <a:pPr marL="91440" lvl="1" indent="0">
              <a:lnSpc>
                <a:spcPct val="125000"/>
              </a:lnSpc>
              <a:spcBef>
                <a:spcPts val="0"/>
              </a:spcBef>
              <a:buNone/>
            </a:pPr>
            <a:r>
              <a:rPr lang="en-US" sz="2600" dirty="0"/>
              <a:t>Code of Federal Regulations, Title 34, Education §</a:t>
            </a:r>
            <a:r>
              <a:rPr lang="en-US" sz="2600" dirty="0" smtClean="0"/>
              <a:t>602</a:t>
            </a:r>
            <a:endParaRPr lang="en-US" sz="2600" dirty="0" smtClean="0">
              <a:solidFill>
                <a:schemeClr val="accent1"/>
              </a:solidFill>
            </a:endParaRPr>
          </a:p>
          <a:p>
            <a:pPr marL="548640" lvl="1" indent="-457200">
              <a:lnSpc>
                <a:spcPct val="125000"/>
              </a:lnSpc>
              <a:spcBef>
                <a:spcPts val="0"/>
              </a:spcBef>
            </a:pPr>
            <a:r>
              <a:rPr lang="en-US" sz="2800" b="1" dirty="0" smtClean="0">
                <a:solidFill>
                  <a:schemeClr val="accent1"/>
                </a:solidFill>
              </a:rPr>
              <a:t>Distance </a:t>
            </a:r>
            <a:r>
              <a:rPr lang="en-US" sz="2800" b="1" dirty="0">
                <a:solidFill>
                  <a:schemeClr val="accent1"/>
                </a:solidFill>
              </a:rPr>
              <a:t>education means:</a:t>
            </a:r>
          </a:p>
          <a:p>
            <a:pPr marL="548640" lvl="2" indent="0">
              <a:lnSpc>
                <a:spcPct val="145000"/>
              </a:lnSpc>
              <a:spcBef>
                <a:spcPts val="0"/>
              </a:spcBef>
              <a:buNone/>
            </a:pPr>
            <a:r>
              <a:rPr lang="en-US" sz="2400" dirty="0"/>
              <a:t>Education that uses one or more of the technologies listed in paragraphs (1) through (4) of this definition to deliver instruction to students who are separated from the instructor and </a:t>
            </a:r>
            <a:r>
              <a:rPr lang="en-US" sz="2400" b="1" dirty="0">
                <a:solidFill>
                  <a:schemeClr val="accent1"/>
                </a:solidFill>
              </a:rPr>
              <a:t>to support regular and substantive interaction between the students and the instructor</a:t>
            </a:r>
            <a:r>
              <a:rPr lang="en-US" sz="2400" b="1" dirty="0"/>
              <a:t>, </a:t>
            </a:r>
            <a:r>
              <a:rPr lang="en-US" sz="2400" dirty="0"/>
              <a:t>either synchronously or asynchronously. The technologies may include:</a:t>
            </a:r>
          </a:p>
        </p:txBody>
      </p:sp>
    </p:spTree>
    <p:extLst>
      <p:ext uri="{BB962C8B-B14F-4D97-AF65-F5344CB8AC3E}">
        <p14:creationId xmlns:p14="http://schemas.microsoft.com/office/powerpoint/2010/main" val="1845769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Education Defined</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Approved DE delivery methods (CFR, </a:t>
            </a:r>
            <a:r>
              <a:rPr lang="en-US" dirty="0"/>
              <a:t>Title 34, Education §</a:t>
            </a:r>
            <a:r>
              <a:rPr lang="en-US" dirty="0" smtClean="0"/>
              <a:t>602)</a:t>
            </a:r>
          </a:p>
          <a:p>
            <a:pPr marL="457200" indent="-457200">
              <a:lnSpc>
                <a:spcPct val="135000"/>
              </a:lnSpc>
              <a:spcBef>
                <a:spcPts val="0"/>
              </a:spcBef>
              <a:buFont typeface="+mj-lt"/>
              <a:buAutoNum type="arabicPeriod"/>
            </a:pPr>
            <a:r>
              <a:rPr lang="en-US" dirty="0"/>
              <a:t>The internet; </a:t>
            </a:r>
          </a:p>
          <a:p>
            <a:pPr marL="457200" indent="-457200">
              <a:lnSpc>
                <a:spcPct val="135000"/>
              </a:lnSpc>
              <a:spcBef>
                <a:spcPts val="0"/>
              </a:spcBef>
              <a:buFont typeface="+mj-lt"/>
              <a:buAutoNum type="arabicPeriod"/>
            </a:pPr>
            <a:r>
              <a:rPr lang="en-US" dirty="0"/>
              <a:t>One-way and two-way transmissions through open broadcast, closed circuit, cable, microwave, broadband lines, fiber optics, satellite, or wireless communications devices:</a:t>
            </a:r>
          </a:p>
          <a:p>
            <a:pPr marL="457200" indent="-457200">
              <a:lnSpc>
                <a:spcPct val="135000"/>
              </a:lnSpc>
              <a:spcBef>
                <a:spcPts val="0"/>
              </a:spcBef>
              <a:buFont typeface="+mj-lt"/>
              <a:buAutoNum type="arabicPeriod"/>
            </a:pPr>
            <a:r>
              <a:rPr lang="en-US" dirty="0"/>
              <a:t>Audio conferencing: or</a:t>
            </a:r>
          </a:p>
          <a:p>
            <a:pPr marL="457200" indent="-457200">
              <a:lnSpc>
                <a:spcPct val="135000"/>
              </a:lnSpc>
              <a:spcBef>
                <a:spcPts val="0"/>
              </a:spcBef>
              <a:buFont typeface="+mj-lt"/>
              <a:buAutoNum type="arabicPeriod"/>
            </a:pPr>
            <a:r>
              <a:rPr lang="en-US" dirty="0"/>
              <a:t>Video cassettes, DVDs, and CDROMs, </a:t>
            </a:r>
            <a:r>
              <a:rPr lang="en-US" b="1" dirty="0">
                <a:effectLst>
                  <a:outerShdw blurRad="38100" dist="38100" dir="2700000" algn="tl">
                    <a:srgbClr val="000000">
                      <a:alpha val="43137"/>
                    </a:srgbClr>
                  </a:outerShdw>
                </a:effectLst>
              </a:rPr>
              <a:t>if</a:t>
            </a:r>
            <a:r>
              <a:rPr lang="en-US" dirty="0"/>
              <a:t> the cassettes, DVDs, or CD ROMs are used in a course in conjunction with any of the technologies listed in paragraphs (1) through (3) of this definition.</a:t>
            </a:r>
          </a:p>
          <a:p>
            <a:endParaRPr lang="en-US" dirty="0"/>
          </a:p>
        </p:txBody>
      </p:sp>
    </p:spTree>
    <p:extLst>
      <p:ext uri="{BB962C8B-B14F-4D97-AF65-F5344CB8AC3E}">
        <p14:creationId xmlns:p14="http://schemas.microsoft.com/office/powerpoint/2010/main" val="1688538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Distance Education Defined</a:t>
            </a:r>
            <a:endParaRPr lang="en-US" dirty="0"/>
          </a:p>
        </p:txBody>
      </p:sp>
      <p:sp>
        <p:nvSpPr>
          <p:cNvPr id="3" name="Content Placeholder 2"/>
          <p:cNvSpPr>
            <a:spLocks noGrp="1"/>
          </p:cNvSpPr>
          <p:nvPr>
            <p:ph idx="1"/>
          </p:nvPr>
        </p:nvSpPr>
        <p:spPr>
          <a:xfrm>
            <a:off x="457200" y="1600199"/>
            <a:ext cx="8229600" cy="5139267"/>
          </a:xfrm>
        </p:spPr>
        <p:txBody>
          <a:bodyPr>
            <a:normAutofit/>
          </a:bodyPr>
          <a:lstStyle/>
          <a:p>
            <a:pPr marL="91440" lvl="1" indent="0">
              <a:lnSpc>
                <a:spcPct val="125000"/>
              </a:lnSpc>
              <a:spcBef>
                <a:spcPts val="0"/>
              </a:spcBef>
              <a:buNone/>
            </a:pPr>
            <a:r>
              <a:rPr lang="en-US" sz="2400" dirty="0" smtClean="0"/>
              <a:t>ACCJC, </a:t>
            </a:r>
            <a:r>
              <a:rPr lang="en-US" sz="2400" dirty="0" smtClean="0">
                <a:hlinkClick r:id="rId2"/>
              </a:rPr>
              <a:t>Guide to Evaluating and Improving Institutions</a:t>
            </a:r>
            <a:r>
              <a:rPr lang="en-US" sz="2400" dirty="0"/>
              <a:t> </a:t>
            </a:r>
            <a:r>
              <a:rPr lang="en-US" sz="2400" dirty="0" smtClean="0"/>
              <a:t>(May 2017)</a:t>
            </a:r>
          </a:p>
          <a:p>
            <a:pPr marL="182880" lvl="1">
              <a:lnSpc>
                <a:spcPct val="170000"/>
              </a:lnSpc>
            </a:pPr>
            <a:r>
              <a:rPr lang="en-US" sz="2400" b="1" dirty="0">
                <a:solidFill>
                  <a:srgbClr val="C00000"/>
                </a:solidFill>
              </a:rPr>
              <a:t>Distance education is </a:t>
            </a:r>
            <a:r>
              <a:rPr lang="en-US" sz="2400" dirty="0"/>
              <a:t>defined, for the purpose of accreditation review as a formal interaction which uses one or more technologies to deliver instruction to students who are separated from the instructor and which </a:t>
            </a:r>
            <a:r>
              <a:rPr lang="en-US" sz="2400" b="1" i="1" dirty="0">
                <a:solidFill>
                  <a:schemeClr val="accent1"/>
                </a:solidFill>
              </a:rPr>
              <a:t>support regular and substantive interaction</a:t>
            </a:r>
            <a:r>
              <a:rPr lang="en-US" sz="2400" i="1" dirty="0">
                <a:solidFill>
                  <a:srgbClr val="FF0000"/>
                </a:solidFill>
              </a:rPr>
              <a:t> </a:t>
            </a:r>
            <a:r>
              <a:rPr lang="en-US" sz="2400" dirty="0"/>
              <a:t>between the student and instructor…</a:t>
            </a:r>
          </a:p>
          <a:p>
            <a:pPr marL="91440" lvl="1" indent="0">
              <a:lnSpc>
                <a:spcPct val="125000"/>
              </a:lnSpc>
              <a:spcBef>
                <a:spcPts val="0"/>
              </a:spcBef>
              <a:buNone/>
            </a:pPr>
            <a:endParaRPr lang="en-US" sz="2400" dirty="0"/>
          </a:p>
        </p:txBody>
      </p:sp>
    </p:spTree>
    <p:extLst>
      <p:ext uri="{BB962C8B-B14F-4D97-AF65-F5344CB8AC3E}">
        <p14:creationId xmlns:p14="http://schemas.microsoft.com/office/powerpoint/2010/main" val="406793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Regular and Substantive Interaction</a:t>
            </a:r>
          </a:p>
        </p:txBody>
      </p:sp>
      <p:sp>
        <p:nvSpPr>
          <p:cNvPr id="3" name="Content Placeholder 2"/>
          <p:cNvSpPr>
            <a:spLocks noGrp="1"/>
          </p:cNvSpPr>
          <p:nvPr>
            <p:ph idx="1"/>
          </p:nvPr>
        </p:nvSpPr>
        <p:spPr/>
        <p:txBody>
          <a:bodyPr/>
          <a:lstStyle/>
          <a:p>
            <a:pPr marL="0" indent="0">
              <a:lnSpc>
                <a:spcPct val="150000"/>
              </a:lnSpc>
              <a:buNone/>
            </a:pPr>
            <a:r>
              <a:rPr lang="en-US" dirty="0"/>
              <a:t>ACCJC and USDE focus closely on the </a:t>
            </a:r>
            <a:r>
              <a:rPr lang="en-US" b="1" dirty="0">
                <a:solidFill>
                  <a:srgbClr val="C00000"/>
                </a:solidFill>
              </a:rPr>
              <a:t>nature of the interaction between instructor and student</a:t>
            </a:r>
            <a:r>
              <a:rPr lang="en-US" dirty="0"/>
              <a:t>, and on aspects of the instruction delivered, to determine whether the course or program is distance education or correspondence education for purposes of Title IV. </a:t>
            </a:r>
          </a:p>
          <a:p>
            <a:endParaRPr lang="en-US" dirty="0"/>
          </a:p>
        </p:txBody>
      </p:sp>
    </p:spTree>
    <p:extLst>
      <p:ext uri="{BB962C8B-B14F-4D97-AF65-F5344CB8AC3E}">
        <p14:creationId xmlns:p14="http://schemas.microsoft.com/office/powerpoint/2010/main" val="1300049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Regulations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28145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Regular and Substantive Interaction</a:t>
            </a:r>
          </a:p>
        </p:txBody>
      </p:sp>
      <p:sp>
        <p:nvSpPr>
          <p:cNvPr id="3" name="Content Placeholder 2"/>
          <p:cNvSpPr>
            <a:spLocks noGrp="1"/>
          </p:cNvSpPr>
          <p:nvPr>
            <p:ph idx="1"/>
          </p:nvPr>
        </p:nvSpPr>
        <p:spPr/>
        <p:txBody>
          <a:bodyPr>
            <a:normAutofit/>
          </a:bodyPr>
          <a:lstStyle/>
          <a:p>
            <a:pPr marL="0" indent="0">
              <a:buNone/>
            </a:pPr>
            <a:r>
              <a:rPr lang="en-US" dirty="0" smtClean="0"/>
              <a:t>Title 5 </a:t>
            </a:r>
            <a:r>
              <a:rPr lang="en-US" dirty="0"/>
              <a:t>§ 55204. Instructor Contact.</a:t>
            </a:r>
          </a:p>
          <a:p>
            <a:r>
              <a:rPr lang="en-US" dirty="0"/>
              <a:t>In addition to the requirements of section 55002 and any locally established requirements applicable to all courses, district governing boards shall ensure that</a:t>
            </a:r>
            <a:r>
              <a:rPr lang="en-US" dirty="0" smtClean="0"/>
              <a:t>:</a:t>
            </a:r>
            <a:br>
              <a:rPr lang="en-US" dirty="0" smtClean="0"/>
            </a:br>
            <a:r>
              <a:rPr lang="en-US" dirty="0" smtClean="0"/>
              <a:t>(</a:t>
            </a:r>
            <a:r>
              <a:rPr lang="en-US" dirty="0"/>
              <a:t>a) </a:t>
            </a:r>
            <a:r>
              <a:rPr lang="en-US" i="1" dirty="0"/>
              <a:t>Any portion of a course conducted through distance education </a:t>
            </a:r>
            <a:r>
              <a:rPr lang="en-US" b="1" i="1" dirty="0" smtClean="0">
                <a:solidFill>
                  <a:srgbClr val="C00000"/>
                </a:solidFill>
              </a:rPr>
              <a:t>includes regular effective contact between instructor and students</a:t>
            </a:r>
            <a:r>
              <a:rPr lang="en-US" i="1" dirty="0" smtClean="0"/>
              <a:t>,</a:t>
            </a:r>
            <a:r>
              <a:rPr lang="en-US" dirty="0" smtClean="0"/>
              <a:t> </a:t>
            </a:r>
            <a:r>
              <a:rPr lang="en-US" dirty="0"/>
              <a:t>through group or individual meetings, orientation and review sessions, supplemental seminar or study sessions, field trips, library workshops, telephone contact, correspondence, voice mail, e-mail, or other activities</a:t>
            </a:r>
            <a:r>
              <a:rPr lang="en-US" dirty="0" smtClean="0"/>
              <a:t>.</a:t>
            </a:r>
          </a:p>
        </p:txBody>
      </p:sp>
    </p:spTree>
    <p:extLst>
      <p:ext uri="{BB962C8B-B14F-4D97-AF65-F5344CB8AC3E}">
        <p14:creationId xmlns:p14="http://schemas.microsoft.com/office/powerpoint/2010/main" val="14355908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Approval of Online Courses</a:t>
            </a:r>
            <a:endParaRPr lang="en-US" dirty="0"/>
          </a:p>
        </p:txBody>
      </p:sp>
      <p:sp>
        <p:nvSpPr>
          <p:cNvPr id="3" name="Content Placeholder 2"/>
          <p:cNvSpPr>
            <a:spLocks noGrp="1"/>
          </p:cNvSpPr>
          <p:nvPr>
            <p:ph idx="1"/>
          </p:nvPr>
        </p:nvSpPr>
        <p:spPr/>
        <p:txBody>
          <a:bodyPr/>
          <a:lstStyle/>
          <a:p>
            <a:r>
              <a:rPr lang="en-US" dirty="0"/>
              <a:t>All courses offered as distance education (be they fully online or hybrid) </a:t>
            </a:r>
            <a:r>
              <a:rPr lang="en-US" b="1" dirty="0">
                <a:solidFill>
                  <a:srgbClr val="C00000"/>
                </a:solidFill>
              </a:rPr>
              <a:t>must have separate approval</a:t>
            </a:r>
            <a:r>
              <a:rPr lang="en-US" dirty="0"/>
              <a:t>:</a:t>
            </a:r>
          </a:p>
          <a:p>
            <a:pPr marL="457200" lvl="3">
              <a:buSzPct val="85000"/>
            </a:pPr>
            <a:r>
              <a:rPr lang="en-US" sz="2200" dirty="0"/>
              <a:t>If any portion of the instruction in a proposed or existing course or course section is designed to be provided through distance education in lieu of face-to-face interaction between instructor and student, the course shall be separately reviewed and approved according to the district's adopted course approval procedures. </a:t>
            </a:r>
          </a:p>
          <a:p>
            <a:pPr marL="182880" lvl="2">
              <a:buSzPct val="85000"/>
            </a:pPr>
            <a:endParaRPr lang="en-US" sz="2400" dirty="0" smtClean="0"/>
          </a:p>
          <a:p>
            <a:pPr marL="182880" lvl="2">
              <a:buSzPct val="85000"/>
            </a:pPr>
            <a:endParaRPr lang="en-US" sz="2400" dirty="0"/>
          </a:p>
          <a:p>
            <a:pPr marL="182880" lvl="2">
              <a:buSzPct val="85000"/>
            </a:pPr>
            <a:r>
              <a:rPr lang="en-US" sz="2400" dirty="0" smtClean="0"/>
              <a:t>Reference: CA Ed Code Sections 66700, 70901</a:t>
            </a:r>
            <a:r>
              <a:rPr lang="en-US" sz="2400" dirty="0"/>
              <a:t>, </a:t>
            </a:r>
            <a:r>
              <a:rPr lang="en-US" sz="2400" dirty="0" smtClean="0"/>
              <a:t>70902</a:t>
            </a:r>
            <a:endParaRPr lang="en-US" dirty="0"/>
          </a:p>
        </p:txBody>
      </p:sp>
    </p:spTree>
    <p:extLst>
      <p:ext uri="{BB962C8B-B14F-4D97-AF65-F5344CB8AC3E}">
        <p14:creationId xmlns:p14="http://schemas.microsoft.com/office/powerpoint/2010/main" val="311586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GUIDELINES - PCAH</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55187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Background / Need</a:t>
            </a:r>
          </a:p>
          <a:p>
            <a:r>
              <a:rPr lang="en-US" dirty="0" smtClean="0"/>
              <a:t>Distance education defined</a:t>
            </a:r>
          </a:p>
          <a:p>
            <a:r>
              <a:rPr lang="en-US" dirty="0" smtClean="0"/>
              <a:t>Guidelines – CCCCO PCAH (6</a:t>
            </a:r>
            <a:r>
              <a:rPr lang="en-US" baseline="30000" dirty="0" smtClean="0"/>
              <a:t>th</a:t>
            </a:r>
            <a:r>
              <a:rPr lang="en-US" dirty="0" smtClean="0"/>
              <a:t> </a:t>
            </a:r>
            <a:r>
              <a:rPr lang="en-US" dirty="0" err="1" smtClean="0"/>
              <a:t>ed</a:t>
            </a:r>
            <a:r>
              <a:rPr lang="en-US" dirty="0" smtClean="0"/>
              <a:t>)</a:t>
            </a:r>
          </a:p>
          <a:p>
            <a:r>
              <a:rPr lang="en-US" dirty="0" smtClean="0"/>
              <a:t>Guidelines – CCCCO DE Guidelines (2008)</a:t>
            </a:r>
          </a:p>
          <a:p>
            <a:r>
              <a:rPr lang="en-US" dirty="0" smtClean="0"/>
              <a:t>Guidelines – CCCCO Attendance Accounting Manual</a:t>
            </a:r>
          </a:p>
          <a:p>
            <a:r>
              <a:rPr lang="en-US" dirty="0" smtClean="0"/>
              <a:t>Examples </a:t>
            </a:r>
            <a:endParaRPr lang="en-US" dirty="0"/>
          </a:p>
        </p:txBody>
      </p:sp>
    </p:spTree>
    <p:extLst>
      <p:ext uri="{BB962C8B-B14F-4D97-AF65-F5344CB8AC3E}">
        <p14:creationId xmlns:p14="http://schemas.microsoft.com/office/powerpoint/2010/main" val="10782786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PCAH</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hlinkClick r:id="rId2"/>
              </a:rPr>
              <a:t>Program and Course Approval Handbook</a:t>
            </a:r>
            <a:r>
              <a:rPr lang="en-US" dirty="0" smtClean="0"/>
              <a:t>, 6</a:t>
            </a:r>
            <a:r>
              <a:rPr lang="en-US" baseline="30000" dirty="0" smtClean="0"/>
              <a:t>th</a:t>
            </a:r>
            <a:r>
              <a:rPr lang="en-US" dirty="0" smtClean="0"/>
              <a:t> ed.</a:t>
            </a:r>
          </a:p>
          <a:p>
            <a:pPr marL="0" indent="0">
              <a:buNone/>
            </a:pPr>
            <a:r>
              <a:rPr lang="en-US" dirty="0" smtClean="0"/>
              <a:t>Section II. C. 7. Noncredit Distance Education (p. 113)</a:t>
            </a:r>
          </a:p>
          <a:p>
            <a:endParaRPr lang="en-US" dirty="0" smtClean="0"/>
          </a:p>
          <a:p>
            <a:pPr marL="0" indent="0">
              <a:buNone/>
            </a:pPr>
            <a:r>
              <a:rPr lang="en-US" dirty="0"/>
              <a:t>Pursuant to title 5, sections 55200-55205, and 58003.1(f)(2), noncredit courses may be offered </a:t>
            </a:r>
            <a:r>
              <a:rPr lang="en-US" dirty="0" smtClean="0"/>
              <a:t>via </a:t>
            </a:r>
            <a:r>
              <a:rPr lang="en-US" dirty="0"/>
              <a:t>distance education. Title 5, sections 55200-55205, specifies that </a:t>
            </a:r>
            <a:r>
              <a:rPr lang="en-US" dirty="0">
                <a:solidFill>
                  <a:srgbClr val="C00000"/>
                </a:solidFill>
              </a:rPr>
              <a:t>course </a:t>
            </a:r>
            <a:r>
              <a:rPr lang="en-US" dirty="0" smtClean="0">
                <a:solidFill>
                  <a:srgbClr val="C00000"/>
                </a:solidFill>
              </a:rPr>
              <a:t>quality standards apply </a:t>
            </a:r>
            <a:r>
              <a:rPr lang="en-US" dirty="0">
                <a:solidFill>
                  <a:srgbClr val="C00000"/>
                </a:solidFill>
              </a:rPr>
              <a:t>to distance education in the same manner as for regular classroom courses</a:t>
            </a:r>
            <a:r>
              <a:rPr lang="en-US" dirty="0"/>
              <a:t>, and that each course delivered via distance education </a:t>
            </a:r>
            <a:r>
              <a:rPr lang="en-US" dirty="0">
                <a:solidFill>
                  <a:srgbClr val="C00000"/>
                </a:solidFill>
              </a:rPr>
              <a:t>must be separately approved </a:t>
            </a:r>
            <a:r>
              <a:rPr lang="en-US" dirty="0"/>
              <a:t>as such through local curriculum approval processes. In addition, the </a:t>
            </a:r>
            <a:r>
              <a:rPr lang="en-US" dirty="0">
                <a:solidFill>
                  <a:srgbClr val="C00000"/>
                </a:solidFill>
              </a:rPr>
              <a:t>regulations require regular effective contact between instructors and students</a:t>
            </a:r>
            <a:r>
              <a:rPr lang="en-US" dirty="0"/>
              <a:t>. Title 5, section 58003.1(f)(2), specifies the attendance accounting method for noncredit courses offered via distance education. </a:t>
            </a:r>
          </a:p>
          <a:p>
            <a:endParaRPr lang="en-US" dirty="0"/>
          </a:p>
          <a:p>
            <a:endParaRPr lang="en-US" dirty="0"/>
          </a:p>
        </p:txBody>
      </p:sp>
    </p:spTree>
    <p:extLst>
      <p:ext uri="{BB962C8B-B14F-4D97-AF65-F5344CB8AC3E}">
        <p14:creationId xmlns:p14="http://schemas.microsoft.com/office/powerpoint/2010/main" val="1300439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GUIDELINES – Distance education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50177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 Guidelines</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CCCCO Distance Education Guidelines</a:t>
            </a:r>
            <a:r>
              <a:rPr lang="en-US" dirty="0" smtClean="0"/>
              <a:t>, 2008 Omnibus Noncredit DE Courses, pages </a:t>
            </a:r>
            <a:r>
              <a:rPr lang="en-US" dirty="0" smtClean="0"/>
              <a:t>10-11</a:t>
            </a:r>
            <a:endParaRPr lang="en-US" dirty="0" smtClean="0"/>
          </a:p>
          <a:p>
            <a:r>
              <a:rPr lang="en-US" dirty="0" smtClean="0"/>
              <a:t>§58003.1 Full-Time Equivalent Student; Computation</a:t>
            </a:r>
          </a:p>
          <a:p>
            <a:r>
              <a:rPr lang="en-US" dirty="0" smtClean="0"/>
              <a:t>§55204 </a:t>
            </a:r>
            <a:r>
              <a:rPr lang="en-US" dirty="0" smtClean="0"/>
              <a:t>Instructor Contact (within 58003.1 (f)(2))</a:t>
            </a:r>
          </a:p>
          <a:p>
            <a:r>
              <a:rPr lang="en-US" dirty="0" smtClean="0"/>
              <a:t>§55234 Student Progress </a:t>
            </a:r>
            <a:r>
              <a:rPr lang="en-US" dirty="0"/>
              <a:t>(within 58003.1 (f)(2</a:t>
            </a:r>
            <a:r>
              <a:rPr lang="en-US" dirty="0" smtClean="0"/>
              <a:t>))</a:t>
            </a:r>
          </a:p>
          <a:p>
            <a:endParaRPr lang="en-US" dirty="0"/>
          </a:p>
          <a:p>
            <a:endParaRPr lang="en-US" dirty="0"/>
          </a:p>
          <a:p>
            <a:endParaRPr lang="en-US" dirty="0"/>
          </a:p>
        </p:txBody>
      </p:sp>
    </p:spTree>
    <p:extLst>
      <p:ext uri="{BB962C8B-B14F-4D97-AF65-F5344CB8AC3E}">
        <p14:creationId xmlns:p14="http://schemas.microsoft.com/office/powerpoint/2010/main" val="15536179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 Guidelines</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2"/>
              </a:rPr>
              <a:t>CCCCO Distance Education Guidelines</a:t>
            </a:r>
            <a:r>
              <a:rPr lang="en-US" dirty="0" smtClean="0"/>
              <a:t>, 2008 Omnibus Noncredit DE Courses, pages 15-17</a:t>
            </a:r>
          </a:p>
          <a:p>
            <a:r>
              <a:rPr lang="en-US" dirty="0" smtClean="0"/>
              <a:t>§58006</a:t>
            </a:r>
            <a:r>
              <a:rPr lang="en-US" dirty="0"/>
              <a:t>. Application of Actual Student Contact Hours of Attendance </a:t>
            </a:r>
            <a:r>
              <a:rPr lang="en-US" dirty="0" smtClean="0"/>
              <a:t>Procedure</a:t>
            </a:r>
          </a:p>
          <a:p>
            <a:r>
              <a:rPr lang="en-US" dirty="0" smtClean="0"/>
              <a:t>§58007</a:t>
            </a:r>
            <a:r>
              <a:rPr lang="en-US" dirty="0"/>
              <a:t>. Noncredit Courses </a:t>
            </a:r>
          </a:p>
          <a:p>
            <a:r>
              <a:rPr lang="en-US" dirty="0" smtClean="0"/>
              <a:t>§58009</a:t>
            </a:r>
            <a:r>
              <a:rPr lang="en-US" dirty="0"/>
              <a:t>. Application of Alternate Attendance Procedure for Independent Study, Work-Experience and Certain Distance Education Courses </a:t>
            </a:r>
          </a:p>
          <a:p>
            <a:endParaRPr lang="en-US" dirty="0"/>
          </a:p>
          <a:p>
            <a:endParaRPr lang="en-US" dirty="0"/>
          </a:p>
        </p:txBody>
      </p:sp>
    </p:spTree>
    <p:extLst>
      <p:ext uri="{BB962C8B-B14F-4D97-AF65-F5344CB8AC3E}">
        <p14:creationId xmlns:p14="http://schemas.microsoft.com/office/powerpoint/2010/main" val="3491888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GUIDELINES – Attendance Accounting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008565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362" y="533400"/>
            <a:ext cx="8085438" cy="702276"/>
          </a:xfrm>
        </p:spPr>
        <p:txBody>
          <a:bodyPr>
            <a:normAutofit/>
          </a:bodyPr>
          <a:lstStyle/>
          <a:p>
            <a:r>
              <a:rPr lang="en-US" sz="3600" dirty="0" smtClean="0"/>
              <a:t>Noncredit Distance Ed  Computation</a:t>
            </a:r>
            <a:endParaRPr lang="en-US" sz="3600" dirty="0"/>
          </a:p>
        </p:txBody>
      </p:sp>
      <p:sp>
        <p:nvSpPr>
          <p:cNvPr id="3" name="Content Placeholder 2"/>
          <p:cNvSpPr>
            <a:spLocks noGrp="1"/>
          </p:cNvSpPr>
          <p:nvPr>
            <p:ph idx="1"/>
          </p:nvPr>
        </p:nvSpPr>
        <p:spPr>
          <a:xfrm>
            <a:off x="395416" y="1359243"/>
            <a:ext cx="8291384" cy="5117757"/>
          </a:xfrm>
          <a:noFill/>
          <a:effectLst>
            <a:glow rad="228600">
              <a:schemeClr val="accent3">
                <a:satMod val="175000"/>
                <a:alpha val="40000"/>
              </a:schemeClr>
            </a:glow>
          </a:effectLst>
        </p:spPr>
        <p:txBody>
          <a:bodyPr>
            <a:normAutofit lnSpcReduction="10000"/>
          </a:bodyPr>
          <a:lstStyle/>
          <a:p>
            <a:pPr marL="0" indent="0">
              <a:buNone/>
            </a:pPr>
            <a:r>
              <a:rPr lang="en-US" sz="1800" b="1" dirty="0" smtClean="0"/>
              <a:t>Title 5 § 58003.1 (f)(2)(A-D) </a:t>
            </a:r>
          </a:p>
          <a:p>
            <a:pPr marL="0" indent="0">
              <a:buNone/>
            </a:pPr>
            <a:r>
              <a:rPr lang="en-US" sz="1800" b="1" dirty="0" smtClean="0"/>
              <a:t> </a:t>
            </a:r>
            <a:r>
              <a:rPr lang="en-US" sz="1800" dirty="0" smtClean="0"/>
              <a:t>For noncredit course sections covered by this subdivision, for purposes of computing full-time equivalent student only, weekly student contact hours shall be derived by </a:t>
            </a:r>
            <a:r>
              <a:rPr lang="en-US" sz="1800" dirty="0" smtClean="0">
                <a:ln w="0"/>
                <a:solidFill>
                  <a:schemeClr val="accent1"/>
                </a:solidFill>
                <a:effectLst>
                  <a:outerShdw blurRad="38100" dist="25400" dir="5400000" algn="ctr" rotWithShape="0">
                    <a:srgbClr val="6E747A">
                      <a:alpha val="43000"/>
                    </a:srgbClr>
                  </a:outerShdw>
                </a:effectLst>
              </a:rPr>
              <a:t>counting the total hours of instruction or programming received by the students, plus instructor contact as defined in sections 55204 or 55234, plus outside-of-class work expected as noted in the course outline of record and approved by the curriculum committee, and dividing the total number of hours for the course thus derived by 54. </a:t>
            </a:r>
            <a:r>
              <a:rPr lang="en-US" sz="1800" dirty="0" smtClean="0"/>
              <a:t>Hours of instruction or programming received shall be independently verified by the instructor using a method or procedure approved by the district according to policies adopted by the local governing board as required by section 5803. Full-time equivalent student for such noncredit course sections shall be computed by:</a:t>
            </a:r>
          </a:p>
          <a:p>
            <a:pPr marL="0" indent="0">
              <a:buNone/>
            </a:pPr>
            <a:r>
              <a:rPr lang="en-US" sz="1800" dirty="0" smtClean="0"/>
              <a:t>(A) </a:t>
            </a:r>
            <a:r>
              <a:rPr lang="en-US" sz="1800" dirty="0" smtClean="0">
                <a:ln w="0"/>
                <a:solidFill>
                  <a:schemeClr val="accent1"/>
                </a:solidFill>
                <a:effectLst>
                  <a:outerShdw blurRad="38100" dist="25400" dir="5400000" algn="ctr" rotWithShape="0">
                    <a:srgbClr val="6E747A">
                      <a:alpha val="43000"/>
                    </a:srgbClr>
                  </a:outerShdw>
                </a:effectLst>
              </a:rPr>
              <a:t>Multiplying the average of the number of students actively enrolled in the section as of each census date (those dates nearest to 1/5</a:t>
            </a:r>
            <a:r>
              <a:rPr lang="en-US" sz="1800" baseline="30000" dirty="0" smtClean="0">
                <a:ln w="0"/>
                <a:solidFill>
                  <a:schemeClr val="accent1"/>
                </a:solidFill>
                <a:effectLst>
                  <a:outerShdw blurRad="38100" dist="25400" dir="5400000" algn="ctr" rotWithShape="0">
                    <a:srgbClr val="6E747A">
                      <a:alpha val="43000"/>
                    </a:srgbClr>
                  </a:outerShdw>
                </a:effectLst>
              </a:rPr>
              <a:t>th</a:t>
            </a:r>
            <a:r>
              <a:rPr lang="en-US" sz="1800" dirty="0" smtClean="0">
                <a:ln w="0"/>
                <a:solidFill>
                  <a:schemeClr val="accent1"/>
                </a:solidFill>
                <a:effectLst>
                  <a:outerShdw blurRad="38100" dist="25400" dir="5400000" algn="ctr" rotWithShape="0">
                    <a:srgbClr val="6E747A">
                      <a:alpha val="43000"/>
                    </a:srgbClr>
                  </a:outerShdw>
                </a:effectLst>
              </a:rPr>
              <a:t> and 3/5ths of the length of the course section)</a:t>
            </a:r>
            <a:r>
              <a:rPr lang="en-US" sz="1800" dirty="0" smtClean="0"/>
              <a:t> by</a:t>
            </a:r>
          </a:p>
          <a:p>
            <a:pPr marL="0" indent="0">
              <a:buNone/>
            </a:pPr>
            <a:r>
              <a:rPr lang="en-US" sz="1800" dirty="0" smtClean="0"/>
              <a:t>(B) the weekly student contact hours as derived above in this section, by</a:t>
            </a:r>
          </a:p>
          <a:p>
            <a:pPr marL="0" indent="0">
              <a:buNone/>
            </a:pPr>
            <a:r>
              <a:rPr lang="en-US" sz="1800" dirty="0" smtClean="0"/>
              <a:t>(C) the primary term length multiplier of 17.5, and</a:t>
            </a:r>
          </a:p>
          <a:p>
            <a:pPr marL="0" indent="0">
              <a:buNone/>
            </a:pPr>
            <a:r>
              <a:rPr lang="en-US" sz="1800" dirty="0" smtClean="0"/>
              <a:t>(D) dividing by 525</a:t>
            </a:r>
          </a:p>
          <a:p>
            <a:pPr marL="0" indent="0">
              <a:buNone/>
            </a:pPr>
            <a:endParaRPr lang="en-US" sz="1800" dirty="0" smtClean="0"/>
          </a:p>
          <a:p>
            <a:pPr marL="0" indent="0">
              <a:buNone/>
            </a:pPr>
            <a:endParaRPr lang="en-US" sz="1800" dirty="0" smtClean="0"/>
          </a:p>
          <a:p>
            <a:pPr marL="0" indent="0">
              <a:buNone/>
            </a:pPr>
            <a:endParaRPr lang="en-US" sz="1800" dirty="0" smtClean="0"/>
          </a:p>
          <a:p>
            <a:endParaRPr lang="en-US" sz="1800" dirty="0" smtClean="0"/>
          </a:p>
          <a:p>
            <a:endParaRPr lang="en-US" dirty="0"/>
          </a:p>
        </p:txBody>
      </p:sp>
    </p:spTree>
    <p:extLst>
      <p:ext uri="{BB962C8B-B14F-4D97-AF65-F5344CB8AC3E}">
        <p14:creationId xmlns:p14="http://schemas.microsoft.com/office/powerpoint/2010/main" val="4027175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SAAM</a:t>
            </a:r>
            <a:endParaRPr lang="en-US" dirty="0"/>
          </a:p>
        </p:txBody>
      </p:sp>
      <p:sp>
        <p:nvSpPr>
          <p:cNvPr id="3" name="Content Placeholder 2"/>
          <p:cNvSpPr>
            <a:spLocks noGrp="1"/>
          </p:cNvSpPr>
          <p:nvPr>
            <p:ph idx="1"/>
          </p:nvPr>
        </p:nvSpPr>
        <p:spPr>
          <a:xfrm>
            <a:off x="457200" y="1600200"/>
            <a:ext cx="8553796" cy="4876800"/>
          </a:xfrm>
        </p:spPr>
        <p:txBody>
          <a:bodyPr/>
          <a:lstStyle/>
          <a:p>
            <a:pPr marL="0" indent="0">
              <a:buNone/>
            </a:pPr>
            <a:r>
              <a:rPr lang="en-US" dirty="0" smtClean="0">
                <a:hlinkClick r:id="rId2"/>
              </a:rPr>
              <a:t>Student Attendance Accounting Manual, Ch. 3 </a:t>
            </a:r>
            <a:r>
              <a:rPr lang="en-US" dirty="0" smtClean="0"/>
              <a:t>(Attendance)</a:t>
            </a:r>
          </a:p>
          <a:p>
            <a:pPr marL="0" indent="0">
              <a:buNone/>
            </a:pPr>
            <a:r>
              <a:rPr lang="en-US" dirty="0" smtClean="0"/>
              <a:t>Distance Education (Noncredit Courses) section 3.13</a:t>
            </a:r>
          </a:p>
          <a:p>
            <a:endParaRPr lang="en-US" dirty="0" smtClean="0"/>
          </a:p>
          <a:p>
            <a:endParaRPr lang="en-US" dirty="0"/>
          </a:p>
          <a:p>
            <a:endParaRPr lang="en-US" dirty="0" smtClean="0"/>
          </a:p>
          <a:p>
            <a:endParaRPr lang="en-US" dirty="0" smtClean="0"/>
          </a:p>
          <a:p>
            <a:pPr marL="0" indent="0">
              <a:buNone/>
            </a:pPr>
            <a:r>
              <a:rPr lang="en-US" sz="2000" b="1" dirty="0" smtClean="0"/>
              <a:t>NOTE</a:t>
            </a:r>
            <a:r>
              <a:rPr lang="en-US" sz="2000" b="1" dirty="0"/>
              <a:t>: </a:t>
            </a:r>
            <a:r>
              <a:rPr lang="en-US" sz="2000" dirty="0"/>
              <a:t>In the computation of noncredit distance education FTES, the 17.5 used above as a multiplier, is a calculation factor, not a term-length-multiplier. This factor of 17.5 will be applied in the computation of FTES for such courses no matter what length the course may be, or whether a college is on the semester or quarter system. </a:t>
            </a:r>
          </a:p>
          <a:p>
            <a:endParaRPr lang="en-US" dirty="0" smtClean="0"/>
          </a:p>
          <a:p>
            <a:endParaRPr lang="en-US" dirty="0"/>
          </a:p>
        </p:txBody>
      </p:sp>
    </p:spTree>
    <p:extLst>
      <p:ext uri="{BB962C8B-B14F-4D97-AF65-F5344CB8AC3E}">
        <p14:creationId xmlns:p14="http://schemas.microsoft.com/office/powerpoint/2010/main" val="644972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SAAM</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a:t>Calculations of student contact hours and FTES for Noncredit Distance Education: </a:t>
            </a:r>
            <a:endParaRPr lang="en-US" b="1" dirty="0" smtClean="0"/>
          </a:p>
          <a:p>
            <a:pPr marL="0" indent="0">
              <a:buNone/>
            </a:pPr>
            <a:r>
              <a:rPr lang="en-US" b="1" dirty="0" smtClean="0"/>
              <a:t>(</a:t>
            </a:r>
            <a:r>
              <a:rPr lang="en-US" b="1" dirty="0"/>
              <a:t>1) Determine WSCH (factor)(does not include student count): </a:t>
            </a:r>
          </a:p>
          <a:p>
            <a:pPr marL="0" indent="0">
              <a:buNone/>
            </a:pPr>
            <a:r>
              <a:rPr lang="en-US" b="1" dirty="0"/>
              <a:t>EXAMPLE: </a:t>
            </a:r>
            <a:endParaRPr lang="en-US" dirty="0"/>
          </a:p>
          <a:p>
            <a:r>
              <a:rPr lang="en-US" dirty="0" smtClean="0"/>
              <a:t>5.0 </a:t>
            </a:r>
            <a:r>
              <a:rPr lang="en-US" dirty="0" err="1" smtClean="0"/>
              <a:t>hrs</a:t>
            </a:r>
            <a:r>
              <a:rPr lang="en-US" dirty="0" smtClean="0"/>
              <a:t>/</a:t>
            </a:r>
            <a:r>
              <a:rPr lang="en-US" dirty="0" err="1" smtClean="0"/>
              <a:t>wk</a:t>
            </a:r>
            <a:r>
              <a:rPr lang="en-US" dirty="0" smtClean="0"/>
              <a:t> Instruction</a:t>
            </a:r>
          </a:p>
          <a:p>
            <a:r>
              <a:rPr lang="en-US" dirty="0" smtClean="0"/>
              <a:t>10.0 </a:t>
            </a:r>
            <a:r>
              <a:rPr lang="en-US" dirty="0" err="1" smtClean="0"/>
              <a:t>hrs</a:t>
            </a:r>
            <a:r>
              <a:rPr lang="en-US" dirty="0" smtClean="0"/>
              <a:t>/</a:t>
            </a:r>
            <a:r>
              <a:rPr lang="en-US" dirty="0" err="1" smtClean="0"/>
              <a:t>wk</a:t>
            </a:r>
            <a:r>
              <a:rPr lang="en-US" dirty="0" smtClean="0"/>
              <a:t> Outside study</a:t>
            </a:r>
            <a:endParaRPr lang="en-US" dirty="0"/>
          </a:p>
          <a:p>
            <a:r>
              <a:rPr lang="en-US" dirty="0" smtClean="0"/>
              <a:t>0.5 </a:t>
            </a:r>
            <a:r>
              <a:rPr lang="en-US" dirty="0" err="1" smtClean="0"/>
              <a:t>hrs</a:t>
            </a:r>
            <a:r>
              <a:rPr lang="en-US" dirty="0" smtClean="0"/>
              <a:t>/</a:t>
            </a:r>
            <a:r>
              <a:rPr lang="en-US" dirty="0" err="1" smtClean="0"/>
              <a:t>wk</a:t>
            </a:r>
            <a:r>
              <a:rPr lang="en-US" dirty="0" smtClean="0"/>
              <a:t> Meeting with instructor </a:t>
            </a:r>
          </a:p>
          <a:p>
            <a:r>
              <a:rPr lang="en-US" dirty="0" smtClean="0"/>
              <a:t>15.5 </a:t>
            </a:r>
            <a:r>
              <a:rPr lang="en-US" dirty="0" err="1" smtClean="0"/>
              <a:t>hrs</a:t>
            </a:r>
            <a:r>
              <a:rPr lang="en-US" dirty="0" smtClean="0"/>
              <a:t>/</a:t>
            </a:r>
            <a:r>
              <a:rPr lang="en-US" dirty="0" err="1" smtClean="0"/>
              <a:t>wk</a:t>
            </a:r>
            <a:r>
              <a:rPr lang="en-US" dirty="0"/>
              <a:t>* </a:t>
            </a:r>
            <a:r>
              <a:rPr lang="en-US" dirty="0" smtClean="0"/>
              <a:t>Total</a:t>
            </a:r>
            <a:endParaRPr lang="en-US" dirty="0"/>
          </a:p>
          <a:p>
            <a:endParaRPr lang="en-US" dirty="0" smtClean="0"/>
          </a:p>
          <a:p>
            <a:r>
              <a:rPr lang="en-US" dirty="0" smtClean="0"/>
              <a:t>*</a:t>
            </a:r>
            <a:r>
              <a:rPr lang="en-US" dirty="0"/>
              <a:t>15.5 hours x 6 weeks (length) = 93 total hours </a:t>
            </a:r>
          </a:p>
          <a:p>
            <a:r>
              <a:rPr lang="en-US" dirty="0"/>
              <a:t>93 hours </a:t>
            </a:r>
            <a:r>
              <a:rPr lang="en-US" dirty="0" smtClean="0"/>
              <a:t>/ </a:t>
            </a:r>
            <a:r>
              <a:rPr lang="en-US" dirty="0"/>
              <a:t>54 (instructional measure) </a:t>
            </a:r>
            <a:r>
              <a:rPr lang="en-US" b="1" dirty="0"/>
              <a:t>= 1.722 (WSCH Factor</a:t>
            </a:r>
            <a:r>
              <a:rPr lang="en-US" b="1" dirty="0" smtClean="0"/>
              <a:t>)</a:t>
            </a:r>
            <a:endParaRPr lang="en-US" dirty="0"/>
          </a:p>
          <a:p>
            <a:endParaRPr lang="en-US" b="1" dirty="0" smtClean="0"/>
          </a:p>
          <a:p>
            <a:endParaRPr lang="en-US" dirty="0"/>
          </a:p>
        </p:txBody>
      </p:sp>
      <p:cxnSp>
        <p:nvCxnSpPr>
          <p:cNvPr id="5" name="Straight Connector 4"/>
          <p:cNvCxnSpPr/>
          <p:nvPr/>
        </p:nvCxnSpPr>
        <p:spPr>
          <a:xfrm>
            <a:off x="457200" y="4671753"/>
            <a:ext cx="1753985" cy="1662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81640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SAAM</a:t>
            </a:r>
            <a:endParaRPr lang="en-US" dirty="0"/>
          </a:p>
        </p:txBody>
      </p:sp>
      <p:sp>
        <p:nvSpPr>
          <p:cNvPr id="3" name="Content Placeholder 2"/>
          <p:cNvSpPr>
            <a:spLocks noGrp="1"/>
          </p:cNvSpPr>
          <p:nvPr>
            <p:ph idx="1"/>
          </p:nvPr>
        </p:nvSpPr>
        <p:spPr/>
        <p:txBody>
          <a:bodyPr>
            <a:normAutofit/>
          </a:bodyPr>
          <a:lstStyle/>
          <a:p>
            <a:pPr marL="0" indent="0">
              <a:buNone/>
            </a:pPr>
            <a:r>
              <a:rPr lang="en-US" b="1" dirty="0"/>
              <a:t>(2) Calculate FTES:</a:t>
            </a:r>
            <a:endParaRPr lang="en-US" b="1" dirty="0" smtClean="0"/>
          </a:p>
          <a:p>
            <a:pPr marL="0" indent="0">
              <a:buNone/>
            </a:pPr>
            <a:r>
              <a:rPr lang="en-US" b="1" dirty="0" smtClean="0"/>
              <a:t>EXAMPLE</a:t>
            </a:r>
            <a:r>
              <a:rPr lang="en-US" b="1" dirty="0"/>
              <a:t>: </a:t>
            </a:r>
            <a:endParaRPr lang="en-US" dirty="0"/>
          </a:p>
          <a:p>
            <a:r>
              <a:rPr lang="en-US" sz="2000" dirty="0"/>
              <a:t>First Census: (at 1/5 point) 24 students actively enrolled</a:t>
            </a:r>
            <a:br>
              <a:rPr lang="en-US" sz="2000" dirty="0"/>
            </a:br>
            <a:r>
              <a:rPr lang="en-US" sz="2000" dirty="0"/>
              <a:t>1.722 (WSCH Factor) x 24 students x 17.5 = 723.24 </a:t>
            </a:r>
          </a:p>
          <a:p>
            <a:r>
              <a:rPr lang="en-US" sz="2000" dirty="0"/>
              <a:t>Student Contact Hours Second Census: (at 3/5 point) 20 students actively enrolled</a:t>
            </a:r>
            <a:br>
              <a:rPr lang="en-US" sz="2000" dirty="0"/>
            </a:br>
            <a:r>
              <a:rPr lang="en-US" sz="2000" dirty="0"/>
              <a:t>1.722 (WSCH Factor) x 20 students x 17.5 = 602.70 Student Contact Hours </a:t>
            </a:r>
          </a:p>
          <a:p>
            <a:r>
              <a:rPr lang="en-US" sz="2000" dirty="0"/>
              <a:t>The average of the first and second census Student Contact Hours, divided by 525 equals the FTES: </a:t>
            </a:r>
          </a:p>
          <a:p>
            <a:r>
              <a:rPr lang="en-US" sz="2000" dirty="0"/>
              <a:t>(723.24 + 602.70) / 2 = 662.97 / 525 = 1.26 FTES </a:t>
            </a:r>
          </a:p>
          <a:p>
            <a:endParaRPr lang="en-US" b="1" dirty="0"/>
          </a:p>
        </p:txBody>
      </p:sp>
    </p:spTree>
    <p:extLst>
      <p:ext uri="{BB962C8B-B14F-4D97-AF65-F5344CB8AC3E}">
        <p14:creationId xmlns:p14="http://schemas.microsoft.com/office/powerpoint/2010/main" val="2936402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35733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240312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Diego Continuing Education</a:t>
            </a:r>
            <a:endParaRPr lang="en-US" dirty="0"/>
          </a:p>
        </p:txBody>
      </p:sp>
      <p:sp>
        <p:nvSpPr>
          <p:cNvPr id="3" name="Content Placeholder 2"/>
          <p:cNvSpPr>
            <a:spLocks noGrp="1"/>
          </p:cNvSpPr>
          <p:nvPr>
            <p:ph idx="1"/>
          </p:nvPr>
        </p:nvSpPr>
        <p:spPr>
          <a:xfrm>
            <a:off x="457200" y="1377778"/>
            <a:ext cx="8229600" cy="4876800"/>
          </a:xfrm>
        </p:spPr>
        <p:txBody>
          <a:bodyPr>
            <a:normAutofit fontScale="92500"/>
          </a:bodyPr>
          <a:lstStyle/>
          <a:p>
            <a:pPr marL="0" indent="0">
              <a:buNone/>
            </a:pPr>
            <a:endParaRPr lang="en-US" dirty="0" smtClean="0"/>
          </a:p>
          <a:p>
            <a:pPr marL="0" indent="0">
              <a:buNone/>
            </a:pPr>
            <a:r>
              <a:rPr lang="en-US" dirty="0" smtClean="0"/>
              <a:t>Noncredit Distance Ed courses offered Summer 2018</a:t>
            </a:r>
            <a:r>
              <a:rPr lang="en-US" b="1" dirty="0" smtClean="0"/>
              <a:t>*</a:t>
            </a:r>
          </a:p>
          <a:p>
            <a:pPr marL="0" indent="0">
              <a:buNone/>
            </a:pPr>
            <a:endParaRPr lang="en-US" sz="1600" dirty="0" smtClean="0"/>
          </a:p>
          <a:p>
            <a:r>
              <a:rPr lang="en-US" sz="1800" b="1" dirty="0" smtClean="0"/>
              <a:t>Business</a:t>
            </a:r>
            <a:r>
              <a:rPr lang="en-US" sz="1800" dirty="0" smtClean="0"/>
              <a:t>:  Beginning Accounting, Intermediate Accounting, </a:t>
            </a:r>
            <a:r>
              <a:rPr lang="en-US" sz="1800" dirty="0" err="1" smtClean="0"/>
              <a:t>Quickbooks</a:t>
            </a:r>
            <a:r>
              <a:rPr lang="en-US" sz="1800" dirty="0" smtClean="0"/>
              <a:t>, Word Beginning, Excel Comprehensive, Social Media for Small Business, Photoshop Online, Word Press Intro, Front End Web Development, PHP for Front End Designers, Search Engine Optimization, Intro to Database Management,  Database Programming with Python, Java Script-Practical Application, Electronic Info Management, Engine/Electrical Performance.</a:t>
            </a:r>
          </a:p>
          <a:p>
            <a:endParaRPr lang="en-US" sz="1800" dirty="0"/>
          </a:p>
          <a:p>
            <a:r>
              <a:rPr lang="en-US" sz="1800" b="1" dirty="0" smtClean="0"/>
              <a:t>Older Adults: </a:t>
            </a:r>
            <a:r>
              <a:rPr lang="en-US" sz="1800" dirty="0" smtClean="0"/>
              <a:t>Health Education for Older Adults: Brain Fitness, Music Appreciation for Older Adults, Retirement Living: Communicating with Technology</a:t>
            </a:r>
          </a:p>
          <a:p>
            <a:endParaRPr lang="en-US" sz="1800" b="1" dirty="0"/>
          </a:p>
          <a:p>
            <a:r>
              <a:rPr lang="en-US" sz="1800" b="1" dirty="0" smtClean="0"/>
              <a:t>ESL: </a:t>
            </a:r>
            <a:r>
              <a:rPr lang="en-US" sz="1800" dirty="0" smtClean="0"/>
              <a:t>ESL Beginning High/Intermediate, ESL Advanced High</a:t>
            </a:r>
            <a:endParaRPr lang="en-US" sz="1800" b="1" dirty="0" smtClean="0"/>
          </a:p>
          <a:p>
            <a:pPr marL="0" indent="0">
              <a:buNone/>
            </a:pPr>
            <a:endParaRPr lang="en-US" sz="1800" dirty="0"/>
          </a:p>
          <a:p>
            <a:pPr marL="0" indent="0">
              <a:buNone/>
            </a:pPr>
            <a:r>
              <a:rPr lang="en-US" sz="1800" dirty="0" smtClean="0"/>
              <a:t>*most classes require mandatory onsite registration</a:t>
            </a:r>
            <a:endParaRPr lang="en-US" sz="1800" dirty="0"/>
          </a:p>
          <a:p>
            <a:pPr marL="0" indent="0">
              <a:buNone/>
            </a:pPr>
            <a:endParaRPr lang="en-US" sz="1800" dirty="0" smtClean="0"/>
          </a:p>
        </p:txBody>
      </p:sp>
    </p:spTree>
    <p:extLst>
      <p:ext uri="{BB962C8B-B14F-4D97-AF65-F5344CB8AC3E}">
        <p14:creationId xmlns:p14="http://schemas.microsoft.com/office/powerpoint/2010/main" val="17531768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a:xfrm>
            <a:off x="685800" y="3505199"/>
            <a:ext cx="7848600" cy="3166534"/>
          </a:xfrm>
        </p:spPr>
        <p:txBody>
          <a:bodyPr>
            <a:normAutofit/>
          </a:bodyPr>
          <a:lstStyle/>
          <a:p>
            <a:r>
              <a:rPr lang="en-US" sz="5400" dirty="0" smtClean="0"/>
              <a:t>Thank you!</a:t>
            </a:r>
          </a:p>
          <a:p>
            <a:endParaRPr lang="en-US" dirty="0"/>
          </a:p>
          <a:p>
            <a:r>
              <a:rPr lang="en-US" dirty="0" smtClean="0"/>
              <a:t>Cheryl </a:t>
            </a:r>
            <a:r>
              <a:rPr lang="en-US" dirty="0" err="1" smtClean="0"/>
              <a:t>Aschenbach</a:t>
            </a:r>
            <a:r>
              <a:rPr lang="en-US" dirty="0" smtClean="0"/>
              <a:t>    </a:t>
            </a:r>
            <a:r>
              <a:rPr lang="en-US" dirty="0" smtClean="0">
                <a:hlinkClick r:id="rId2"/>
              </a:rPr>
              <a:t>caschenbach@lassencollege.edu</a:t>
            </a:r>
            <a:endParaRPr lang="en-US" dirty="0"/>
          </a:p>
          <a:p>
            <a:r>
              <a:rPr lang="en-US" dirty="0" smtClean="0"/>
              <a:t>Conan McKay    </a:t>
            </a:r>
            <a:r>
              <a:rPr lang="en-US" dirty="0" smtClean="0">
                <a:hlinkClick r:id="rId3"/>
              </a:rPr>
              <a:t>cmckay@mendocino.edu</a:t>
            </a:r>
            <a:endParaRPr lang="en-US" dirty="0" smtClean="0"/>
          </a:p>
          <a:p>
            <a:r>
              <a:rPr lang="en-US" dirty="0" smtClean="0"/>
              <a:t>Jan Young    </a:t>
            </a:r>
            <a:r>
              <a:rPr lang="en-US" dirty="0" smtClean="0">
                <a:hlinkClick r:id="rId4"/>
              </a:rPr>
              <a:t>jyoung@glendale.edu</a:t>
            </a:r>
            <a:endParaRPr lang="en-US" dirty="0" smtClean="0"/>
          </a:p>
          <a:p>
            <a:r>
              <a:rPr lang="en-US" dirty="0" smtClean="0"/>
              <a:t>ASCCC  </a:t>
            </a:r>
            <a:r>
              <a:rPr lang="en-US" dirty="0" smtClean="0">
                <a:hlinkClick r:id="rId5"/>
              </a:rPr>
              <a:t>info@asccc.org</a:t>
            </a:r>
            <a:endParaRPr lang="en-US" dirty="0" smtClean="0"/>
          </a:p>
          <a:p>
            <a:endParaRPr lang="en-US" dirty="0"/>
          </a:p>
        </p:txBody>
      </p:sp>
    </p:spTree>
    <p:extLst>
      <p:ext uri="{BB962C8B-B14F-4D97-AF65-F5344CB8AC3E}">
        <p14:creationId xmlns:p14="http://schemas.microsoft.com/office/powerpoint/2010/main" val="119369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Background / Need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51342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r>
              <a:rPr lang="en-US" dirty="0"/>
              <a:t>In 2016-2017, noncredit interactive DE (internet-based) was &lt;0.001% of all system-wide FTES (</a:t>
            </a:r>
            <a:r>
              <a:rPr lang="en-US" dirty="0">
                <a:hlinkClick r:id="rId2"/>
              </a:rPr>
              <a:t>CCCCO Datamart</a:t>
            </a:r>
            <a:r>
              <a:rPr lang="en-US" dirty="0"/>
              <a:t>)</a:t>
            </a:r>
          </a:p>
          <a:p>
            <a:pPr lvl="1"/>
            <a:r>
              <a:rPr lang="en-US" dirty="0"/>
              <a:t>158,294 Credit DE FTES (14% of all system credit FTES)</a:t>
            </a:r>
          </a:p>
          <a:p>
            <a:pPr lvl="1"/>
            <a:r>
              <a:rPr lang="en-US" dirty="0"/>
              <a:t>112 Noncredit DE FTES (&lt;0.002% of all system noncredit FTES</a:t>
            </a:r>
            <a:r>
              <a:rPr lang="en-US" dirty="0" smtClean="0"/>
              <a:t>)</a:t>
            </a:r>
          </a:p>
          <a:p>
            <a:endParaRPr lang="en-US" dirty="0" smtClean="0"/>
          </a:p>
          <a:p>
            <a:r>
              <a:rPr lang="en-US" dirty="0" smtClean="0"/>
              <a:t>At the “New World of Work” IEPI Summit hosted by San Diego Continuing Ed in Oct 2017, feedback regarding “noncredit needs” during a breakout spoke of the need for information about offering noncredit via distance education. This topic has also come up during other noncredit-related breakouts at various events</a:t>
            </a:r>
          </a:p>
          <a:p>
            <a:endParaRPr lang="en-US" dirty="0"/>
          </a:p>
        </p:txBody>
      </p:sp>
    </p:spTree>
    <p:extLst>
      <p:ext uri="{BB962C8B-B14F-4D97-AF65-F5344CB8AC3E}">
        <p14:creationId xmlns:p14="http://schemas.microsoft.com/office/powerpoint/2010/main" val="990182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endParaRPr lang="en-US" dirty="0"/>
          </a:p>
        </p:txBody>
      </p:sp>
      <p:sp>
        <p:nvSpPr>
          <p:cNvPr id="3" name="Content Placeholder 2"/>
          <p:cNvSpPr>
            <a:spLocks noGrp="1"/>
          </p:cNvSpPr>
          <p:nvPr>
            <p:ph idx="1"/>
          </p:nvPr>
        </p:nvSpPr>
        <p:spPr>
          <a:xfrm>
            <a:off x="428366" y="1427205"/>
            <a:ext cx="8587947" cy="4876800"/>
          </a:xfrm>
        </p:spPr>
        <p:txBody>
          <a:bodyPr>
            <a:normAutofit lnSpcReduction="10000"/>
          </a:bodyPr>
          <a:lstStyle/>
          <a:p>
            <a:pPr marL="0" indent="0">
              <a:buNone/>
            </a:pPr>
            <a:r>
              <a:rPr lang="en-US" u="sng" dirty="0" smtClean="0"/>
              <a:t>2017 Noncredit Survey &amp; Report: San Diego Continuing Ed</a:t>
            </a:r>
          </a:p>
          <a:p>
            <a:pPr marL="0" indent="0">
              <a:buNone/>
            </a:pPr>
            <a:endParaRPr lang="en-US" sz="1800" u="sng" dirty="0"/>
          </a:p>
          <a:p>
            <a:pPr marL="0" indent="0">
              <a:buNone/>
            </a:pPr>
            <a:r>
              <a:rPr lang="en-US" sz="1800" dirty="0" smtClean="0"/>
              <a:t>Most institutions that offer noncredit also offer Distance Ed  	</a:t>
            </a:r>
            <a:r>
              <a:rPr lang="en-US" sz="1800" dirty="0" smtClean="0">
                <a:solidFill>
                  <a:srgbClr val="C00000"/>
                </a:solidFill>
              </a:rPr>
              <a:t>96%  n=79</a:t>
            </a:r>
          </a:p>
          <a:p>
            <a:r>
              <a:rPr lang="en-US" sz="1800" dirty="0" smtClean="0"/>
              <a:t>Among these institutions, NC </a:t>
            </a:r>
            <a:r>
              <a:rPr lang="en-US" sz="1800" dirty="0"/>
              <a:t>D</a:t>
            </a:r>
            <a:r>
              <a:rPr lang="en-US" sz="1800" dirty="0" smtClean="0"/>
              <a:t>istance </a:t>
            </a:r>
            <a:r>
              <a:rPr lang="en-US" sz="1800" dirty="0"/>
              <a:t>E</a:t>
            </a:r>
            <a:r>
              <a:rPr lang="en-US" sz="1800" dirty="0" smtClean="0"/>
              <a:t>d is offered   	</a:t>
            </a:r>
            <a:r>
              <a:rPr lang="en-US" sz="1800" dirty="0" smtClean="0">
                <a:solidFill>
                  <a:srgbClr val="C00000"/>
                </a:solidFill>
              </a:rPr>
              <a:t>41%  n=34</a:t>
            </a:r>
          </a:p>
          <a:p>
            <a:endParaRPr lang="en-US" sz="1800" dirty="0" smtClean="0">
              <a:solidFill>
                <a:srgbClr val="C00000"/>
              </a:solidFill>
            </a:endParaRPr>
          </a:p>
          <a:p>
            <a:r>
              <a:rPr lang="en-US" sz="1800" dirty="0" smtClean="0"/>
              <a:t>Synchronous NC programs and web-enhanced NC courses	</a:t>
            </a:r>
            <a:r>
              <a:rPr lang="en-US" sz="1800" dirty="0" smtClean="0">
                <a:solidFill>
                  <a:srgbClr val="C00000"/>
                </a:solidFill>
              </a:rPr>
              <a:t>24%  n=19</a:t>
            </a:r>
          </a:p>
          <a:p>
            <a:r>
              <a:rPr lang="en-US" sz="1800" dirty="0" smtClean="0"/>
              <a:t>Hybrid/Blended NC courses offered</a:t>
            </a:r>
            <a:r>
              <a:rPr lang="en-US" sz="1800" dirty="0" smtClean="0">
                <a:solidFill>
                  <a:srgbClr val="C00000"/>
                </a:solidFill>
              </a:rPr>
              <a:t>		</a:t>
            </a:r>
            <a:r>
              <a:rPr lang="en-US" sz="1800" dirty="0">
                <a:solidFill>
                  <a:srgbClr val="C00000"/>
                </a:solidFill>
              </a:rPr>
              <a:t> </a:t>
            </a:r>
            <a:r>
              <a:rPr lang="en-US" sz="1800" dirty="0" smtClean="0">
                <a:solidFill>
                  <a:srgbClr val="C00000"/>
                </a:solidFill>
              </a:rPr>
              <a:t>             10%  n=8</a:t>
            </a:r>
          </a:p>
          <a:p>
            <a:r>
              <a:rPr lang="en-US" sz="1800" dirty="0" smtClean="0"/>
              <a:t>Fully online NC courses offered				 </a:t>
            </a:r>
            <a:r>
              <a:rPr lang="en-US" sz="1800" dirty="0" smtClean="0">
                <a:solidFill>
                  <a:srgbClr val="C00000"/>
                </a:solidFill>
              </a:rPr>
              <a:t>8%   n=6</a:t>
            </a:r>
          </a:p>
          <a:p>
            <a:r>
              <a:rPr lang="en-US" sz="1800" dirty="0" smtClean="0"/>
              <a:t>Fully online NC certificate programs offered                              </a:t>
            </a:r>
            <a:r>
              <a:rPr lang="en-US" sz="1800" dirty="0" smtClean="0">
                <a:solidFill>
                  <a:srgbClr val="C00000"/>
                </a:solidFill>
              </a:rPr>
              <a:t>1%   n=1</a:t>
            </a:r>
          </a:p>
          <a:p>
            <a:endParaRPr lang="en-US" sz="1800" dirty="0" smtClean="0"/>
          </a:p>
          <a:p>
            <a:pPr marL="0" indent="0">
              <a:buNone/>
            </a:pPr>
            <a:r>
              <a:rPr lang="en-US" sz="1800" dirty="0" smtClean="0"/>
              <a:t>Of institutions offering some form of NC Distance Ed:</a:t>
            </a:r>
          </a:p>
          <a:p>
            <a:r>
              <a:rPr lang="en-US" sz="1800" dirty="0" smtClean="0"/>
              <a:t>Large NC programs					</a:t>
            </a:r>
            <a:r>
              <a:rPr lang="en-US" sz="1800" dirty="0" smtClean="0">
                <a:solidFill>
                  <a:srgbClr val="C00000"/>
                </a:solidFill>
              </a:rPr>
              <a:t>50%  n=23</a:t>
            </a:r>
          </a:p>
          <a:p>
            <a:r>
              <a:rPr lang="en-US" sz="1800" dirty="0" smtClean="0"/>
              <a:t>Medium NC programs					</a:t>
            </a:r>
            <a:r>
              <a:rPr lang="en-US" sz="1800" dirty="0" smtClean="0">
                <a:solidFill>
                  <a:srgbClr val="C00000"/>
                </a:solidFill>
              </a:rPr>
              <a:t>45%  n=17</a:t>
            </a:r>
          </a:p>
          <a:p>
            <a:r>
              <a:rPr lang="en-US" sz="1800" dirty="0" smtClean="0"/>
              <a:t>Small NC programs					</a:t>
            </a:r>
            <a:r>
              <a:rPr lang="en-US" sz="1800" dirty="0" smtClean="0">
                <a:solidFill>
                  <a:srgbClr val="C00000"/>
                </a:solidFill>
              </a:rPr>
              <a:t>36%  n=13</a:t>
            </a:r>
            <a:r>
              <a:rPr lang="en-US" sz="1800" dirty="0" smtClean="0"/>
              <a:t>			</a:t>
            </a:r>
            <a:endParaRPr lang="en-US" sz="1800" dirty="0"/>
          </a:p>
        </p:txBody>
      </p:sp>
    </p:spTree>
    <p:extLst>
      <p:ext uri="{BB962C8B-B14F-4D97-AF65-F5344CB8AC3E}">
        <p14:creationId xmlns:p14="http://schemas.microsoft.com/office/powerpoint/2010/main" val="1151690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u="sng" dirty="0" smtClean="0"/>
              <a:t>ASCCC  Noncredit Distance Ed survey 11/17</a:t>
            </a:r>
          </a:p>
          <a:p>
            <a:endParaRPr lang="en-US" sz="1800" dirty="0" smtClean="0"/>
          </a:p>
          <a:p>
            <a:r>
              <a:rPr lang="en-US" dirty="0" smtClean="0"/>
              <a:t>Responses from NC faculty, administrators, and DE coordinators  (n= 83)</a:t>
            </a:r>
          </a:p>
          <a:p>
            <a:endParaRPr lang="en-US" dirty="0" smtClean="0"/>
          </a:p>
          <a:p>
            <a:r>
              <a:rPr lang="en-US" dirty="0" smtClean="0"/>
              <a:t>Questionnaire asked about existing NC Distance Ed programs and potential barriers to offering NC Distance Ed on campus.</a:t>
            </a:r>
          </a:p>
          <a:p>
            <a:endParaRPr lang="en-US" dirty="0" smtClean="0"/>
          </a:p>
          <a:p>
            <a:r>
              <a:rPr lang="en-US" dirty="0" smtClean="0"/>
              <a:t>Specifically, asked about the NC funding formula for Distance ED</a:t>
            </a:r>
            <a:endParaRPr lang="en-US" dirty="0"/>
          </a:p>
        </p:txBody>
      </p:sp>
    </p:spTree>
    <p:extLst>
      <p:ext uri="{BB962C8B-B14F-4D97-AF65-F5344CB8AC3E}">
        <p14:creationId xmlns:p14="http://schemas.microsoft.com/office/powerpoint/2010/main" val="1372463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u="sng" dirty="0" smtClean="0"/>
              <a:t>ASCCC Noncredit Distance Ed Survey Results  11/17</a:t>
            </a:r>
          </a:p>
          <a:p>
            <a:pPr marL="0" indent="0">
              <a:buNone/>
            </a:pPr>
            <a:endParaRPr lang="en-US" sz="1600" u="sng" dirty="0" smtClean="0"/>
          </a:p>
          <a:p>
            <a:r>
              <a:rPr lang="en-US" sz="1800" dirty="0" smtClean="0"/>
              <a:t>Initially many colleges have been focused on establishing noncredit programs and have not explored DE opportunities in noncredit.</a:t>
            </a:r>
          </a:p>
          <a:p>
            <a:pPr marL="0" indent="0">
              <a:buNone/>
            </a:pPr>
            <a:endParaRPr lang="en-US" sz="1800" dirty="0" smtClean="0"/>
          </a:p>
          <a:p>
            <a:r>
              <a:rPr lang="en-US" sz="1800" dirty="0" smtClean="0"/>
              <a:t>Until recently, student success rates in DE courses were low</a:t>
            </a:r>
          </a:p>
          <a:p>
            <a:pPr marL="0" indent="0">
              <a:buNone/>
            </a:pPr>
            <a:r>
              <a:rPr lang="en-US" sz="1800" dirty="0"/>
              <a:t> </a:t>
            </a:r>
            <a:r>
              <a:rPr lang="en-US" sz="1800" dirty="0" smtClean="0"/>
              <a:t>  “The current administration dislikes and distrusts distance </a:t>
            </a:r>
            <a:r>
              <a:rPr lang="en-US" sz="1800" dirty="0" err="1" smtClean="0"/>
              <a:t>ed</a:t>
            </a:r>
            <a:r>
              <a:rPr lang="en-US" sz="1800" dirty="0" smtClean="0"/>
              <a:t> in general.”</a:t>
            </a:r>
          </a:p>
          <a:p>
            <a:pPr marL="0" indent="0">
              <a:buNone/>
            </a:pPr>
            <a:endParaRPr lang="en-US" sz="1800" dirty="0"/>
          </a:p>
          <a:p>
            <a:r>
              <a:rPr lang="en-US" sz="1800" dirty="0" smtClean="0"/>
              <a:t>Lack of awareness regarding the funding formula for NC Distance Ed.</a:t>
            </a:r>
          </a:p>
          <a:p>
            <a:pPr marL="0" indent="0">
              <a:buNone/>
            </a:pPr>
            <a:r>
              <a:rPr lang="en-US" sz="1800" dirty="0"/>
              <a:t> </a:t>
            </a:r>
            <a:r>
              <a:rPr lang="en-US" sz="1800" dirty="0" smtClean="0"/>
              <a:t>  “There is a formula? What section please?”</a:t>
            </a:r>
          </a:p>
          <a:p>
            <a:pPr marL="0" indent="0">
              <a:buNone/>
            </a:pPr>
            <a:r>
              <a:rPr lang="en-US" sz="1800" dirty="0"/>
              <a:t> </a:t>
            </a:r>
            <a:r>
              <a:rPr lang="en-US" sz="1800" dirty="0" smtClean="0"/>
              <a:t>  “Ed Code/Title 5/PCAH could all be more explicit about rules and regulations</a:t>
            </a:r>
          </a:p>
          <a:p>
            <a:pPr marL="0" indent="0">
              <a:buNone/>
            </a:pPr>
            <a:r>
              <a:rPr lang="en-US" sz="1800" dirty="0"/>
              <a:t> </a:t>
            </a:r>
            <a:r>
              <a:rPr lang="en-US" sz="1800" dirty="0" smtClean="0"/>
              <a:t>   for apportionment for noncredit DE courses.”</a:t>
            </a:r>
            <a:endParaRPr lang="en-US" sz="1800" dirty="0"/>
          </a:p>
        </p:txBody>
      </p:sp>
    </p:spTree>
    <p:extLst>
      <p:ext uri="{BB962C8B-B14F-4D97-AF65-F5344CB8AC3E}">
        <p14:creationId xmlns:p14="http://schemas.microsoft.com/office/powerpoint/2010/main" val="3579609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u="sng" dirty="0" smtClean="0"/>
              <a:t>ASCCC Noncredit Distance Ed Survey Results  11/17</a:t>
            </a:r>
          </a:p>
          <a:p>
            <a:pPr marL="0" indent="0">
              <a:buNone/>
            </a:pPr>
            <a:endParaRPr lang="en-US" sz="1600" u="sng" dirty="0" smtClean="0"/>
          </a:p>
          <a:p>
            <a:r>
              <a:rPr lang="en-US" sz="1800" dirty="0" smtClean="0"/>
              <a:t>Lack of financial incentive from noncredit funding formula: Colleges would lose money using existing formula.</a:t>
            </a:r>
            <a:endParaRPr lang="en-US" sz="1800" dirty="0"/>
          </a:p>
          <a:p>
            <a:endParaRPr lang="en-US" sz="1800" dirty="0" smtClean="0"/>
          </a:p>
          <a:p>
            <a:r>
              <a:rPr lang="en-US" sz="1800" dirty="0" smtClean="0"/>
              <a:t>Difficulty in collecting positive attendance at 20% and 60% mark. While systems are set up to capture enrollment for census, MIS changes would need to be created for noncredit.</a:t>
            </a:r>
          </a:p>
          <a:p>
            <a:endParaRPr lang="en-US" sz="1800" dirty="0"/>
          </a:p>
          <a:p>
            <a:r>
              <a:rPr lang="en-US" sz="1800" dirty="0" smtClean="0"/>
              <a:t>Some respondents expressed confusion about how auditing for DE noncredit courses would work.</a:t>
            </a:r>
          </a:p>
          <a:p>
            <a:endParaRPr lang="en-US" sz="1800" dirty="0"/>
          </a:p>
          <a:p>
            <a:r>
              <a:rPr lang="en-US" sz="1800" dirty="0" smtClean="0"/>
              <a:t>Some credit respondents questioned whether noncredit students would be successful in DE courses. (disadvantage of computer skills and independent learning skills)</a:t>
            </a:r>
          </a:p>
        </p:txBody>
      </p:sp>
    </p:spTree>
    <p:extLst>
      <p:ext uri="{BB962C8B-B14F-4D97-AF65-F5344CB8AC3E}">
        <p14:creationId xmlns:p14="http://schemas.microsoft.com/office/powerpoint/2010/main" val="12476918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671</TotalTime>
  <Words>1609</Words>
  <Application>Microsoft Macintosh PowerPoint</Application>
  <PresentationFormat>On-screen Show (4:3)</PresentationFormat>
  <Paragraphs>181</Paragraphs>
  <Slides>31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Calibri</vt:lpstr>
      <vt:lpstr>Times New Roman</vt:lpstr>
      <vt:lpstr>Arial</vt:lpstr>
      <vt:lpstr>Clarity</vt:lpstr>
      <vt:lpstr>Distance Education  and Noncredit</vt:lpstr>
      <vt:lpstr>Overview</vt:lpstr>
      <vt:lpstr>Welcome!</vt:lpstr>
      <vt:lpstr>Background / Need</vt:lpstr>
      <vt:lpstr>Background</vt:lpstr>
      <vt:lpstr>Background </vt:lpstr>
      <vt:lpstr>Background</vt:lpstr>
      <vt:lpstr>Background</vt:lpstr>
      <vt:lpstr>Background</vt:lpstr>
      <vt:lpstr> Top Noncredit Distance Ed  FTES  by District </vt:lpstr>
      <vt:lpstr>Distance education defined</vt:lpstr>
      <vt:lpstr>Distance Education Defined</vt:lpstr>
      <vt:lpstr>Distance Education Defined</vt:lpstr>
      <vt:lpstr>Distance Education Defined</vt:lpstr>
      <vt:lpstr>Regular and Substantive Interaction</vt:lpstr>
      <vt:lpstr>Regulations</vt:lpstr>
      <vt:lpstr>Regular and Substantive Interaction</vt:lpstr>
      <vt:lpstr>Approval of Online Courses</vt:lpstr>
      <vt:lpstr>GUIDELINES - PCAH</vt:lpstr>
      <vt:lpstr>PCAH</vt:lpstr>
      <vt:lpstr>GUIDELINES – Distance education</vt:lpstr>
      <vt:lpstr>DE Guidelines</vt:lpstr>
      <vt:lpstr>DE Guidelines</vt:lpstr>
      <vt:lpstr>GUIDELINES – Attendance Accounting</vt:lpstr>
      <vt:lpstr>Noncredit Distance Ed  Computation</vt:lpstr>
      <vt:lpstr>SAAM</vt:lpstr>
      <vt:lpstr>SAAM</vt:lpstr>
      <vt:lpstr>SAAM</vt:lpstr>
      <vt:lpstr>Examples</vt:lpstr>
      <vt:lpstr>San Diego Continuing Education</vt:lpstr>
      <vt:lpstr>Questions?</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Microsoft Office User</cp:lastModifiedBy>
  <cp:revision>75</cp:revision>
  <dcterms:created xsi:type="dcterms:W3CDTF">2015-10-21T19:14:41Z</dcterms:created>
  <dcterms:modified xsi:type="dcterms:W3CDTF">2018-07-13T19:47:23Z</dcterms:modified>
</cp:coreProperties>
</file>