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8" r:id="rId3"/>
    <p:sldId id="279" r:id="rId4"/>
    <p:sldId id="260" r:id="rId5"/>
    <p:sldId id="261" r:id="rId6"/>
    <p:sldId id="262" r:id="rId7"/>
    <p:sldId id="263" r:id="rId8"/>
    <p:sldId id="280" r:id="rId9"/>
    <p:sldId id="285" r:id="rId10"/>
    <p:sldId id="281"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2" r:id="rId24"/>
    <p:sldId id="286" r:id="rId25"/>
    <p:sldId id="25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9"/>
  </p:normalViewPr>
  <p:slideViewPr>
    <p:cSldViewPr snapToGrid="0" snapToObjects="1">
      <p:cViewPr varScale="1">
        <p:scale>
          <a:sx n="87" d="100"/>
          <a:sy n="87" d="100"/>
        </p:scale>
        <p:origin x="6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5860135141737"/>
          <c:y val="0.20012617184843126"/>
          <c:w val="0.71793985126859139"/>
          <c:h val="0.69827172645086033"/>
        </c:manualLayout>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No H.S Diploma</c:v>
                </c:pt>
                <c:pt idx="1">
                  <c:v>H.S. Diploma</c:v>
                </c:pt>
                <c:pt idx="2">
                  <c:v>Higher Degree</c:v>
                </c:pt>
              </c:strCache>
            </c:strRef>
          </c:cat>
          <c:val>
            <c:numRef>
              <c:f>Sheet1!$B$2:$B$4</c:f>
              <c:numCache>
                <c:formatCode>0.0%</c:formatCode>
                <c:ptCount val="3"/>
                <c:pt idx="0">
                  <c:v>0.17899999999999999</c:v>
                </c:pt>
                <c:pt idx="1">
                  <c:v>0.42299999999999999</c:v>
                </c:pt>
                <c:pt idx="2">
                  <c:v>0.39800000000000002</c:v>
                </c:pt>
              </c:numCache>
            </c:numRef>
          </c:val>
          <c:extLst>
            <c:ext xmlns:c16="http://schemas.microsoft.com/office/drawing/2014/chart" uri="{C3380CC4-5D6E-409C-BE32-E72D297353CC}">
              <c16:uniqueId val="{00000000-953A-4FD7-9BA9-B6D15BFF859D}"/>
            </c:ext>
          </c:extLst>
        </c:ser>
        <c:dLbls>
          <c:dLblPos val="inEnd"/>
          <c:showLegendKey val="0"/>
          <c:showVal val="1"/>
          <c:showCatName val="0"/>
          <c:showSerName val="0"/>
          <c:showPercent val="0"/>
          <c:showBubbleSize val="0"/>
        </c:dLbls>
        <c:gapWidth val="65"/>
        <c:axId val="444622192"/>
        <c:axId val="444611696"/>
      </c:barChart>
      <c:catAx>
        <c:axId val="44462219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en-US"/>
          </a:p>
        </c:txPr>
        <c:crossAx val="444611696"/>
        <c:crosses val="autoZero"/>
        <c:auto val="1"/>
        <c:lblAlgn val="ctr"/>
        <c:lblOffset val="100"/>
        <c:noMultiLvlLbl val="0"/>
      </c:catAx>
      <c:valAx>
        <c:axId val="44461169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44462219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Lacking High School Diploma U.S.</a:t>
            </a:r>
            <a:r>
              <a:rPr lang="en-US" baseline="0" dirty="0"/>
              <a:t> vs. CA</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CA</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Sheet1!$A$2:$A$6</c:f>
              <c:strCache>
                <c:ptCount val="5"/>
                <c:pt idx="0">
                  <c:v>white </c:v>
                </c:pt>
                <c:pt idx="1">
                  <c:v>Black </c:v>
                </c:pt>
                <c:pt idx="2">
                  <c:v>Asian </c:v>
                </c:pt>
                <c:pt idx="3">
                  <c:v>Hispanic</c:v>
                </c:pt>
                <c:pt idx="4">
                  <c:v>Other </c:v>
                </c:pt>
              </c:strCache>
            </c:strRef>
          </c:cat>
          <c:val>
            <c:numRef>
              <c:f>Sheet1!$B$2:$B$6</c:f>
              <c:numCache>
                <c:formatCode>0.0%</c:formatCode>
                <c:ptCount val="5"/>
                <c:pt idx="0">
                  <c:v>5.6000000000000001E-2</c:v>
                </c:pt>
                <c:pt idx="1">
                  <c:v>0.113</c:v>
                </c:pt>
                <c:pt idx="2">
                  <c:v>0.129</c:v>
                </c:pt>
                <c:pt idx="3">
                  <c:v>0.38700000000000001</c:v>
                </c:pt>
                <c:pt idx="4" formatCode="0%">
                  <c:v>0.35</c:v>
                </c:pt>
              </c:numCache>
            </c:numRef>
          </c:val>
          <c:extLst>
            <c:ext xmlns:c16="http://schemas.microsoft.com/office/drawing/2014/chart" uri="{C3380CC4-5D6E-409C-BE32-E72D297353CC}">
              <c16:uniqueId val="{00000000-5A28-4F87-8D74-00CF2E0D5D77}"/>
            </c:ext>
          </c:extLst>
        </c:ser>
        <c:ser>
          <c:idx val="1"/>
          <c:order val="1"/>
          <c:tx>
            <c:strRef>
              <c:f>Sheet1!$C$1</c:f>
              <c:strCache>
                <c:ptCount val="1"/>
                <c:pt idx="0">
                  <c:v>U.S.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Sheet1!$A$2:$A$6</c:f>
              <c:strCache>
                <c:ptCount val="5"/>
                <c:pt idx="0">
                  <c:v>white </c:v>
                </c:pt>
                <c:pt idx="1">
                  <c:v>Black </c:v>
                </c:pt>
                <c:pt idx="2">
                  <c:v>Asian </c:v>
                </c:pt>
                <c:pt idx="3">
                  <c:v>Hispanic</c:v>
                </c:pt>
                <c:pt idx="4">
                  <c:v>Other </c:v>
                </c:pt>
              </c:strCache>
            </c:strRef>
          </c:cat>
          <c:val>
            <c:numRef>
              <c:f>Sheet1!$C$2:$C$6</c:f>
              <c:numCache>
                <c:formatCode>0.0%</c:formatCode>
                <c:ptCount val="5"/>
                <c:pt idx="0">
                  <c:v>5.8999999999999997E-2</c:v>
                </c:pt>
                <c:pt idx="1">
                  <c:v>0.14499999999999999</c:v>
                </c:pt>
                <c:pt idx="2" formatCode="0%">
                  <c:v>0.15</c:v>
                </c:pt>
                <c:pt idx="3" formatCode="0%">
                  <c:v>0.35</c:v>
                </c:pt>
                <c:pt idx="4" formatCode="0%">
                  <c:v>0.27</c:v>
                </c:pt>
              </c:numCache>
            </c:numRef>
          </c:val>
          <c:extLst>
            <c:ext xmlns:c16="http://schemas.microsoft.com/office/drawing/2014/chart" uri="{C3380CC4-5D6E-409C-BE32-E72D297353CC}">
              <c16:uniqueId val="{00000001-5A28-4F87-8D74-00CF2E0D5D77}"/>
            </c:ext>
          </c:extLst>
        </c:ser>
        <c:dLbls>
          <c:dLblPos val="inEnd"/>
          <c:showLegendKey val="0"/>
          <c:showVal val="1"/>
          <c:showCatName val="0"/>
          <c:showSerName val="0"/>
          <c:showPercent val="0"/>
          <c:showBubbleSize val="0"/>
        </c:dLbls>
        <c:gapWidth val="65"/>
        <c:axId val="358817448"/>
        <c:axId val="358813512"/>
      </c:barChart>
      <c:catAx>
        <c:axId val="35881744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0" i="0" u="none" strike="noStrike" kern="1200" cap="all" baseline="0">
                <a:solidFill>
                  <a:schemeClr val="dk1">
                    <a:lumMod val="75000"/>
                    <a:lumOff val="25000"/>
                  </a:schemeClr>
                </a:solidFill>
                <a:latin typeface="+mn-lt"/>
                <a:ea typeface="+mn-ea"/>
                <a:cs typeface="+mn-cs"/>
              </a:defRPr>
            </a:pPr>
            <a:endParaRPr lang="en-US"/>
          </a:p>
        </c:txPr>
        <c:crossAx val="358813512"/>
        <c:crosses val="autoZero"/>
        <c:auto val="1"/>
        <c:lblAlgn val="ctr"/>
        <c:lblOffset val="100"/>
        <c:noMultiLvlLbl val="0"/>
      </c:catAx>
      <c:valAx>
        <c:axId val="35881351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358817448"/>
        <c:crosses val="autoZero"/>
        <c:crossBetween val="between"/>
      </c:valAx>
      <c:spPr>
        <a:noFill/>
        <a:ln>
          <a:noFill/>
        </a:ln>
        <a:effectLst/>
      </c:spPr>
    </c:plotArea>
    <c:legend>
      <c:legendPos val="b"/>
      <c:layout>
        <c:manualLayout>
          <c:xMode val="edge"/>
          <c:yMode val="edge"/>
          <c:x val="0.40089043551270503"/>
          <c:y val="0.9061314343536756"/>
          <c:w val="0.20870247119144544"/>
          <c:h val="7.6970414264168674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0.21771</cdr:x>
      <cdr:y>0.20486</cdr:y>
    </cdr:from>
    <cdr:to>
      <cdr:x>0.82604</cdr:x>
      <cdr:y>0.23958</cdr:y>
    </cdr:to>
    <cdr:sp macro="" textlink="">
      <cdr:nvSpPr>
        <cdr:cNvPr id="4" name="Rectangle 3"/>
        <cdr:cNvSpPr/>
      </cdr:nvSpPr>
      <cdr:spPr>
        <a:xfrm xmlns:a="http://schemas.openxmlformats.org/drawingml/2006/main">
          <a:off x="995363" y="561975"/>
          <a:ext cx="2781300" cy="95250"/>
        </a:xfrm>
        <a:prstGeom xmlns:a="http://schemas.openxmlformats.org/drawingml/2006/main" prst="rect">
          <a:avLst/>
        </a:prstGeom>
        <a:solidFill xmlns:a="http://schemas.openxmlformats.org/drawingml/2006/main">
          <a:schemeClr val="accent1">
            <a:lumMod val="40000"/>
            <a:lumOff val="60000"/>
          </a:schemeClr>
        </a:solidFill>
        <a:ln xmlns:a="http://schemas.openxmlformats.org/drawingml/2006/main">
          <a:solidFill>
            <a:schemeClr val="accent1">
              <a:lumMod val="40000"/>
              <a:lumOff val="6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solidFill>
              <a:schemeClr val="accent1">
                <a:lumMod val="40000"/>
                <a:lumOff val="60000"/>
              </a:schemeClr>
            </a:solidFill>
          </a:endParaRPr>
        </a:p>
      </cdr:txBody>
    </cdr:sp>
  </cdr:relSizeAnchor>
  <cdr:relSizeAnchor xmlns:cdr="http://schemas.openxmlformats.org/drawingml/2006/chartDrawing">
    <cdr:from>
      <cdr:x>0.21771</cdr:x>
      <cdr:y>0.43722</cdr:y>
    </cdr:from>
    <cdr:to>
      <cdr:x>0.87772</cdr:x>
      <cdr:y>0.48123</cdr:y>
    </cdr:to>
    <cdr:sp macro="" textlink="">
      <cdr:nvSpPr>
        <cdr:cNvPr id="5" name="Rectangle 4"/>
        <cdr:cNvSpPr/>
      </cdr:nvSpPr>
      <cdr:spPr>
        <a:xfrm xmlns:a="http://schemas.openxmlformats.org/drawingml/2006/main">
          <a:off x="1538051" y="1621065"/>
          <a:ext cx="4662759" cy="163176"/>
        </a:xfrm>
        <a:prstGeom xmlns:a="http://schemas.openxmlformats.org/drawingml/2006/main" prst="rect">
          <a:avLst/>
        </a:prstGeom>
        <a:solidFill xmlns:a="http://schemas.openxmlformats.org/drawingml/2006/main">
          <a:schemeClr val="accent1">
            <a:lumMod val="40000"/>
            <a:lumOff val="60000"/>
          </a:schemeClr>
        </a:solidFill>
        <a:ln xmlns:a="http://schemas.openxmlformats.org/drawingml/2006/main">
          <a:solidFill>
            <a:schemeClr val="accent1">
              <a:lumMod val="40000"/>
              <a:lumOff val="6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0.06667</cdr:x>
      <cdr:y>0.1197</cdr:y>
    </cdr:from>
    <cdr:to>
      <cdr:x>0.10848</cdr:x>
      <cdr:y>0.15909</cdr:y>
    </cdr:to>
    <cdr:sp macro="" textlink="">
      <cdr:nvSpPr>
        <cdr:cNvPr id="2" name="Rectangle 1"/>
        <cdr:cNvSpPr/>
      </cdr:nvSpPr>
      <cdr:spPr>
        <a:xfrm xmlns:a="http://schemas.openxmlformats.org/drawingml/2006/main">
          <a:off x="304800" y="328353"/>
          <a:ext cx="191193" cy="108065"/>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0.11758</cdr:x>
      <cdr:y>0.11667</cdr:y>
    </cdr:from>
    <cdr:to>
      <cdr:x>0.31758</cdr:x>
      <cdr:y>0.45</cdr:y>
    </cdr:to>
    <cdr:sp macro="" textlink="">
      <cdr:nvSpPr>
        <cdr:cNvPr id="3" name="TextBox 2"/>
        <cdr:cNvSpPr txBox="1"/>
      </cdr:nvSpPr>
      <cdr:spPr>
        <a:xfrm xmlns:a="http://schemas.openxmlformats.org/drawingml/2006/main">
          <a:off x="537556" y="3200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0.10788</cdr:x>
      <cdr:y>0.10592</cdr:y>
    </cdr:from>
    <cdr:to>
      <cdr:x>0.18788</cdr:x>
      <cdr:y>0.21929</cdr:y>
    </cdr:to>
    <cdr:sp macro="" textlink="">
      <cdr:nvSpPr>
        <cdr:cNvPr id="6" name="TextBox 5"/>
        <cdr:cNvSpPr txBox="1"/>
      </cdr:nvSpPr>
      <cdr:spPr>
        <a:xfrm xmlns:a="http://schemas.openxmlformats.org/drawingml/2006/main">
          <a:off x="1004711" y="464081"/>
          <a:ext cx="745065" cy="4967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California</a:t>
          </a:r>
        </a:p>
      </cdr:txBody>
    </cdr:sp>
  </cdr:relSizeAnchor>
  <cdr:relSizeAnchor xmlns:cdr="http://schemas.openxmlformats.org/drawingml/2006/chartDrawing">
    <cdr:from>
      <cdr:x>0.20922</cdr:x>
      <cdr:y>0.11824</cdr:y>
    </cdr:from>
    <cdr:to>
      <cdr:x>0.24831</cdr:x>
      <cdr:y>0.15197</cdr:y>
    </cdr:to>
    <cdr:sp macro="" textlink="">
      <cdr:nvSpPr>
        <cdr:cNvPr id="7" name="Rectangle 6"/>
        <cdr:cNvSpPr/>
      </cdr:nvSpPr>
      <cdr:spPr>
        <a:xfrm xmlns:a="http://schemas.openxmlformats.org/drawingml/2006/main" flipH="1" flipV="1">
          <a:off x="1478073" y="438411"/>
          <a:ext cx="276140" cy="125062"/>
        </a:xfrm>
        <a:prstGeom xmlns:a="http://schemas.openxmlformats.org/drawingml/2006/main" prst="rect">
          <a:avLst/>
        </a:prstGeom>
        <a:solidFill xmlns:a="http://schemas.openxmlformats.org/drawingml/2006/main">
          <a:schemeClr val="accent1">
            <a:lumMod val="40000"/>
            <a:lumOff val="60000"/>
          </a:schemeClr>
        </a:solidFill>
        <a:ln xmlns:a="http://schemas.openxmlformats.org/drawingml/2006/main">
          <a:solidFill>
            <a:schemeClr val="accent1">
              <a:lumMod val="40000"/>
              <a:lumOff val="6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0.21781</cdr:x>
      <cdr:y>0.66038</cdr:y>
    </cdr:from>
    <cdr:to>
      <cdr:x>0.41844</cdr:x>
      <cdr:y>0.70608</cdr:y>
    </cdr:to>
    <cdr:sp macro="" textlink="">
      <cdr:nvSpPr>
        <cdr:cNvPr id="8" name="Rectangle 7"/>
        <cdr:cNvSpPr/>
      </cdr:nvSpPr>
      <cdr:spPr>
        <a:xfrm xmlns:a="http://schemas.openxmlformats.org/drawingml/2006/main">
          <a:off x="2028537" y="2893340"/>
          <a:ext cx="1868534" cy="200227"/>
        </a:xfrm>
        <a:prstGeom xmlns:a="http://schemas.openxmlformats.org/drawingml/2006/main" prst="rect">
          <a:avLst/>
        </a:prstGeom>
        <a:solidFill xmlns:a="http://schemas.openxmlformats.org/drawingml/2006/main">
          <a:schemeClr val="accent1">
            <a:lumMod val="40000"/>
            <a:lumOff val="60000"/>
          </a:schemeClr>
        </a:solidFill>
        <a:ln xmlns:a="http://schemas.openxmlformats.org/drawingml/2006/main">
          <a:solidFill>
            <a:schemeClr val="accent1">
              <a:lumMod val="40000"/>
              <a:lumOff val="6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0.53138</cdr:x>
      <cdr:y>0.73893</cdr:y>
    </cdr:from>
    <cdr:to>
      <cdr:x>0.65701</cdr:x>
      <cdr:y>0.79728</cdr:y>
    </cdr:to>
    <cdr:sp macro="" textlink="">
      <cdr:nvSpPr>
        <cdr:cNvPr id="9" name="TextBox 8"/>
        <cdr:cNvSpPr txBox="1"/>
      </cdr:nvSpPr>
      <cdr:spPr>
        <a:xfrm xmlns:a="http://schemas.openxmlformats.org/drawingml/2006/main" flipV="1">
          <a:off x="4948903" y="3237507"/>
          <a:ext cx="1170039" cy="2556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CBA17A-4899-42AE-BC4E-527552129366}" type="datetimeFigureOut">
              <a:rPr lang="en-US" smtClean="0"/>
              <a:t>4/25/2019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9EC8A8-E348-41A9-B06A-E6796BA1C753}" type="slidenum">
              <a:rPr lang="en-US" smtClean="0"/>
              <a:t>‹#›</a:t>
            </a:fld>
            <a:endParaRPr lang="en-US"/>
          </a:p>
        </p:txBody>
      </p:sp>
    </p:spTree>
    <p:extLst>
      <p:ext uri="{BB962C8B-B14F-4D97-AF65-F5344CB8AC3E}">
        <p14:creationId xmlns:p14="http://schemas.microsoft.com/office/powerpoint/2010/main" val="2494706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489492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7226D-E250-DB43-83FD-5DC84E14DB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FAFE1B-97C8-9A43-86BD-89E846B3C4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6C9D23-E863-9840-B34E-3129CF52125F}"/>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5" name="Footer Placeholder 4">
            <a:extLst>
              <a:ext uri="{FF2B5EF4-FFF2-40B4-BE49-F238E27FC236}">
                <a16:creationId xmlns:a16="http://schemas.microsoft.com/office/drawing/2014/main" id="{782B9C88-0056-954C-98D0-8201F2452B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A1B5B4-C45E-9B4B-9034-FBD42B5502CB}"/>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2457296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8531F-77B2-6E46-A6BA-98DE543C0D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40601E-EC05-5242-86F5-A52CE179C4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16109-F337-6143-87B8-1913624DD23F}"/>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5" name="Footer Placeholder 4">
            <a:extLst>
              <a:ext uri="{FF2B5EF4-FFF2-40B4-BE49-F238E27FC236}">
                <a16:creationId xmlns:a16="http://schemas.microsoft.com/office/drawing/2014/main" id="{2690BC14-FD3D-6D46-8EDB-0005BC8084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273A0F-3C48-0446-91E1-C6FAAD5A9FB8}"/>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177898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C61517-AE4E-8540-9B74-F896811108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42D249-297D-B449-B530-7C32BF73C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F05B73-6B37-4A40-AF86-908628E6D247}"/>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5" name="Footer Placeholder 4">
            <a:extLst>
              <a:ext uri="{FF2B5EF4-FFF2-40B4-BE49-F238E27FC236}">
                <a16:creationId xmlns:a16="http://schemas.microsoft.com/office/drawing/2014/main" id="{551FC4F4-D3D7-2546-A8DF-8554F20AF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8B999-F0F8-CA41-8E80-D00D7820E314}"/>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4122184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Shape 26"/>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7" name="Shape 27"/>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8" name="Shape 2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9" name="Shape 29"/>
          <p:cNvSpPr/>
          <p:nvPr/>
        </p:nvSpPr>
        <p:spPr>
          <a:xfrm>
            <a:off x="-19333" y="-68400"/>
            <a:ext cx="12192000" cy="602800"/>
          </a:xfrm>
          <a:prstGeom prst="rect">
            <a:avLst/>
          </a:prstGeom>
          <a:solidFill>
            <a:srgbClr val="85200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spTree>
    <p:extLst>
      <p:ext uri="{BB962C8B-B14F-4D97-AF65-F5344CB8AC3E}">
        <p14:creationId xmlns:p14="http://schemas.microsoft.com/office/powerpoint/2010/main" val="291019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5121B-AFA1-5440-A034-CC305F35EE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5D09F1-3F07-F844-BFC8-5D6F33C890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634999-5E17-A744-8111-BB5139493C19}"/>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5" name="Footer Placeholder 4">
            <a:extLst>
              <a:ext uri="{FF2B5EF4-FFF2-40B4-BE49-F238E27FC236}">
                <a16:creationId xmlns:a16="http://schemas.microsoft.com/office/drawing/2014/main" id="{C439339F-C709-8F49-A009-6765F5B7B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6765AD-3BCC-5D4B-9A10-2662C4168590}"/>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333547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5DBA-65CB-904D-9769-1682493229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24AE95-D26A-6149-A407-487E261A24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811EC0-9C71-FB49-BCDE-16697B960486}"/>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5" name="Footer Placeholder 4">
            <a:extLst>
              <a:ext uri="{FF2B5EF4-FFF2-40B4-BE49-F238E27FC236}">
                <a16:creationId xmlns:a16="http://schemas.microsoft.com/office/drawing/2014/main" id="{B3EE6704-69D6-CE4F-A77C-D1D328249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77A17-302E-F24F-B32B-48F0551A5FE7}"/>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256358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28C8D-687E-DA48-B2A5-6E0FF919F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08A9DA-6BD4-9F4C-B9DB-EDAA26762B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1EF9EC-6845-E243-8142-826CDB0A47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E50AF0-2EC2-CF47-87AC-860468F6F0C7}"/>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6" name="Footer Placeholder 5">
            <a:extLst>
              <a:ext uri="{FF2B5EF4-FFF2-40B4-BE49-F238E27FC236}">
                <a16:creationId xmlns:a16="http://schemas.microsoft.com/office/drawing/2014/main" id="{BE0BC52C-9B0E-6E40-9A1E-AB23B8AD4E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2A3378-2BBC-BB40-9720-7BA812708FF6}"/>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246899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E6B19-0905-7949-B759-99DBFB7812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F0B804-2362-B24A-9D38-15FF2AE89C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311852-17B8-B94F-955F-45BA78BE45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BAB82A-21CC-5D40-9E4E-AD1946D2DD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DFA274-C3B3-184B-98C4-E226ADAA60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C6E4CB-A5D2-EC48-B7BC-7A2858162A62}"/>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8" name="Footer Placeholder 7">
            <a:extLst>
              <a:ext uri="{FF2B5EF4-FFF2-40B4-BE49-F238E27FC236}">
                <a16:creationId xmlns:a16="http://schemas.microsoft.com/office/drawing/2014/main" id="{3D88E895-2ACC-2D42-BCBE-BB0A03B337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4A0743-C792-434E-A0C0-718CB9FB35F1}"/>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405646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DFA90-F826-474B-8565-5C2495A02B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FFE78F-F9BC-0442-A9B3-4D06936EF7B3}"/>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4" name="Footer Placeholder 3">
            <a:extLst>
              <a:ext uri="{FF2B5EF4-FFF2-40B4-BE49-F238E27FC236}">
                <a16:creationId xmlns:a16="http://schemas.microsoft.com/office/drawing/2014/main" id="{641C3243-E519-B24F-B9B9-CEF7E68AFD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8936F-DA9E-424A-B5E4-D343BEE4EB7D}"/>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289952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0A6820-843E-484D-8212-09D704E671F6}"/>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3" name="Footer Placeholder 2">
            <a:extLst>
              <a:ext uri="{FF2B5EF4-FFF2-40B4-BE49-F238E27FC236}">
                <a16:creationId xmlns:a16="http://schemas.microsoft.com/office/drawing/2014/main" id="{0ED1514A-521C-BC49-AD43-CA98CF69F6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F43421-30E7-1E40-8008-7D66BD5A6A0A}"/>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558899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7175E-B43E-584A-AF22-43D1DD9393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66B78D-9132-B74C-A092-106FA690B7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271540-891A-234C-9CC4-14BFDE41B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F6A41-AFB2-EA49-9BA1-0302274D6565}"/>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6" name="Footer Placeholder 5">
            <a:extLst>
              <a:ext uri="{FF2B5EF4-FFF2-40B4-BE49-F238E27FC236}">
                <a16:creationId xmlns:a16="http://schemas.microsoft.com/office/drawing/2014/main" id="{AE0D280A-8BE1-8E4E-8DF4-2423D1183F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8EB6E-3734-AB47-BBE0-B6C828C85F08}"/>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3755633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9744-FE38-414B-ABAD-FDF0166D43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8EE99B-0014-534E-9460-FA8D52A96D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1B3981-9FE4-3245-832F-462957E0A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48BF5-C5E1-B446-94BE-C51FB6AEB472}"/>
              </a:ext>
            </a:extLst>
          </p:cNvPr>
          <p:cNvSpPr>
            <a:spLocks noGrp="1"/>
          </p:cNvSpPr>
          <p:nvPr>
            <p:ph type="dt" sz="half" idx="10"/>
          </p:nvPr>
        </p:nvSpPr>
        <p:spPr/>
        <p:txBody>
          <a:bodyPr/>
          <a:lstStyle/>
          <a:p>
            <a:fld id="{D612341C-5CAC-6F49-AAB3-102287A09F69}" type="datetimeFigureOut">
              <a:rPr lang="en-US" smtClean="0"/>
              <a:t>4/25/2019</a:t>
            </a:fld>
            <a:endParaRPr lang="en-US"/>
          </a:p>
        </p:txBody>
      </p:sp>
      <p:sp>
        <p:nvSpPr>
          <p:cNvPr id="6" name="Footer Placeholder 5">
            <a:extLst>
              <a:ext uri="{FF2B5EF4-FFF2-40B4-BE49-F238E27FC236}">
                <a16:creationId xmlns:a16="http://schemas.microsoft.com/office/drawing/2014/main" id="{AE2D9F6F-0DBC-D843-ACEF-23C66F45E5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AF42D8-7F62-E24D-BBD8-3A1494E47AC9}"/>
              </a:ext>
            </a:extLst>
          </p:cNvPr>
          <p:cNvSpPr>
            <a:spLocks noGrp="1"/>
          </p:cNvSpPr>
          <p:nvPr>
            <p:ph type="sldNum" sz="quarter" idx="12"/>
          </p:nvPr>
        </p:nvSpPr>
        <p:spPr/>
        <p:txBody>
          <a:bodyPr/>
          <a:lstStyle/>
          <a:p>
            <a:fld id="{E1FF59F1-F8EA-1945-9683-2895762317F6}" type="slidenum">
              <a:rPr lang="en-US" smtClean="0"/>
              <a:t>‹#›</a:t>
            </a:fld>
            <a:endParaRPr lang="en-US"/>
          </a:p>
        </p:txBody>
      </p:sp>
    </p:spTree>
    <p:extLst>
      <p:ext uri="{BB962C8B-B14F-4D97-AF65-F5344CB8AC3E}">
        <p14:creationId xmlns:p14="http://schemas.microsoft.com/office/powerpoint/2010/main" val="155642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8DCF4-5109-9745-9B70-D4958A82D9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0C7290-E546-054D-99EF-C17840200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8BB40C-71B9-9C48-8202-FA69AE4F2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2341C-5CAC-6F49-AAB3-102287A09F69}" type="datetimeFigureOut">
              <a:rPr lang="en-US" smtClean="0"/>
              <a:t>4/25/2019</a:t>
            </a:fld>
            <a:endParaRPr lang="en-US"/>
          </a:p>
        </p:txBody>
      </p:sp>
      <p:sp>
        <p:nvSpPr>
          <p:cNvPr id="5" name="Footer Placeholder 4">
            <a:extLst>
              <a:ext uri="{FF2B5EF4-FFF2-40B4-BE49-F238E27FC236}">
                <a16:creationId xmlns:a16="http://schemas.microsoft.com/office/drawing/2014/main" id="{09F8EF20-5B8E-374E-B53A-9F0AF9FE56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8A3E8B-922D-1B45-BD6C-8BAFF63464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F59F1-F8EA-1945-9683-2895762317F6}" type="slidenum">
              <a:rPr lang="en-US" smtClean="0"/>
              <a:t>‹#›</a:t>
            </a:fld>
            <a:endParaRPr lang="en-US"/>
          </a:p>
        </p:txBody>
      </p:sp>
    </p:spTree>
    <p:extLst>
      <p:ext uri="{BB962C8B-B14F-4D97-AF65-F5344CB8AC3E}">
        <p14:creationId xmlns:p14="http://schemas.microsoft.com/office/powerpoint/2010/main" val="3499090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B73D0-D992-354F-996F-D6C92A2D889D}"/>
              </a:ext>
            </a:extLst>
          </p:cNvPr>
          <p:cNvSpPr>
            <a:spLocks noGrp="1"/>
          </p:cNvSpPr>
          <p:nvPr>
            <p:ph type="ctrTitle"/>
          </p:nvPr>
        </p:nvSpPr>
        <p:spPr>
          <a:xfrm>
            <a:off x="1524000" y="619284"/>
            <a:ext cx="8675370" cy="1655762"/>
          </a:xfrm>
          <a:solidFill>
            <a:schemeClr val="accent2">
              <a:lumMod val="40000"/>
              <a:lumOff val="60000"/>
            </a:schemeClr>
          </a:solidFill>
        </p:spPr>
        <p:txBody>
          <a:bodyPr/>
          <a:lstStyle/>
          <a:p>
            <a:r>
              <a:rPr lang="en-US" dirty="0"/>
              <a:t>Basics of Noncredit</a:t>
            </a:r>
          </a:p>
        </p:txBody>
      </p:sp>
      <p:sp>
        <p:nvSpPr>
          <p:cNvPr id="3" name="Subtitle 2">
            <a:extLst>
              <a:ext uri="{FF2B5EF4-FFF2-40B4-BE49-F238E27FC236}">
                <a16:creationId xmlns:a16="http://schemas.microsoft.com/office/drawing/2014/main" id="{6F6CFD8C-6E39-374E-9B2B-759C6B713898}"/>
              </a:ext>
            </a:extLst>
          </p:cNvPr>
          <p:cNvSpPr>
            <a:spLocks noGrp="1"/>
          </p:cNvSpPr>
          <p:nvPr>
            <p:ph type="subTitle" idx="1"/>
          </p:nvPr>
        </p:nvSpPr>
        <p:spPr/>
        <p:txBody>
          <a:bodyPr>
            <a:normAutofit lnSpcReduction="10000"/>
          </a:bodyPr>
          <a:lstStyle/>
          <a:p>
            <a:pPr algn="l"/>
            <a:r>
              <a:rPr lang="en-US" dirty="0"/>
              <a:t>Thais Winsome, Mission College, ASCCC Noncredit Committee</a:t>
            </a:r>
          </a:p>
          <a:p>
            <a:pPr algn="l"/>
            <a:r>
              <a:rPr lang="en-US" dirty="0"/>
              <a:t>Jan Young, Glendale College, ASCCC Noncredit Committee, ASCCC 5Cs</a:t>
            </a:r>
          </a:p>
          <a:p>
            <a:pPr algn="l"/>
            <a:endParaRPr lang="en-US" dirty="0"/>
          </a:p>
          <a:p>
            <a:pPr algn="l"/>
            <a:r>
              <a:rPr lang="en-US" dirty="0"/>
              <a:t>Career and Noncredit Institute, San Diego,  April 2019</a:t>
            </a:r>
          </a:p>
        </p:txBody>
      </p:sp>
    </p:spTree>
    <p:extLst>
      <p:ext uri="{BB962C8B-B14F-4D97-AF65-F5344CB8AC3E}">
        <p14:creationId xmlns:p14="http://schemas.microsoft.com/office/powerpoint/2010/main" val="1877650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dirty="0"/>
              <a:t>Eligible Noncredit Courses: Ten Categories</a:t>
            </a:r>
            <a:endParaRPr dirty="0"/>
          </a:p>
        </p:txBody>
      </p:sp>
      <p:sp>
        <p:nvSpPr>
          <p:cNvPr id="200" name="Shape 200"/>
          <p:cNvSpPr txBox="1">
            <a:spLocks noGrp="1"/>
          </p:cNvSpPr>
          <p:nvPr>
            <p:ph type="body" idx="1"/>
          </p:nvPr>
        </p:nvSpPr>
        <p:spPr>
          <a:xfrm>
            <a:off x="415600" y="1536633"/>
            <a:ext cx="5333200" cy="4555200"/>
          </a:xfrm>
          <a:prstGeom prst="rect">
            <a:avLst/>
          </a:prstGeom>
        </p:spPr>
        <p:txBody>
          <a:bodyPr spcFirstLastPara="1" vert="horz" wrap="square" lIns="121900" tIns="121900" rIns="121900" bIns="121900" rtlCol="0" anchor="t" anchorCtr="0">
            <a:noAutofit/>
          </a:bodyPr>
          <a:lstStyle/>
          <a:p>
            <a:pPr indent="-440256">
              <a:buSzPts val="1600"/>
              <a:buAutoNum type="arabicPeriod"/>
            </a:pPr>
            <a:r>
              <a:rPr lang="en" sz="2133"/>
              <a:t>English as a Second Language (ESL)*</a:t>
            </a:r>
            <a:endParaRPr sz="2133"/>
          </a:p>
          <a:p>
            <a:pPr indent="-440256">
              <a:buSzPts val="1600"/>
              <a:buAutoNum type="arabicPeriod"/>
            </a:pPr>
            <a:r>
              <a:rPr lang="en" sz="2133"/>
              <a:t>Immigrant Education</a:t>
            </a:r>
            <a:endParaRPr sz="2133"/>
          </a:p>
          <a:p>
            <a:pPr indent="-440256">
              <a:buSzPts val="1600"/>
              <a:buAutoNum type="arabicPeriod"/>
            </a:pPr>
            <a:r>
              <a:rPr lang="en" sz="2133"/>
              <a:t>Elementary and Secondary Basic Skills*</a:t>
            </a:r>
            <a:endParaRPr sz="2133"/>
          </a:p>
          <a:p>
            <a:pPr indent="-440256">
              <a:buSzPts val="1600"/>
              <a:buAutoNum type="arabicPeriod"/>
            </a:pPr>
            <a:r>
              <a:rPr lang="en" sz="2133"/>
              <a:t>Health and Safety</a:t>
            </a:r>
            <a:endParaRPr sz="2133"/>
          </a:p>
          <a:p>
            <a:pPr indent="-440256">
              <a:buSzPts val="1600"/>
              <a:buAutoNum type="arabicPeriod"/>
            </a:pPr>
            <a:r>
              <a:rPr lang="en" sz="2133"/>
              <a:t>Substantial Disabilities</a:t>
            </a:r>
            <a:endParaRPr sz="2133"/>
          </a:p>
          <a:p>
            <a:pPr indent="-440256">
              <a:buSzPts val="1600"/>
              <a:buAutoNum type="arabicPeriod"/>
            </a:pPr>
            <a:r>
              <a:rPr lang="en" sz="2133"/>
              <a:t>Parenting</a:t>
            </a:r>
            <a:endParaRPr sz="2133"/>
          </a:p>
          <a:p>
            <a:pPr indent="-440256">
              <a:buSzPts val="1600"/>
              <a:buAutoNum type="arabicPeriod"/>
            </a:pPr>
            <a:r>
              <a:rPr lang="en" sz="2133"/>
              <a:t>Home Economics</a:t>
            </a:r>
            <a:endParaRPr sz="2133"/>
          </a:p>
          <a:p>
            <a:pPr indent="-440256">
              <a:buSzPts val="1600"/>
              <a:buAutoNum type="arabicPeriod"/>
            </a:pPr>
            <a:r>
              <a:rPr lang="en" sz="2133"/>
              <a:t>Courses for Older Adults</a:t>
            </a:r>
            <a:endParaRPr sz="2133"/>
          </a:p>
          <a:p>
            <a:pPr indent="-440256">
              <a:buSzPts val="1600"/>
              <a:buAutoNum type="arabicPeriod"/>
            </a:pPr>
            <a:r>
              <a:rPr lang="en" sz="2133"/>
              <a:t>Short-term Vocational*</a:t>
            </a:r>
            <a:endParaRPr sz="2133"/>
          </a:p>
          <a:p>
            <a:pPr indent="-440256">
              <a:buSzPts val="1600"/>
              <a:buAutoNum type="arabicPeriod"/>
            </a:pPr>
            <a:r>
              <a:rPr lang="en" sz="2133"/>
              <a:t>Workforce Preparation*</a:t>
            </a:r>
            <a:endParaRPr sz="2133"/>
          </a:p>
        </p:txBody>
      </p:sp>
      <p:sp>
        <p:nvSpPr>
          <p:cNvPr id="201" name="Shape 201"/>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10</a:t>
            </a:fld>
            <a:endParaRPr/>
          </a:p>
        </p:txBody>
      </p:sp>
      <p:sp>
        <p:nvSpPr>
          <p:cNvPr id="202" name="Shape 202"/>
          <p:cNvSpPr txBox="1"/>
          <p:nvPr/>
        </p:nvSpPr>
        <p:spPr>
          <a:xfrm>
            <a:off x="12067" y="6267400"/>
            <a:ext cx="12192000" cy="590800"/>
          </a:xfrm>
          <a:prstGeom prst="rect">
            <a:avLst/>
          </a:prstGeom>
          <a:noFill/>
          <a:ln>
            <a:noFill/>
          </a:ln>
        </p:spPr>
        <p:txBody>
          <a:bodyPr spcFirstLastPara="1" wrap="square" lIns="121900" tIns="121900" rIns="121900" bIns="121900" anchor="t" anchorCtr="0">
            <a:noAutofit/>
          </a:bodyPr>
          <a:lstStyle/>
          <a:p>
            <a:pPr algn="ctr"/>
            <a:endParaRPr sz="1333" dirty="0"/>
          </a:p>
        </p:txBody>
      </p:sp>
      <p:sp>
        <p:nvSpPr>
          <p:cNvPr id="203" name="Shape 203"/>
          <p:cNvSpPr txBox="1"/>
          <p:nvPr/>
        </p:nvSpPr>
        <p:spPr>
          <a:xfrm>
            <a:off x="4918000" y="5572600"/>
            <a:ext cx="6378400" cy="429600"/>
          </a:xfrm>
          <a:prstGeom prst="rect">
            <a:avLst/>
          </a:prstGeom>
          <a:noFill/>
          <a:ln>
            <a:noFill/>
          </a:ln>
        </p:spPr>
        <p:txBody>
          <a:bodyPr spcFirstLastPara="1" wrap="square" lIns="121900" tIns="121900" rIns="121900" bIns="121900" anchor="t" anchorCtr="0">
            <a:noAutofit/>
          </a:bodyPr>
          <a:lstStyle/>
          <a:p>
            <a:pPr algn="ctr"/>
            <a:r>
              <a:rPr lang="en" sz="1333"/>
              <a:t>*Areas (1), (3), (9), (10) are eligible for Enhanced Funding if associated with an approved noncredit program.</a:t>
            </a:r>
            <a:endParaRPr sz="1333"/>
          </a:p>
        </p:txBody>
      </p:sp>
      <p:pic>
        <p:nvPicPr>
          <p:cNvPr id="204" name="Shape 204"/>
          <p:cNvPicPr preferRelativeResize="0"/>
          <p:nvPr/>
        </p:nvPicPr>
        <p:blipFill>
          <a:blip r:embed="rId3">
            <a:alphaModFix/>
          </a:blip>
          <a:stretch>
            <a:fillRect/>
          </a:stretch>
        </p:blipFill>
        <p:spPr>
          <a:xfrm>
            <a:off x="5364167" y="1198601"/>
            <a:ext cx="5880468" cy="4495468"/>
          </a:xfrm>
          <a:prstGeom prst="rect">
            <a:avLst/>
          </a:prstGeom>
          <a:noFill/>
          <a:ln>
            <a:noFill/>
          </a:ln>
        </p:spPr>
      </p:pic>
    </p:spTree>
    <p:extLst>
      <p:ext uri="{BB962C8B-B14F-4D97-AF65-F5344CB8AC3E}">
        <p14:creationId xmlns:p14="http://schemas.microsoft.com/office/powerpoint/2010/main" val="1889147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AD57F-50AF-044F-B7E2-2D82C2CC8669}"/>
              </a:ext>
            </a:extLst>
          </p:cNvPr>
          <p:cNvSpPr>
            <a:spLocks noGrp="1"/>
          </p:cNvSpPr>
          <p:nvPr>
            <p:ph type="title"/>
          </p:nvPr>
        </p:nvSpPr>
        <p:spPr>
          <a:solidFill>
            <a:schemeClr val="accent1">
              <a:lumMod val="60000"/>
              <a:lumOff val="40000"/>
            </a:schemeClr>
          </a:solidFill>
        </p:spPr>
        <p:txBody>
          <a:bodyPr/>
          <a:lstStyle/>
          <a:p>
            <a:r>
              <a:rPr lang="en-US" dirty="0"/>
              <a:t>English as a Second Language (ESL)</a:t>
            </a:r>
          </a:p>
        </p:txBody>
      </p:sp>
      <p:sp>
        <p:nvSpPr>
          <p:cNvPr id="3" name="Content Placeholder 2">
            <a:extLst>
              <a:ext uri="{FF2B5EF4-FFF2-40B4-BE49-F238E27FC236}">
                <a16:creationId xmlns:a16="http://schemas.microsoft.com/office/drawing/2014/main" id="{D8119661-2034-774E-921A-B86B5E906724}"/>
              </a:ext>
            </a:extLst>
          </p:cNvPr>
          <p:cNvSpPr>
            <a:spLocks noGrp="1"/>
          </p:cNvSpPr>
          <p:nvPr>
            <p:ph idx="1"/>
          </p:nvPr>
        </p:nvSpPr>
        <p:spPr>
          <a:xfrm>
            <a:off x="838200" y="1825625"/>
            <a:ext cx="10763250" cy="4667250"/>
          </a:xfrm>
        </p:spPr>
        <p:txBody>
          <a:bodyPr>
            <a:normAutofit lnSpcReduction="10000"/>
          </a:bodyPr>
          <a:lstStyle/>
          <a:p>
            <a:r>
              <a:rPr lang="en-US" dirty="0"/>
              <a:t>Provide instruction in the English language to adult, non=native English speakers with varied academic, career, technical, and personal goals. Courses include, but are not limited to: skills or competencies needed to live in society; skills and competencies needed to succeed in an academic program; preparation for students to enter career and technical programs at the community colleges; programs focusing on skills parents need to help their children learn to read and succeed in society; skills needed to fully participate in the United States civic society or to fulfill naturalization requirements; ESL-based skills and competencies in computer software, hardware, and other digital information resources and functional language skills.</a:t>
            </a:r>
          </a:p>
          <a:p>
            <a:r>
              <a:rPr lang="en-US" dirty="0"/>
              <a:t>MIS Data Element Code CB22=A</a:t>
            </a:r>
          </a:p>
        </p:txBody>
      </p:sp>
    </p:spTree>
    <p:extLst>
      <p:ext uri="{BB962C8B-B14F-4D97-AF65-F5344CB8AC3E}">
        <p14:creationId xmlns:p14="http://schemas.microsoft.com/office/powerpoint/2010/main" val="117433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99CD-28A0-174F-8788-49CB4E204C99}"/>
              </a:ext>
            </a:extLst>
          </p:cNvPr>
          <p:cNvSpPr>
            <a:spLocks noGrp="1"/>
          </p:cNvSpPr>
          <p:nvPr>
            <p:ph type="title"/>
          </p:nvPr>
        </p:nvSpPr>
        <p:spPr>
          <a:solidFill>
            <a:schemeClr val="accent1">
              <a:lumMod val="60000"/>
              <a:lumOff val="40000"/>
            </a:schemeClr>
          </a:solidFill>
        </p:spPr>
        <p:txBody>
          <a:bodyPr/>
          <a:lstStyle/>
          <a:p>
            <a:pPr algn="ctr"/>
            <a:r>
              <a:rPr lang="en-US" dirty="0"/>
              <a:t>Immigrant Education</a:t>
            </a:r>
          </a:p>
        </p:txBody>
      </p:sp>
      <p:sp>
        <p:nvSpPr>
          <p:cNvPr id="3" name="Content Placeholder 2">
            <a:extLst>
              <a:ext uri="{FF2B5EF4-FFF2-40B4-BE49-F238E27FC236}">
                <a16:creationId xmlns:a16="http://schemas.microsoft.com/office/drawing/2014/main" id="{56900556-1DD3-3E4B-8443-FF474AF7CB63}"/>
              </a:ext>
            </a:extLst>
          </p:cNvPr>
          <p:cNvSpPr>
            <a:spLocks noGrp="1"/>
          </p:cNvSpPr>
          <p:nvPr>
            <p:ph idx="1"/>
          </p:nvPr>
        </p:nvSpPr>
        <p:spPr/>
        <p:txBody>
          <a:bodyPr/>
          <a:lstStyle/>
          <a:p>
            <a:r>
              <a:rPr lang="en-US" dirty="0"/>
              <a:t>Designed for immigrants eligible for educational services in citizenship, ESL, and workforce preparation courses in the basic skills of speaking, listening, reading, writing, mathematics, decision-making and problem-solving skills, and other classes required for preparation to participate in job-specific technical writing. Instructional courses and programs should support the intent of the Immigrant Workforce Preparation Act.</a:t>
            </a:r>
          </a:p>
          <a:p>
            <a:endParaRPr lang="en-US" dirty="0"/>
          </a:p>
          <a:p>
            <a:r>
              <a:rPr lang="en-US" dirty="0"/>
              <a:t>MIS Data Element Code: CB22= B</a:t>
            </a:r>
          </a:p>
        </p:txBody>
      </p:sp>
    </p:spTree>
    <p:extLst>
      <p:ext uri="{BB962C8B-B14F-4D97-AF65-F5344CB8AC3E}">
        <p14:creationId xmlns:p14="http://schemas.microsoft.com/office/powerpoint/2010/main" val="157813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BA6F2-A7E4-1D42-AAF2-CE7AD245BF42}"/>
              </a:ext>
            </a:extLst>
          </p:cNvPr>
          <p:cNvSpPr>
            <a:spLocks noGrp="1"/>
          </p:cNvSpPr>
          <p:nvPr>
            <p:ph type="title"/>
          </p:nvPr>
        </p:nvSpPr>
        <p:spPr>
          <a:solidFill>
            <a:schemeClr val="accent1">
              <a:lumMod val="60000"/>
              <a:lumOff val="40000"/>
            </a:schemeClr>
          </a:solidFill>
        </p:spPr>
        <p:txBody>
          <a:bodyPr/>
          <a:lstStyle/>
          <a:p>
            <a:pPr algn="ctr"/>
            <a:r>
              <a:rPr lang="en-US" dirty="0"/>
              <a:t>Elementary and Secondary Basic Skills</a:t>
            </a:r>
          </a:p>
        </p:txBody>
      </p:sp>
      <p:sp>
        <p:nvSpPr>
          <p:cNvPr id="3" name="Content Placeholder 2">
            <a:extLst>
              <a:ext uri="{FF2B5EF4-FFF2-40B4-BE49-F238E27FC236}">
                <a16:creationId xmlns:a16="http://schemas.microsoft.com/office/drawing/2014/main" id="{66CBB720-5B2E-F140-AB82-34692313BC0E}"/>
              </a:ext>
            </a:extLst>
          </p:cNvPr>
          <p:cNvSpPr>
            <a:spLocks noGrp="1"/>
          </p:cNvSpPr>
          <p:nvPr>
            <p:ph idx="1"/>
          </p:nvPr>
        </p:nvSpPr>
        <p:spPr/>
        <p:txBody>
          <a:bodyPr/>
          <a:lstStyle/>
          <a:p>
            <a:pPr marL="0" indent="0">
              <a:buNone/>
            </a:pPr>
            <a:r>
              <a:rPr lang="en-US" dirty="0"/>
              <a:t>Elementary and Secondary Basic Skills includes basic skills academic courses in reading, mathematics, and language arts. Basic skills courses provide instruction for individuals in elementary and secondary-level reading, writing, computation and problem-solving skills in order to assist them in achieving their academic, career, and personal goals. Elementary-level coursework addresses the content and proficiencies at levels through the eighth grade. Secondary-level coursework focuses on the content and proficiencies at levels through the twelfth grade and may incorporate the high school diploma.</a:t>
            </a:r>
          </a:p>
          <a:p>
            <a:pPr marL="0" indent="0">
              <a:buNone/>
            </a:pPr>
            <a:r>
              <a:rPr lang="en-US" dirty="0"/>
              <a:t>MIS Data Element Code CB22=C</a:t>
            </a:r>
          </a:p>
          <a:p>
            <a:endParaRPr lang="en-US" dirty="0"/>
          </a:p>
        </p:txBody>
      </p:sp>
    </p:spTree>
    <p:extLst>
      <p:ext uri="{BB962C8B-B14F-4D97-AF65-F5344CB8AC3E}">
        <p14:creationId xmlns:p14="http://schemas.microsoft.com/office/powerpoint/2010/main" val="622941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16887-B671-CF41-B23D-68A927094C86}"/>
              </a:ext>
            </a:extLst>
          </p:cNvPr>
          <p:cNvSpPr>
            <a:spLocks noGrp="1"/>
          </p:cNvSpPr>
          <p:nvPr>
            <p:ph type="title"/>
          </p:nvPr>
        </p:nvSpPr>
        <p:spPr>
          <a:solidFill>
            <a:schemeClr val="accent1">
              <a:lumMod val="60000"/>
              <a:lumOff val="40000"/>
            </a:schemeClr>
          </a:solidFill>
        </p:spPr>
        <p:txBody>
          <a:bodyPr/>
          <a:lstStyle/>
          <a:p>
            <a:pPr algn="ctr"/>
            <a:r>
              <a:rPr lang="en-US" dirty="0"/>
              <a:t>Health and Safety</a:t>
            </a:r>
          </a:p>
        </p:txBody>
      </p:sp>
      <p:sp>
        <p:nvSpPr>
          <p:cNvPr id="3" name="Content Placeholder 2">
            <a:extLst>
              <a:ext uri="{FF2B5EF4-FFF2-40B4-BE49-F238E27FC236}">
                <a16:creationId xmlns:a16="http://schemas.microsoft.com/office/drawing/2014/main" id="{4DCCD297-213E-8446-BC88-6F2B8BD35F7B}"/>
              </a:ext>
            </a:extLst>
          </p:cNvPr>
          <p:cNvSpPr>
            <a:spLocks noGrp="1"/>
          </p:cNvSpPr>
          <p:nvPr>
            <p:ph idx="1"/>
          </p:nvPr>
        </p:nvSpPr>
        <p:spPr/>
        <p:txBody>
          <a:bodyPr>
            <a:normAutofit lnSpcReduction="10000"/>
          </a:bodyPr>
          <a:lstStyle/>
          <a:p>
            <a:endParaRPr lang="en-US" dirty="0"/>
          </a:p>
          <a:p>
            <a:r>
              <a:rPr lang="en-US" dirty="0"/>
              <a:t>Lifelong education to promote health, safety, and the well-being of individuals, families, and communities. Courses and programs in health and safety provide colleges with the opportunities to network or partner with other public welfare and health organizations.</a:t>
            </a:r>
          </a:p>
          <a:p>
            <a:r>
              <a:rPr lang="en-US" dirty="0"/>
              <a:t>Concern from Chancellor’s Office that colleges are reclassifying advanced and highly specialized public safety courses as noncredit classes. Additionally, public safety courses for which prerequisite skills are learned in a basic academy do not fit criteria for courses in Short Term Vocational with High Employment Potential. </a:t>
            </a:r>
          </a:p>
          <a:p>
            <a:r>
              <a:rPr lang="en-US" dirty="0"/>
              <a:t>MIS Data Element Code CB 22=D</a:t>
            </a:r>
          </a:p>
          <a:p>
            <a:endParaRPr lang="en-US" dirty="0"/>
          </a:p>
          <a:p>
            <a:endParaRPr lang="en-US" dirty="0"/>
          </a:p>
        </p:txBody>
      </p:sp>
    </p:spTree>
    <p:extLst>
      <p:ext uri="{BB962C8B-B14F-4D97-AF65-F5344CB8AC3E}">
        <p14:creationId xmlns:p14="http://schemas.microsoft.com/office/powerpoint/2010/main" val="2100388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87797-CBDC-2743-B6F1-E30F60362992}"/>
              </a:ext>
            </a:extLst>
          </p:cNvPr>
          <p:cNvSpPr>
            <a:spLocks noGrp="1"/>
          </p:cNvSpPr>
          <p:nvPr>
            <p:ph type="title"/>
          </p:nvPr>
        </p:nvSpPr>
        <p:spPr>
          <a:solidFill>
            <a:schemeClr val="accent1">
              <a:lumMod val="60000"/>
              <a:lumOff val="40000"/>
            </a:schemeClr>
          </a:solidFill>
        </p:spPr>
        <p:txBody>
          <a:bodyPr/>
          <a:lstStyle/>
          <a:p>
            <a:pPr algn="ctr"/>
            <a:r>
              <a:rPr lang="en-US" dirty="0"/>
              <a:t>Substantial Disabilities</a:t>
            </a:r>
          </a:p>
        </p:txBody>
      </p:sp>
      <p:sp>
        <p:nvSpPr>
          <p:cNvPr id="3" name="Content Placeholder 2">
            <a:extLst>
              <a:ext uri="{FF2B5EF4-FFF2-40B4-BE49-F238E27FC236}">
                <a16:creationId xmlns:a16="http://schemas.microsoft.com/office/drawing/2014/main" id="{F274C23F-482B-764C-AE04-14AC8DCBBA3E}"/>
              </a:ext>
            </a:extLst>
          </p:cNvPr>
          <p:cNvSpPr>
            <a:spLocks noGrp="1"/>
          </p:cNvSpPr>
          <p:nvPr>
            <p:ph idx="1"/>
          </p:nvPr>
        </p:nvSpPr>
        <p:spPr>
          <a:xfrm>
            <a:off x="838200" y="1825624"/>
            <a:ext cx="10648950" cy="4563745"/>
          </a:xfrm>
        </p:spPr>
        <p:txBody>
          <a:bodyPr>
            <a:normAutofit lnSpcReduction="10000"/>
          </a:bodyPr>
          <a:lstStyle/>
          <a:p>
            <a:endParaRPr lang="en-US" dirty="0"/>
          </a:p>
          <a:p>
            <a:r>
              <a:rPr lang="en-US" dirty="0"/>
              <a:t>Designed to provide individuals with life-skill proficiencies essential to the fulfillment of academic, career   technical, and personal goals. A student with a disability is a person who has a verified disability which limits one or more major life activities, as defined in 28 Code of Federal Regulations section 35.104, resulting in an educational limitation as defined in title 5, section 56001. Courses for students with substantial disabilities are an “assistance class” according to provisions of title 5, section 56028, and Education Code section 84757 (a)(5).</a:t>
            </a:r>
          </a:p>
          <a:p>
            <a:r>
              <a:rPr lang="en-US" dirty="0"/>
              <a:t>MIS Data Element Code CB22=E</a:t>
            </a:r>
          </a:p>
        </p:txBody>
      </p:sp>
    </p:spTree>
    <p:extLst>
      <p:ext uri="{BB962C8B-B14F-4D97-AF65-F5344CB8AC3E}">
        <p14:creationId xmlns:p14="http://schemas.microsoft.com/office/powerpoint/2010/main" val="1397412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4292B-C9BB-3A47-93C0-5C05BE833484}"/>
              </a:ext>
            </a:extLst>
          </p:cNvPr>
          <p:cNvSpPr>
            <a:spLocks noGrp="1"/>
          </p:cNvSpPr>
          <p:nvPr>
            <p:ph type="title"/>
          </p:nvPr>
        </p:nvSpPr>
        <p:spPr>
          <a:solidFill>
            <a:schemeClr val="accent1">
              <a:lumMod val="60000"/>
              <a:lumOff val="40000"/>
            </a:schemeClr>
          </a:solidFill>
        </p:spPr>
        <p:txBody>
          <a:bodyPr/>
          <a:lstStyle/>
          <a:p>
            <a:pPr algn="ctr"/>
            <a:r>
              <a:rPr lang="en-US" dirty="0"/>
              <a:t>Parenting</a:t>
            </a:r>
          </a:p>
        </p:txBody>
      </p:sp>
      <p:sp>
        <p:nvSpPr>
          <p:cNvPr id="3" name="Content Placeholder 2">
            <a:extLst>
              <a:ext uri="{FF2B5EF4-FFF2-40B4-BE49-F238E27FC236}">
                <a16:creationId xmlns:a16="http://schemas.microsoft.com/office/drawing/2014/main" id="{0822400D-0327-A34D-B36E-CA6E883AD6A5}"/>
              </a:ext>
            </a:extLst>
          </p:cNvPr>
          <p:cNvSpPr>
            <a:spLocks noGrp="1"/>
          </p:cNvSpPr>
          <p:nvPr>
            <p:ph idx="1"/>
          </p:nvPr>
        </p:nvSpPr>
        <p:spPr/>
        <p:txBody>
          <a:bodyPr/>
          <a:lstStyle/>
          <a:p>
            <a:endParaRPr lang="en-US" dirty="0"/>
          </a:p>
          <a:p>
            <a:r>
              <a:rPr lang="en-US" dirty="0"/>
              <a:t>Designed to offer lifelong education in parenting, child development, and family relations in order to enhance the quality of home, family, career, and community life. Instructional areas may include, but are not limited to the following: ages and stages of child growth and development; family systems; health nutrition and safety; family </a:t>
            </a:r>
            <a:r>
              <a:rPr lang="en-US" dirty="0" err="1"/>
              <a:t>resouces</a:t>
            </a:r>
            <a:r>
              <a:rPr lang="en-US" dirty="0"/>
              <a:t> and roles; family literacy; fostering and assisting with children’s education; guiding and supporting children; and court=ordered parenting education.</a:t>
            </a:r>
          </a:p>
          <a:p>
            <a:r>
              <a:rPr lang="en-US" dirty="0"/>
              <a:t>MIS Data Element Code CB22=F</a:t>
            </a:r>
          </a:p>
        </p:txBody>
      </p:sp>
    </p:spTree>
    <p:extLst>
      <p:ext uri="{BB962C8B-B14F-4D97-AF65-F5344CB8AC3E}">
        <p14:creationId xmlns:p14="http://schemas.microsoft.com/office/powerpoint/2010/main" val="2628818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D03B-9049-A440-8D41-EDF40FCCD397}"/>
              </a:ext>
            </a:extLst>
          </p:cNvPr>
          <p:cNvSpPr>
            <a:spLocks noGrp="1"/>
          </p:cNvSpPr>
          <p:nvPr>
            <p:ph type="title"/>
          </p:nvPr>
        </p:nvSpPr>
        <p:spPr>
          <a:solidFill>
            <a:schemeClr val="accent1">
              <a:lumMod val="60000"/>
              <a:lumOff val="40000"/>
            </a:schemeClr>
          </a:solidFill>
        </p:spPr>
        <p:txBody>
          <a:bodyPr/>
          <a:lstStyle/>
          <a:p>
            <a:pPr algn="ctr"/>
            <a:r>
              <a:rPr lang="en-US" dirty="0"/>
              <a:t>Home Economics</a:t>
            </a:r>
          </a:p>
        </p:txBody>
      </p:sp>
      <p:sp>
        <p:nvSpPr>
          <p:cNvPr id="3" name="Content Placeholder 2">
            <a:extLst>
              <a:ext uri="{FF2B5EF4-FFF2-40B4-BE49-F238E27FC236}">
                <a16:creationId xmlns:a16="http://schemas.microsoft.com/office/drawing/2014/main" id="{EDCEA041-7804-234A-8FD9-1436FFB44CE8}"/>
              </a:ext>
            </a:extLst>
          </p:cNvPr>
          <p:cNvSpPr>
            <a:spLocks noGrp="1"/>
          </p:cNvSpPr>
          <p:nvPr>
            <p:ph idx="1"/>
          </p:nvPr>
        </p:nvSpPr>
        <p:spPr/>
        <p:txBody>
          <a:bodyPr>
            <a:normAutofit fontScale="92500" lnSpcReduction="10000"/>
          </a:bodyPr>
          <a:lstStyle/>
          <a:p>
            <a:endParaRPr lang="en-US" dirty="0"/>
          </a:p>
          <a:p>
            <a:r>
              <a:rPr lang="en-US" dirty="0"/>
              <a:t>Courses and programs designed t offer lifelong education to enhance the quality of home, family, and career and community life.  This area of instruction provides educational opportunities that respond to human needs in preparing individuals  for employment, advanced study, consumer decision making, and lifelong learning. Instruction in family and consumer sciences emphasizes the value of homemaking The focus of the categories of coursework includes, but is not limited to, child development, family studies and gerontology, fashion, textiles, interior design and merchandising, life management, nutrition and foods, and hospitality and culinary arts.</a:t>
            </a:r>
          </a:p>
          <a:p>
            <a:r>
              <a:rPr lang="en-US" dirty="0"/>
              <a:t>MIS Data Element Code. CB22=G</a:t>
            </a:r>
          </a:p>
          <a:p>
            <a:pPr marL="0" indent="0">
              <a:buNone/>
            </a:pPr>
            <a:endParaRPr lang="en-US" dirty="0"/>
          </a:p>
        </p:txBody>
      </p:sp>
    </p:spTree>
    <p:extLst>
      <p:ext uri="{BB962C8B-B14F-4D97-AF65-F5344CB8AC3E}">
        <p14:creationId xmlns:p14="http://schemas.microsoft.com/office/powerpoint/2010/main" val="4229966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9868-F367-6A4F-BBE7-DB5CD6E49984}"/>
              </a:ext>
            </a:extLst>
          </p:cNvPr>
          <p:cNvSpPr>
            <a:spLocks noGrp="1"/>
          </p:cNvSpPr>
          <p:nvPr>
            <p:ph type="title"/>
          </p:nvPr>
        </p:nvSpPr>
        <p:spPr>
          <a:solidFill>
            <a:schemeClr val="accent1">
              <a:lumMod val="60000"/>
              <a:lumOff val="40000"/>
            </a:schemeClr>
          </a:solidFill>
        </p:spPr>
        <p:txBody>
          <a:bodyPr/>
          <a:lstStyle/>
          <a:p>
            <a:pPr algn="ctr"/>
            <a:r>
              <a:rPr lang="en-US" dirty="0"/>
              <a:t>Older Adults</a:t>
            </a:r>
          </a:p>
        </p:txBody>
      </p:sp>
      <p:sp>
        <p:nvSpPr>
          <p:cNvPr id="3" name="Content Placeholder 2">
            <a:extLst>
              <a:ext uri="{FF2B5EF4-FFF2-40B4-BE49-F238E27FC236}">
                <a16:creationId xmlns:a16="http://schemas.microsoft.com/office/drawing/2014/main" id="{14F7D3FA-5E1C-EE4D-B816-365FD5E5745F}"/>
              </a:ext>
            </a:extLst>
          </p:cNvPr>
          <p:cNvSpPr>
            <a:spLocks noGrp="1"/>
          </p:cNvSpPr>
          <p:nvPr>
            <p:ph idx="1"/>
          </p:nvPr>
        </p:nvSpPr>
        <p:spPr>
          <a:xfrm>
            <a:off x="838200" y="1825624"/>
            <a:ext cx="10515600" cy="4667251"/>
          </a:xfrm>
        </p:spPr>
        <p:txBody>
          <a:bodyPr>
            <a:normAutofit fontScale="92500" lnSpcReduction="10000"/>
          </a:bodyPr>
          <a:lstStyle/>
          <a:p>
            <a:r>
              <a:rPr lang="en-US" dirty="0"/>
              <a:t>Lifelong education that provides opportunities for personal growth and development, community involvement, skills for mental and physical well-being, and economic self-sufficiency. Courses in the category of noncredit instruction for older adults may include, but are not limited to, health courses focusing on physical and mental process of aging, changes that occur later in life, and steps to be taken to maintain independence in daily activities; consumer resources, self-management and entitlement; creative expression and communication; or family, community, and global involvement.</a:t>
            </a:r>
          </a:p>
          <a:p>
            <a:r>
              <a:rPr lang="en-US" dirty="0"/>
              <a:t>No state aid or apportionment may be claimed on account of attendance of students in noncredit classes in dancing or recreational physical education.  Title 5 §58130</a:t>
            </a:r>
          </a:p>
          <a:p>
            <a:r>
              <a:rPr lang="en-US" dirty="0"/>
              <a:t>MIS Data Element Code CB22=H</a:t>
            </a:r>
          </a:p>
        </p:txBody>
      </p:sp>
    </p:spTree>
    <p:extLst>
      <p:ext uri="{BB962C8B-B14F-4D97-AF65-F5344CB8AC3E}">
        <p14:creationId xmlns:p14="http://schemas.microsoft.com/office/powerpoint/2010/main" val="3783154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FBD2E-7192-444D-BE2E-F077EEA947AA}"/>
              </a:ext>
            </a:extLst>
          </p:cNvPr>
          <p:cNvSpPr>
            <a:spLocks noGrp="1"/>
          </p:cNvSpPr>
          <p:nvPr>
            <p:ph type="title"/>
          </p:nvPr>
        </p:nvSpPr>
        <p:spPr>
          <a:solidFill>
            <a:schemeClr val="accent1">
              <a:lumMod val="60000"/>
              <a:lumOff val="40000"/>
            </a:schemeClr>
          </a:solidFill>
        </p:spPr>
        <p:txBody>
          <a:bodyPr/>
          <a:lstStyle/>
          <a:p>
            <a:pPr algn="ctr"/>
            <a:r>
              <a:rPr lang="en-US" dirty="0"/>
              <a:t>Short-Term Vocational</a:t>
            </a:r>
          </a:p>
        </p:txBody>
      </p:sp>
      <p:sp>
        <p:nvSpPr>
          <p:cNvPr id="3" name="Content Placeholder 2">
            <a:extLst>
              <a:ext uri="{FF2B5EF4-FFF2-40B4-BE49-F238E27FC236}">
                <a16:creationId xmlns:a16="http://schemas.microsoft.com/office/drawing/2014/main" id="{3A5C5505-C739-F04C-BEBE-2D369F39E6D3}"/>
              </a:ext>
            </a:extLst>
          </p:cNvPr>
          <p:cNvSpPr>
            <a:spLocks noGrp="1"/>
          </p:cNvSpPr>
          <p:nvPr>
            <p:ph idx="1"/>
          </p:nvPr>
        </p:nvSpPr>
        <p:spPr>
          <a:xfrm>
            <a:off x="617220" y="1825624"/>
            <a:ext cx="10736580" cy="4826636"/>
          </a:xfrm>
        </p:spPr>
        <p:txBody>
          <a:bodyPr>
            <a:normAutofit lnSpcReduction="10000"/>
          </a:bodyPr>
          <a:lstStyle/>
          <a:p>
            <a:r>
              <a:rPr lang="en-US" dirty="0"/>
              <a:t>Designed for high employment potential that lead to a career-technical objective, or a certificate or award directly related to employment. Short-term vocational programs should be designed to: improve employability; provide job placement opportunities; or prepare students for college-level coursework or transfer to a four-year degree program. They shall also be mission appropriate (Ed. Code § 66010.4 (a)(1), meet a documented labor market demand, ensure there is no unnecessary duplication of other employment training programs in the region, demonstrate effectiveness as measured by the employment and completion success of students, and be reviewed in the institution’s program review process every two years.</a:t>
            </a:r>
          </a:p>
          <a:p>
            <a:r>
              <a:rPr lang="en-US" dirty="0"/>
              <a:t>MIS Data Element Code CB22=I</a:t>
            </a:r>
          </a:p>
        </p:txBody>
      </p:sp>
    </p:spTree>
    <p:extLst>
      <p:ext uri="{BB962C8B-B14F-4D97-AF65-F5344CB8AC3E}">
        <p14:creationId xmlns:p14="http://schemas.microsoft.com/office/powerpoint/2010/main" val="177623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588C1-332D-5940-AD2F-BBE7A28203BB}"/>
              </a:ext>
            </a:extLst>
          </p:cNvPr>
          <p:cNvSpPr>
            <a:spLocks noGrp="1"/>
          </p:cNvSpPr>
          <p:nvPr>
            <p:ph type="title"/>
          </p:nvPr>
        </p:nvSpPr>
        <p:spPr>
          <a:solidFill>
            <a:schemeClr val="accent2">
              <a:lumMod val="40000"/>
              <a:lumOff val="60000"/>
            </a:schemeClr>
          </a:solidFill>
        </p:spPr>
        <p:txBody>
          <a:bodyPr/>
          <a:lstStyle/>
          <a:p>
            <a:r>
              <a:rPr lang="en-US" dirty="0"/>
              <a:t>What is Noncredit?</a:t>
            </a:r>
          </a:p>
        </p:txBody>
      </p:sp>
      <p:sp>
        <p:nvSpPr>
          <p:cNvPr id="3" name="Content Placeholder 2">
            <a:extLst>
              <a:ext uri="{FF2B5EF4-FFF2-40B4-BE49-F238E27FC236}">
                <a16:creationId xmlns:a16="http://schemas.microsoft.com/office/drawing/2014/main" id="{0280B176-2F51-244F-92C6-3731411F98BC}"/>
              </a:ext>
            </a:extLst>
          </p:cNvPr>
          <p:cNvSpPr>
            <a:spLocks noGrp="1"/>
          </p:cNvSpPr>
          <p:nvPr>
            <p:ph idx="1"/>
          </p:nvPr>
        </p:nvSpPr>
        <p:spPr/>
        <p:txBody>
          <a:bodyPr/>
          <a:lstStyle/>
          <a:p>
            <a:r>
              <a:rPr lang="en-US" dirty="0"/>
              <a:t>Noncredit courses are zero unit courses offered to students without the expense of enrollment fees and designed to help students reach personal, academic, and professional goals.</a:t>
            </a:r>
          </a:p>
          <a:p>
            <a:endParaRPr lang="en-US" dirty="0"/>
          </a:p>
          <a:p>
            <a:r>
              <a:rPr lang="en-US" dirty="0"/>
              <a:t>Noncredit courses often serve as a point of entry for underserved students as well as a transition point to prepare students for employment or credit instruction.</a:t>
            </a:r>
          </a:p>
        </p:txBody>
      </p:sp>
    </p:spTree>
    <p:extLst>
      <p:ext uri="{BB962C8B-B14F-4D97-AF65-F5344CB8AC3E}">
        <p14:creationId xmlns:p14="http://schemas.microsoft.com/office/powerpoint/2010/main" val="2471038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FA3EC-343F-6044-B688-52239C1B1999}"/>
              </a:ext>
            </a:extLst>
          </p:cNvPr>
          <p:cNvSpPr>
            <a:spLocks noGrp="1"/>
          </p:cNvSpPr>
          <p:nvPr>
            <p:ph type="title"/>
          </p:nvPr>
        </p:nvSpPr>
        <p:spPr>
          <a:solidFill>
            <a:schemeClr val="accent1">
              <a:lumMod val="60000"/>
              <a:lumOff val="40000"/>
            </a:schemeClr>
          </a:solidFill>
        </p:spPr>
        <p:txBody>
          <a:bodyPr/>
          <a:lstStyle/>
          <a:p>
            <a:pPr algn="ctr"/>
            <a:r>
              <a:rPr lang="en-US" dirty="0"/>
              <a:t>Workforce Preparation</a:t>
            </a:r>
          </a:p>
        </p:txBody>
      </p:sp>
      <p:sp>
        <p:nvSpPr>
          <p:cNvPr id="3" name="Content Placeholder 2">
            <a:extLst>
              <a:ext uri="{FF2B5EF4-FFF2-40B4-BE49-F238E27FC236}">
                <a16:creationId xmlns:a16="http://schemas.microsoft.com/office/drawing/2014/main" id="{35CE68CB-3ABE-524E-9BAC-2AD46F5831CA}"/>
              </a:ext>
            </a:extLst>
          </p:cNvPr>
          <p:cNvSpPr>
            <a:spLocks noGrp="1"/>
          </p:cNvSpPr>
          <p:nvPr>
            <p:ph idx="1"/>
          </p:nvPr>
        </p:nvSpPr>
        <p:spPr/>
        <p:txBody>
          <a:bodyPr/>
          <a:lstStyle/>
          <a:p>
            <a:endParaRPr lang="en-US" dirty="0"/>
          </a:p>
          <a:p>
            <a:r>
              <a:rPr lang="en-US" dirty="0"/>
              <a:t>Provides instruction for speaking, listening, reading, writing, mathematics, decision-making and problem-solving skills that are necessary to participate in job-specific technical training.</a:t>
            </a:r>
          </a:p>
          <a:p>
            <a:r>
              <a:rPr lang="en-US" dirty="0"/>
              <a:t>MIS Data Element Code CB22=J</a:t>
            </a:r>
          </a:p>
        </p:txBody>
      </p:sp>
    </p:spTree>
    <p:extLst>
      <p:ext uri="{BB962C8B-B14F-4D97-AF65-F5344CB8AC3E}">
        <p14:creationId xmlns:p14="http://schemas.microsoft.com/office/powerpoint/2010/main" val="4262763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77346-4E03-B545-8F27-D64CBC54D09D}"/>
              </a:ext>
            </a:extLst>
          </p:cNvPr>
          <p:cNvSpPr>
            <a:spLocks noGrp="1"/>
          </p:cNvSpPr>
          <p:nvPr>
            <p:ph type="title"/>
          </p:nvPr>
        </p:nvSpPr>
        <p:spPr>
          <a:xfrm>
            <a:off x="838200" y="365125"/>
            <a:ext cx="10515600" cy="1460500"/>
          </a:xfrm>
          <a:solidFill>
            <a:schemeClr val="accent6">
              <a:lumMod val="40000"/>
              <a:lumOff val="60000"/>
            </a:schemeClr>
          </a:solidFill>
          <a:ln>
            <a:solidFill>
              <a:schemeClr val="accent6"/>
            </a:solidFill>
          </a:ln>
        </p:spPr>
        <p:txBody>
          <a:bodyPr/>
          <a:lstStyle/>
          <a:p>
            <a:r>
              <a:rPr lang="en-US" dirty="0"/>
              <a:t>Career Development and College Preparation</a:t>
            </a:r>
          </a:p>
        </p:txBody>
      </p:sp>
      <p:sp>
        <p:nvSpPr>
          <p:cNvPr id="3" name="Content Placeholder 2">
            <a:extLst>
              <a:ext uri="{FF2B5EF4-FFF2-40B4-BE49-F238E27FC236}">
                <a16:creationId xmlns:a16="http://schemas.microsoft.com/office/drawing/2014/main" id="{3C463A87-BB81-6044-8F30-6975BEF5518E}"/>
              </a:ext>
            </a:extLst>
          </p:cNvPr>
          <p:cNvSpPr>
            <a:spLocks noGrp="1"/>
          </p:cNvSpPr>
          <p:nvPr>
            <p:ph idx="1"/>
          </p:nvPr>
        </p:nvSpPr>
        <p:spPr/>
        <p:txBody>
          <a:bodyPr/>
          <a:lstStyle/>
          <a:p>
            <a:endParaRPr lang="en-US" dirty="0"/>
          </a:p>
          <a:p>
            <a:r>
              <a:rPr lang="en-US" dirty="0"/>
              <a:t>CDCP certificates prepare for employment or success in college-level credit coursework.</a:t>
            </a:r>
          </a:p>
          <a:p>
            <a:r>
              <a:rPr lang="en-US" dirty="0"/>
              <a:t>Four categories of courses that, if combined into a noncredit certificate, can be eligible for apportionment funding equal to credit.</a:t>
            </a:r>
          </a:p>
          <a:p>
            <a:r>
              <a:rPr lang="en-US" dirty="0"/>
              <a:t>Four categories: ESL, Basic Skills, Short-term Vocational, Workforce Prep</a:t>
            </a:r>
          </a:p>
          <a:p>
            <a:r>
              <a:rPr lang="en-US" dirty="0"/>
              <a:t>Requirements established in Ed. Code § 84760.5</a:t>
            </a:r>
          </a:p>
        </p:txBody>
      </p:sp>
    </p:spTree>
    <p:extLst>
      <p:ext uri="{BB962C8B-B14F-4D97-AF65-F5344CB8AC3E}">
        <p14:creationId xmlns:p14="http://schemas.microsoft.com/office/powerpoint/2010/main" val="2903116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DD310-8358-644B-AC09-9166D25FC149}"/>
              </a:ext>
            </a:extLst>
          </p:cNvPr>
          <p:cNvSpPr>
            <a:spLocks noGrp="1"/>
          </p:cNvSpPr>
          <p:nvPr>
            <p:ph type="title"/>
          </p:nvPr>
        </p:nvSpPr>
        <p:spPr>
          <a:solidFill>
            <a:schemeClr val="accent6">
              <a:lumMod val="40000"/>
              <a:lumOff val="60000"/>
            </a:schemeClr>
          </a:solidFill>
        </p:spPr>
        <p:txBody>
          <a:bodyPr/>
          <a:lstStyle/>
          <a:p>
            <a:r>
              <a:rPr lang="en-US" dirty="0"/>
              <a:t>Career Development and College Prep</a:t>
            </a:r>
          </a:p>
        </p:txBody>
      </p:sp>
      <p:sp>
        <p:nvSpPr>
          <p:cNvPr id="3" name="Content Placeholder 2">
            <a:extLst>
              <a:ext uri="{FF2B5EF4-FFF2-40B4-BE49-F238E27FC236}">
                <a16:creationId xmlns:a16="http://schemas.microsoft.com/office/drawing/2014/main" id="{21AED71D-2330-2541-97F3-F7F3209EFEA3}"/>
              </a:ext>
            </a:extLst>
          </p:cNvPr>
          <p:cNvSpPr>
            <a:spLocks noGrp="1"/>
          </p:cNvSpPr>
          <p:nvPr>
            <p:ph idx="1"/>
          </p:nvPr>
        </p:nvSpPr>
        <p:spPr/>
        <p:txBody>
          <a:bodyPr/>
          <a:lstStyle/>
          <a:p>
            <a:r>
              <a:rPr lang="en-US" dirty="0"/>
              <a:t>Programs and required courses classified as noncredit CDCP prepare students for employment or to be successful in college-level credit coursework. In accordance with Title 5, section § 55151, colleges may offer a sequence of noncredit courses that culminate in:</a:t>
            </a:r>
          </a:p>
          <a:p>
            <a:r>
              <a:rPr lang="en-US" dirty="0"/>
              <a:t>Certificate of Competency</a:t>
            </a:r>
          </a:p>
          <a:p>
            <a:r>
              <a:rPr lang="en-US" dirty="0"/>
              <a:t>Certificate of Completion-leading to improved employability or job opportunities</a:t>
            </a:r>
          </a:p>
          <a:p>
            <a:r>
              <a:rPr lang="en-US" dirty="0"/>
              <a:t>Adult High School Diploma</a:t>
            </a:r>
          </a:p>
        </p:txBody>
      </p:sp>
    </p:spTree>
    <p:extLst>
      <p:ext uri="{BB962C8B-B14F-4D97-AF65-F5344CB8AC3E}">
        <p14:creationId xmlns:p14="http://schemas.microsoft.com/office/powerpoint/2010/main" val="2488480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pPr algn="ctr"/>
            <a:r>
              <a:rPr lang="en-US" dirty="0"/>
              <a:t>Noncredit Certificates</a:t>
            </a:r>
          </a:p>
        </p:txBody>
      </p:sp>
      <p:sp>
        <p:nvSpPr>
          <p:cNvPr id="3" name="Content Placeholder 2"/>
          <p:cNvSpPr>
            <a:spLocks noGrp="1"/>
          </p:cNvSpPr>
          <p:nvPr>
            <p:ph idx="1"/>
          </p:nvPr>
        </p:nvSpPr>
        <p:spPr>
          <a:xfrm>
            <a:off x="838200" y="1825625"/>
            <a:ext cx="10823222" cy="4351338"/>
          </a:xfrm>
        </p:spPr>
        <p:txBody>
          <a:bodyPr/>
          <a:lstStyle/>
          <a:p>
            <a:pPr marL="0" indent="0">
              <a:buNone/>
            </a:pPr>
            <a:r>
              <a:rPr lang="en-US" b="1" u="sng" dirty="0"/>
              <a:t>Certificate of Completion</a:t>
            </a:r>
          </a:p>
          <a:p>
            <a:r>
              <a:rPr lang="en-US" dirty="0"/>
              <a:t>Sequence of CDCP courses in Short-term Vocational or Workforce Prep</a:t>
            </a:r>
          </a:p>
          <a:p>
            <a:r>
              <a:rPr lang="en-US" dirty="0"/>
              <a:t>Defined in Title 5, section 55151(h)</a:t>
            </a:r>
          </a:p>
          <a:p>
            <a:pPr marL="0" indent="0">
              <a:buNone/>
            </a:pPr>
            <a:endParaRPr lang="en-US" dirty="0"/>
          </a:p>
          <a:p>
            <a:pPr marL="0" indent="0">
              <a:buNone/>
            </a:pPr>
            <a:r>
              <a:rPr lang="en-US" b="1" u="sng" dirty="0"/>
              <a:t>Certificate of Competency</a:t>
            </a:r>
          </a:p>
          <a:p>
            <a:r>
              <a:rPr lang="en-US" dirty="0"/>
              <a:t>Sequence of CDCP courses in ESL or Elementary &amp; Secondary Basic Skills</a:t>
            </a:r>
          </a:p>
          <a:p>
            <a:r>
              <a:rPr lang="en-US" dirty="0"/>
              <a:t>Defined in Title 5, section 55151 (</a:t>
            </a:r>
            <a:r>
              <a:rPr lang="en-US" dirty="0" err="1"/>
              <a:t>i</a:t>
            </a:r>
            <a:r>
              <a:rPr lang="en-US" dirty="0"/>
              <a:t>)</a:t>
            </a:r>
          </a:p>
        </p:txBody>
      </p:sp>
    </p:spTree>
    <p:extLst>
      <p:ext uri="{BB962C8B-B14F-4D97-AF65-F5344CB8AC3E}">
        <p14:creationId xmlns:p14="http://schemas.microsoft.com/office/powerpoint/2010/main" val="3094819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40080"/>
            <a:ext cx="9144000" cy="1429789"/>
          </a:xfrm>
          <a:solidFill>
            <a:schemeClr val="accent6">
              <a:lumMod val="40000"/>
              <a:lumOff val="60000"/>
            </a:schemeClr>
          </a:solidFill>
        </p:spPr>
        <p:txBody>
          <a:bodyPr>
            <a:noAutofit/>
          </a:bodyPr>
          <a:lstStyle/>
          <a:p>
            <a:r>
              <a:rPr lang="en-US" sz="4000" b="1" dirty="0"/>
              <a:t>Noncredit Course Categories </a:t>
            </a:r>
            <a:br>
              <a:rPr lang="en-US" sz="4000" b="1" dirty="0"/>
            </a:br>
            <a:r>
              <a:rPr lang="en-US" sz="4000" b="1" dirty="0"/>
              <a:t>for Special  Populations</a:t>
            </a:r>
          </a:p>
        </p:txBody>
      </p:sp>
      <p:sp>
        <p:nvSpPr>
          <p:cNvPr id="4" name="Rectangle 3"/>
          <p:cNvSpPr/>
          <p:nvPr/>
        </p:nvSpPr>
        <p:spPr>
          <a:xfrm>
            <a:off x="2094808" y="2543694"/>
            <a:ext cx="3524597" cy="1687483"/>
          </a:xfrm>
          <a:prstGeom prst="rect">
            <a:avLst/>
          </a:prstGeom>
          <a:solidFill>
            <a:schemeClr val="accent4">
              <a:lumMod val="20000"/>
              <a:lumOff val="80000"/>
            </a:schemeClr>
          </a:solidFill>
          <a:ln w="57150">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solidFill>
                  <a:schemeClr val="tx1"/>
                </a:solidFill>
              </a:rPr>
              <a:t>Citizenship for Immigrants </a:t>
            </a:r>
          </a:p>
        </p:txBody>
      </p:sp>
      <p:sp>
        <p:nvSpPr>
          <p:cNvPr id="5" name="Rectangle 4"/>
          <p:cNvSpPr/>
          <p:nvPr/>
        </p:nvSpPr>
        <p:spPr>
          <a:xfrm>
            <a:off x="6012872" y="4494413"/>
            <a:ext cx="3524597" cy="1687483"/>
          </a:xfrm>
          <a:prstGeom prst="rect">
            <a:avLst/>
          </a:prstGeom>
          <a:solidFill>
            <a:schemeClr val="accent4">
              <a:lumMod val="20000"/>
              <a:lumOff val="80000"/>
            </a:schemeClr>
          </a:solidFill>
          <a:ln w="57150">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solidFill>
                  <a:schemeClr val="tx1"/>
                </a:solidFill>
              </a:rPr>
              <a:t>Older Adults </a:t>
            </a:r>
          </a:p>
        </p:txBody>
      </p:sp>
      <p:sp>
        <p:nvSpPr>
          <p:cNvPr id="6" name="Rectangle 5"/>
          <p:cNvSpPr/>
          <p:nvPr/>
        </p:nvSpPr>
        <p:spPr>
          <a:xfrm>
            <a:off x="2094807" y="4494414"/>
            <a:ext cx="3524597" cy="1687483"/>
          </a:xfrm>
          <a:prstGeom prst="rect">
            <a:avLst/>
          </a:prstGeom>
          <a:solidFill>
            <a:schemeClr val="accent4">
              <a:lumMod val="20000"/>
              <a:lumOff val="80000"/>
            </a:schemeClr>
          </a:solidFill>
          <a:ln w="57150">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solidFill>
                  <a:schemeClr val="tx1"/>
                </a:solidFill>
              </a:rPr>
              <a:t>Persons</a:t>
            </a:r>
          </a:p>
          <a:p>
            <a:pPr algn="ctr"/>
            <a:r>
              <a:rPr lang="en-US" b="1" dirty="0">
                <a:solidFill>
                  <a:schemeClr val="tx1"/>
                </a:solidFill>
              </a:rPr>
              <a:t>w/Substantial Disabilities </a:t>
            </a:r>
          </a:p>
        </p:txBody>
      </p:sp>
      <p:sp>
        <p:nvSpPr>
          <p:cNvPr id="7" name="Rectangle 6"/>
          <p:cNvSpPr/>
          <p:nvPr/>
        </p:nvSpPr>
        <p:spPr>
          <a:xfrm>
            <a:off x="6012873" y="2543694"/>
            <a:ext cx="3524597" cy="1687483"/>
          </a:xfrm>
          <a:prstGeom prst="rect">
            <a:avLst/>
          </a:prstGeom>
          <a:solidFill>
            <a:schemeClr val="accent4">
              <a:lumMod val="20000"/>
              <a:lumOff val="80000"/>
            </a:schemeClr>
          </a:solidFill>
          <a:ln w="57150">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a:solidFill>
                  <a:schemeClr val="tx1"/>
                </a:solidFill>
              </a:rPr>
              <a:t>Parenting </a:t>
            </a:r>
          </a:p>
        </p:txBody>
      </p:sp>
    </p:spTree>
    <p:extLst>
      <p:ext uri="{BB962C8B-B14F-4D97-AF65-F5344CB8AC3E}">
        <p14:creationId xmlns:p14="http://schemas.microsoft.com/office/powerpoint/2010/main" val="2072600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EB7C9-0D93-E04D-A5BA-C2A048C9E579}"/>
              </a:ext>
            </a:extLst>
          </p:cNvPr>
          <p:cNvSpPr>
            <a:spLocks noGrp="1"/>
          </p:cNvSpPr>
          <p:nvPr>
            <p:ph type="title"/>
          </p:nvPr>
        </p:nvSpPr>
        <p:spPr>
          <a:solidFill>
            <a:schemeClr val="accent6">
              <a:lumMod val="60000"/>
              <a:lumOff val="40000"/>
            </a:schemeClr>
          </a:solidFill>
          <a:ln>
            <a:solidFill>
              <a:schemeClr val="tx1"/>
            </a:solidFill>
          </a:ln>
        </p:spPr>
        <p:txBody>
          <a:bodyPr/>
          <a:lstStyle/>
          <a:p>
            <a:pPr algn="ctr"/>
            <a:r>
              <a:rPr lang="en-US" dirty="0"/>
              <a:t>Effects of Student Centered Funding Formula</a:t>
            </a:r>
          </a:p>
        </p:txBody>
      </p:sp>
      <p:sp>
        <p:nvSpPr>
          <p:cNvPr id="3" name="Content Placeholder 2">
            <a:extLst>
              <a:ext uri="{FF2B5EF4-FFF2-40B4-BE49-F238E27FC236}">
                <a16:creationId xmlns:a16="http://schemas.microsoft.com/office/drawing/2014/main" id="{3DF459E3-189D-C24C-AA0A-B4A68171D93A}"/>
              </a:ext>
            </a:extLst>
          </p:cNvPr>
          <p:cNvSpPr>
            <a:spLocks noGrp="1"/>
          </p:cNvSpPr>
          <p:nvPr>
            <p:ph idx="1"/>
          </p:nvPr>
        </p:nvSpPr>
        <p:spPr/>
        <p:txBody>
          <a:bodyPr/>
          <a:lstStyle/>
          <a:p>
            <a:endParaRPr lang="en-US" b="1" dirty="0"/>
          </a:p>
          <a:p>
            <a:r>
              <a:rPr lang="en-US" b="1" dirty="0"/>
              <a:t>Credit</a:t>
            </a:r>
            <a:r>
              <a:rPr lang="en-US" dirty="0"/>
              <a:t> – </a:t>
            </a:r>
            <a:r>
              <a:rPr lang="en-US" b="1" dirty="0"/>
              <a:t>$3,727/FTES   </a:t>
            </a:r>
            <a:r>
              <a:rPr lang="en-US" dirty="0"/>
              <a:t>For 2019-2020 (65% FTES) + Supplemental (low income metrics 20%) + Student Success Metrics (10%)</a:t>
            </a:r>
          </a:p>
          <a:p>
            <a:r>
              <a:rPr lang="en-US" dirty="0"/>
              <a:t> </a:t>
            </a:r>
            <a:r>
              <a:rPr lang="en-US" b="1" dirty="0"/>
              <a:t>Regular Noncredit </a:t>
            </a:r>
            <a:r>
              <a:rPr lang="en-US" dirty="0"/>
              <a:t>– </a:t>
            </a:r>
            <a:r>
              <a:rPr lang="en-US" b="1" dirty="0"/>
              <a:t>$3,347/FTES</a:t>
            </a:r>
          </a:p>
          <a:p>
            <a:r>
              <a:rPr lang="en-US" dirty="0"/>
              <a:t> </a:t>
            </a:r>
            <a:r>
              <a:rPr lang="en-US" b="1" dirty="0"/>
              <a:t>CDCP Noncredit </a:t>
            </a:r>
            <a:r>
              <a:rPr lang="en-US" dirty="0"/>
              <a:t>– </a:t>
            </a:r>
            <a:r>
              <a:rPr lang="en-US" b="1" dirty="0"/>
              <a:t>$5,457/FTES</a:t>
            </a:r>
          </a:p>
          <a:p>
            <a:pPr marL="0" indent="0">
              <a:buNone/>
            </a:pPr>
            <a:r>
              <a:rPr lang="en-US" dirty="0"/>
              <a:t>     </a:t>
            </a:r>
          </a:p>
        </p:txBody>
      </p:sp>
    </p:spTree>
    <p:extLst>
      <p:ext uri="{BB962C8B-B14F-4D97-AF65-F5344CB8AC3E}">
        <p14:creationId xmlns:p14="http://schemas.microsoft.com/office/powerpoint/2010/main" val="1475963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E963-22D4-0D42-B423-167F145CAD96}"/>
              </a:ext>
            </a:extLst>
          </p:cNvPr>
          <p:cNvSpPr>
            <a:spLocks noGrp="1"/>
          </p:cNvSpPr>
          <p:nvPr>
            <p:ph type="title"/>
          </p:nvPr>
        </p:nvSpPr>
        <p:spPr>
          <a:xfrm>
            <a:off x="838200" y="146757"/>
            <a:ext cx="10515600" cy="1543932"/>
          </a:xfrm>
          <a:solidFill>
            <a:schemeClr val="accent2">
              <a:lumMod val="40000"/>
              <a:lumOff val="60000"/>
            </a:schemeClr>
          </a:solidFill>
        </p:spPr>
        <p:txBody>
          <a:bodyPr>
            <a:normAutofit fontScale="90000"/>
          </a:bodyPr>
          <a:lstStyle/>
          <a:p>
            <a:pPr algn="ctr"/>
            <a:r>
              <a:rPr lang="en-US" dirty="0"/>
              <a:t>Educational Attainment    </a:t>
            </a:r>
            <a:br>
              <a:rPr lang="en-US" dirty="0"/>
            </a:br>
            <a:r>
              <a:rPr lang="en-US" sz="2200" dirty="0"/>
              <a:t>Highest level of education among people aged 25 years and older. </a:t>
            </a:r>
            <a:br>
              <a:rPr lang="en-US" sz="2000" dirty="0"/>
            </a:br>
            <a:br>
              <a:rPr lang="en-US" sz="2000" dirty="0"/>
            </a:br>
            <a:r>
              <a:rPr lang="en-US" sz="2200" b="1" dirty="0"/>
              <a:t>2017</a:t>
            </a:r>
            <a:br>
              <a:rPr lang="en-US" sz="2000" dirty="0"/>
            </a:br>
            <a:endParaRPr lang="en-US" sz="2000" dirty="0"/>
          </a:p>
        </p:txBody>
      </p:sp>
      <p:graphicFrame>
        <p:nvGraphicFramePr>
          <p:cNvPr id="7" name="Chart 6"/>
          <p:cNvGraphicFramePr>
            <a:graphicFrameLocks/>
          </p:cNvGraphicFramePr>
          <p:nvPr>
            <p:extLst>
              <p:ext uri="{D42A27DB-BD31-4B8C-83A1-F6EECF244321}">
                <p14:modId xmlns:p14="http://schemas.microsoft.com/office/powerpoint/2010/main" val="670468033"/>
              </p:ext>
            </p:extLst>
          </p:nvPr>
        </p:nvGraphicFramePr>
        <p:xfrm>
          <a:off x="1422400" y="1816274"/>
          <a:ext cx="9313333" cy="438132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849511" y="2280355"/>
            <a:ext cx="1670265" cy="307777"/>
          </a:xfrm>
          <a:prstGeom prst="rect">
            <a:avLst/>
          </a:prstGeom>
          <a:noFill/>
        </p:spPr>
        <p:txBody>
          <a:bodyPr wrap="square" rtlCol="0">
            <a:spAutoFit/>
          </a:bodyPr>
          <a:lstStyle/>
          <a:p>
            <a:r>
              <a:rPr lang="en-US" sz="1400" dirty="0"/>
              <a:t>United States</a:t>
            </a:r>
          </a:p>
        </p:txBody>
      </p:sp>
      <p:sp>
        <p:nvSpPr>
          <p:cNvPr id="3" name="TextBox 2"/>
          <p:cNvSpPr txBox="1"/>
          <p:nvPr/>
        </p:nvSpPr>
        <p:spPr>
          <a:xfrm>
            <a:off x="6299200" y="4955822"/>
            <a:ext cx="1524000" cy="400110"/>
          </a:xfrm>
          <a:prstGeom prst="rect">
            <a:avLst/>
          </a:prstGeom>
          <a:noFill/>
        </p:spPr>
        <p:txBody>
          <a:bodyPr wrap="square" rtlCol="0">
            <a:spAutoFit/>
          </a:bodyPr>
          <a:lstStyle/>
          <a:p>
            <a:r>
              <a:rPr lang="en-US" sz="2000" b="1" dirty="0"/>
              <a:t>N = 4.57M</a:t>
            </a:r>
          </a:p>
        </p:txBody>
      </p:sp>
    </p:spTree>
    <p:extLst>
      <p:ext uri="{BB962C8B-B14F-4D97-AF65-F5344CB8AC3E}">
        <p14:creationId xmlns:p14="http://schemas.microsoft.com/office/powerpoint/2010/main" val="18396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ADE0A-5EDC-1D45-814D-F46C83CDDC96}"/>
              </a:ext>
            </a:extLst>
          </p:cNvPr>
          <p:cNvSpPr>
            <a:spLocks noGrp="1"/>
          </p:cNvSpPr>
          <p:nvPr>
            <p:ph type="title"/>
          </p:nvPr>
        </p:nvSpPr>
        <p:spPr>
          <a:solidFill>
            <a:schemeClr val="accent2">
              <a:lumMod val="40000"/>
              <a:lumOff val="60000"/>
            </a:schemeClr>
          </a:solidFill>
        </p:spPr>
        <p:txBody>
          <a:bodyPr/>
          <a:lstStyle/>
          <a:p>
            <a:r>
              <a:rPr lang="en-US" dirty="0"/>
              <a:t>Why Noncredit?</a:t>
            </a:r>
          </a:p>
        </p:txBody>
      </p:sp>
      <p:sp>
        <p:nvSpPr>
          <p:cNvPr id="3" name="Content Placeholder 2">
            <a:extLst>
              <a:ext uri="{FF2B5EF4-FFF2-40B4-BE49-F238E27FC236}">
                <a16:creationId xmlns:a16="http://schemas.microsoft.com/office/drawing/2014/main" id="{96B1104D-1D90-D749-BBD9-99CE01324D63}"/>
              </a:ext>
            </a:extLst>
          </p:cNvPr>
          <p:cNvSpPr>
            <a:spLocks noGrp="1"/>
          </p:cNvSpPr>
          <p:nvPr>
            <p:ph idx="1"/>
          </p:nvPr>
        </p:nvSpPr>
        <p:spPr/>
        <p:txBody>
          <a:bodyPr/>
          <a:lstStyle/>
          <a:p>
            <a:r>
              <a:rPr lang="en-US" dirty="0"/>
              <a:t>Tuition is free</a:t>
            </a:r>
          </a:p>
          <a:p>
            <a:r>
              <a:rPr lang="en-US" dirty="0"/>
              <a:t>No financial aid necessary</a:t>
            </a:r>
          </a:p>
          <a:p>
            <a:r>
              <a:rPr lang="en-US" dirty="0"/>
              <a:t>Accessible to students</a:t>
            </a:r>
          </a:p>
          <a:p>
            <a:r>
              <a:rPr lang="en-US" dirty="0"/>
              <a:t>Open entry/open exit format (optional) can serve students at point of inquiry.</a:t>
            </a:r>
          </a:p>
          <a:p>
            <a:r>
              <a:rPr lang="en-US" dirty="0"/>
              <a:t>Flexible scheduling</a:t>
            </a:r>
          </a:p>
          <a:p>
            <a:r>
              <a:rPr lang="en-US" dirty="0"/>
              <a:t>Access to counseling </a:t>
            </a:r>
          </a:p>
          <a:p>
            <a:pPr marL="0" indent="0">
              <a:buNone/>
            </a:pPr>
            <a:endParaRPr lang="en-US" dirty="0"/>
          </a:p>
        </p:txBody>
      </p:sp>
    </p:spTree>
    <p:extLst>
      <p:ext uri="{BB962C8B-B14F-4D97-AF65-F5344CB8AC3E}">
        <p14:creationId xmlns:p14="http://schemas.microsoft.com/office/powerpoint/2010/main" val="258405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2961-7C98-AF43-98BD-7535C28E7BE1}"/>
              </a:ext>
            </a:extLst>
          </p:cNvPr>
          <p:cNvSpPr>
            <a:spLocks noGrp="1"/>
          </p:cNvSpPr>
          <p:nvPr>
            <p:ph type="title"/>
          </p:nvPr>
        </p:nvSpPr>
        <p:spPr>
          <a:solidFill>
            <a:schemeClr val="accent2">
              <a:lumMod val="40000"/>
              <a:lumOff val="60000"/>
            </a:schemeClr>
          </a:solidFill>
        </p:spPr>
        <p:txBody>
          <a:bodyPr/>
          <a:lstStyle/>
          <a:p>
            <a:r>
              <a:rPr lang="en-US" dirty="0"/>
              <a:t>Why Noncredit?</a:t>
            </a:r>
          </a:p>
        </p:txBody>
      </p:sp>
      <p:sp>
        <p:nvSpPr>
          <p:cNvPr id="3" name="Content Placeholder 2">
            <a:extLst>
              <a:ext uri="{FF2B5EF4-FFF2-40B4-BE49-F238E27FC236}">
                <a16:creationId xmlns:a16="http://schemas.microsoft.com/office/drawing/2014/main" id="{66C68B17-12E7-0348-9167-56913AF514B4}"/>
              </a:ext>
            </a:extLst>
          </p:cNvPr>
          <p:cNvSpPr>
            <a:spLocks noGrp="1"/>
          </p:cNvSpPr>
          <p:nvPr>
            <p:ph idx="1"/>
          </p:nvPr>
        </p:nvSpPr>
        <p:spPr/>
        <p:txBody>
          <a:bodyPr/>
          <a:lstStyle/>
          <a:p>
            <a:r>
              <a:rPr lang="en-US" dirty="0"/>
              <a:t>Focus on skill attainment, not grades or units</a:t>
            </a:r>
          </a:p>
          <a:p>
            <a:r>
              <a:rPr lang="en-US" dirty="0"/>
              <a:t>Repeatable and not affected by 30 unit basic skills limitation</a:t>
            </a:r>
          </a:p>
          <a:p>
            <a:r>
              <a:rPr lang="en-US" dirty="0"/>
              <a:t>Elementary level skills to pre-collegiate</a:t>
            </a:r>
          </a:p>
          <a:p>
            <a:r>
              <a:rPr lang="en-US" dirty="0"/>
              <a:t>Prepare for employment or credit programs</a:t>
            </a:r>
          </a:p>
          <a:p>
            <a:r>
              <a:rPr lang="en-US" dirty="0"/>
              <a:t>CTE: preparation, practice, and certification</a:t>
            </a:r>
          </a:p>
          <a:p>
            <a:r>
              <a:rPr lang="en-US" dirty="0"/>
              <a:t>Bridge to other educational/career pathways</a:t>
            </a:r>
          </a:p>
          <a:p>
            <a:r>
              <a:rPr lang="en-US" dirty="0"/>
              <a:t>Allows returning adults to develop self efficacy, low risk environment</a:t>
            </a:r>
          </a:p>
        </p:txBody>
      </p:sp>
    </p:spTree>
    <p:extLst>
      <p:ext uri="{BB962C8B-B14F-4D97-AF65-F5344CB8AC3E}">
        <p14:creationId xmlns:p14="http://schemas.microsoft.com/office/powerpoint/2010/main" val="39408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7DA6F-AE0B-DF45-96B8-59937F2326C2}"/>
              </a:ext>
            </a:extLst>
          </p:cNvPr>
          <p:cNvSpPr>
            <a:spLocks noGrp="1"/>
          </p:cNvSpPr>
          <p:nvPr>
            <p:ph type="title"/>
          </p:nvPr>
        </p:nvSpPr>
        <p:spPr>
          <a:solidFill>
            <a:schemeClr val="accent2">
              <a:lumMod val="40000"/>
              <a:lumOff val="60000"/>
            </a:schemeClr>
          </a:solidFill>
        </p:spPr>
        <p:txBody>
          <a:bodyPr>
            <a:normAutofit fontScale="90000"/>
          </a:bodyPr>
          <a:lstStyle/>
          <a:p>
            <a:br>
              <a:rPr lang="en-US" dirty="0"/>
            </a:br>
            <a:br>
              <a:rPr lang="en-US" dirty="0"/>
            </a:br>
            <a:r>
              <a:rPr lang="en-US" dirty="0"/>
              <a:t>Why Noncredit? Faculty Perspective</a:t>
            </a:r>
            <a:br>
              <a:rPr lang="en-US" dirty="0"/>
            </a:br>
            <a:br>
              <a:rPr lang="en-US" dirty="0"/>
            </a:br>
            <a:endParaRPr lang="en-US" dirty="0"/>
          </a:p>
        </p:txBody>
      </p:sp>
      <p:sp>
        <p:nvSpPr>
          <p:cNvPr id="3" name="Content Placeholder 2">
            <a:extLst>
              <a:ext uri="{FF2B5EF4-FFF2-40B4-BE49-F238E27FC236}">
                <a16:creationId xmlns:a16="http://schemas.microsoft.com/office/drawing/2014/main" id="{BFCB8175-6C34-9745-B564-82252F857B95}"/>
              </a:ext>
            </a:extLst>
          </p:cNvPr>
          <p:cNvSpPr>
            <a:spLocks noGrp="1"/>
          </p:cNvSpPr>
          <p:nvPr>
            <p:ph idx="1"/>
          </p:nvPr>
        </p:nvSpPr>
        <p:spPr/>
        <p:txBody>
          <a:bodyPr/>
          <a:lstStyle/>
          <a:p>
            <a:r>
              <a:rPr lang="en-US" dirty="0"/>
              <a:t>More freedom to tailor course curriculum</a:t>
            </a:r>
          </a:p>
          <a:p>
            <a:r>
              <a:rPr lang="en-US" dirty="0"/>
              <a:t>Focus on skill attainment, not units</a:t>
            </a:r>
          </a:p>
          <a:p>
            <a:r>
              <a:rPr lang="en-US" dirty="0"/>
              <a:t>Courses have immediate impact on students’ lives and communities</a:t>
            </a:r>
          </a:p>
          <a:p>
            <a:r>
              <a:rPr lang="en-US" dirty="0"/>
              <a:t>Innovate! Create new courses and programs to meet students’ needs.</a:t>
            </a:r>
          </a:p>
          <a:p>
            <a:r>
              <a:rPr lang="en-US" dirty="0"/>
              <a:t>Opportunity for students to repeat a course, practice skills, and become more proficient.</a:t>
            </a:r>
          </a:p>
          <a:p>
            <a:endParaRPr lang="en-US" dirty="0"/>
          </a:p>
        </p:txBody>
      </p:sp>
    </p:spTree>
    <p:extLst>
      <p:ext uri="{BB962C8B-B14F-4D97-AF65-F5344CB8AC3E}">
        <p14:creationId xmlns:p14="http://schemas.microsoft.com/office/powerpoint/2010/main" val="4033149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F607-6412-2C4C-9E8A-E8CA58491CA1}"/>
              </a:ext>
            </a:extLst>
          </p:cNvPr>
          <p:cNvSpPr>
            <a:spLocks noGrp="1"/>
          </p:cNvSpPr>
          <p:nvPr>
            <p:ph type="title"/>
          </p:nvPr>
        </p:nvSpPr>
        <p:spPr>
          <a:solidFill>
            <a:schemeClr val="accent2">
              <a:lumMod val="40000"/>
              <a:lumOff val="60000"/>
            </a:schemeClr>
          </a:solidFill>
        </p:spPr>
        <p:txBody>
          <a:bodyPr/>
          <a:lstStyle/>
          <a:p>
            <a:r>
              <a:rPr lang="en-US" dirty="0"/>
              <a:t>Why Noncredit? Faculty Perspective</a:t>
            </a:r>
          </a:p>
        </p:txBody>
      </p:sp>
      <p:sp>
        <p:nvSpPr>
          <p:cNvPr id="3" name="Content Placeholder 2">
            <a:extLst>
              <a:ext uri="{FF2B5EF4-FFF2-40B4-BE49-F238E27FC236}">
                <a16:creationId xmlns:a16="http://schemas.microsoft.com/office/drawing/2014/main" id="{07FED8E0-90F7-C44C-86EE-18190E209357}"/>
              </a:ext>
            </a:extLst>
          </p:cNvPr>
          <p:cNvSpPr>
            <a:spLocks noGrp="1"/>
          </p:cNvSpPr>
          <p:nvPr>
            <p:ph idx="1"/>
          </p:nvPr>
        </p:nvSpPr>
        <p:spPr/>
        <p:txBody>
          <a:bodyPr/>
          <a:lstStyle/>
          <a:p>
            <a:endParaRPr lang="en-US" dirty="0"/>
          </a:p>
          <a:p>
            <a:r>
              <a:rPr lang="en-US" dirty="0"/>
              <a:t>Opens the equity door—provides access to underserved students</a:t>
            </a:r>
          </a:p>
          <a:p>
            <a:r>
              <a:rPr lang="en-US" dirty="0"/>
              <a:t>Most noncredit students are our DI students </a:t>
            </a:r>
          </a:p>
          <a:p>
            <a:r>
              <a:rPr lang="en-US" dirty="0"/>
              <a:t>Opportunity for students to start/prepare for a career path</a:t>
            </a:r>
          </a:p>
          <a:p>
            <a:r>
              <a:rPr lang="en-US" dirty="0"/>
              <a:t>Option for students needing review courses in math and English.</a:t>
            </a:r>
          </a:p>
        </p:txBody>
      </p:sp>
    </p:spTree>
    <p:extLst>
      <p:ext uri="{BB962C8B-B14F-4D97-AF65-F5344CB8AC3E}">
        <p14:creationId xmlns:p14="http://schemas.microsoft.com/office/powerpoint/2010/main" val="3420866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2717265123"/>
              </p:ext>
            </p:extLst>
          </p:nvPr>
        </p:nvGraphicFramePr>
        <p:xfrm>
          <a:off x="1650200" y="2000250"/>
          <a:ext cx="8591080" cy="4492625"/>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a16="http://schemas.microsoft.com/office/drawing/2014/main" id="{917FD965-D4AE-DA4C-B378-42031F925844}"/>
              </a:ext>
            </a:extLst>
          </p:cNvPr>
          <p:cNvSpPr>
            <a:spLocks noGrp="1"/>
          </p:cNvSpPr>
          <p:nvPr>
            <p:ph type="title"/>
          </p:nvPr>
        </p:nvSpPr>
        <p:spPr>
          <a:solidFill>
            <a:schemeClr val="accent2">
              <a:lumMod val="40000"/>
              <a:lumOff val="60000"/>
            </a:schemeClr>
          </a:solidFill>
        </p:spPr>
        <p:txBody>
          <a:bodyPr>
            <a:normAutofit/>
          </a:bodyPr>
          <a:lstStyle/>
          <a:p>
            <a:pPr algn="ctr"/>
            <a:r>
              <a:rPr lang="en-US" sz="4000" b="1" dirty="0"/>
              <a:t>Lacking High School Diploma By Race</a:t>
            </a:r>
          </a:p>
        </p:txBody>
      </p:sp>
    </p:spTree>
    <p:extLst>
      <p:ext uri="{BB962C8B-B14F-4D97-AF65-F5344CB8AC3E}">
        <p14:creationId xmlns:p14="http://schemas.microsoft.com/office/powerpoint/2010/main" val="153679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8252" y="538619"/>
            <a:ext cx="9144000" cy="914401"/>
          </a:xfr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a:normAutofit/>
          </a:bodyPr>
          <a:lstStyle/>
          <a:p>
            <a:r>
              <a:rPr lang="en-US" dirty="0"/>
              <a:t>CREDIT VS. NONCREDIT</a:t>
            </a:r>
          </a:p>
        </p:txBody>
      </p:sp>
      <p:graphicFrame>
        <p:nvGraphicFramePr>
          <p:cNvPr id="5" name="Table 4"/>
          <p:cNvGraphicFramePr>
            <a:graphicFrameLocks noGrp="1"/>
          </p:cNvGraphicFramePr>
          <p:nvPr>
            <p:extLst/>
          </p:nvPr>
        </p:nvGraphicFramePr>
        <p:xfrm>
          <a:off x="2032000" y="2088482"/>
          <a:ext cx="8251868" cy="3873907"/>
        </p:xfrm>
        <a:graphic>
          <a:graphicData uri="http://schemas.openxmlformats.org/drawingml/2006/table">
            <a:tbl>
              <a:tblPr firstRow="1" bandRow="1">
                <a:tableStyleId>{5C22544A-7EE6-4342-B048-85BDC9FD1C3A}</a:tableStyleId>
              </a:tblPr>
              <a:tblGrid>
                <a:gridCol w="4125934">
                  <a:extLst>
                    <a:ext uri="{9D8B030D-6E8A-4147-A177-3AD203B41FA5}">
                      <a16:colId xmlns:a16="http://schemas.microsoft.com/office/drawing/2014/main" val="347977137"/>
                    </a:ext>
                  </a:extLst>
                </a:gridCol>
                <a:gridCol w="4125934">
                  <a:extLst>
                    <a:ext uri="{9D8B030D-6E8A-4147-A177-3AD203B41FA5}">
                      <a16:colId xmlns:a16="http://schemas.microsoft.com/office/drawing/2014/main" val="1981686817"/>
                    </a:ext>
                  </a:extLst>
                </a:gridCol>
              </a:tblGrid>
              <a:tr h="422116">
                <a:tc>
                  <a:txBody>
                    <a:bodyPr/>
                    <a:lstStyle/>
                    <a:p>
                      <a:r>
                        <a:rPr lang="en-US" dirty="0">
                          <a:solidFill>
                            <a:sysClr val="windowText" lastClr="000000"/>
                          </a:solidFill>
                        </a:rPr>
                        <a:t>Degrees</a:t>
                      </a:r>
                      <a:r>
                        <a:rPr lang="en-US" baseline="0" dirty="0">
                          <a:solidFill>
                            <a:sysClr val="windowText" lastClr="000000"/>
                          </a:solidFill>
                        </a:rPr>
                        <a:t> and Certificates of achievement </a:t>
                      </a:r>
                      <a:endParaRPr lang="en-US" dirty="0">
                        <a:solidFill>
                          <a:sysClr val="windowText" lastClr="000000"/>
                        </a:solidFill>
                      </a:endParaRPr>
                    </a:p>
                  </a:txBody>
                  <a:tcPr>
                    <a:solidFill>
                      <a:schemeClr val="accent2">
                        <a:lumMod val="60000"/>
                        <a:lumOff val="40000"/>
                      </a:schemeClr>
                    </a:solidFill>
                  </a:tcPr>
                </a:tc>
                <a:tc>
                  <a:txBody>
                    <a:bodyPr/>
                    <a:lstStyle/>
                    <a:p>
                      <a:r>
                        <a:rPr lang="en-US" dirty="0">
                          <a:solidFill>
                            <a:sysClr val="windowText" lastClr="000000"/>
                          </a:solidFill>
                        </a:rPr>
                        <a:t>Certificates of completion</a:t>
                      </a:r>
                      <a:r>
                        <a:rPr lang="en-US" baseline="0" dirty="0">
                          <a:solidFill>
                            <a:sysClr val="windowText" lastClr="000000"/>
                          </a:solidFill>
                        </a:rPr>
                        <a:t> competency </a:t>
                      </a:r>
                      <a:endParaRPr lang="en-US" dirty="0">
                        <a:solidFill>
                          <a:sysClr val="windowText" lastClr="000000"/>
                        </a:solidFill>
                      </a:endParaRPr>
                    </a:p>
                  </a:txBody>
                  <a:tcPr>
                    <a:solidFill>
                      <a:schemeClr val="accent2">
                        <a:lumMod val="20000"/>
                        <a:lumOff val="80000"/>
                      </a:schemeClr>
                    </a:solidFill>
                  </a:tcPr>
                </a:tc>
                <a:extLst>
                  <a:ext uri="{0D108BD9-81ED-4DB2-BD59-A6C34878D82A}">
                    <a16:rowId xmlns:a16="http://schemas.microsoft.com/office/drawing/2014/main" val="1025931106"/>
                  </a:ext>
                </a:extLst>
              </a:tr>
              <a:tr h="427979">
                <a:tc>
                  <a:txBody>
                    <a:bodyPr/>
                    <a:lstStyle/>
                    <a:p>
                      <a:r>
                        <a:rPr lang="en-US" b="1" dirty="0">
                          <a:solidFill>
                            <a:sysClr val="windowText" lastClr="000000"/>
                          </a:solidFill>
                        </a:rPr>
                        <a:t>Unit bearing </a:t>
                      </a:r>
                    </a:p>
                  </a:txBody>
                  <a:tcPr>
                    <a:solidFill>
                      <a:schemeClr val="accent2">
                        <a:lumMod val="60000"/>
                        <a:lumOff val="40000"/>
                      </a:schemeClr>
                    </a:solidFill>
                  </a:tcPr>
                </a:tc>
                <a:tc>
                  <a:txBody>
                    <a:bodyPr/>
                    <a:lstStyle/>
                    <a:p>
                      <a:r>
                        <a:rPr lang="en-US" b="1" dirty="0">
                          <a:solidFill>
                            <a:sysClr val="windowText" lastClr="000000"/>
                          </a:solidFill>
                        </a:rPr>
                        <a:t>Hour bearing </a:t>
                      </a:r>
                    </a:p>
                  </a:txBody>
                  <a:tcPr>
                    <a:solidFill>
                      <a:schemeClr val="accent2">
                        <a:lumMod val="20000"/>
                        <a:lumOff val="80000"/>
                      </a:schemeClr>
                    </a:solidFill>
                  </a:tcPr>
                </a:tc>
                <a:extLst>
                  <a:ext uri="{0D108BD9-81ED-4DB2-BD59-A6C34878D82A}">
                    <a16:rowId xmlns:a16="http://schemas.microsoft.com/office/drawing/2014/main" val="1240203825"/>
                  </a:ext>
                </a:extLst>
              </a:tr>
              <a:tr h="427979">
                <a:tc>
                  <a:txBody>
                    <a:bodyPr/>
                    <a:lstStyle/>
                    <a:p>
                      <a:r>
                        <a:rPr lang="en-US" b="1" dirty="0">
                          <a:solidFill>
                            <a:sysClr val="windowText" lastClr="000000"/>
                          </a:solidFill>
                        </a:rPr>
                        <a:t>Designated lecture &amp; lab hours </a:t>
                      </a:r>
                    </a:p>
                  </a:txBody>
                  <a:tcPr>
                    <a:solidFill>
                      <a:schemeClr val="accent2">
                        <a:lumMod val="60000"/>
                        <a:lumOff val="40000"/>
                      </a:schemeClr>
                    </a:solidFill>
                  </a:tcPr>
                </a:tc>
                <a:tc>
                  <a:txBody>
                    <a:bodyPr/>
                    <a:lstStyle/>
                    <a:p>
                      <a:r>
                        <a:rPr lang="en-US" b="1" dirty="0">
                          <a:solidFill>
                            <a:sysClr val="windowText" lastClr="000000"/>
                          </a:solidFill>
                        </a:rPr>
                        <a:t>No lecture or lab designation </a:t>
                      </a:r>
                    </a:p>
                  </a:txBody>
                  <a:tcPr>
                    <a:solidFill>
                      <a:schemeClr val="accent2">
                        <a:lumMod val="20000"/>
                        <a:lumOff val="80000"/>
                      </a:schemeClr>
                    </a:solidFill>
                  </a:tcPr>
                </a:tc>
                <a:extLst>
                  <a:ext uri="{0D108BD9-81ED-4DB2-BD59-A6C34878D82A}">
                    <a16:rowId xmlns:a16="http://schemas.microsoft.com/office/drawing/2014/main" val="3357672303"/>
                  </a:ext>
                </a:extLst>
              </a:tr>
              <a:tr h="655948">
                <a:tc>
                  <a:txBody>
                    <a:bodyPr/>
                    <a:lstStyle/>
                    <a:p>
                      <a:r>
                        <a:rPr lang="en-US" b="1" dirty="0">
                          <a:solidFill>
                            <a:sysClr val="windowText" lastClr="000000"/>
                          </a:solidFill>
                        </a:rPr>
                        <a:t>Grades (A-F</a:t>
                      </a:r>
                      <a:r>
                        <a:rPr lang="en-US" b="1" baseline="0" dirty="0">
                          <a:solidFill>
                            <a:sysClr val="windowText" lastClr="000000"/>
                          </a:solidFill>
                        </a:rPr>
                        <a:t> or P/NP) </a:t>
                      </a:r>
                      <a:endParaRPr lang="en-US" b="1" dirty="0">
                        <a:solidFill>
                          <a:sysClr val="windowText" lastClr="000000"/>
                        </a:solidFill>
                      </a:endParaRPr>
                    </a:p>
                  </a:txBody>
                  <a:tcPr>
                    <a:solidFill>
                      <a:schemeClr val="accent2">
                        <a:lumMod val="60000"/>
                        <a:lumOff val="40000"/>
                      </a:schemeClr>
                    </a:solidFill>
                  </a:tcPr>
                </a:tc>
                <a:tc>
                  <a:txBody>
                    <a:bodyPr/>
                    <a:lstStyle/>
                    <a:p>
                      <a:r>
                        <a:rPr lang="en-US" b="1" dirty="0">
                          <a:solidFill>
                            <a:sysClr val="windowText" lastClr="000000"/>
                          </a:solidFill>
                        </a:rPr>
                        <a:t>Grades dependent on district</a:t>
                      </a:r>
                      <a:r>
                        <a:rPr lang="en-US" b="1" baseline="0" dirty="0">
                          <a:solidFill>
                            <a:sysClr val="windowText" lastClr="000000"/>
                          </a:solidFill>
                        </a:rPr>
                        <a:t> (P/SP/NP,</a:t>
                      </a:r>
                    </a:p>
                    <a:p>
                      <a:r>
                        <a:rPr lang="en-US" b="1" baseline="0" dirty="0">
                          <a:solidFill>
                            <a:sysClr val="windowText" lastClr="000000"/>
                          </a:solidFill>
                        </a:rPr>
                        <a:t> A-F)</a:t>
                      </a:r>
                      <a:endParaRPr lang="en-US" b="1" dirty="0">
                        <a:solidFill>
                          <a:sysClr val="windowText" lastClr="000000"/>
                        </a:solidFill>
                      </a:endParaRPr>
                    </a:p>
                  </a:txBody>
                  <a:tcPr>
                    <a:solidFill>
                      <a:schemeClr val="accent2">
                        <a:lumMod val="20000"/>
                        <a:lumOff val="80000"/>
                      </a:schemeClr>
                    </a:solidFill>
                  </a:tcPr>
                </a:tc>
                <a:extLst>
                  <a:ext uri="{0D108BD9-81ED-4DB2-BD59-A6C34878D82A}">
                    <a16:rowId xmlns:a16="http://schemas.microsoft.com/office/drawing/2014/main" val="1594569361"/>
                  </a:ext>
                </a:extLst>
              </a:tr>
              <a:tr h="427979">
                <a:tc>
                  <a:txBody>
                    <a:bodyPr/>
                    <a:lstStyle/>
                    <a:p>
                      <a:r>
                        <a:rPr lang="en-US" b="1" dirty="0">
                          <a:solidFill>
                            <a:sysClr val="windowText" lastClr="000000"/>
                          </a:solidFill>
                        </a:rPr>
                        <a:t>Transcript </a:t>
                      </a:r>
                    </a:p>
                  </a:txBody>
                  <a:tcPr>
                    <a:solidFill>
                      <a:schemeClr val="accent2">
                        <a:lumMod val="60000"/>
                        <a:lumOff val="40000"/>
                      </a:schemeClr>
                    </a:solidFill>
                  </a:tcPr>
                </a:tc>
                <a:tc>
                  <a:txBody>
                    <a:bodyPr/>
                    <a:lstStyle/>
                    <a:p>
                      <a:r>
                        <a:rPr lang="en-US" b="1" dirty="0">
                          <a:solidFill>
                            <a:sysClr val="windowText" lastClr="000000"/>
                          </a:solidFill>
                        </a:rPr>
                        <a:t>Some schools noncredit courses </a:t>
                      </a:r>
                    </a:p>
                  </a:txBody>
                  <a:tcPr>
                    <a:solidFill>
                      <a:schemeClr val="accent2">
                        <a:lumMod val="20000"/>
                        <a:lumOff val="80000"/>
                      </a:schemeClr>
                    </a:solidFill>
                  </a:tcPr>
                </a:tc>
                <a:extLst>
                  <a:ext uri="{0D108BD9-81ED-4DB2-BD59-A6C34878D82A}">
                    <a16:rowId xmlns:a16="http://schemas.microsoft.com/office/drawing/2014/main" val="607485751"/>
                  </a:ext>
                </a:extLst>
              </a:tr>
              <a:tr h="655948">
                <a:tc>
                  <a:txBody>
                    <a:bodyPr/>
                    <a:lstStyle/>
                    <a:p>
                      <a:r>
                        <a:rPr lang="en-US" b="1" dirty="0">
                          <a:solidFill>
                            <a:sysClr val="windowText" lastClr="000000"/>
                          </a:solidFill>
                        </a:rPr>
                        <a:t>Generated</a:t>
                      </a:r>
                      <a:r>
                        <a:rPr lang="en-US" b="1" baseline="0" dirty="0">
                          <a:solidFill>
                            <a:sysClr val="windowText" lastClr="000000"/>
                          </a:solidFill>
                        </a:rPr>
                        <a:t> Apportionment </a:t>
                      </a:r>
                      <a:endParaRPr lang="en-US" b="1" dirty="0">
                        <a:solidFill>
                          <a:sysClr val="windowText" lastClr="000000"/>
                        </a:solidFill>
                      </a:endParaRPr>
                    </a:p>
                  </a:txBody>
                  <a:tcPr>
                    <a:solidFill>
                      <a:schemeClr val="accent2">
                        <a:lumMod val="60000"/>
                        <a:lumOff val="40000"/>
                      </a:schemeClr>
                    </a:solidFill>
                  </a:tcPr>
                </a:tc>
                <a:tc>
                  <a:txBody>
                    <a:bodyPr/>
                    <a:lstStyle/>
                    <a:p>
                      <a:r>
                        <a:rPr lang="en-US" b="1" dirty="0">
                          <a:solidFill>
                            <a:sysClr val="windowText" lastClr="000000"/>
                          </a:solidFill>
                        </a:rPr>
                        <a:t>Generates apportionment</a:t>
                      </a:r>
                      <a:r>
                        <a:rPr lang="en-US" b="1" baseline="0" dirty="0">
                          <a:solidFill>
                            <a:sysClr val="windowText" lastClr="000000"/>
                          </a:solidFill>
                        </a:rPr>
                        <a:t> CDCP or regular noncredit</a:t>
                      </a:r>
                      <a:endParaRPr lang="en-US" b="1" dirty="0">
                        <a:solidFill>
                          <a:sysClr val="windowText" lastClr="000000"/>
                        </a:solidFill>
                      </a:endParaRPr>
                    </a:p>
                  </a:txBody>
                  <a:tcPr>
                    <a:solidFill>
                      <a:schemeClr val="accent2">
                        <a:lumMod val="20000"/>
                        <a:lumOff val="80000"/>
                      </a:schemeClr>
                    </a:solidFill>
                  </a:tcPr>
                </a:tc>
                <a:extLst>
                  <a:ext uri="{0D108BD9-81ED-4DB2-BD59-A6C34878D82A}">
                    <a16:rowId xmlns:a16="http://schemas.microsoft.com/office/drawing/2014/main" val="2685150482"/>
                  </a:ext>
                </a:extLst>
              </a:tr>
              <a:tr h="427979">
                <a:tc>
                  <a:txBody>
                    <a:bodyPr/>
                    <a:lstStyle/>
                    <a:p>
                      <a:r>
                        <a:rPr lang="en-US" b="1" dirty="0">
                          <a:solidFill>
                            <a:sysClr val="windowText" lastClr="000000"/>
                          </a:solidFill>
                        </a:rPr>
                        <a:t>Student fees apply </a:t>
                      </a:r>
                    </a:p>
                  </a:txBody>
                  <a:tcPr>
                    <a:solidFill>
                      <a:schemeClr val="accent2">
                        <a:lumMod val="60000"/>
                        <a:lumOff val="40000"/>
                      </a:schemeClr>
                    </a:solidFill>
                  </a:tcPr>
                </a:tc>
                <a:tc>
                  <a:txBody>
                    <a:bodyPr/>
                    <a:lstStyle/>
                    <a:p>
                      <a:r>
                        <a:rPr lang="en-US" b="1" dirty="0">
                          <a:solidFill>
                            <a:sysClr val="windowText" lastClr="000000"/>
                          </a:solidFill>
                        </a:rPr>
                        <a:t>No student fees </a:t>
                      </a:r>
                    </a:p>
                  </a:txBody>
                  <a:tcPr>
                    <a:solidFill>
                      <a:schemeClr val="accent2">
                        <a:lumMod val="20000"/>
                        <a:lumOff val="80000"/>
                      </a:schemeClr>
                    </a:solidFill>
                  </a:tcPr>
                </a:tc>
                <a:extLst>
                  <a:ext uri="{0D108BD9-81ED-4DB2-BD59-A6C34878D82A}">
                    <a16:rowId xmlns:a16="http://schemas.microsoft.com/office/drawing/2014/main" val="2898904517"/>
                  </a:ext>
                </a:extLst>
              </a:tr>
              <a:tr h="427979">
                <a:tc>
                  <a:txBody>
                    <a:bodyPr/>
                    <a:lstStyle/>
                    <a:p>
                      <a:r>
                        <a:rPr lang="en-US" b="1" dirty="0">
                          <a:solidFill>
                            <a:sysClr val="windowText" lastClr="000000"/>
                          </a:solidFill>
                        </a:rPr>
                        <a:t>Not repeatable </a:t>
                      </a:r>
                    </a:p>
                  </a:txBody>
                  <a:tcPr>
                    <a:solidFill>
                      <a:schemeClr val="accent2">
                        <a:lumMod val="60000"/>
                        <a:lumOff val="40000"/>
                      </a:schemeClr>
                    </a:solidFill>
                  </a:tcPr>
                </a:tc>
                <a:tc>
                  <a:txBody>
                    <a:bodyPr/>
                    <a:lstStyle/>
                    <a:p>
                      <a:r>
                        <a:rPr lang="en-US" b="1" dirty="0">
                          <a:solidFill>
                            <a:sysClr val="windowText" lastClr="000000"/>
                          </a:solidFill>
                        </a:rPr>
                        <a:t>Repeatable </a:t>
                      </a:r>
                    </a:p>
                  </a:txBody>
                  <a:tcPr>
                    <a:solidFill>
                      <a:schemeClr val="accent2">
                        <a:lumMod val="20000"/>
                        <a:lumOff val="80000"/>
                      </a:schemeClr>
                    </a:solidFill>
                  </a:tcPr>
                </a:tc>
                <a:extLst>
                  <a:ext uri="{0D108BD9-81ED-4DB2-BD59-A6C34878D82A}">
                    <a16:rowId xmlns:a16="http://schemas.microsoft.com/office/drawing/2014/main" val="3949437171"/>
                  </a:ext>
                </a:extLst>
              </a:tr>
            </a:tbl>
          </a:graphicData>
        </a:graphic>
      </p:graphicFrame>
    </p:spTree>
    <p:extLst>
      <p:ext uri="{BB962C8B-B14F-4D97-AF65-F5344CB8AC3E}">
        <p14:creationId xmlns:p14="http://schemas.microsoft.com/office/powerpoint/2010/main" val="987239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2149</TotalTime>
  <Words>1723</Words>
  <Application>Microsoft Office PowerPoint</Application>
  <PresentationFormat>Widescreen</PresentationFormat>
  <Paragraphs>142</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Basics of Noncredit</vt:lpstr>
      <vt:lpstr>What is Noncredit?</vt:lpstr>
      <vt:lpstr>Educational Attainment     Highest level of education among people aged 25 years and older.   2017 </vt:lpstr>
      <vt:lpstr>Why Noncredit?</vt:lpstr>
      <vt:lpstr>Why Noncredit?</vt:lpstr>
      <vt:lpstr>  Why Noncredit? Faculty Perspective  </vt:lpstr>
      <vt:lpstr>Why Noncredit? Faculty Perspective</vt:lpstr>
      <vt:lpstr>Lacking High School Diploma By Race</vt:lpstr>
      <vt:lpstr>CREDIT VS. NONCREDIT</vt:lpstr>
      <vt:lpstr>Eligible Noncredit Courses: Ten Categories</vt:lpstr>
      <vt:lpstr>English as a Second Language (ESL)</vt:lpstr>
      <vt:lpstr>Immigrant Education</vt:lpstr>
      <vt:lpstr>Elementary and Secondary Basic Skills</vt:lpstr>
      <vt:lpstr>Health and Safety</vt:lpstr>
      <vt:lpstr>Substantial Disabilities</vt:lpstr>
      <vt:lpstr>Parenting</vt:lpstr>
      <vt:lpstr>Home Economics</vt:lpstr>
      <vt:lpstr>Older Adults</vt:lpstr>
      <vt:lpstr>Short-Term Vocational</vt:lpstr>
      <vt:lpstr>Workforce Preparation</vt:lpstr>
      <vt:lpstr>Career Development and College Preparation</vt:lpstr>
      <vt:lpstr>Career Development and College Prep</vt:lpstr>
      <vt:lpstr>Noncredit Certificates</vt:lpstr>
      <vt:lpstr>Noncredit Course Categories  for Special  Populations</vt:lpstr>
      <vt:lpstr>Effects of Student Centered Funding Formula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Noncredit</dc:title>
  <dc:creator>Jan Young</dc:creator>
  <cp:lastModifiedBy>Thais Winsome</cp:lastModifiedBy>
  <cp:revision>32</cp:revision>
  <dcterms:created xsi:type="dcterms:W3CDTF">2019-04-21T11:01:34Z</dcterms:created>
  <dcterms:modified xsi:type="dcterms:W3CDTF">2019-04-25T16:20:08Z</dcterms:modified>
</cp:coreProperties>
</file>