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handoutMasterIdLst>
    <p:handoutMasterId r:id="rId25"/>
  </p:handoutMasterIdLst>
  <p:sldIdLst>
    <p:sldId id="256" r:id="rId2"/>
    <p:sldId id="259" r:id="rId3"/>
    <p:sldId id="300" r:id="rId4"/>
    <p:sldId id="301" r:id="rId5"/>
    <p:sldId id="304" r:id="rId6"/>
    <p:sldId id="305" r:id="rId7"/>
    <p:sldId id="286" r:id="rId8"/>
    <p:sldId id="287" r:id="rId9"/>
    <p:sldId id="288" r:id="rId10"/>
    <p:sldId id="289" r:id="rId11"/>
    <p:sldId id="302" r:id="rId12"/>
    <p:sldId id="303" r:id="rId13"/>
    <p:sldId id="291" r:id="rId14"/>
    <p:sldId id="292" r:id="rId15"/>
    <p:sldId id="293" r:id="rId16"/>
    <p:sldId id="297" r:id="rId17"/>
    <p:sldId id="295" r:id="rId18"/>
    <p:sldId id="299" r:id="rId19"/>
    <p:sldId id="272" r:id="rId20"/>
    <p:sldId id="273" r:id="rId21"/>
    <p:sldId id="267" r:id="rId22"/>
    <p:sldId id="27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p:restoredTop sz="93979" autoAdjust="0"/>
  </p:normalViewPr>
  <p:slideViewPr>
    <p:cSldViewPr snapToGrid="0" snapToObjects="1">
      <p:cViewPr varScale="1">
        <p:scale>
          <a:sx n="74" d="100"/>
          <a:sy n="74" d="100"/>
        </p:scale>
        <p:origin x="5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0" d="100"/>
          <a:sy n="80" d="100"/>
        </p:scale>
        <p:origin x="-4888" y="-9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369C9EC-5296-D44A-A7E3-9D50F2CBDD28}" type="datetimeFigureOut">
              <a:rPr lang="en-US" smtClean="0"/>
              <a:t>11/7/2018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8C79D6-1503-7C47-8D3D-9B8B046E9A19}" type="datetimeFigureOut">
              <a:rPr lang="en-US" smtClean="0"/>
              <a:t>11/7/2018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NULL" TargetMode="External"/><Relationship Id="rId7" Type="http://schemas.openxmlformats.org/officeDocument/2006/relationships/hyperlink" Target="https://www.sbctc.edu/colleges-staff/programs-services/i-bes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tel:360-704-4368"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45% of Cypress</a:t>
            </a:r>
            <a:r>
              <a:rPr lang="en-US" baseline="0" dirty="0"/>
              <a:t> College students successfully complete MATH 20 upon attempting. </a:t>
            </a:r>
          </a:p>
          <a:p>
            <a:endParaRPr lang="en-US" baseline="0" dirty="0"/>
          </a:p>
          <a:p>
            <a:r>
              <a:rPr lang="en-US" baseline="0" dirty="0"/>
              <a:t>Co-Lab students have approximately 75% success rate in the course. </a:t>
            </a:r>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4D2931EC-7112-4510-B51B-7D135ADB9799}" type="slidenum">
              <a:rPr lang="en-US" smtClean="0"/>
              <a:t>10</a:t>
            </a:fld>
            <a:endParaRPr lang="en-US"/>
          </a:p>
        </p:txBody>
      </p:sp>
    </p:spTree>
    <p:extLst>
      <p:ext uri="{BB962C8B-B14F-4D97-AF65-F5344CB8AC3E}">
        <p14:creationId xmlns:p14="http://schemas.microsoft.com/office/powerpoint/2010/main" val="15030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Another way noncredit can help with AB705 is noncredit as a corequisite.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They don’t count towards financial aid requirements and </a:t>
            </a:r>
            <a:r>
              <a:rPr lang="en-US" dirty="0" smtClean="0"/>
              <a:t>it gives the student more </a:t>
            </a:r>
            <a:r>
              <a:rPr lang="en-US" dirty="0"/>
              <a:t>time in the </a:t>
            </a:r>
            <a:r>
              <a:rPr lang="en-US" dirty="0" smtClean="0"/>
              <a:t>classroom.</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Having corequisites that bring the units for English or mathematics to 7, 8, or more restricts the ability of the student to take other courses and could cause financial aid issues for the student if they need to drop or don’t pass.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Theses courses are not sessions for students to get help with their homework from the parent lecture.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236882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colleges that have attempted corequisites in CCC have used this method successfully. This reduces the scheduling flexibility for the student.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could mean that the student will have different instructors for the parent and the corequisite courses and the parent lecture will likely have a mixture of student preparation levels</a:t>
            </a:r>
            <a:r>
              <a:rPr lang="en-US" dirty="0" smtClean="0"/>
              <a:t>.</a:t>
            </a:r>
          </a:p>
          <a:p>
            <a:pPr marL="171450" indent="-171450">
              <a:buFont typeface="Arial" panose="020B0604020202020204" pitchFamily="34" charset="0"/>
              <a:buChar char="•"/>
            </a:pP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27593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serves as an open resource lab for students to participate in activities related to career exploration, resume writing, interviewing techniques, soft skills workshops, and much more!</a:t>
            </a:r>
          </a:p>
          <a:p>
            <a:endParaRPr lang="en-US" dirty="0">
              <a:cs typeface="Calibri"/>
            </a:endParaRPr>
          </a:p>
          <a:p>
            <a:pPr marL="48530"/>
            <a:r>
              <a:rPr lang="en-US" dirty="0"/>
              <a:t>Monday – Thursday</a:t>
            </a:r>
            <a:r>
              <a:rPr lang="en-US" dirty="0">
                <a:cs typeface="Calibri"/>
              </a:rPr>
              <a:t>  </a:t>
            </a:r>
            <a:r>
              <a:rPr lang="en-US" dirty="0"/>
              <a:t>10:00 am - 7:00 pm</a:t>
            </a:r>
            <a:endParaRPr lang="en-US" dirty="0">
              <a:cs typeface="Calibri"/>
            </a:endParaRPr>
          </a:p>
          <a:p>
            <a:pPr marL="48530"/>
            <a:endParaRPr lang="en-US" dirty="0"/>
          </a:p>
          <a:p>
            <a:pPr marL="48530"/>
            <a:r>
              <a:rPr lang="en-US" dirty="0"/>
              <a:t>Friday</a:t>
            </a:r>
            <a:r>
              <a:rPr lang="en-US" dirty="0">
                <a:cs typeface="Calibri"/>
              </a:rPr>
              <a:t>    </a:t>
            </a:r>
            <a:r>
              <a:rPr lang="en-US" dirty="0"/>
              <a:t>10:00 am - 3:00 pm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D2931EC-7112-4510-B51B-7D135ADB9799}" type="slidenum">
              <a:rPr lang="en-US"/>
              <a:t>13</a:t>
            </a:fld>
            <a:endParaRPr lang="en-US"/>
          </a:p>
        </p:txBody>
      </p:sp>
    </p:spTree>
    <p:extLst>
      <p:ext uri="{BB962C8B-B14F-4D97-AF65-F5344CB8AC3E}">
        <p14:creationId xmlns:p14="http://schemas.microsoft.com/office/powerpoint/2010/main" val="427328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a:t>
            </a:r>
            <a:r>
              <a:rPr lang="en-US" baseline="30000" dirty="0"/>
              <a:t>st</a:t>
            </a:r>
            <a:r>
              <a:rPr lang="en-US" dirty="0"/>
              <a:t> Century skills are career readiness</a:t>
            </a:r>
            <a:r>
              <a:rPr lang="en-US" dirty="0">
                <a:cs typeface="Calibri"/>
              </a:rPr>
              <a:t> and workplace success skills necessary to gain and maintain employment, as well as advance in a career. These skills include knowledge, work habits, and character traits that employers are looking for and find valuable in the workplace.</a:t>
            </a:r>
            <a:endParaRPr lang="en-US" dirty="0"/>
          </a:p>
          <a:p>
            <a:endParaRPr lang="en-US" dirty="0"/>
          </a:p>
          <a:p>
            <a:r>
              <a:rPr lang="en-US" dirty="0"/>
              <a:t>The skills are broken into three categories:</a:t>
            </a:r>
            <a:endParaRPr lang="en-US" dirty="0">
              <a:cs typeface="Calibri"/>
            </a:endParaRPr>
          </a:p>
          <a:p>
            <a:endParaRPr lang="en-US" dirty="0"/>
          </a:p>
          <a:p>
            <a:r>
              <a:rPr lang="en-US" dirty="0"/>
              <a:t>Learning skills (4C’s)– Critical thinking, creativity, collaboration, communication.   Teaches students about the mental processes required to adapt and improve upon in a modern work environment. - </a:t>
            </a:r>
            <a:endParaRPr lang="en-US" dirty="0">
              <a:cs typeface="Calibri"/>
            </a:endParaRPr>
          </a:p>
          <a:p>
            <a:endParaRPr lang="en-US" dirty="0"/>
          </a:p>
          <a:p>
            <a:r>
              <a:rPr lang="en-US" dirty="0"/>
              <a:t>Literacy skills (IMT) – Information, media, technology     Focuses on how students can discern facts, publishing outlets, and the technology behind them.  </a:t>
            </a:r>
            <a:endParaRPr lang="en-US" dirty="0">
              <a:cs typeface="Calibri"/>
            </a:endParaRPr>
          </a:p>
          <a:p>
            <a:endParaRPr lang="en-US" dirty="0"/>
          </a:p>
          <a:p>
            <a:r>
              <a:rPr lang="en-US" dirty="0"/>
              <a:t>Life skills (FLIPS) – Flexibility, leadership, initiative, productivity, social</a:t>
            </a:r>
            <a:r>
              <a:rPr lang="en-US" dirty="0">
                <a:cs typeface="Calibri"/>
              </a:rPr>
              <a:t>     </a:t>
            </a:r>
            <a:r>
              <a:rPr lang="en-US" dirty="0"/>
              <a:t>Take a look at intangible elements of a student’s everyday life. These intangibles focus on both personal and professional qualities.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D2931EC-7112-4510-B51B-7D135ADB9799}" type="slidenum">
              <a:rPr lang="en-US" smtClean="0"/>
              <a:t>14</a:t>
            </a:fld>
            <a:endParaRPr lang="en-US"/>
          </a:p>
        </p:txBody>
      </p:sp>
    </p:spTree>
    <p:extLst>
      <p:ext uri="{BB962C8B-B14F-4D97-AF65-F5344CB8AC3E}">
        <p14:creationId xmlns:p14="http://schemas.microsoft.com/office/powerpoint/2010/main" val="606831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English Language Learner Navigator</a:t>
            </a:r>
          </a:p>
          <a:p>
            <a:r>
              <a:rPr lang="en-US" dirty="0">
                <a:cs typeface="Calibri"/>
              </a:rPr>
              <a:t>The ELL navigator holds weekly office hours in the Career Resource Center. They are available to work with all ESL students from all three NOCE campuses with individualized case management and career advising, facilitate workshops on a variety of different topics relevant to English Language Learners and immigrants, and help connect them to a variety of services to help ESL students transition into employment.</a:t>
            </a:r>
          </a:p>
          <a:p>
            <a:endParaRPr lang="en-US" dirty="0">
              <a:cs typeface="Calibri"/>
            </a:endParaRPr>
          </a:p>
          <a:p>
            <a:r>
              <a:rPr lang="en-US" dirty="0">
                <a:cs typeface="Calibri"/>
              </a:rPr>
              <a:t>The ELL Navigators speak Spanish, Arabic, Vietnamese, and French. </a:t>
            </a:r>
          </a:p>
          <a:p>
            <a:endParaRPr lang="en-US" dirty="0">
              <a:cs typeface="Calibri"/>
            </a:endParaRPr>
          </a:p>
          <a:p>
            <a:r>
              <a:rPr lang="en-US" dirty="0">
                <a:cs typeface="Calibri"/>
              </a:rPr>
              <a:t>Another great support service is</a:t>
            </a:r>
          </a:p>
        </p:txBody>
      </p:sp>
      <p:sp>
        <p:nvSpPr>
          <p:cNvPr id="4" name="Slide Number Placeholder 3"/>
          <p:cNvSpPr>
            <a:spLocks noGrp="1"/>
          </p:cNvSpPr>
          <p:nvPr>
            <p:ph type="sldNum" sz="quarter" idx="5"/>
          </p:nvPr>
        </p:nvSpPr>
        <p:spPr/>
        <p:txBody>
          <a:bodyPr/>
          <a:lstStyle/>
          <a:p>
            <a:fld id="{4D2931EC-7112-4510-B51B-7D135ADB9799}" type="slidenum">
              <a:rPr lang="en-US"/>
              <a:t>15</a:t>
            </a:fld>
            <a:endParaRPr lang="en-US"/>
          </a:p>
        </p:txBody>
      </p:sp>
    </p:spTree>
    <p:extLst>
      <p:ext uri="{BB962C8B-B14F-4D97-AF65-F5344CB8AC3E}">
        <p14:creationId xmlns:p14="http://schemas.microsoft.com/office/powerpoint/2010/main" val="3630702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Calibri"/>
            </a:endParaRPr>
          </a:p>
          <a:p>
            <a:r>
              <a:rPr lang="en-US" dirty="0" smtClean="0">
                <a:cs typeface="Calibri"/>
              </a:rPr>
              <a:t>Academics, Relationships, Independence, Self-Advocacy, and Emotional Health</a:t>
            </a:r>
            <a:endParaRPr lang="en-US" dirty="0" smtClean="0"/>
          </a:p>
          <a:p>
            <a:endParaRPr lang="en-US" dirty="0" smtClean="0">
              <a:cs typeface="Calibri"/>
            </a:endParaRPr>
          </a:p>
          <a:p>
            <a:pPr>
              <a:lnSpc>
                <a:spcPct val="90000"/>
              </a:lnSpc>
              <a:spcBef>
                <a:spcPts val="1019"/>
              </a:spcBef>
            </a:pPr>
            <a:r>
              <a:rPr lang="en-US" dirty="0" smtClean="0">
                <a:cs typeface="Calibri"/>
              </a:rPr>
              <a:t>This lab came about through the AEP (Adult Education Program) NOCRC (North Orange County Regional Consortium), and DSS (Disability Support Services) workgroup identifying regional needs. It was noted that there was an increase of students with ASD (Autism Spectrum Disorder) who are and will be entering Adult Education at a rapid rate. A need was recognized for additional supports and resources for students with ASD</a:t>
            </a:r>
          </a:p>
          <a:p>
            <a:endParaRPr lang="en-US" dirty="0" smtClean="0">
              <a:cs typeface="Calibri"/>
            </a:endParaRPr>
          </a:p>
          <a:p>
            <a:r>
              <a:rPr lang="en-US" dirty="0" smtClean="0">
                <a:cs typeface="Calibri"/>
              </a:rPr>
              <a:t>A </a:t>
            </a:r>
            <a:r>
              <a:rPr lang="en-US" dirty="0">
                <a:cs typeface="Calibri"/>
              </a:rPr>
              <a:t>safe, quiet space for students who feel overstimulated or overwhelmed</a:t>
            </a:r>
          </a:p>
          <a:p>
            <a:r>
              <a:rPr lang="en-US" dirty="0">
                <a:cs typeface="Calibri"/>
              </a:rPr>
              <a:t>Specialized lighting, equipment, furniture &amp; materials that make the lab a safe, calm, comfortable place to be</a:t>
            </a:r>
          </a:p>
          <a:p>
            <a:r>
              <a:rPr lang="en-US" dirty="0">
                <a:cs typeface="Calibri"/>
              </a:rPr>
              <a:t>1:1 and group counseling and instruction</a:t>
            </a:r>
          </a:p>
          <a:p>
            <a:r>
              <a:rPr lang="en-US" dirty="0">
                <a:cs typeface="Calibri"/>
              </a:rPr>
              <a:t>Social groups, stress management workshops</a:t>
            </a:r>
          </a:p>
          <a:p>
            <a:r>
              <a:rPr lang="en-US" dirty="0">
                <a:cs typeface="Calibri"/>
              </a:rPr>
              <a:t>Professional </a:t>
            </a:r>
            <a:r>
              <a:rPr lang="en-US" dirty="0" smtClean="0">
                <a:cs typeface="Calibri"/>
              </a:rPr>
              <a:t>development</a:t>
            </a:r>
            <a:r>
              <a:rPr lang="en-US" baseline="0" dirty="0" smtClean="0">
                <a:cs typeface="Calibri"/>
              </a:rPr>
              <a:t> - </a:t>
            </a:r>
            <a:r>
              <a:rPr lang="en-US" dirty="0" smtClean="0">
                <a:cs typeface="Calibri"/>
              </a:rPr>
              <a:t>training</a:t>
            </a:r>
            <a:r>
              <a:rPr lang="en-US" dirty="0">
                <a:cs typeface="Calibri"/>
              </a:rPr>
              <a:t>, and technical assistance to faculty and staff on campus</a:t>
            </a:r>
          </a:p>
          <a:p>
            <a:endParaRPr lang="en-US" dirty="0">
              <a:cs typeface="Calibri"/>
            </a:endParaRPr>
          </a:p>
          <a:p>
            <a:pPr defTabSz="465887">
              <a:defRPr/>
            </a:pPr>
            <a:r>
              <a:rPr lang="en-US" dirty="0">
                <a:cs typeface="Calibri"/>
              </a:rPr>
              <a:t>AEP is partnering w/credit institutions to expand the ARISE lab to Cypress and Fullerton College</a:t>
            </a:r>
          </a:p>
          <a:p>
            <a:endParaRPr lang="en-US" dirty="0">
              <a:cs typeface="Calibri"/>
            </a:endParaRPr>
          </a:p>
        </p:txBody>
      </p:sp>
      <p:sp>
        <p:nvSpPr>
          <p:cNvPr id="4" name="Slide Number Placeholder 3"/>
          <p:cNvSpPr>
            <a:spLocks noGrp="1"/>
          </p:cNvSpPr>
          <p:nvPr>
            <p:ph type="sldNum" sz="quarter" idx="5"/>
          </p:nvPr>
        </p:nvSpPr>
        <p:spPr/>
        <p:txBody>
          <a:bodyPr/>
          <a:lstStyle/>
          <a:p>
            <a:fld id="{4D2931EC-7112-4510-B51B-7D135ADB9799}" type="slidenum">
              <a:rPr lang="en-US"/>
              <a:t>16</a:t>
            </a:fld>
            <a:endParaRPr lang="en-US"/>
          </a:p>
        </p:txBody>
      </p:sp>
    </p:spTree>
    <p:extLst>
      <p:ext uri="{BB962C8B-B14F-4D97-AF65-F5344CB8AC3E}">
        <p14:creationId xmlns:p14="http://schemas.microsoft.com/office/powerpoint/2010/main" val="2876559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goals of the ARISE lab include:</a:t>
            </a:r>
          </a:p>
          <a:p>
            <a:r>
              <a:rPr lang="en-US" dirty="0">
                <a:cs typeface="Calibri"/>
              </a:rPr>
              <a:t>Completion of education goals</a:t>
            </a:r>
          </a:p>
          <a:p>
            <a:r>
              <a:rPr lang="en-US" dirty="0">
                <a:cs typeface="Calibri"/>
              </a:rPr>
              <a:t>Support transition to higher level education goals &amp; employment</a:t>
            </a:r>
          </a:p>
          <a:p>
            <a:r>
              <a:rPr lang="en-US" dirty="0">
                <a:cs typeface="Calibri"/>
              </a:rPr>
              <a:t>Increase persistence</a:t>
            </a:r>
          </a:p>
          <a:p>
            <a:endParaRPr lang="en-US" dirty="0">
              <a:cs typeface="Calibri"/>
            </a:endParaRPr>
          </a:p>
          <a:p>
            <a:r>
              <a:rPr lang="en-US" dirty="0">
                <a:cs typeface="Calibri"/>
              </a:rPr>
              <a:t>It started on 1 campus and has expanded to all 3 NOCE campuses</a:t>
            </a:r>
          </a:p>
          <a:p>
            <a:r>
              <a:rPr lang="en-US" dirty="0">
                <a:cs typeface="Calibri"/>
              </a:rPr>
              <a:t>FT staffing at Anaheim campus</a:t>
            </a:r>
          </a:p>
          <a:p>
            <a:r>
              <a:rPr lang="en-US" dirty="0">
                <a:cs typeface="Calibri"/>
              </a:rPr>
              <a:t>PT staffing at Wilshire and Cypress centers</a:t>
            </a:r>
          </a:p>
          <a:p>
            <a:endParaRPr lang="en-US" dirty="0"/>
          </a:p>
        </p:txBody>
      </p:sp>
      <p:sp>
        <p:nvSpPr>
          <p:cNvPr id="4" name="Slide Number Placeholder 3"/>
          <p:cNvSpPr>
            <a:spLocks noGrp="1"/>
          </p:cNvSpPr>
          <p:nvPr>
            <p:ph type="sldNum" sz="quarter" idx="5"/>
          </p:nvPr>
        </p:nvSpPr>
        <p:spPr/>
        <p:txBody>
          <a:bodyPr/>
          <a:lstStyle/>
          <a:p>
            <a:fld id="{4D2931EC-7112-4510-B51B-7D135ADB9799}" type="slidenum">
              <a:rPr lang="en-US" smtClean="0"/>
              <a:t>17</a:t>
            </a:fld>
            <a:endParaRPr lang="en-US"/>
          </a:p>
        </p:txBody>
      </p:sp>
    </p:spTree>
    <p:extLst>
      <p:ext uri="{BB962C8B-B14F-4D97-AF65-F5344CB8AC3E}">
        <p14:creationId xmlns:p14="http://schemas.microsoft.com/office/powerpoint/2010/main" val="3061447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dirty="0"/>
              <a:t>are so many levels in ESL that many students will drop out  before finishing ESL or don't want to continue because they have already spend so much time in ESL and they need to work. One way we have found that can cut down on the amount of time is IBEST (Integrated Basic Education Skills and Training).</a:t>
            </a:r>
          </a:p>
          <a:p>
            <a:r>
              <a:rPr lang="en-US" dirty="0">
                <a:cs typeface="Calibri"/>
              </a:rPr>
              <a:t>The Integrated Basic Education and Skills Training (I-BEST) classes help students move through school </a:t>
            </a:r>
            <a:r>
              <a:rPr lang="en-US" dirty="0" smtClean="0">
                <a:cs typeface="Calibri"/>
              </a:rPr>
              <a:t> at a faster pace.</a:t>
            </a:r>
            <a:endParaRPr lang="en-US" dirty="0">
              <a:cs typeface="Calibri"/>
            </a:endParaRPr>
          </a:p>
          <a:p>
            <a:endParaRPr lang="en-US" dirty="0">
              <a:cs typeface="Calibri"/>
            </a:endParaRPr>
          </a:p>
          <a:p>
            <a:endParaRPr lang="en-US" dirty="0"/>
          </a:p>
          <a:p>
            <a:r>
              <a:rPr lang="en-US" dirty="0"/>
              <a:t>Pioneered by Washington’s community and technical colleges, I-BEST uses a team-teaching approach. Students work with two teachers in the classroom: one provides job-training and the other teaches basic skills in reading, math or English language. Students get the help they need while studying in the career field of their choice; they learn by doing.</a:t>
            </a:r>
            <a:endParaRPr lang="en-US" dirty="0">
              <a:cs typeface="Calibri"/>
            </a:endParaRPr>
          </a:p>
          <a:p>
            <a:endParaRPr lang="en-US" dirty="0">
              <a:cs typeface="Calibri"/>
            </a:endParaRPr>
          </a:p>
          <a:p>
            <a:r>
              <a:rPr lang="en-US" dirty="0"/>
              <a:t>The I-BEST model is also used in academic transfer classes so students can brush up their skills as they learn college-level content toward a degree.</a:t>
            </a:r>
            <a:endParaRPr lang="en-US" dirty="0">
              <a:cs typeface="Calibri"/>
            </a:endParaRPr>
          </a:p>
          <a:p>
            <a:endParaRPr lang="en-US" dirty="0">
              <a:cs typeface="Calibri"/>
            </a:endParaRPr>
          </a:p>
          <a:p>
            <a:r>
              <a:rPr lang="en-US" dirty="0"/>
              <a:t>I-BEST challenges the traditional notion that students must move through a set sequence of basic education or pre-college (remedial) courses before they can start working on certificates or degrees. The combined teaching method allows students to work on college-level studies right away, clearing multiple levels with one leap.</a:t>
            </a:r>
            <a:endParaRPr lang="en-US" dirty="0">
              <a:cs typeface="Calibri"/>
            </a:endParaRPr>
          </a:p>
          <a:p>
            <a:endParaRPr lang="en-US" dirty="0">
              <a:cs typeface="Calibri"/>
            </a:endParaRPr>
          </a:p>
          <a:p>
            <a:r>
              <a:rPr lang="en-US" dirty="0">
                <a:cs typeface="Calibri"/>
              </a:rPr>
              <a:t>Currently we have I-</a:t>
            </a:r>
            <a:r>
              <a:rPr lang="en-US" dirty="0" err="1">
                <a:cs typeface="Calibri"/>
              </a:rPr>
              <a:t>BESTed</a:t>
            </a:r>
            <a:r>
              <a:rPr lang="en-US" dirty="0">
                <a:cs typeface="Calibri"/>
              </a:rPr>
              <a:t> our Pharmacy Tech (ESL), Medical Assisting, Early Childhood (Basic Skills), and the Administrative Assistant (Basic Skills) </a:t>
            </a:r>
            <a:r>
              <a:rPr lang="en-US" dirty="0" err="1">
                <a:cs typeface="Calibri"/>
              </a:rPr>
              <a:t>rogram</a:t>
            </a:r>
            <a:r>
              <a:rPr lang="en-US" dirty="0">
                <a:cs typeface="Calibri"/>
              </a:rPr>
              <a:t>. </a:t>
            </a:r>
          </a:p>
          <a:p>
            <a:endParaRPr lang="en-US" dirty="0"/>
          </a:p>
          <a:p>
            <a:r>
              <a:rPr lang="en-US" dirty="0"/>
              <a:t>IBEST Contact</a:t>
            </a:r>
            <a:endParaRPr lang="en-US" dirty="0">
              <a:cs typeface="Calibri"/>
            </a:endParaRPr>
          </a:p>
          <a:p>
            <a:r>
              <a:rPr lang="en-US" b="1" dirty="0"/>
              <a:t>William Durden</a:t>
            </a:r>
            <a:r>
              <a:rPr lang="en-US" b="1" dirty="0">
                <a:cs typeface="Calibri"/>
              </a:rPr>
              <a:t/>
            </a:r>
            <a:br>
              <a:rPr lang="en-US" b="1" dirty="0">
                <a:cs typeface="Calibri"/>
              </a:rPr>
            </a:br>
            <a:r>
              <a:rPr lang="en-US" b="1" dirty="0"/>
              <a:t>Policy Associate, Basic Education for Adults</a:t>
            </a:r>
            <a:r>
              <a:rPr lang="en-US" b="1" dirty="0">
                <a:cs typeface="Calibri"/>
              </a:rPr>
              <a:t/>
            </a:r>
            <a:br>
              <a:rPr lang="en-US" b="1" dirty="0">
                <a:cs typeface="Calibri"/>
              </a:rPr>
            </a:br>
            <a:r>
              <a:rPr lang="en-US" b="1" dirty="0">
                <a:hlinkClick r:id="rId3" invalidUrl="http://"/>
              </a:rPr>
              <a:t>wdurden@sbctc.edu</a:t>
            </a:r>
            <a:r>
              <a:rPr lang="en-US" b="1" dirty="0">
                <a:cs typeface="Calibri"/>
                <a:hlinkClick r:id="rId4" invalidUrl="http://"/>
              </a:rPr>
              <a:t/>
            </a:r>
            <a:br>
              <a:rPr lang="en-US" b="1" dirty="0">
                <a:cs typeface="Calibri"/>
                <a:hlinkClick r:id="rId5" invalidUrl="http://"/>
              </a:rPr>
            </a:br>
            <a:r>
              <a:rPr lang="en-US" b="1" dirty="0">
                <a:hlinkClick r:id="rId6"/>
              </a:rPr>
              <a:t>360-704-4368</a:t>
            </a:r>
            <a:endParaRPr lang="en-US" dirty="0"/>
          </a:p>
          <a:p>
            <a:endParaRPr lang="en-US" dirty="0">
              <a:cs typeface="Calibri"/>
            </a:endParaRPr>
          </a:p>
          <a:p>
            <a:r>
              <a:rPr lang="en-US" dirty="0">
                <a:hlinkClick r:id="rId7"/>
              </a:rPr>
              <a:t>https://www.sbctc.edu/colleges-staff/programs-services/i-best/</a:t>
            </a:r>
            <a:r>
              <a:rPr lang="en-US" dirty="0">
                <a:cs typeface="Calibri"/>
              </a:rPr>
              <a:t> </a:t>
            </a:r>
          </a:p>
        </p:txBody>
      </p:sp>
      <p:sp>
        <p:nvSpPr>
          <p:cNvPr id="4" name="Slide Number Placeholder 3"/>
          <p:cNvSpPr>
            <a:spLocks noGrp="1"/>
          </p:cNvSpPr>
          <p:nvPr>
            <p:ph type="sldNum" sz="quarter" idx="5"/>
          </p:nvPr>
        </p:nvSpPr>
        <p:spPr/>
        <p:txBody>
          <a:bodyPr/>
          <a:lstStyle/>
          <a:p>
            <a:fld id="{4D2931EC-7112-4510-B51B-7D135ADB9799}" type="slidenum">
              <a:rPr lang="en-US"/>
              <a:t>18</a:t>
            </a:fld>
            <a:endParaRPr lang="en-US"/>
          </a:p>
        </p:txBody>
      </p:sp>
    </p:spTree>
    <p:extLst>
      <p:ext uri="{BB962C8B-B14F-4D97-AF65-F5344CB8AC3E}">
        <p14:creationId xmlns:p14="http://schemas.microsoft.com/office/powerpoint/2010/main" val="44429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8C551-7708-9B49-90E3-D153F408E572}" type="slidenum">
              <a:rPr lang="en-US" smtClean="0"/>
              <a:t>19</a:t>
            </a:fld>
            <a:endParaRPr lang="en-US"/>
          </a:p>
        </p:txBody>
      </p:sp>
    </p:spTree>
    <p:extLst>
      <p:ext uri="{BB962C8B-B14F-4D97-AF65-F5344CB8AC3E}">
        <p14:creationId xmlns:p14="http://schemas.microsoft.com/office/powerpoint/2010/main" val="152714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2458990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There should be adjunct</a:t>
            </a:r>
            <a:r>
              <a:rPr lang="en-US" baseline="0" dirty="0"/>
              <a:t> representation on the Academic Senate. </a:t>
            </a:r>
          </a:p>
          <a:p>
            <a:pPr marL="174708" indent="-174708">
              <a:buFont typeface="Arial" panose="020B0604020202020204" pitchFamily="34" charset="0"/>
              <a:buChar char="•"/>
            </a:pPr>
            <a:r>
              <a:rPr lang="en-US" baseline="0" dirty="0"/>
              <a:t>Our adjunct are paid for the time they spent at the Academic Senate meeting.</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20</a:t>
            </a:fld>
            <a:endParaRPr lang="en-US"/>
          </a:p>
        </p:txBody>
      </p:sp>
    </p:spTree>
    <p:extLst>
      <p:ext uri="{BB962C8B-B14F-4D97-AF65-F5344CB8AC3E}">
        <p14:creationId xmlns:p14="http://schemas.microsoft.com/office/powerpoint/2010/main" val="3437091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a:p>
        </p:txBody>
      </p:sp>
    </p:spTree>
    <p:extLst>
      <p:ext uri="{BB962C8B-B14F-4D97-AF65-F5344CB8AC3E}">
        <p14:creationId xmlns:p14="http://schemas.microsoft.com/office/powerpoint/2010/main" val="159654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8C551-7708-9B49-90E3-D153F408E572}" type="slidenum">
              <a:rPr lang="en-US" smtClean="0"/>
              <a:t>22</a:t>
            </a:fld>
            <a:endParaRPr lang="en-US"/>
          </a:p>
        </p:txBody>
      </p:sp>
    </p:spTree>
    <p:extLst>
      <p:ext uri="{BB962C8B-B14F-4D97-AF65-F5344CB8AC3E}">
        <p14:creationId xmlns:p14="http://schemas.microsoft.com/office/powerpoint/2010/main" val="277218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Noncredit courses are zero unit courses offered to students without the expense of enrollment fees and designed to help students reach personal, academic, and professional goals</a:t>
            </a:r>
          </a:p>
          <a:p>
            <a:pPr marL="174708" indent="-174708">
              <a:buFont typeface="Arial" panose="020B0604020202020204" pitchFamily="34" charset="0"/>
              <a:buChar char="•"/>
            </a:pPr>
            <a:r>
              <a:rPr lang="en-US" dirty="0"/>
              <a:t>They often serve as a point of entry for underserved students as well as a transition point to prepare students for credit instruction.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Non credit is divided into to categories CDCP and Noncredit</a:t>
            </a:r>
          </a:p>
          <a:p>
            <a:pPr marL="174708" indent="-174708">
              <a:buFont typeface="Arial" panose="020B0604020202020204" pitchFamily="34" charset="0"/>
              <a:buChar char="•"/>
            </a:pPr>
            <a:r>
              <a:rPr lang="en-US" b="1" dirty="0"/>
              <a:t>Read list</a:t>
            </a:r>
          </a:p>
          <a:p>
            <a:pPr marL="174708" indent="-174708">
              <a:buFont typeface="Arial" panose="020B0604020202020204" pitchFamily="34" charset="0"/>
              <a:buChar char="•"/>
            </a:pPr>
            <a:r>
              <a:rPr lang="en-US" dirty="0"/>
              <a:t>Most noncredit courses culminate in: Certificate of Competency, Certificate of Completion – leading to employability or job opportunities, and adult high school diploma.</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These classes can have </a:t>
            </a:r>
            <a:r>
              <a:rPr lang="en-US" dirty="0" smtClean="0"/>
              <a:t>an </a:t>
            </a:r>
            <a:r>
              <a:rPr lang="en-US" dirty="0"/>
              <a:t>open entry/open exit format, flexible scheduling, and access to support services</a:t>
            </a:r>
          </a:p>
          <a:p>
            <a:pPr marL="174708" indent="-174708">
              <a:buFont typeface="Arial" panose="020B0604020202020204" pitchFamily="34" charset="0"/>
              <a:buChar char="•"/>
            </a:pPr>
            <a:r>
              <a:rPr lang="en-US" dirty="0"/>
              <a:t>The focus is on skill attainment; however, in CDCP courses grades are received.</a:t>
            </a:r>
          </a:p>
          <a:p>
            <a:pPr marL="174708" indent="-174708">
              <a:buFont typeface="Arial" panose="020B0604020202020204" pitchFamily="34" charset="0"/>
              <a:buChar char="•"/>
            </a:pPr>
            <a:r>
              <a:rPr lang="en-US" dirty="0"/>
              <a:t>They are repeatable and serve as a bridge to other educational/career pathways.</a:t>
            </a:r>
          </a:p>
        </p:txBody>
      </p:sp>
      <p:sp>
        <p:nvSpPr>
          <p:cNvPr id="4" name="Slide Number Placeholder 3"/>
          <p:cNvSpPr>
            <a:spLocks noGrp="1"/>
          </p:cNvSpPr>
          <p:nvPr>
            <p:ph type="sldNum" sz="quarter" idx="5"/>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38866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The CDCP category was created in 2006</a:t>
            </a:r>
            <a:r>
              <a:rPr lang="en-US" baseline="0" dirty="0"/>
              <a:t> and enhanced the funding rate for CDCP to 71 percent of the credit rate, compared with 60 percent of the credit rate for regular noncredit instruction.</a:t>
            </a:r>
          </a:p>
          <a:p>
            <a:endParaRPr lang="en-US" baseline="0" dirty="0"/>
          </a:p>
          <a:p>
            <a:r>
              <a:rPr lang="en-US" baseline="0" dirty="0"/>
              <a:t>Eight years later, the rate was increased to 100 percent of the credit rate. </a:t>
            </a:r>
          </a:p>
          <a:p>
            <a:endParaRPr lang="en-US" baseline="0" dirty="0"/>
          </a:p>
          <a:p>
            <a:r>
              <a:rPr lang="en-US" dirty="0"/>
              <a:t>The state’s intent</a:t>
            </a:r>
            <a:r>
              <a:rPr lang="en-US" baseline="0" dirty="0"/>
              <a:t> for raising the rate was never clearly stated. Leading up to the law’s passage the discussion centered around three main considerations:</a:t>
            </a:r>
          </a:p>
          <a:p>
            <a:endParaRPr lang="en-US" baseline="0" dirty="0"/>
          </a:p>
          <a:p>
            <a:r>
              <a:rPr lang="en-US" baseline="0" dirty="0"/>
              <a:t>Program Costs – colleges maintained that noncredit funding rates did not adequately support noncredit vocational programs, that sometimes have above-average costs due to expensive equipment, supplies, and facilities, as well as lower student-to-faculty ratios.</a:t>
            </a:r>
          </a:p>
          <a:p>
            <a:endParaRPr lang="en-US" baseline="0" dirty="0"/>
          </a:p>
          <a:p>
            <a:r>
              <a:rPr lang="en-US" dirty="0"/>
              <a:t>Program</a:t>
            </a:r>
            <a:r>
              <a:rPr lang="en-US" baseline="0" dirty="0"/>
              <a:t> Quality – Colleges typically have a low share of full-time faculty in their noncredit programs compared with their credit programs. The lack of full-time faculty – who are paid for program planning an other academic activities beyond teaching – can hamper course and program development, faculty coordination, and program oversite. An increase in funding could facilitate the hiring of more full-time faculty.</a:t>
            </a:r>
          </a:p>
          <a:p>
            <a:endParaRPr lang="en-US" baseline="0" dirty="0"/>
          </a:p>
          <a:p>
            <a:r>
              <a:rPr lang="en-US" baseline="0" dirty="0"/>
              <a:t>Financial Incentives – Lawmakers were concerned that – because of the higher funding rate for credit instruction  colleges had a financial incentive to emphasize degree and transfer programs over noncredit adult and vocational education, even if local workforce demand for graduates of noncredit programs went unmet. Equal funding rates would remove this incentive, making it more likely that colleges would offer the types of programs needed to meet workforce needs.</a:t>
            </a:r>
          </a:p>
          <a:p>
            <a:endParaRPr lang="en-US" baseline="0" dirty="0"/>
          </a:p>
          <a:p>
            <a:r>
              <a:rPr lang="en-US" baseline="0" dirty="0"/>
              <a:t>As for the New Funding Formula, the new guidelines do not apply to noncredit. Efforts are currently being made to add CDCP noncredit to the new funding formula.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73075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D2931EC-7112-4510-B51B-7D135ADB9799}" type="slidenum">
              <a:rPr lang="en-US"/>
              <a:t>5</a:t>
            </a:fld>
            <a:endParaRPr lang="en-US"/>
          </a:p>
        </p:txBody>
      </p:sp>
    </p:spTree>
    <p:extLst>
      <p:ext uri="{BB962C8B-B14F-4D97-AF65-F5344CB8AC3E}">
        <p14:creationId xmlns:p14="http://schemas.microsoft.com/office/powerpoint/2010/main" val="71575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a:t>
            </a:r>
          </a:p>
          <a:p>
            <a:r>
              <a:rPr lang="en-US" dirty="0">
                <a:cs typeface="Calibri"/>
              </a:rPr>
              <a:t>Everyone is in a panic over how they will implement this and keep the students best interest in mind. One way is through noncredit.</a:t>
            </a:r>
          </a:p>
          <a:p>
            <a:endParaRPr lang="en-US" dirty="0">
              <a:cs typeface="Calibri"/>
            </a:endParaRPr>
          </a:p>
          <a:p>
            <a:r>
              <a:rPr lang="en-US" dirty="0">
                <a:cs typeface="Calibri"/>
              </a:rPr>
              <a:t>Noncredit education encompasses a full range of instructional and support services. It is also a way to provide equity and to close the achievement gap. </a:t>
            </a:r>
          </a:p>
          <a:p>
            <a:endParaRPr lang="en-US" dirty="0">
              <a:cs typeface="Calibri"/>
            </a:endParaRPr>
          </a:p>
          <a:p>
            <a:r>
              <a:rPr lang="en-US" dirty="0">
                <a:cs typeface="Calibri"/>
              </a:rPr>
              <a:t>So how do we make noncredit and AB 705 work together? </a:t>
            </a:r>
          </a:p>
        </p:txBody>
      </p:sp>
      <p:sp>
        <p:nvSpPr>
          <p:cNvPr id="4" name="Slide Number Placeholder 3"/>
          <p:cNvSpPr>
            <a:spLocks noGrp="1"/>
          </p:cNvSpPr>
          <p:nvPr>
            <p:ph type="sldNum" sz="quarter" idx="5"/>
          </p:nvPr>
        </p:nvSpPr>
        <p:spPr/>
        <p:txBody>
          <a:bodyPr/>
          <a:lstStyle/>
          <a:p>
            <a:fld id="{4D2931EC-7112-4510-B51B-7D135ADB9799}" type="slidenum">
              <a:rPr lang="en-US"/>
              <a:t>6</a:t>
            </a:fld>
            <a:endParaRPr lang="en-US"/>
          </a:p>
        </p:txBody>
      </p:sp>
    </p:spTree>
    <p:extLst>
      <p:ext uri="{BB962C8B-B14F-4D97-AF65-F5344CB8AC3E}">
        <p14:creationId xmlns:p14="http://schemas.microsoft.com/office/powerpoint/2010/main" val="315802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is to develop a Co-Lab.</a:t>
            </a:r>
          </a:p>
          <a:p>
            <a:endParaRPr lang="en-US" dirty="0"/>
          </a:p>
          <a:p>
            <a:r>
              <a:rPr lang="en-US" dirty="0"/>
              <a:t>When a counselor feels the best placement for a student would be Math 10 or Math 15, the student can take the semester long course or they can go to</a:t>
            </a:r>
            <a:r>
              <a:rPr lang="en-US" dirty="0">
                <a:cs typeface="Calibri"/>
              </a:rPr>
              <a:t> the Math Co-Lab. The Math Co-Lab</a:t>
            </a:r>
            <a:r>
              <a:rPr lang="en-US" dirty="0"/>
              <a:t> was created in partnership with the Cypress College Math Department and the NOCE Basic Skills Learning Center in 2010-2011.</a:t>
            </a:r>
            <a:r>
              <a:rPr lang="en-US" dirty="0">
                <a:cs typeface="Calibri"/>
              </a:rPr>
              <a:t> The class is a noncredit lab that provides instruction to help students acquire the entry-level math skills necessary to enroll in credit courses; it helps students matriculate to a credit pathway.</a:t>
            </a:r>
          </a:p>
          <a:p>
            <a:r>
              <a:rPr lang="en-US" dirty="0">
                <a:cs typeface="Calibri"/>
              </a:rPr>
              <a:t>Students are assessed when they come into the course, so they only have to learn what they don't know.</a:t>
            </a:r>
          </a:p>
          <a:p>
            <a:r>
              <a:rPr lang="en-US" dirty="0">
                <a:cs typeface="Calibri"/>
              </a:rPr>
              <a:t>6 – 8 hours per week is required, but they can schedule their time during the labs open hours.</a:t>
            </a:r>
          </a:p>
          <a:p>
            <a:r>
              <a:rPr lang="en-US" dirty="0">
                <a:cs typeface="Calibri"/>
              </a:rPr>
              <a:t>There is an exit test that combines exit skills from Math 10 and Math 15; If they pass with 80% or higher, they are guaranteed a spot in Math 20. (With the new law, they are looking to possibly expand it to include math 20 so the college would only teach one level below transfer.</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D2931EC-7112-4510-B51B-7D135ADB9799}" type="slidenum">
              <a:rPr lang="en-US"/>
              <a:t>7</a:t>
            </a:fld>
            <a:endParaRPr lang="en-US"/>
          </a:p>
        </p:txBody>
      </p:sp>
    </p:spTree>
    <p:extLst>
      <p:ext uri="{BB962C8B-B14F-4D97-AF65-F5344CB8AC3E}">
        <p14:creationId xmlns:p14="http://schemas.microsoft.com/office/powerpoint/2010/main" val="3119867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2931EC-7112-4510-B51B-7D135ADB9799}" type="slidenum">
              <a:rPr lang="en-US" smtClean="0"/>
              <a:t>8</a:t>
            </a:fld>
            <a:endParaRPr lang="en-US"/>
          </a:p>
        </p:txBody>
      </p:sp>
    </p:spTree>
    <p:extLst>
      <p:ext uri="{BB962C8B-B14F-4D97-AF65-F5344CB8AC3E}">
        <p14:creationId xmlns:p14="http://schemas.microsoft.com/office/powerpoint/2010/main" val="1521436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931EC-7112-4510-B51B-7D135ADB9799}" type="slidenum">
              <a:rPr lang="en-US" smtClean="0"/>
              <a:t>9</a:t>
            </a:fld>
            <a:endParaRPr lang="en-US"/>
          </a:p>
        </p:txBody>
      </p:sp>
    </p:spTree>
    <p:extLst>
      <p:ext uri="{BB962C8B-B14F-4D97-AF65-F5344CB8AC3E}">
        <p14:creationId xmlns:p14="http://schemas.microsoft.com/office/powerpoint/2010/main" val="188608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November 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Wednesday, November 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November 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Wednesday, November 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November 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November 7,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November 7,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Wednesday, November 7,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November 7,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November 7,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November 7,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November 7,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dyer@taftcollege.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LaTonya.Parker@mvc.edu" TargetMode="External"/><Relationship Id="rId4" Type="http://schemas.openxmlformats.org/officeDocument/2006/relationships/hyperlink" Target="mailto:tmcclurkin@noce.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sccc.org/content/asccc-efforts-support-and-advocate-noncredit-instruction-%E2%80%94-revie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asccc.org/papers/noncredit-instruction-opportunity-and-challenge" TargetMode="External"/><Relationship Id="rId4" Type="http://schemas.openxmlformats.org/officeDocument/2006/relationships/hyperlink" Target="https://www.asccc.org/content/noncredit-distance-education-demystifying-myt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7608"/>
            <a:ext cx="7848600" cy="2290526"/>
          </a:xfrm>
          <a:solidFill>
            <a:schemeClr val="accent3">
              <a:lumMod val="20000"/>
              <a:lumOff val="80000"/>
            </a:schemeClr>
          </a:solidFill>
        </p:spPr>
        <p:txBody>
          <a:bodyPr/>
          <a:lstStyle/>
          <a:p>
            <a:pPr algn="ctr"/>
            <a:r>
              <a:rPr lang="en-US" sz="4000" i="1" cap="none" dirty="0">
                <a:latin typeface="Arial Regular" charset="0"/>
                <a:cs typeface="Arial Regular" charset="0"/>
              </a:rPr>
              <a:t/>
            </a:r>
            <a:br>
              <a:rPr lang="en-US" sz="4000" i="1" cap="none" dirty="0">
                <a:latin typeface="Arial Regular" charset="0"/>
                <a:cs typeface="Arial Regular" charset="0"/>
              </a:rPr>
            </a:br>
            <a:r>
              <a:rPr lang="en-US" sz="4000" i="1" cap="none" dirty="0">
                <a:latin typeface="Arial Regular" charset="0"/>
                <a:cs typeface="Arial Regular" charset="0"/>
              </a:rPr>
              <a:t/>
            </a:r>
            <a:br>
              <a:rPr lang="en-US" sz="4000" i="1" cap="none" dirty="0">
                <a:latin typeface="Arial Regular" charset="0"/>
                <a:cs typeface="Arial Regular" charset="0"/>
              </a:rPr>
            </a:br>
            <a:r>
              <a:rPr lang="en-US" sz="4000" i="1" cap="none" dirty="0">
                <a:latin typeface="Arial Regular" charset="0"/>
                <a:cs typeface="Arial Regular" charset="0"/>
              </a:rPr>
              <a:t/>
            </a:r>
            <a:br>
              <a:rPr lang="en-US" sz="4000" i="1" cap="none" dirty="0">
                <a:latin typeface="Arial Regular" charset="0"/>
                <a:cs typeface="Arial Regular" charset="0"/>
              </a:rPr>
            </a:br>
            <a:r>
              <a:rPr lang="en-US" sz="4000" i="1" cap="none" dirty="0">
                <a:latin typeface="Arial Regular" charset="0"/>
                <a:cs typeface="Arial Regular" charset="0"/>
              </a:rPr>
              <a:t/>
            </a:r>
            <a:br>
              <a:rPr lang="en-US" sz="4000" i="1" cap="none" dirty="0">
                <a:latin typeface="Arial Regular" charset="0"/>
                <a:cs typeface="Arial Regular" charset="0"/>
              </a:rPr>
            </a:br>
            <a:r>
              <a:rPr lang="en-US" sz="4000" i="1" cap="none" dirty="0">
                <a:latin typeface="Arial Regular" charset="0"/>
                <a:cs typeface="Arial Regular" charset="0"/>
              </a:rPr>
              <a:t/>
            </a:r>
            <a:br>
              <a:rPr lang="en-US" sz="4000" i="1" cap="none" dirty="0">
                <a:latin typeface="Arial Regular" charset="0"/>
                <a:cs typeface="Arial Regular" charset="0"/>
              </a:rPr>
            </a:br>
            <a:r>
              <a:rPr lang="en-US" sz="4000" i="1" cap="none" dirty="0">
                <a:latin typeface="Arial Regular" charset="0"/>
                <a:cs typeface="Arial Regular" charset="0"/>
              </a:rPr>
              <a:t/>
            </a:r>
            <a:br>
              <a:rPr lang="en-US" sz="4000" i="1" cap="none" dirty="0">
                <a:latin typeface="Arial Regular" charset="0"/>
                <a:cs typeface="Arial Regular" charset="0"/>
              </a:rPr>
            </a:br>
            <a:r>
              <a:rPr lang="en-US" sz="4000" i="1" cap="none" dirty="0">
                <a:latin typeface="Arial Regular" charset="0"/>
                <a:cs typeface="Arial Regular" charset="0"/>
              </a:rPr>
              <a:t/>
            </a:r>
            <a:br>
              <a:rPr lang="en-US" sz="4000" i="1" cap="none" dirty="0">
                <a:latin typeface="Arial Regular" charset="0"/>
                <a:cs typeface="Arial Regular" charset="0"/>
              </a:rPr>
            </a:br>
            <a:r>
              <a:rPr lang="en-US" sz="4000" i="1" cap="none" dirty="0">
                <a:latin typeface="Arial Regular" charset="0"/>
                <a:cs typeface="Arial Regular" charset="0"/>
              </a:rPr>
              <a:t/>
            </a:r>
            <a:br>
              <a:rPr lang="en-US" sz="4000" i="1" cap="none" dirty="0">
                <a:latin typeface="Arial Regular" charset="0"/>
                <a:cs typeface="Arial Regular" charset="0"/>
              </a:rPr>
            </a:br>
            <a:r>
              <a:rPr lang="en-US" sz="4000" i="1" cap="none" dirty="0">
                <a:latin typeface="Arial Regular" charset="0"/>
                <a:cs typeface="Arial Regular" charset="0"/>
              </a:rPr>
              <a:t/>
            </a:r>
            <a:br>
              <a:rPr lang="en-US" sz="4000" i="1" cap="none" dirty="0">
                <a:latin typeface="Arial Regular" charset="0"/>
                <a:cs typeface="Arial Regular" charset="0"/>
              </a:rPr>
            </a:br>
            <a:r>
              <a:rPr lang="en-US" sz="3600" i="1" cap="none" dirty="0">
                <a:latin typeface="Arial Regular" charset="0"/>
                <a:cs typeface="Arial Regular" charset="0"/>
              </a:rPr>
              <a:t/>
            </a:r>
            <a:br>
              <a:rPr lang="en-US" sz="3600" i="1" cap="none" dirty="0">
                <a:latin typeface="Arial Regular" charset="0"/>
                <a:cs typeface="Arial Regular" charset="0"/>
              </a:rPr>
            </a:br>
            <a:r>
              <a:rPr lang="en-US" sz="3600" i="1" cap="none" dirty="0">
                <a:latin typeface="Arial Regular" charset="0"/>
                <a:cs typeface="Arial Regular" charset="0"/>
              </a:rPr>
              <a:t/>
            </a:r>
            <a:br>
              <a:rPr lang="en-US" sz="3600" i="1" cap="none" dirty="0">
                <a:latin typeface="Arial Regular" charset="0"/>
                <a:cs typeface="Arial Regular" charset="0"/>
              </a:rPr>
            </a:br>
            <a:r>
              <a:rPr lang="en-US" sz="3600" i="1" cap="none" dirty="0">
                <a:latin typeface="Arial Regular" charset="0"/>
                <a:cs typeface="Arial Regular" charset="0"/>
              </a:rPr>
              <a:t/>
            </a:r>
            <a:br>
              <a:rPr lang="en-US" sz="3600" i="1" cap="none" dirty="0">
                <a:latin typeface="Arial Regular" charset="0"/>
                <a:cs typeface="Arial Regular" charset="0"/>
              </a:rPr>
            </a:br>
            <a:r>
              <a:rPr lang="en-US" sz="3600" i="1" cap="none" dirty="0">
                <a:latin typeface="Arial Regular" charset="0"/>
                <a:cs typeface="Arial Regular" charset="0"/>
              </a:rPr>
              <a:t/>
            </a:r>
            <a:br>
              <a:rPr lang="en-US" sz="3600" i="1" cap="none" dirty="0">
                <a:latin typeface="Arial Regular" charset="0"/>
                <a:cs typeface="Arial Regular" charset="0"/>
              </a:rPr>
            </a:br>
            <a:r>
              <a:rPr lang="en-US" sz="3600" i="1" cap="none" dirty="0">
                <a:latin typeface="Arial Regular" charset="0"/>
                <a:cs typeface="Arial Regular" charset="0"/>
              </a:rPr>
              <a:t/>
            </a:r>
            <a:br>
              <a:rPr lang="en-US" sz="3600" i="1" cap="none" dirty="0">
                <a:latin typeface="Arial Regular" charset="0"/>
                <a:cs typeface="Arial Regular" charset="0"/>
              </a:rPr>
            </a:br>
            <a:r>
              <a:rPr lang="en-US" sz="3600" i="1" cap="none" dirty="0">
                <a:latin typeface="Arial Regular" charset="0"/>
                <a:cs typeface="Arial Regular" charset="0"/>
              </a:rPr>
              <a:t/>
            </a:r>
            <a:br>
              <a:rPr lang="en-US" sz="3600" i="1" cap="none" dirty="0">
                <a:latin typeface="Arial Regular" charset="0"/>
                <a:cs typeface="Arial Regular" charset="0"/>
              </a:rPr>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t>
            </a:r>
            <a:r>
              <a:rPr lang="en-US" sz="3600" i="1" cap="none" dirty="0">
                <a:latin typeface="Arial Regular" charset="0"/>
                <a:cs typeface="Arial Regular" charset="0"/>
              </a:rPr>
              <a:t/>
            </a:r>
            <a:br>
              <a:rPr lang="en-US" sz="3600" i="1" cap="none" dirty="0">
                <a:latin typeface="Arial Regular" charset="0"/>
                <a:cs typeface="Arial Regular" charset="0"/>
              </a:rPr>
            </a:br>
            <a:r>
              <a:rPr lang="en-US" sz="3600" i="1" cap="none" dirty="0">
                <a:latin typeface="Arial Regular" charset="0"/>
                <a:cs typeface="Arial Regular" charset="0"/>
              </a:rPr>
              <a:t>   Using Noncredit To Support Students                                                                </a:t>
            </a:r>
            <a:r>
              <a:rPr lang="en-US" sz="4000" i="1" cap="none" dirty="0">
                <a:latin typeface="Arial Regular" charset="0"/>
                <a:cs typeface="Arial Regular" charset="0"/>
              </a:rPr>
              <a:t/>
            </a:r>
            <a:br>
              <a:rPr lang="en-US" sz="4000" i="1" cap="none" dirty="0">
                <a:latin typeface="Arial Regular" charset="0"/>
                <a:cs typeface="Arial Regular" charset="0"/>
              </a:rPr>
            </a:br>
            <a:endParaRPr lang="en-US" sz="4000" i="1" cap="none" dirty="0">
              <a:latin typeface="Arial Regular" charset="0"/>
              <a:cs typeface="Arial Regular" charset="0"/>
            </a:endParaRPr>
          </a:p>
        </p:txBody>
      </p:sp>
      <p:sp>
        <p:nvSpPr>
          <p:cNvPr id="3" name="Subtitle 2"/>
          <p:cNvSpPr>
            <a:spLocks noGrp="1"/>
          </p:cNvSpPr>
          <p:nvPr>
            <p:ph type="subTitle" idx="1"/>
          </p:nvPr>
        </p:nvSpPr>
        <p:spPr>
          <a:xfrm>
            <a:off x="685800" y="3748134"/>
            <a:ext cx="7848600" cy="3109866"/>
          </a:xfrm>
        </p:spPr>
        <p:txBody>
          <a:bodyPr>
            <a:normAutofit/>
          </a:bodyPr>
          <a:lstStyle/>
          <a:p>
            <a:pPr algn="ctr"/>
            <a:endParaRPr lang="en-US" sz="2000" dirty="0">
              <a:latin typeface="Arial Regular" charset="0"/>
              <a:cs typeface="Arial Regular" charset="0"/>
            </a:endParaRPr>
          </a:p>
          <a:p>
            <a:pPr algn="ctr"/>
            <a:r>
              <a:rPr lang="en-US" sz="2000" dirty="0">
                <a:solidFill>
                  <a:schemeClr val="tx1"/>
                </a:solidFill>
                <a:latin typeface="Arial Regular" charset="0"/>
                <a:cs typeface="Arial Regular" charset="0"/>
              </a:rPr>
              <a:t>Geoffrey Dyer, Resolutions Committee Chair</a:t>
            </a:r>
          </a:p>
          <a:p>
            <a:pPr algn="ctr">
              <a:lnSpc>
                <a:spcPct val="150000"/>
              </a:lnSpc>
            </a:pPr>
            <a:r>
              <a:rPr lang="en-US" sz="2000" dirty="0">
                <a:solidFill>
                  <a:schemeClr val="tx1"/>
                </a:solidFill>
                <a:latin typeface="Arial Regular" charset="0"/>
                <a:cs typeface="Arial Regular" charset="0"/>
              </a:rPr>
              <a:t>Tina </a:t>
            </a:r>
            <a:r>
              <a:rPr lang="en-US" sz="2000" dirty="0" err="1">
                <a:solidFill>
                  <a:schemeClr val="tx1"/>
                </a:solidFill>
                <a:latin typeface="Arial Regular" charset="0"/>
                <a:cs typeface="Arial Regular" charset="0"/>
              </a:rPr>
              <a:t>McClurkin</a:t>
            </a:r>
            <a:r>
              <a:rPr lang="en-US" sz="2000" dirty="0">
                <a:solidFill>
                  <a:schemeClr val="tx1"/>
                </a:solidFill>
                <a:latin typeface="Arial Regular" charset="0"/>
                <a:cs typeface="Arial Regular" charset="0"/>
              </a:rPr>
              <a:t>, North Orange Continuing Education</a:t>
            </a:r>
            <a:br>
              <a:rPr lang="en-US" sz="2000" dirty="0">
                <a:solidFill>
                  <a:schemeClr val="tx1"/>
                </a:solidFill>
                <a:latin typeface="Arial Regular" charset="0"/>
                <a:cs typeface="Arial Regular" charset="0"/>
              </a:rPr>
            </a:br>
            <a:r>
              <a:rPr lang="en-US" sz="2000" dirty="0">
                <a:solidFill>
                  <a:schemeClr val="tx1"/>
                </a:solidFill>
                <a:latin typeface="Arial Regular" charset="0"/>
                <a:cs typeface="Arial Regular" charset="0"/>
              </a:rPr>
              <a:t>LaTonya Parker, ASCCC South Representative</a:t>
            </a:r>
          </a:p>
          <a:p>
            <a:pPr algn="ctr"/>
            <a:endParaRPr lang="en-US" sz="2000" dirty="0">
              <a:latin typeface="Arial Regular" charset="0"/>
              <a:cs typeface="Arial Regular" charset="0"/>
            </a:endParaRPr>
          </a:p>
          <a:p>
            <a:pPr algn="ctr"/>
            <a:r>
              <a:rPr lang="en-US" sz="2000" dirty="0">
                <a:latin typeface="Arial Regular" charset="0"/>
                <a:cs typeface="Arial Regular" charset="0"/>
              </a:rPr>
              <a:t>ASCCC Fall 2018 Plenary Session</a:t>
            </a:r>
          </a:p>
          <a:p>
            <a:pPr algn="ctr"/>
            <a:r>
              <a:rPr lang="en-US" sz="2000" dirty="0">
                <a:latin typeface="Arial Regular" charset="0"/>
                <a:cs typeface="Arial Regular" charset="0"/>
              </a:rPr>
              <a:t>Irvine Marriott</a:t>
            </a:r>
          </a:p>
          <a:p>
            <a:endParaRPr lang="en-US" dirty="0">
              <a:latin typeface="Arial Regular" charset="0"/>
              <a:cs typeface="Arial Regular" charset="0"/>
            </a:endParaRPr>
          </a:p>
        </p:txBody>
      </p:sp>
      <p:pic>
        <p:nvPicPr>
          <p:cNvPr id="5" name="Picture 4" descr="ASCCC_Logo"/>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6F2D-92E7-4CE9-8749-09485D840D60}"/>
              </a:ext>
            </a:extLst>
          </p:cNvPr>
          <p:cNvSpPr>
            <a:spLocks noGrp="1"/>
          </p:cNvSpPr>
          <p:nvPr>
            <p:ph type="title"/>
          </p:nvPr>
        </p:nvSpPr>
        <p:spPr/>
        <p:txBody>
          <a:bodyPr/>
          <a:lstStyle/>
          <a:p>
            <a:r>
              <a:rPr lang="en-US" dirty="0">
                <a:cs typeface="Calibri Light"/>
              </a:rPr>
              <a:t>Math Co-Lab Student Success Rate</a:t>
            </a: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412F9FAE-2DD9-45B0-9306-CAEE62D77440}"/>
              </a:ext>
            </a:extLst>
          </p:cNvPr>
          <p:cNvPicPr>
            <a:picLocks noGrp="1" noChangeAspect="1"/>
          </p:cNvPicPr>
          <p:nvPr>
            <p:ph idx="1"/>
          </p:nvPr>
        </p:nvPicPr>
        <p:blipFill>
          <a:blip r:embed="rId3"/>
          <a:stretch>
            <a:fillRect/>
          </a:stretch>
        </p:blipFill>
        <p:spPr>
          <a:xfrm>
            <a:off x="457200" y="1485270"/>
            <a:ext cx="8229599" cy="5086497"/>
          </a:xfrm>
          <a:prstGeom prst="rect">
            <a:avLst/>
          </a:prstGeom>
        </p:spPr>
      </p:pic>
    </p:spTree>
    <p:extLst>
      <p:ext uri="{BB962C8B-B14F-4D97-AF65-F5344CB8AC3E}">
        <p14:creationId xmlns:p14="http://schemas.microsoft.com/office/powerpoint/2010/main" val="983394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4FE8-31B8-4680-AC50-79BBE250B0DD}"/>
              </a:ext>
            </a:extLst>
          </p:cNvPr>
          <p:cNvSpPr>
            <a:spLocks noGrp="1"/>
          </p:cNvSpPr>
          <p:nvPr>
            <p:ph type="title"/>
          </p:nvPr>
        </p:nvSpPr>
        <p:spPr/>
        <p:txBody>
          <a:bodyPr/>
          <a:lstStyle/>
          <a:p>
            <a:r>
              <a:rPr lang="en-US" dirty="0"/>
              <a:t>Noncredit as a Corequisite</a:t>
            </a:r>
          </a:p>
        </p:txBody>
      </p:sp>
      <p:sp>
        <p:nvSpPr>
          <p:cNvPr id="3" name="Content Placeholder 2">
            <a:extLst>
              <a:ext uri="{FF2B5EF4-FFF2-40B4-BE49-F238E27FC236}">
                <a16:creationId xmlns:a16="http://schemas.microsoft.com/office/drawing/2014/main" id="{C22EE5E3-5DE7-4C50-8A43-5362EEA40D09}"/>
              </a:ext>
            </a:extLst>
          </p:cNvPr>
          <p:cNvSpPr>
            <a:spLocks noGrp="1"/>
          </p:cNvSpPr>
          <p:nvPr>
            <p:ph idx="1"/>
          </p:nvPr>
        </p:nvSpPr>
        <p:spPr/>
        <p:txBody>
          <a:bodyPr/>
          <a:lstStyle/>
          <a:p>
            <a:r>
              <a:rPr lang="en-US" dirty="0"/>
              <a:t>Noncredit courses will not increase the unit load for students.</a:t>
            </a:r>
          </a:p>
          <a:p>
            <a:endParaRPr lang="en-US" dirty="0"/>
          </a:p>
          <a:p>
            <a:r>
              <a:rPr lang="en-US" dirty="0"/>
              <a:t>Doesn’t restrict the ability of students to take other courses.</a:t>
            </a:r>
          </a:p>
          <a:p>
            <a:endParaRPr lang="en-US" dirty="0"/>
          </a:p>
          <a:p>
            <a:r>
              <a:rPr lang="en-US" dirty="0"/>
              <a:t>Noncredit corequisites have no repetition </a:t>
            </a:r>
            <a:r>
              <a:rPr lang="en-US" dirty="0" smtClean="0"/>
              <a:t>issues.</a:t>
            </a:r>
            <a:endParaRPr lang="en-US" dirty="0"/>
          </a:p>
          <a:p>
            <a:endParaRPr lang="en-US" dirty="0"/>
          </a:p>
          <a:p>
            <a:r>
              <a:rPr lang="en-US" dirty="0"/>
              <a:t>Corequisites courses must have an approved course outline that includes specific content and assessments.</a:t>
            </a:r>
          </a:p>
          <a:p>
            <a:endParaRPr lang="en-US" dirty="0"/>
          </a:p>
        </p:txBody>
      </p:sp>
    </p:spTree>
    <p:extLst>
      <p:ext uri="{BB962C8B-B14F-4D97-AF65-F5344CB8AC3E}">
        <p14:creationId xmlns:p14="http://schemas.microsoft.com/office/powerpoint/2010/main" val="359803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A5A12-C5DD-4175-AFA9-A692C9CE12F3}"/>
              </a:ext>
            </a:extLst>
          </p:cNvPr>
          <p:cNvSpPr>
            <a:spLocks noGrp="1"/>
          </p:cNvSpPr>
          <p:nvPr>
            <p:ph type="title"/>
          </p:nvPr>
        </p:nvSpPr>
        <p:spPr/>
        <p:txBody>
          <a:bodyPr/>
          <a:lstStyle/>
          <a:p>
            <a:r>
              <a:rPr lang="en-US" dirty="0"/>
              <a:t>Scheduling Corequisite Courses</a:t>
            </a:r>
          </a:p>
        </p:txBody>
      </p:sp>
      <p:sp>
        <p:nvSpPr>
          <p:cNvPr id="3" name="Content Placeholder 2">
            <a:extLst>
              <a:ext uri="{FF2B5EF4-FFF2-40B4-BE49-F238E27FC236}">
                <a16:creationId xmlns:a16="http://schemas.microsoft.com/office/drawing/2014/main" id="{27A9BFDE-4CF0-48CF-9776-9A0744A88DF3}"/>
              </a:ext>
            </a:extLst>
          </p:cNvPr>
          <p:cNvSpPr>
            <a:spLocks noGrp="1"/>
          </p:cNvSpPr>
          <p:nvPr>
            <p:ph idx="1"/>
          </p:nvPr>
        </p:nvSpPr>
        <p:spPr/>
        <p:txBody>
          <a:bodyPr>
            <a:normAutofit lnSpcReduction="10000"/>
          </a:bodyPr>
          <a:lstStyle/>
          <a:p>
            <a:r>
              <a:rPr lang="en-US" b="1" dirty="0"/>
              <a:t>Paired Scheduling (Credit or Noncredit) </a:t>
            </a:r>
            <a:r>
              <a:rPr lang="en-US" dirty="0"/>
              <a:t>– The same students will be enrolled in the lecture and the support course with the same instructor.</a:t>
            </a:r>
          </a:p>
          <a:p>
            <a:endParaRPr lang="en-US" dirty="0"/>
          </a:p>
          <a:p>
            <a:r>
              <a:rPr lang="en-US" b="1" dirty="0"/>
              <a:t>Unpaired Scheduling (Credit or Noncredit) </a:t>
            </a:r>
            <a:r>
              <a:rPr lang="en-US" dirty="0"/>
              <a:t>– Maximizes the flexibility for the student because they can choose any open corequisite section.</a:t>
            </a:r>
          </a:p>
          <a:p>
            <a:endParaRPr lang="en-US" b="1" dirty="0"/>
          </a:p>
          <a:p>
            <a:r>
              <a:rPr lang="en-US" b="1" dirty="0"/>
              <a:t>Open Entry/Open Exit (Noncredit) </a:t>
            </a:r>
            <a:r>
              <a:rPr lang="en-US" dirty="0"/>
              <a:t>– Colleges could schedule noncredit corequisites as open entry/open exit to allow students to enroll late and drop early depending on </a:t>
            </a:r>
            <a:r>
              <a:rPr lang="en-US" dirty="0" smtClean="0"/>
              <a:t>when </a:t>
            </a:r>
            <a:r>
              <a:rPr lang="en-US" dirty="0"/>
              <a:t>they realize they need help and when they complete the task.</a:t>
            </a:r>
            <a:endParaRPr lang="en-US" b="1" dirty="0"/>
          </a:p>
        </p:txBody>
      </p:sp>
    </p:spTree>
    <p:extLst>
      <p:ext uri="{BB962C8B-B14F-4D97-AF65-F5344CB8AC3E}">
        <p14:creationId xmlns:p14="http://schemas.microsoft.com/office/powerpoint/2010/main" val="4049590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Student Support Services</a:t>
            </a:r>
          </a:p>
        </p:txBody>
      </p:sp>
      <p:sp>
        <p:nvSpPr>
          <p:cNvPr id="6" name="Content Placeholder 5">
            <a:extLst>
              <a:ext uri="{FF2B5EF4-FFF2-40B4-BE49-F238E27FC236}">
                <a16:creationId xmlns:a16="http://schemas.microsoft.com/office/drawing/2014/main" id="{825F23D6-24A7-4A6A-BEC7-8EA64903E9DD}"/>
              </a:ext>
            </a:extLst>
          </p:cNvPr>
          <p:cNvSpPr>
            <a:spLocks noGrp="1"/>
          </p:cNvSpPr>
          <p:nvPr>
            <p:ph idx="1"/>
          </p:nvPr>
        </p:nvSpPr>
        <p:spPr>
          <a:xfrm>
            <a:off x="457200" y="2093842"/>
            <a:ext cx="4512365" cy="4383157"/>
          </a:xfrm>
        </p:spPr>
        <p:txBody>
          <a:bodyPr vert="horz" lIns="68580" tIns="34290" rIns="68580" bIns="34290" rtlCol="0" anchor="t">
            <a:normAutofit/>
          </a:bodyPr>
          <a:lstStyle/>
          <a:p>
            <a:pPr>
              <a:lnSpc>
                <a:spcPct val="250000"/>
              </a:lnSpc>
            </a:pPr>
            <a:r>
              <a:rPr lang="en-US" dirty="0">
                <a:cs typeface="Calibri"/>
              </a:rPr>
              <a:t>Resource Center</a:t>
            </a:r>
          </a:p>
          <a:p>
            <a:pPr>
              <a:lnSpc>
                <a:spcPct val="250000"/>
              </a:lnSpc>
            </a:pPr>
            <a:r>
              <a:rPr lang="en-US" dirty="0">
                <a:cs typeface="Calibri"/>
              </a:rPr>
              <a:t>21st Century Workplace Skills</a:t>
            </a:r>
          </a:p>
          <a:p>
            <a:pPr>
              <a:lnSpc>
                <a:spcPct val="250000"/>
              </a:lnSpc>
            </a:pPr>
            <a:r>
              <a:rPr lang="en-US" dirty="0">
                <a:cs typeface="Calibri"/>
              </a:rPr>
              <a:t>EEL Navigator</a:t>
            </a:r>
          </a:p>
          <a:p>
            <a:pPr marL="0" indent="0">
              <a:lnSpc>
                <a:spcPct val="250000"/>
              </a:lnSpc>
              <a:buNone/>
            </a:pPr>
            <a:endParaRPr lang="en-US" sz="3000" dirty="0">
              <a:ea typeface="+mn-lt"/>
              <a:cs typeface="+mn-lt"/>
            </a:endParaRPr>
          </a:p>
        </p:txBody>
      </p:sp>
      <p:pic>
        <p:nvPicPr>
          <p:cNvPr id="3" name="Picture 2">
            <a:extLst>
              <a:ext uri="{FF2B5EF4-FFF2-40B4-BE49-F238E27FC236}">
                <a16:creationId xmlns:a16="http://schemas.microsoft.com/office/drawing/2014/main" id="{5E62C2A7-E295-42BB-AFA9-0B4B9C46FA59}"/>
              </a:ext>
            </a:extLst>
          </p:cNvPr>
          <p:cNvPicPr>
            <a:picLocks noChangeAspect="1"/>
          </p:cNvPicPr>
          <p:nvPr/>
        </p:nvPicPr>
        <p:blipFill>
          <a:blip r:embed="rId3"/>
          <a:stretch>
            <a:fillRect/>
          </a:stretch>
        </p:blipFill>
        <p:spPr>
          <a:xfrm>
            <a:off x="4969565" y="1784902"/>
            <a:ext cx="3708296" cy="4816207"/>
          </a:xfrm>
          <a:prstGeom prst="rect">
            <a:avLst/>
          </a:prstGeom>
        </p:spPr>
      </p:pic>
    </p:spTree>
    <p:extLst>
      <p:ext uri="{BB962C8B-B14F-4D97-AF65-F5344CB8AC3E}">
        <p14:creationId xmlns:p14="http://schemas.microsoft.com/office/powerpoint/2010/main" val="169937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1st Century Skills Infographic">
            <a:extLst>
              <a:ext uri="{FF2B5EF4-FFF2-40B4-BE49-F238E27FC236}">
                <a16:creationId xmlns:a16="http://schemas.microsoft.com/office/drawing/2014/main" id="{3151B599-04BF-4234-A07A-DDB02E01F093}"/>
              </a:ext>
            </a:extLst>
          </p:cNvPr>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bwMode="auto">
          <a:xfrm>
            <a:off x="548294" y="857250"/>
            <a:ext cx="3440906" cy="515897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EBA7727F-ACB7-4F47-9A42-651D81720BF2}"/>
              </a:ext>
            </a:extLst>
          </p:cNvPr>
          <p:cNvSpPr txBox="1"/>
          <p:nvPr/>
        </p:nvSpPr>
        <p:spPr>
          <a:xfrm>
            <a:off x="4572000" y="1161952"/>
            <a:ext cx="4421037" cy="5124480"/>
          </a:xfrm>
          <a:prstGeom prst="rect">
            <a:avLst/>
          </a:prstGeom>
          <a:noFill/>
        </p:spPr>
        <p:txBody>
          <a:bodyPr wrap="square" rtlCol="0">
            <a:spAutoFit/>
          </a:bodyPr>
          <a:lstStyle/>
          <a:p>
            <a:pPr marL="257175" indent="-257175">
              <a:buFont typeface="Arial" panose="020B0604020202020204" pitchFamily="34" charset="0"/>
              <a:buChar char="•"/>
            </a:pPr>
            <a:r>
              <a:rPr lang="en-US" sz="2400" dirty="0"/>
              <a:t>Understanding your Personality Strengths/Weakness</a:t>
            </a:r>
          </a:p>
          <a:p>
            <a:pPr marL="257175" indent="-257175">
              <a:buFont typeface="Arial" panose="020B0604020202020204" pitchFamily="34" charset="0"/>
              <a:buChar char="•"/>
            </a:pPr>
            <a:r>
              <a:rPr lang="en-US" sz="2400" dirty="0"/>
              <a:t>Resume Writing</a:t>
            </a:r>
          </a:p>
          <a:p>
            <a:pPr marL="257175" indent="-257175">
              <a:lnSpc>
                <a:spcPct val="150000"/>
              </a:lnSpc>
              <a:buFont typeface="Arial" panose="020B0604020202020204" pitchFamily="34" charset="0"/>
              <a:buChar char="•"/>
            </a:pPr>
            <a:r>
              <a:rPr lang="en-US" sz="2400" dirty="0"/>
              <a:t>College Readiness</a:t>
            </a:r>
          </a:p>
          <a:p>
            <a:pPr marL="257175" indent="-257175">
              <a:buFont typeface="Arial" panose="020B0604020202020204" pitchFamily="34" charset="0"/>
              <a:buChar char="•"/>
            </a:pPr>
            <a:r>
              <a:rPr lang="en-US" sz="2400" dirty="0"/>
              <a:t>Interview for Success</a:t>
            </a:r>
          </a:p>
          <a:p>
            <a:pPr marL="257175" indent="-257175">
              <a:buFont typeface="Arial" panose="020B0604020202020204" pitchFamily="34" charset="0"/>
              <a:buChar char="•"/>
            </a:pPr>
            <a:r>
              <a:rPr lang="en-US" sz="2400" dirty="0"/>
              <a:t>How to fill out a Job Application</a:t>
            </a:r>
          </a:p>
          <a:p>
            <a:pPr marL="257175" indent="-257175">
              <a:buFont typeface="Arial" panose="020B0604020202020204" pitchFamily="34" charset="0"/>
              <a:buChar char="•"/>
            </a:pPr>
            <a:r>
              <a:rPr lang="en-US" sz="2400" dirty="0"/>
              <a:t>Classroom Skills for Success </a:t>
            </a:r>
          </a:p>
          <a:p>
            <a:pPr marL="257175" indent="-257175">
              <a:buFont typeface="Arial" panose="020B0604020202020204" pitchFamily="34" charset="0"/>
              <a:buChar char="•"/>
            </a:pPr>
            <a:r>
              <a:rPr lang="en-US" sz="2400" dirty="0"/>
              <a:t>LinkedIn</a:t>
            </a:r>
          </a:p>
          <a:p>
            <a:pPr marL="257175" indent="-257175">
              <a:buFont typeface="Arial" panose="020B0604020202020204" pitchFamily="34" charset="0"/>
              <a:buChar char="•"/>
            </a:pPr>
            <a:r>
              <a:rPr lang="en-US" sz="2400" dirty="0"/>
              <a:t>Communication</a:t>
            </a:r>
          </a:p>
          <a:p>
            <a:pPr marL="257175" indent="-257175">
              <a:buFont typeface="Arial" panose="020B0604020202020204" pitchFamily="34" charset="0"/>
              <a:buChar char="•"/>
            </a:pPr>
            <a:r>
              <a:rPr lang="en-US" sz="2400" dirty="0"/>
              <a:t>Collaboration</a:t>
            </a:r>
          </a:p>
          <a:p>
            <a:endParaRPr lang="en-US" sz="2700" dirty="0"/>
          </a:p>
        </p:txBody>
      </p:sp>
    </p:spTree>
    <p:extLst>
      <p:ext uri="{BB962C8B-B14F-4D97-AF65-F5344CB8AC3E}">
        <p14:creationId xmlns:p14="http://schemas.microsoft.com/office/powerpoint/2010/main" val="3063210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09023-1C5D-42F9-BC12-ABDDF020C339}"/>
              </a:ext>
            </a:extLst>
          </p:cNvPr>
          <p:cNvPicPr>
            <a:picLocks noChangeAspect="1"/>
          </p:cNvPicPr>
          <p:nvPr/>
        </p:nvPicPr>
        <p:blipFill rotWithShape="1">
          <a:blip r:embed="rId3"/>
          <a:srcRect b="13134"/>
          <a:stretch/>
        </p:blipFill>
        <p:spPr>
          <a:xfrm>
            <a:off x="2295194" y="857250"/>
            <a:ext cx="4553613" cy="5101889"/>
          </a:xfrm>
          <a:prstGeom prst="rect">
            <a:avLst/>
          </a:prstGeom>
        </p:spPr>
      </p:pic>
    </p:spTree>
    <p:extLst>
      <p:ext uri="{BB962C8B-B14F-4D97-AF65-F5344CB8AC3E}">
        <p14:creationId xmlns:p14="http://schemas.microsoft.com/office/powerpoint/2010/main" val="2852864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desk with a computer and a chair in a room&#10;&#10;Description generated with very high confidence">
            <a:extLst>
              <a:ext uri="{FF2B5EF4-FFF2-40B4-BE49-F238E27FC236}">
                <a16:creationId xmlns:a16="http://schemas.microsoft.com/office/drawing/2014/main" id="{2D5F505A-2C1E-4FB3-936D-5FFF6B2EEADE}"/>
              </a:ext>
            </a:extLst>
          </p:cNvPr>
          <p:cNvPicPr>
            <a:picLocks noChangeAspect="1"/>
          </p:cNvPicPr>
          <p:nvPr/>
        </p:nvPicPr>
        <p:blipFill>
          <a:blip r:embed="rId3"/>
          <a:stretch>
            <a:fillRect/>
          </a:stretch>
        </p:blipFill>
        <p:spPr>
          <a:xfrm>
            <a:off x="87367" y="1179443"/>
            <a:ext cx="5917635" cy="4837043"/>
          </a:xfrm>
          <a:prstGeom prst="rect">
            <a:avLst/>
          </a:prstGeom>
        </p:spPr>
      </p:pic>
      <p:pic>
        <p:nvPicPr>
          <p:cNvPr id="5" name="Picture 10" descr="A picture containing indoor, table&#10;&#10;Description generated with very high confidence">
            <a:extLst>
              <a:ext uri="{FF2B5EF4-FFF2-40B4-BE49-F238E27FC236}">
                <a16:creationId xmlns:a16="http://schemas.microsoft.com/office/drawing/2014/main" id="{5B4BD809-14DF-49F6-8578-59AE9929D449}"/>
              </a:ext>
            </a:extLst>
          </p:cNvPr>
          <p:cNvPicPr>
            <a:picLocks noChangeAspect="1"/>
          </p:cNvPicPr>
          <p:nvPr/>
        </p:nvPicPr>
        <p:blipFill>
          <a:blip r:embed="rId4"/>
          <a:stretch>
            <a:fillRect/>
          </a:stretch>
        </p:blipFill>
        <p:spPr>
          <a:xfrm>
            <a:off x="6169858" y="1548435"/>
            <a:ext cx="2860600" cy="2049529"/>
          </a:xfrm>
          <a:prstGeom prst="rect">
            <a:avLst/>
          </a:prstGeom>
        </p:spPr>
      </p:pic>
      <p:pic>
        <p:nvPicPr>
          <p:cNvPr id="6" name="Picture 8" descr="A picture containing indoor, wall, remote, table&#10;&#10;Description generated with very high confidence">
            <a:extLst>
              <a:ext uri="{FF2B5EF4-FFF2-40B4-BE49-F238E27FC236}">
                <a16:creationId xmlns:a16="http://schemas.microsoft.com/office/drawing/2014/main" id="{A1DA246D-4F89-49B5-8831-34E7711AC53E}"/>
              </a:ext>
            </a:extLst>
          </p:cNvPr>
          <p:cNvPicPr>
            <a:picLocks noChangeAspect="1"/>
          </p:cNvPicPr>
          <p:nvPr/>
        </p:nvPicPr>
        <p:blipFill>
          <a:blip r:embed="rId5"/>
          <a:stretch>
            <a:fillRect/>
          </a:stretch>
        </p:blipFill>
        <p:spPr>
          <a:xfrm>
            <a:off x="6169857" y="3773279"/>
            <a:ext cx="2869005" cy="2057678"/>
          </a:xfrm>
          <a:prstGeom prst="rect">
            <a:avLst/>
          </a:prstGeom>
        </p:spPr>
      </p:pic>
      <p:pic>
        <p:nvPicPr>
          <p:cNvPr id="7" name="Picture 4" descr="A close up of a sign&#10;&#10;Description generated with high confidence">
            <a:extLst>
              <a:ext uri="{FF2B5EF4-FFF2-40B4-BE49-F238E27FC236}">
                <a16:creationId xmlns:a16="http://schemas.microsoft.com/office/drawing/2014/main" id="{CFF9D9C0-33A1-433D-AB50-AB727FAEE5E4}"/>
              </a:ext>
            </a:extLst>
          </p:cNvPr>
          <p:cNvPicPr>
            <a:picLocks noChangeAspect="1"/>
          </p:cNvPicPr>
          <p:nvPr/>
        </p:nvPicPr>
        <p:blipFill>
          <a:blip r:embed="rId6"/>
          <a:stretch>
            <a:fillRect/>
          </a:stretch>
        </p:blipFill>
        <p:spPr>
          <a:xfrm>
            <a:off x="1075052" y="108639"/>
            <a:ext cx="7319513" cy="1009470"/>
          </a:xfrm>
          <a:prstGeom prst="rect">
            <a:avLst/>
          </a:prstGeom>
        </p:spPr>
      </p:pic>
    </p:spTree>
    <p:extLst>
      <p:ext uri="{BB962C8B-B14F-4D97-AF65-F5344CB8AC3E}">
        <p14:creationId xmlns:p14="http://schemas.microsoft.com/office/powerpoint/2010/main" val="3746951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0E107-180D-4DFB-99BA-EDBF83951568}"/>
              </a:ext>
            </a:extLst>
          </p:cNvPr>
          <p:cNvSpPr>
            <a:spLocks noGrp="1"/>
          </p:cNvSpPr>
          <p:nvPr>
            <p:ph idx="1"/>
          </p:nvPr>
        </p:nvSpPr>
        <p:spPr/>
        <p:txBody>
          <a:bodyPr vert="horz" lIns="68580" tIns="34290" rIns="68580" bIns="34290" rtlCol="0" anchor="t">
            <a:normAutofit/>
          </a:bodyPr>
          <a:lstStyle/>
          <a:p>
            <a:pPr>
              <a:lnSpc>
                <a:spcPct val="200000"/>
              </a:lnSpc>
            </a:pPr>
            <a:r>
              <a:rPr lang="en-US" sz="2100" dirty="0">
                <a:cs typeface="Calibri"/>
              </a:rPr>
              <a:t>DSS Counselor/Instructor (general fund)</a:t>
            </a:r>
            <a:endParaRPr lang="en-US" sz="2100" dirty="0"/>
          </a:p>
          <a:p>
            <a:pPr>
              <a:lnSpc>
                <a:spcPct val="200000"/>
              </a:lnSpc>
            </a:pPr>
            <a:r>
              <a:rPr lang="en-US" sz="2100" dirty="0">
                <a:cs typeface="Calibri"/>
              </a:rPr>
              <a:t>Instructional Assistant (AEP funded)</a:t>
            </a:r>
          </a:p>
          <a:p>
            <a:pPr>
              <a:lnSpc>
                <a:spcPct val="200000"/>
              </a:lnSpc>
            </a:pPr>
            <a:r>
              <a:rPr lang="en-US" sz="2100" dirty="0">
                <a:cs typeface="Calibri"/>
              </a:rPr>
              <a:t>Facilities re-model; Equipment (AEP funded)</a:t>
            </a:r>
          </a:p>
          <a:p>
            <a:endParaRPr lang="en-US" sz="2100" dirty="0">
              <a:cs typeface="Calibri"/>
            </a:endParaRPr>
          </a:p>
        </p:txBody>
      </p:sp>
      <p:pic>
        <p:nvPicPr>
          <p:cNvPr id="7" name="Picture 4" descr="A close up of a sign&#10;&#10;Description generated with high confidence">
            <a:extLst>
              <a:ext uri="{FF2B5EF4-FFF2-40B4-BE49-F238E27FC236}">
                <a16:creationId xmlns:a16="http://schemas.microsoft.com/office/drawing/2014/main" id="{03F81257-5B72-4C4B-A4DD-258382B9D2DB}"/>
              </a:ext>
            </a:extLst>
          </p:cNvPr>
          <p:cNvPicPr>
            <a:picLocks noChangeAspect="1"/>
          </p:cNvPicPr>
          <p:nvPr/>
        </p:nvPicPr>
        <p:blipFill>
          <a:blip r:embed="rId3"/>
          <a:stretch>
            <a:fillRect/>
          </a:stretch>
        </p:blipFill>
        <p:spPr>
          <a:xfrm>
            <a:off x="796582" y="523965"/>
            <a:ext cx="7319513" cy="1009470"/>
          </a:xfrm>
          <a:prstGeom prst="rect">
            <a:avLst/>
          </a:prstGeom>
        </p:spPr>
      </p:pic>
      <p:pic>
        <p:nvPicPr>
          <p:cNvPr id="2" name="Picture 1">
            <a:extLst>
              <a:ext uri="{FF2B5EF4-FFF2-40B4-BE49-F238E27FC236}">
                <a16:creationId xmlns:a16="http://schemas.microsoft.com/office/drawing/2014/main" id="{F2F0894D-BBB5-41E3-9F1A-1C38CAD0A916}"/>
              </a:ext>
            </a:extLst>
          </p:cNvPr>
          <p:cNvPicPr>
            <a:picLocks noChangeAspect="1"/>
          </p:cNvPicPr>
          <p:nvPr/>
        </p:nvPicPr>
        <p:blipFill>
          <a:blip r:embed="rId4"/>
          <a:stretch>
            <a:fillRect/>
          </a:stretch>
        </p:blipFill>
        <p:spPr>
          <a:xfrm>
            <a:off x="1576136" y="3728683"/>
            <a:ext cx="5991727" cy="3058233"/>
          </a:xfrm>
          <a:prstGeom prst="rect">
            <a:avLst/>
          </a:prstGeom>
        </p:spPr>
      </p:pic>
    </p:spTree>
    <p:extLst>
      <p:ext uri="{BB962C8B-B14F-4D97-AF65-F5344CB8AC3E}">
        <p14:creationId xmlns:p14="http://schemas.microsoft.com/office/powerpoint/2010/main" val="2482085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D6F9-4CDA-4B96-9AB9-FEBCFA9D291B}"/>
              </a:ext>
            </a:extLst>
          </p:cNvPr>
          <p:cNvSpPr>
            <a:spLocks noGrp="1"/>
          </p:cNvSpPr>
          <p:nvPr>
            <p:ph type="title"/>
          </p:nvPr>
        </p:nvSpPr>
        <p:spPr/>
        <p:txBody>
          <a:bodyPr/>
          <a:lstStyle/>
          <a:p>
            <a:r>
              <a:rPr lang="en-US">
                <a:cs typeface="Calibri Light"/>
              </a:rPr>
              <a:t>I-BEST</a:t>
            </a:r>
            <a:endParaRPr lang="en-US"/>
          </a:p>
        </p:txBody>
      </p:sp>
      <p:sp>
        <p:nvSpPr>
          <p:cNvPr id="6" name="Content Placeholder 5">
            <a:extLst>
              <a:ext uri="{FF2B5EF4-FFF2-40B4-BE49-F238E27FC236}">
                <a16:creationId xmlns:a16="http://schemas.microsoft.com/office/drawing/2014/main" id="{825F23D6-24A7-4A6A-BEC7-8EA64903E9DD}"/>
              </a:ext>
            </a:extLst>
          </p:cNvPr>
          <p:cNvSpPr>
            <a:spLocks noGrp="1"/>
          </p:cNvSpPr>
          <p:nvPr>
            <p:ph idx="1"/>
          </p:nvPr>
        </p:nvSpPr>
        <p:spPr>
          <a:xfrm>
            <a:off x="414338" y="2181989"/>
            <a:ext cx="7886700" cy="3781088"/>
          </a:xfrm>
        </p:spPr>
        <p:txBody>
          <a:bodyPr vert="horz" lIns="68580" tIns="34290" rIns="68580" bIns="34290" rtlCol="0" anchor="t">
            <a:normAutofit/>
          </a:bodyPr>
          <a:lstStyle/>
          <a:p>
            <a:pPr marL="428625" indent="-428625"/>
            <a:r>
              <a:rPr lang="en-US" sz="2700" dirty="0">
                <a:ea typeface="+mn-lt"/>
                <a:cs typeface="+mn-lt"/>
              </a:rPr>
              <a:t>Integrated Basic Education and Skills Training Program</a:t>
            </a:r>
            <a:br>
              <a:rPr lang="en-US" sz="2700" dirty="0">
                <a:ea typeface="+mn-lt"/>
                <a:cs typeface="+mn-lt"/>
              </a:rPr>
            </a:br>
            <a:endParaRPr lang="en-US" sz="2700" dirty="0">
              <a:ea typeface="+mn-lt"/>
              <a:cs typeface="+mn-lt"/>
            </a:endParaRPr>
          </a:p>
          <a:p>
            <a:pPr marL="428625" indent="-428625"/>
            <a:r>
              <a:rPr lang="en-US" sz="2700" dirty="0">
                <a:cs typeface="Calibri"/>
              </a:rPr>
              <a:t>Literacy, work, and college-readiness skills</a:t>
            </a:r>
            <a:br>
              <a:rPr lang="en-US" sz="2700" dirty="0">
                <a:cs typeface="Calibri"/>
              </a:rPr>
            </a:br>
            <a:endParaRPr lang="en-US" sz="2700" dirty="0">
              <a:cs typeface="Calibri"/>
            </a:endParaRPr>
          </a:p>
          <a:p>
            <a:pPr marL="428625" indent="-428625"/>
            <a:r>
              <a:rPr lang="en-US" sz="2700" dirty="0">
                <a:cs typeface="Calibri"/>
              </a:rPr>
              <a:t>Team-teaching approach</a:t>
            </a:r>
          </a:p>
        </p:txBody>
      </p:sp>
    </p:spTree>
    <p:extLst>
      <p:ext uri="{BB962C8B-B14F-4D97-AF65-F5344CB8AC3E}">
        <p14:creationId xmlns:p14="http://schemas.microsoft.com/office/powerpoint/2010/main" val="988551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9454-BB97-442B-A323-D2165D10E505}"/>
              </a:ext>
            </a:extLst>
          </p:cNvPr>
          <p:cNvSpPr>
            <a:spLocks noGrp="1"/>
          </p:cNvSpPr>
          <p:nvPr>
            <p:ph type="title"/>
          </p:nvPr>
        </p:nvSpPr>
        <p:spPr/>
        <p:txBody>
          <a:bodyPr>
            <a:normAutofit/>
          </a:bodyPr>
          <a:lstStyle/>
          <a:p>
            <a:r>
              <a:rPr lang="en-US" dirty="0">
                <a:latin typeface="Arial Regular" charset="0"/>
                <a:ea typeface="Arial Regular" charset="0"/>
                <a:cs typeface="Arial Regular" charset="0"/>
              </a:rPr>
              <a:t>How do you bring about the change?</a:t>
            </a:r>
          </a:p>
        </p:txBody>
      </p:sp>
      <p:sp>
        <p:nvSpPr>
          <p:cNvPr id="3" name="Content Placeholder 2">
            <a:extLst>
              <a:ext uri="{FF2B5EF4-FFF2-40B4-BE49-F238E27FC236}">
                <a16:creationId xmlns:a16="http://schemas.microsoft.com/office/drawing/2014/main" id="{F83B9D2D-4CE1-453F-BF02-E4CE6D20D69E}"/>
              </a:ext>
            </a:extLst>
          </p:cNvPr>
          <p:cNvSpPr>
            <a:spLocks noGrp="1"/>
          </p:cNvSpPr>
          <p:nvPr>
            <p:ph idx="1"/>
          </p:nvPr>
        </p:nvSpPr>
        <p:spPr/>
        <p:txBody>
          <a:bodyPr/>
          <a:lstStyle/>
          <a:p>
            <a:r>
              <a:rPr lang="en-US" dirty="0">
                <a:latin typeface="Arial Regular" charset="0"/>
                <a:ea typeface="Arial Regular" charset="0"/>
                <a:cs typeface="Arial Regular" charset="0"/>
              </a:rPr>
              <a:t>Throw out the “silo” model</a:t>
            </a:r>
          </a:p>
          <a:p>
            <a:pPr lvl="1">
              <a:buFont typeface="Courier New" panose="02070309020205020404" pitchFamily="49" charset="0"/>
              <a:buChar char="o"/>
            </a:pPr>
            <a:r>
              <a:rPr lang="en-US" sz="2400" dirty="0">
                <a:latin typeface="Arial Regular" charset="0"/>
                <a:ea typeface="Arial Regular" charset="0"/>
                <a:cs typeface="Arial Regular" charset="0"/>
              </a:rPr>
              <a:t>Campus leaders reaching out to include noncredit participation</a:t>
            </a:r>
          </a:p>
          <a:p>
            <a:pPr lvl="1">
              <a:buFont typeface="Courier New" panose="02070309020205020404" pitchFamily="49" charset="0"/>
              <a:buChar char="o"/>
            </a:pPr>
            <a:r>
              <a:rPr lang="en-US" sz="2400" dirty="0">
                <a:latin typeface="Arial Regular" charset="0"/>
                <a:ea typeface="Arial Regular" charset="0"/>
                <a:cs typeface="Arial Regular" charset="0"/>
              </a:rPr>
              <a:t>Noncredit leaders reaching out to credit leaders</a:t>
            </a:r>
          </a:p>
          <a:p>
            <a:pPr lvl="1">
              <a:buFont typeface="Courier New" panose="02070309020205020404" pitchFamily="49" charset="0"/>
              <a:buChar char="o"/>
            </a:pPr>
            <a:r>
              <a:rPr lang="en-US" sz="2400" dirty="0">
                <a:latin typeface="Arial Regular" charset="0"/>
                <a:ea typeface="Arial Regular" charset="0"/>
                <a:cs typeface="Arial Regular" charset="0"/>
              </a:rPr>
              <a:t>Throw out “us” and “them” vocabulary</a:t>
            </a:r>
          </a:p>
          <a:p>
            <a:pPr lvl="2"/>
            <a:r>
              <a:rPr lang="en-US" sz="2400" dirty="0">
                <a:latin typeface="Arial Regular" charset="0"/>
                <a:ea typeface="Arial Regular" charset="0"/>
                <a:cs typeface="Arial Regular" charset="0"/>
              </a:rPr>
              <a:t>Full-time vs. Part-time</a:t>
            </a:r>
          </a:p>
          <a:p>
            <a:pPr lvl="2"/>
            <a:r>
              <a:rPr lang="en-US" sz="2400" dirty="0">
                <a:latin typeface="Arial Regular" charset="0"/>
                <a:ea typeface="Arial Regular" charset="0"/>
                <a:cs typeface="Arial Regular" charset="0"/>
              </a:rPr>
              <a:t>Credit vs. Noncredit</a:t>
            </a:r>
          </a:p>
          <a:p>
            <a:endParaRPr lang="en-US" dirty="0">
              <a:latin typeface="Arial Regular" charset="0"/>
              <a:ea typeface="Arial Regular" charset="0"/>
              <a:cs typeface="Arial Regular" charset="0"/>
            </a:endParaRPr>
          </a:p>
          <a:p>
            <a:pPr marL="0" indent="0">
              <a:buNone/>
            </a:pPr>
            <a:r>
              <a:rPr lang="en-US" dirty="0">
                <a:latin typeface="Arial Regular" charset="0"/>
                <a:ea typeface="Arial Regular" charset="0"/>
                <a:cs typeface="Arial Regular" charset="0"/>
              </a:rPr>
              <a:t>Integration does not happen </a:t>
            </a:r>
            <a:r>
              <a:rPr lang="en-US" dirty="0" smtClean="0">
                <a:latin typeface="Arial Regular" charset="0"/>
                <a:ea typeface="Arial Regular" charset="0"/>
                <a:cs typeface="Arial Regular" charset="0"/>
              </a:rPr>
              <a:t>overnight.</a:t>
            </a:r>
            <a:endParaRPr lang="en-US" dirty="0">
              <a:latin typeface="Arial Regular" charset="0"/>
              <a:ea typeface="Arial Regular" charset="0"/>
              <a:cs typeface="Arial Regular" charset="0"/>
            </a:endParaRPr>
          </a:p>
          <a:p>
            <a:endParaRPr lang="en-US" dirty="0">
              <a:latin typeface="Arial Regular" charset="0"/>
              <a:ea typeface="Arial Regular" charset="0"/>
              <a:cs typeface="Arial Regular" charset="0"/>
            </a:endParaRPr>
          </a:p>
        </p:txBody>
      </p:sp>
    </p:spTree>
    <p:extLst>
      <p:ext uri="{BB962C8B-B14F-4D97-AF65-F5344CB8AC3E}">
        <p14:creationId xmlns:p14="http://schemas.microsoft.com/office/powerpoint/2010/main" val="136232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87" y="1712843"/>
            <a:ext cx="8229600" cy="990600"/>
          </a:xfrm>
          <a:solidFill>
            <a:schemeClr val="accent3">
              <a:lumMod val="20000"/>
              <a:lumOff val="80000"/>
            </a:schemeClr>
          </a:solidFill>
        </p:spPr>
        <p:txBody>
          <a:bodyPr/>
          <a:lstStyle/>
          <a:p>
            <a:r>
              <a:rPr lang="en-US" dirty="0">
                <a:latin typeface="Arial Regular" charset="0"/>
                <a:cs typeface="Arial Regular" charset="0"/>
              </a:rPr>
              <a:t>Agenda</a:t>
            </a:r>
            <a:endParaRPr lang="en-US" sz="4000" cap="none" dirty="0">
              <a:latin typeface="Arial Regular" charset="0"/>
              <a:cs typeface="Arial Regular" charset="0"/>
            </a:endParaRPr>
          </a:p>
        </p:txBody>
      </p:sp>
      <p:sp>
        <p:nvSpPr>
          <p:cNvPr id="3" name="Subtitle 2"/>
          <p:cNvSpPr>
            <a:spLocks noGrp="1"/>
          </p:cNvSpPr>
          <p:nvPr>
            <p:ph type="subTitle" idx="4294967295"/>
          </p:nvPr>
        </p:nvSpPr>
        <p:spPr>
          <a:xfrm>
            <a:off x="682487" y="2418736"/>
            <a:ext cx="8312150" cy="4439264"/>
          </a:xfrm>
        </p:spPr>
        <p:txBody>
          <a:bodyPr>
            <a:normAutofit/>
          </a:bodyPr>
          <a:lstStyle/>
          <a:p>
            <a:pPr marL="0" indent="0">
              <a:lnSpc>
                <a:spcPct val="150000"/>
              </a:lnSpc>
              <a:buNone/>
            </a:pPr>
            <a:endParaRPr lang="en-US" dirty="0">
              <a:latin typeface="Arial Regular" charset="0"/>
              <a:cs typeface="Arial Regular" charset="0"/>
            </a:endParaRPr>
          </a:p>
          <a:p>
            <a:pPr>
              <a:lnSpc>
                <a:spcPct val="150000"/>
              </a:lnSpc>
            </a:pPr>
            <a:r>
              <a:rPr lang="en-US" dirty="0">
                <a:latin typeface="Arial Regular" charset="0"/>
                <a:cs typeface="Arial Regular" charset="0"/>
              </a:rPr>
              <a:t>What is Noncredit? </a:t>
            </a:r>
          </a:p>
          <a:p>
            <a:pPr>
              <a:lnSpc>
                <a:spcPct val="150000"/>
              </a:lnSpc>
            </a:pPr>
            <a:r>
              <a:rPr lang="en-US" dirty="0">
                <a:latin typeface="Arial Regular" charset="0"/>
                <a:cs typeface="Arial Regular" charset="0"/>
              </a:rPr>
              <a:t>How can noncredit help with </a:t>
            </a:r>
            <a:r>
              <a:rPr lang="en-US" dirty="0" smtClean="0">
                <a:latin typeface="Arial Regular" charset="0"/>
                <a:cs typeface="Arial Regular" charset="0"/>
              </a:rPr>
              <a:t>AB 705?</a:t>
            </a:r>
            <a:endParaRPr lang="en-US" dirty="0">
              <a:latin typeface="Arial Regular" charset="0"/>
              <a:cs typeface="Arial Regular" charset="0"/>
            </a:endParaRPr>
          </a:p>
          <a:p>
            <a:pPr>
              <a:lnSpc>
                <a:spcPct val="150000"/>
              </a:lnSpc>
            </a:pPr>
            <a:r>
              <a:rPr lang="en-US" dirty="0">
                <a:latin typeface="Arial Regular" charset="0"/>
                <a:cs typeface="Arial Regular" charset="0"/>
              </a:rPr>
              <a:t>Noncredit as a </a:t>
            </a:r>
            <a:r>
              <a:rPr lang="en-US" dirty="0" err="1" smtClean="0">
                <a:latin typeface="Arial Regular" charset="0"/>
                <a:cs typeface="Arial Regular" charset="0"/>
              </a:rPr>
              <a:t>Corequisite</a:t>
            </a:r>
            <a:endParaRPr lang="en-US" dirty="0">
              <a:latin typeface="Arial Regular" charset="0"/>
              <a:cs typeface="Arial Regular" charset="0"/>
            </a:endParaRPr>
          </a:p>
          <a:p>
            <a:pPr>
              <a:lnSpc>
                <a:spcPct val="150000"/>
              </a:lnSpc>
            </a:pPr>
            <a:r>
              <a:rPr lang="en-US" dirty="0">
                <a:latin typeface="Arial Regular" charset="0"/>
                <a:cs typeface="Arial Regular" charset="0"/>
              </a:rPr>
              <a:t>Support Services</a:t>
            </a:r>
          </a:p>
          <a:p>
            <a:pPr marL="0" indent="0">
              <a:lnSpc>
                <a:spcPct val="150000"/>
              </a:lnSpc>
              <a:buNone/>
            </a:pPr>
            <a:endParaRPr lang="en-US" dirty="0">
              <a:latin typeface="Arial Regular" charset="0"/>
              <a:cs typeface="Arial Regular" charset="0"/>
            </a:endParaRPr>
          </a:p>
        </p:txBody>
      </p:sp>
      <p:pic>
        <p:nvPicPr>
          <p:cNvPr id="5" name="Picture 4" descr="ASCCC_Logo"/>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879579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53D2-92CC-4E87-A842-8E068D8FE4D9}"/>
              </a:ext>
            </a:extLst>
          </p:cNvPr>
          <p:cNvSpPr>
            <a:spLocks noGrp="1"/>
          </p:cNvSpPr>
          <p:nvPr>
            <p:ph type="title"/>
          </p:nvPr>
        </p:nvSpPr>
        <p:spPr/>
        <p:txBody>
          <a:bodyPr/>
          <a:lstStyle/>
          <a:p>
            <a:r>
              <a:rPr lang="en-US" dirty="0">
                <a:latin typeface="Arial Regular" charset="0"/>
                <a:ea typeface="Arial Regular" charset="0"/>
                <a:cs typeface="Arial Regular" charset="0"/>
              </a:rPr>
              <a:t>Opportunities</a:t>
            </a:r>
          </a:p>
        </p:txBody>
      </p:sp>
      <p:sp>
        <p:nvSpPr>
          <p:cNvPr id="3" name="Content Placeholder 2">
            <a:extLst>
              <a:ext uri="{FF2B5EF4-FFF2-40B4-BE49-F238E27FC236}">
                <a16:creationId xmlns:a16="http://schemas.microsoft.com/office/drawing/2014/main" id="{204D215C-2A17-4C05-B802-2D8407B78D1A}"/>
              </a:ext>
            </a:extLst>
          </p:cNvPr>
          <p:cNvSpPr>
            <a:spLocks noGrp="1"/>
          </p:cNvSpPr>
          <p:nvPr>
            <p:ph idx="1"/>
          </p:nvPr>
        </p:nvSpPr>
        <p:spPr>
          <a:xfrm>
            <a:off x="457200" y="1524000"/>
            <a:ext cx="8229600" cy="5334000"/>
          </a:xfrm>
        </p:spPr>
        <p:txBody>
          <a:bodyPr>
            <a:normAutofit/>
          </a:bodyPr>
          <a:lstStyle/>
          <a:p>
            <a:r>
              <a:rPr lang="en-US" dirty="0">
                <a:latin typeface="Arial Regular" charset="0"/>
                <a:ea typeface="Arial Regular" charset="0"/>
                <a:cs typeface="Arial Regular" charset="0"/>
              </a:rPr>
              <a:t>Local Senates need to have voting noncredit </a:t>
            </a:r>
            <a:r>
              <a:rPr lang="en-US" dirty="0" smtClean="0">
                <a:latin typeface="Arial Regular" charset="0"/>
                <a:ea typeface="Arial Regular" charset="0"/>
                <a:cs typeface="Arial Regular" charset="0"/>
              </a:rPr>
              <a:t>members</a:t>
            </a:r>
            <a:br>
              <a:rPr lang="en-US" dirty="0" smtClean="0">
                <a:latin typeface="Arial Regular" charset="0"/>
                <a:ea typeface="Arial Regular" charset="0"/>
                <a:cs typeface="Arial Regular" charset="0"/>
              </a:rPr>
            </a:br>
            <a:endParaRPr lang="en-US" dirty="0">
              <a:latin typeface="Arial Regular" charset="0"/>
              <a:ea typeface="Arial Regular" charset="0"/>
              <a:cs typeface="Arial Regular" charset="0"/>
            </a:endParaRPr>
          </a:p>
          <a:p>
            <a:r>
              <a:rPr lang="en-US" dirty="0">
                <a:latin typeface="Arial Regular" charset="0"/>
                <a:ea typeface="Arial Regular" charset="0"/>
                <a:cs typeface="Arial Regular" charset="0"/>
              </a:rPr>
              <a:t>Provide funding for adjunct faculty to be paid for committee meetings if few or no full-time faculty are </a:t>
            </a:r>
            <a:r>
              <a:rPr lang="en-US" dirty="0" smtClean="0">
                <a:latin typeface="Arial Regular" charset="0"/>
                <a:ea typeface="Arial Regular" charset="0"/>
                <a:cs typeface="Arial Regular" charset="0"/>
              </a:rPr>
              <a:t>employed</a:t>
            </a:r>
            <a:br>
              <a:rPr lang="en-US" dirty="0" smtClean="0">
                <a:latin typeface="Arial Regular" charset="0"/>
                <a:ea typeface="Arial Regular" charset="0"/>
                <a:cs typeface="Arial Regular" charset="0"/>
              </a:rPr>
            </a:br>
            <a:endParaRPr lang="en-US" dirty="0">
              <a:latin typeface="Arial Regular" charset="0"/>
              <a:ea typeface="Arial Regular" charset="0"/>
              <a:cs typeface="Arial Regular" charset="0"/>
            </a:endParaRPr>
          </a:p>
          <a:p>
            <a:r>
              <a:rPr lang="en-US" dirty="0">
                <a:latin typeface="Arial Regular" charset="0"/>
                <a:ea typeface="Arial Regular" charset="0"/>
                <a:cs typeface="Arial Regular" charset="0"/>
              </a:rPr>
              <a:t>Provide professional development for noncredit adjunct </a:t>
            </a:r>
            <a:r>
              <a:rPr lang="en-US" dirty="0" smtClean="0">
                <a:latin typeface="Arial Regular" charset="0"/>
                <a:ea typeface="Arial Regular" charset="0"/>
                <a:cs typeface="Arial Regular" charset="0"/>
              </a:rPr>
              <a:t>faculty</a:t>
            </a:r>
            <a:br>
              <a:rPr lang="en-US" dirty="0" smtClean="0">
                <a:latin typeface="Arial Regular" charset="0"/>
                <a:ea typeface="Arial Regular" charset="0"/>
                <a:cs typeface="Arial Regular" charset="0"/>
              </a:rPr>
            </a:br>
            <a:endParaRPr lang="en-US" dirty="0">
              <a:latin typeface="Arial Regular" charset="0"/>
              <a:ea typeface="Arial Regular" charset="0"/>
              <a:cs typeface="Arial Regular" charset="0"/>
            </a:endParaRPr>
          </a:p>
          <a:p>
            <a:r>
              <a:rPr lang="en-US" dirty="0">
                <a:latin typeface="Arial Regular" charset="0"/>
                <a:ea typeface="Arial Regular" charset="0"/>
                <a:cs typeface="Arial Regular" charset="0"/>
              </a:rPr>
              <a:t>Count noncredit full-time faculty in </a:t>
            </a:r>
            <a:r>
              <a:rPr lang="en-US" dirty="0" smtClean="0">
                <a:latin typeface="Arial Regular" charset="0"/>
                <a:ea typeface="Arial Regular" charset="0"/>
                <a:cs typeface="Arial Regular" charset="0"/>
              </a:rPr>
              <a:t>FON</a:t>
            </a:r>
            <a:br>
              <a:rPr lang="en-US" dirty="0" smtClean="0">
                <a:latin typeface="Arial Regular" charset="0"/>
                <a:ea typeface="Arial Regular" charset="0"/>
                <a:cs typeface="Arial Regular" charset="0"/>
              </a:rPr>
            </a:br>
            <a:endParaRPr lang="en-US" dirty="0">
              <a:latin typeface="Arial Regular" charset="0"/>
              <a:ea typeface="Arial Regular" charset="0"/>
              <a:cs typeface="Arial Regular" charset="0"/>
            </a:endParaRPr>
          </a:p>
          <a:p>
            <a:r>
              <a:rPr lang="en-US" dirty="0">
                <a:latin typeface="Arial Regular" charset="0"/>
                <a:ea typeface="Arial Regular" charset="0"/>
                <a:cs typeface="Arial Regular" charset="0"/>
              </a:rPr>
              <a:t>Respect noncredit faculty for their advocacy, expertise, and efforts in serving the college and community</a:t>
            </a:r>
          </a:p>
        </p:txBody>
      </p:sp>
    </p:spTree>
    <p:extLst>
      <p:ext uri="{BB962C8B-B14F-4D97-AF65-F5344CB8AC3E}">
        <p14:creationId xmlns:p14="http://schemas.microsoft.com/office/powerpoint/2010/main" val="154689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a:bodyPr>
          <a:lstStyle/>
          <a:p>
            <a:r>
              <a:rPr lang="en-US" dirty="0">
                <a:latin typeface="Arial Regular" charset="0"/>
                <a:cs typeface="Arial Regular" charset="0"/>
              </a:rPr>
              <a:t> </a:t>
            </a:r>
            <a:endParaRPr lang="en-US" sz="4000" cap="none" dirty="0">
              <a:latin typeface="Arial Regular" charset="0"/>
              <a:cs typeface="Arial Regular" charset="0"/>
            </a:endParaRPr>
          </a:p>
        </p:txBody>
      </p:sp>
      <p:sp>
        <p:nvSpPr>
          <p:cNvPr id="4" name="Content Placeholder 3"/>
          <p:cNvSpPr>
            <a:spLocks noGrp="1"/>
          </p:cNvSpPr>
          <p:nvPr>
            <p:ph idx="1"/>
          </p:nvPr>
        </p:nvSpPr>
        <p:spPr>
          <a:xfrm>
            <a:off x="457200" y="1657349"/>
            <a:ext cx="8229600" cy="5200651"/>
          </a:xfrm>
        </p:spPr>
        <p:txBody>
          <a:bodyPr>
            <a:normAutofit fontScale="70000" lnSpcReduction="20000"/>
          </a:bodyPr>
          <a:lstStyle/>
          <a:p>
            <a:pPr marL="0" indent="0" algn="ctr">
              <a:buNone/>
            </a:pPr>
            <a:r>
              <a:rPr lang="en-US" sz="3600" dirty="0">
                <a:latin typeface="Arial Regular" charset="0"/>
                <a:cs typeface="Arial Regular" charset="0"/>
              </a:rPr>
              <a:t>Questions?</a:t>
            </a:r>
          </a:p>
          <a:p>
            <a:pPr marL="0" indent="0" algn="ctr">
              <a:buNone/>
            </a:pPr>
            <a:r>
              <a:rPr lang="en-US" sz="3000" dirty="0">
                <a:latin typeface="Arial Regular" charset="0"/>
                <a:cs typeface="Arial Regular" charset="0"/>
              </a:rPr>
              <a:t> </a:t>
            </a:r>
          </a:p>
          <a:p>
            <a:pPr marL="0" indent="0">
              <a:buNone/>
            </a:pPr>
            <a:r>
              <a:rPr lang="en-US" sz="3600" dirty="0">
                <a:latin typeface="Arial Regular" charset="0"/>
                <a:cs typeface="Arial Regular" charset="0"/>
              </a:rPr>
              <a:t>Geoffrey Dyer</a:t>
            </a:r>
          </a:p>
          <a:p>
            <a:pPr marL="0" indent="0">
              <a:buNone/>
            </a:pPr>
            <a:r>
              <a:rPr lang="en-US" sz="3600" dirty="0">
                <a:latin typeface="Arial Regular" charset="0"/>
                <a:cs typeface="Arial Regular" charset="0"/>
                <a:hlinkClick r:id="rId3"/>
              </a:rPr>
              <a:t>Gdyer@taftcollege.edu</a:t>
            </a:r>
            <a:r>
              <a:rPr lang="en-US" sz="3600" dirty="0">
                <a:latin typeface="Arial Regular" charset="0"/>
                <a:cs typeface="Arial Regular" charset="0"/>
              </a:rPr>
              <a:t> </a:t>
            </a:r>
          </a:p>
          <a:p>
            <a:pPr marL="0" indent="0">
              <a:buNone/>
            </a:pPr>
            <a:endParaRPr lang="en-US" sz="3600" dirty="0">
              <a:latin typeface="Arial Regular" charset="0"/>
              <a:cs typeface="Arial Regular" charset="0"/>
            </a:endParaRPr>
          </a:p>
          <a:p>
            <a:pPr marL="0" indent="0">
              <a:buNone/>
            </a:pPr>
            <a:r>
              <a:rPr lang="en-US" sz="3600" dirty="0">
                <a:latin typeface="Arial Regular" charset="0"/>
                <a:cs typeface="Arial Regular" charset="0"/>
              </a:rPr>
              <a:t>Tina </a:t>
            </a:r>
            <a:r>
              <a:rPr lang="en-US" sz="3600" dirty="0" err="1">
                <a:latin typeface="Arial Regular" charset="0"/>
                <a:cs typeface="Arial Regular" charset="0"/>
              </a:rPr>
              <a:t>McClurkin</a:t>
            </a:r>
            <a:endParaRPr lang="en-US" sz="3600" dirty="0">
              <a:latin typeface="Arial Regular" charset="0"/>
              <a:cs typeface="Arial Regular" charset="0"/>
            </a:endParaRPr>
          </a:p>
          <a:p>
            <a:pPr marL="0" indent="0">
              <a:buNone/>
            </a:pPr>
            <a:r>
              <a:rPr lang="en-US" sz="3600" dirty="0">
                <a:latin typeface="Arial Regular" charset="0"/>
                <a:cs typeface="Arial Regular" charset="0"/>
                <a:hlinkClick r:id="rId4"/>
              </a:rPr>
              <a:t>tmcclurkin@noce.edu</a:t>
            </a:r>
            <a:r>
              <a:rPr lang="en-US" sz="3600" dirty="0">
                <a:latin typeface="Arial Regular" charset="0"/>
                <a:cs typeface="Arial Regular" charset="0"/>
              </a:rPr>
              <a:t> </a:t>
            </a:r>
          </a:p>
          <a:p>
            <a:pPr marL="0" indent="0">
              <a:buNone/>
            </a:pPr>
            <a:endParaRPr lang="en-US" sz="3000" dirty="0">
              <a:latin typeface="Arial Regular" charset="0"/>
              <a:cs typeface="Arial Regular" charset="0"/>
            </a:endParaRPr>
          </a:p>
          <a:p>
            <a:pPr marL="0" indent="0">
              <a:buNone/>
            </a:pPr>
            <a:r>
              <a:rPr lang="en-US" sz="3600" dirty="0">
                <a:latin typeface="Arial Regular" charset="0"/>
                <a:cs typeface="Arial Regular" charset="0"/>
              </a:rPr>
              <a:t>LaTonya Parker</a:t>
            </a:r>
          </a:p>
          <a:p>
            <a:pPr marL="0" indent="0">
              <a:buNone/>
            </a:pPr>
            <a:r>
              <a:rPr lang="en-US" sz="3600" dirty="0">
                <a:latin typeface="Arial Regular" charset="0"/>
                <a:cs typeface="Arial Regular" charset="0"/>
                <a:hlinkClick r:id="rId5"/>
              </a:rPr>
              <a:t>LaTonya.Parker@mvc.edu</a:t>
            </a:r>
            <a:endParaRPr lang="en-US" sz="3600" dirty="0">
              <a:latin typeface="Arial Regular" charset="0"/>
              <a:cs typeface="Arial Regular" charset="0"/>
            </a:endParaRPr>
          </a:p>
          <a:p>
            <a:pPr marL="0" indent="0" algn="ctr">
              <a:buNone/>
            </a:pPr>
            <a:endParaRPr lang="en-US" sz="3600" dirty="0">
              <a:latin typeface="Arial Regular" charset="0"/>
              <a:cs typeface="Arial Regular" charset="0"/>
            </a:endParaRPr>
          </a:p>
          <a:p>
            <a:pPr marL="0" indent="0" algn="ctr">
              <a:buNone/>
            </a:pPr>
            <a:endParaRPr lang="en-US" sz="3600" dirty="0">
              <a:latin typeface="Arial Regular" charset="0"/>
              <a:cs typeface="Arial Regular" charset="0"/>
            </a:endParaRPr>
          </a:p>
          <a:p>
            <a:pPr marL="0" indent="0" algn="ctr">
              <a:buNone/>
            </a:pPr>
            <a:r>
              <a:rPr lang="en-US" sz="3600" dirty="0">
                <a:latin typeface="Arial Regular" charset="0"/>
                <a:cs typeface="Arial Regular" charset="0"/>
              </a:rPr>
              <a:t>Thank you for attending this session!</a:t>
            </a:r>
          </a:p>
        </p:txBody>
      </p:sp>
      <p:pic>
        <p:nvPicPr>
          <p:cNvPr id="5" name="Picture 4" descr="ASCCC_Logo"/>
          <p:cNvPicPr/>
          <p:nvPr/>
        </p:nvPicPr>
        <p:blipFill>
          <a:blip r:embed="rId6" cstate="email">
            <a:extLst>
              <a:ext uri="{28A0092B-C50C-407E-A947-70E740481C1C}">
                <a14:useLocalDpi xmlns:a14="http://schemas.microsoft.com/office/drawing/2010/main"/>
              </a:ext>
            </a:extLst>
          </a:blip>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811525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Resources</a:t>
            </a:r>
          </a:p>
        </p:txBody>
      </p:sp>
      <p:sp>
        <p:nvSpPr>
          <p:cNvPr id="3" name="Content Placeholder 2"/>
          <p:cNvSpPr>
            <a:spLocks noGrp="1"/>
          </p:cNvSpPr>
          <p:nvPr>
            <p:ph idx="1"/>
          </p:nvPr>
        </p:nvSpPr>
        <p:spPr>
          <a:xfrm>
            <a:off x="457200" y="1586753"/>
            <a:ext cx="8229600" cy="4876800"/>
          </a:xfrm>
        </p:spPr>
        <p:txBody>
          <a:bodyPr>
            <a:normAutofit/>
          </a:bodyPr>
          <a:lstStyle/>
          <a:p>
            <a:pPr marL="0" indent="0">
              <a:buNone/>
            </a:pPr>
            <a:endParaRPr lang="en-US" dirty="0"/>
          </a:p>
          <a:p>
            <a:r>
              <a:rPr lang="en-US" dirty="0"/>
              <a:t>ASCCC Efforts to Support and Advocate for Noncredit Instruction — A Review</a:t>
            </a:r>
          </a:p>
          <a:p>
            <a:pPr marL="0" indent="0">
              <a:buNone/>
            </a:pPr>
            <a:r>
              <a:rPr lang="en-US" dirty="0">
                <a:hlinkClick r:id="rId3"/>
              </a:rPr>
              <a:t>https://www.asccc.org/content/asccc-efforts-support-and-advocate-noncredit-instruction-%E2%80%94-review</a:t>
            </a:r>
            <a:endParaRPr lang="en-US" dirty="0"/>
          </a:p>
          <a:p>
            <a:r>
              <a:rPr lang="en-US" dirty="0"/>
              <a:t>Noncredit Distance Education: Demystifying the Myth</a:t>
            </a:r>
          </a:p>
          <a:p>
            <a:pPr marL="0" indent="0">
              <a:buNone/>
            </a:pPr>
            <a:r>
              <a:rPr lang="en-US" dirty="0">
                <a:hlinkClick r:id="rId4"/>
              </a:rPr>
              <a:t>https://www.asccc.org/content/noncredit-distance-education-demystifying-myth</a:t>
            </a:r>
            <a:endParaRPr lang="en-US" dirty="0"/>
          </a:p>
          <a:p>
            <a:r>
              <a:rPr lang="en-US" dirty="0"/>
              <a:t>Noncredit Instruction: Opportunity and Challenge (2009)</a:t>
            </a:r>
          </a:p>
          <a:p>
            <a:pPr marL="0" indent="0">
              <a:buNone/>
            </a:pPr>
            <a:r>
              <a:rPr lang="en-US" dirty="0">
                <a:hlinkClick r:id="rId5"/>
              </a:rPr>
              <a:t>https://www.asccc.org/papers/noncredit-instruction-opportunity-and-challenge</a:t>
            </a: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68008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Noncredit?</a:t>
            </a:r>
          </a:p>
        </p:txBody>
      </p:sp>
      <p:sp>
        <p:nvSpPr>
          <p:cNvPr id="4" name="Text Placeholder 3"/>
          <p:cNvSpPr>
            <a:spLocks noGrp="1"/>
          </p:cNvSpPr>
          <p:nvPr>
            <p:ph type="body" idx="1"/>
          </p:nvPr>
        </p:nvSpPr>
        <p:spPr/>
        <p:txBody>
          <a:bodyPr/>
          <a:lstStyle/>
          <a:p>
            <a:r>
              <a:rPr lang="en-US" dirty="0"/>
              <a:t>CDCP</a:t>
            </a:r>
          </a:p>
        </p:txBody>
      </p:sp>
      <p:sp>
        <p:nvSpPr>
          <p:cNvPr id="5" name="Content Placeholder 4"/>
          <p:cNvSpPr>
            <a:spLocks noGrp="1"/>
          </p:cNvSpPr>
          <p:nvPr>
            <p:ph sz="half" idx="2"/>
          </p:nvPr>
        </p:nvSpPr>
        <p:spPr/>
        <p:txBody>
          <a:bodyPr/>
          <a:lstStyle/>
          <a:p>
            <a:pPr marL="385763" indent="-385763">
              <a:buAutoNum type="arabicPeriod"/>
            </a:pPr>
            <a:r>
              <a:rPr lang="en-US" dirty="0">
                <a:cs typeface="Calibri"/>
              </a:rPr>
              <a:t>Elementary and Secondary Basic Skills and remedial education</a:t>
            </a:r>
            <a:endParaRPr lang="en-US" sz="3600" dirty="0">
              <a:cs typeface="Calibri"/>
            </a:endParaRPr>
          </a:p>
          <a:p>
            <a:pPr marL="385763" indent="-385763">
              <a:buAutoNum type="arabicPeriod"/>
            </a:pPr>
            <a:r>
              <a:rPr lang="en-US" dirty="0">
                <a:cs typeface="Calibri"/>
              </a:rPr>
              <a:t>English as a second language</a:t>
            </a:r>
          </a:p>
          <a:p>
            <a:pPr marL="385763" indent="-385763">
              <a:buAutoNum type="arabicPeriod"/>
            </a:pPr>
            <a:r>
              <a:rPr lang="en-US" dirty="0">
                <a:cs typeface="Calibri"/>
              </a:rPr>
              <a:t>Short-Term Vocational programs</a:t>
            </a:r>
          </a:p>
          <a:p>
            <a:pPr marL="385763" indent="-385763">
              <a:buAutoNum type="arabicPeriod"/>
            </a:pPr>
            <a:r>
              <a:rPr lang="en-US" dirty="0">
                <a:cs typeface="Calibri"/>
              </a:rPr>
              <a:t>Workforce Preparation</a:t>
            </a:r>
          </a:p>
          <a:p>
            <a:endParaRPr lang="en-US" dirty="0"/>
          </a:p>
        </p:txBody>
      </p:sp>
      <p:sp>
        <p:nvSpPr>
          <p:cNvPr id="6" name="Text Placeholder 5"/>
          <p:cNvSpPr>
            <a:spLocks noGrp="1"/>
          </p:cNvSpPr>
          <p:nvPr>
            <p:ph type="body" sz="quarter" idx="3"/>
          </p:nvPr>
        </p:nvSpPr>
        <p:spPr/>
        <p:txBody>
          <a:bodyPr/>
          <a:lstStyle/>
          <a:p>
            <a:r>
              <a:rPr lang="en-US" dirty="0"/>
              <a:t>Noncredit</a:t>
            </a:r>
          </a:p>
        </p:txBody>
      </p:sp>
      <p:sp>
        <p:nvSpPr>
          <p:cNvPr id="7" name="Content Placeholder 6"/>
          <p:cNvSpPr>
            <a:spLocks noGrp="1"/>
          </p:cNvSpPr>
          <p:nvPr>
            <p:ph sz="quarter" idx="4"/>
          </p:nvPr>
        </p:nvSpPr>
        <p:spPr>
          <a:xfrm>
            <a:off x="4754880" y="2438400"/>
            <a:ext cx="4255556" cy="3951288"/>
          </a:xfrm>
        </p:spPr>
        <p:txBody>
          <a:bodyPr>
            <a:normAutofit/>
          </a:bodyPr>
          <a:lstStyle/>
          <a:p>
            <a:pPr marL="385763" indent="-385763">
              <a:buAutoNum type="arabicPeriod"/>
            </a:pPr>
            <a:r>
              <a:rPr lang="en-US" dirty="0">
                <a:cs typeface="Calibri"/>
              </a:rPr>
              <a:t>Citizenship for immigrants</a:t>
            </a:r>
          </a:p>
          <a:p>
            <a:pPr marL="385763" indent="-385763">
              <a:buAutoNum type="arabicPeriod"/>
            </a:pPr>
            <a:r>
              <a:rPr lang="en-US" dirty="0">
                <a:cs typeface="Calibri"/>
              </a:rPr>
              <a:t>Parenting education</a:t>
            </a:r>
          </a:p>
          <a:p>
            <a:pPr marL="385763" indent="-385763">
              <a:buAutoNum type="arabicPeriod"/>
            </a:pPr>
            <a:r>
              <a:rPr lang="en-US" dirty="0">
                <a:cs typeface="Calibri"/>
              </a:rPr>
              <a:t>Education programs for persons with disabilities</a:t>
            </a:r>
          </a:p>
          <a:p>
            <a:pPr marL="385763" indent="-385763">
              <a:buAutoNum type="arabicPeriod"/>
            </a:pPr>
            <a:r>
              <a:rPr lang="en-US" dirty="0">
                <a:cs typeface="Calibri"/>
              </a:rPr>
              <a:t>Education programs for older adults</a:t>
            </a:r>
          </a:p>
          <a:p>
            <a:pPr marL="385763" indent="-385763">
              <a:buAutoNum type="arabicPeriod"/>
            </a:pPr>
            <a:r>
              <a:rPr lang="en-US" dirty="0">
                <a:cs typeface="Calibri"/>
              </a:rPr>
              <a:t>Home economics</a:t>
            </a:r>
          </a:p>
          <a:p>
            <a:pPr marL="385763" indent="-385763">
              <a:buAutoNum type="arabicPeriod"/>
            </a:pPr>
            <a:r>
              <a:rPr lang="en-US" dirty="0">
                <a:cs typeface="Calibri"/>
              </a:rPr>
              <a:t>Health and safety education</a:t>
            </a:r>
          </a:p>
        </p:txBody>
      </p:sp>
    </p:spTree>
    <p:extLst>
      <p:ext uri="{BB962C8B-B14F-4D97-AF65-F5344CB8AC3E}">
        <p14:creationId xmlns:p14="http://schemas.microsoft.com/office/powerpoint/2010/main" val="2925075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CCC Instruction Funding Rates </a:t>
            </a:r>
            <a:br>
              <a:rPr lang="en-US" dirty="0"/>
            </a:br>
            <a:r>
              <a:rPr lang="en-US" dirty="0"/>
              <a:t>Over Time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29017191"/>
              </p:ext>
            </p:extLst>
          </p:nvPr>
        </p:nvGraphicFramePr>
        <p:xfrm>
          <a:off x="457200" y="2535148"/>
          <a:ext cx="8229600" cy="1752600"/>
        </p:xfrm>
        <a:graphic>
          <a:graphicData uri="http://schemas.openxmlformats.org/drawingml/2006/table">
            <a:tbl>
              <a:tblPr firstRow="1" bandRow="1">
                <a:tableStyleId>{5C22544A-7EE6-4342-B048-85BDC9FD1C3A}</a:tableStyleId>
              </a:tblPr>
              <a:tblGrid>
                <a:gridCol w="2117558">
                  <a:extLst>
                    <a:ext uri="{9D8B030D-6E8A-4147-A177-3AD203B41FA5}">
                      <a16:colId xmlns:a16="http://schemas.microsoft.com/office/drawing/2014/main" val="664415060"/>
                    </a:ext>
                  </a:extLst>
                </a:gridCol>
                <a:gridCol w="1997242">
                  <a:extLst>
                    <a:ext uri="{9D8B030D-6E8A-4147-A177-3AD203B41FA5}">
                      <a16:colId xmlns:a16="http://schemas.microsoft.com/office/drawing/2014/main" val="2398690773"/>
                    </a:ext>
                  </a:extLst>
                </a:gridCol>
                <a:gridCol w="2057400">
                  <a:extLst>
                    <a:ext uri="{9D8B030D-6E8A-4147-A177-3AD203B41FA5}">
                      <a16:colId xmlns:a16="http://schemas.microsoft.com/office/drawing/2014/main" val="3474356437"/>
                    </a:ext>
                  </a:extLst>
                </a:gridCol>
                <a:gridCol w="2057400">
                  <a:extLst>
                    <a:ext uri="{9D8B030D-6E8A-4147-A177-3AD203B41FA5}">
                      <a16:colId xmlns:a16="http://schemas.microsoft.com/office/drawing/2014/main" val="1114141464"/>
                    </a:ext>
                  </a:extLst>
                </a:gridCol>
              </a:tblGrid>
              <a:tr h="370840">
                <a:tc>
                  <a:txBody>
                    <a:bodyPr/>
                    <a:lstStyle/>
                    <a:p>
                      <a:r>
                        <a:rPr lang="en-US" dirty="0"/>
                        <a:t>Course</a:t>
                      </a:r>
                      <a:r>
                        <a:rPr lang="en-US" baseline="0" dirty="0"/>
                        <a:t> Type</a:t>
                      </a:r>
                      <a:endParaRPr lang="en-US" dirty="0"/>
                    </a:p>
                  </a:txBody>
                  <a:tcPr/>
                </a:tc>
                <a:tc>
                  <a:txBody>
                    <a:bodyPr/>
                    <a:lstStyle/>
                    <a:p>
                      <a:r>
                        <a:rPr lang="en-US" dirty="0"/>
                        <a:t>2005-2006</a:t>
                      </a:r>
                    </a:p>
                  </a:txBody>
                  <a:tcPr/>
                </a:tc>
                <a:tc>
                  <a:txBody>
                    <a:bodyPr/>
                    <a:lstStyle/>
                    <a:p>
                      <a:r>
                        <a:rPr lang="en-US" dirty="0"/>
                        <a:t>2006-2007</a:t>
                      </a:r>
                    </a:p>
                  </a:txBody>
                  <a:tcPr/>
                </a:tc>
                <a:tc>
                  <a:txBody>
                    <a:bodyPr/>
                    <a:lstStyle/>
                    <a:p>
                      <a:r>
                        <a:rPr lang="en-US" dirty="0"/>
                        <a:t>2015-2016</a:t>
                      </a:r>
                    </a:p>
                  </a:txBody>
                  <a:tcPr/>
                </a:tc>
                <a:extLst>
                  <a:ext uri="{0D108BD9-81ED-4DB2-BD59-A6C34878D82A}">
                    <a16:rowId xmlns:a16="http://schemas.microsoft.com/office/drawing/2014/main" val="2967341176"/>
                  </a:ext>
                </a:extLst>
              </a:tr>
              <a:tr h="370840">
                <a:tc>
                  <a:txBody>
                    <a:bodyPr/>
                    <a:lstStyle/>
                    <a:p>
                      <a:r>
                        <a:rPr lang="en-US" dirty="0"/>
                        <a:t>Credit</a:t>
                      </a:r>
                    </a:p>
                  </a:txBody>
                  <a:tcPr/>
                </a:tc>
                <a:tc>
                  <a:txBody>
                    <a:bodyPr/>
                    <a:lstStyle/>
                    <a:p>
                      <a:r>
                        <a:rPr lang="en-US" dirty="0"/>
                        <a:t>$4,189</a:t>
                      </a:r>
                    </a:p>
                  </a:txBody>
                  <a:tcPr/>
                </a:tc>
                <a:tc>
                  <a:txBody>
                    <a:bodyPr/>
                    <a:lstStyle/>
                    <a:p>
                      <a:r>
                        <a:rPr lang="en-US" dirty="0"/>
                        <a:t>$4,367</a:t>
                      </a:r>
                    </a:p>
                  </a:txBody>
                  <a:tcPr/>
                </a:tc>
                <a:tc>
                  <a:txBody>
                    <a:bodyPr/>
                    <a:lstStyle/>
                    <a:p>
                      <a:r>
                        <a:rPr lang="en-US" dirty="0"/>
                        <a:t>$5,004</a:t>
                      </a:r>
                    </a:p>
                  </a:txBody>
                  <a:tcPr/>
                </a:tc>
                <a:extLst>
                  <a:ext uri="{0D108BD9-81ED-4DB2-BD59-A6C34878D82A}">
                    <a16:rowId xmlns:a16="http://schemas.microsoft.com/office/drawing/2014/main" val="2336531163"/>
                  </a:ext>
                </a:extLst>
              </a:tr>
              <a:tr h="370840">
                <a:tc>
                  <a:txBody>
                    <a:bodyPr/>
                    <a:lstStyle/>
                    <a:p>
                      <a:r>
                        <a:rPr lang="en-US" dirty="0"/>
                        <a:t>CDCP (Enhanced) noncredit</a:t>
                      </a:r>
                    </a:p>
                  </a:txBody>
                  <a:tcPr/>
                </a:tc>
                <a:tc>
                  <a:txBody>
                    <a:bodyPr/>
                    <a:lstStyle/>
                    <a:p>
                      <a:r>
                        <a:rPr lang="en-US" dirty="0"/>
                        <a:t>N/A</a:t>
                      </a:r>
                    </a:p>
                  </a:txBody>
                  <a:tcPr/>
                </a:tc>
                <a:tc>
                  <a:txBody>
                    <a:bodyPr/>
                    <a:lstStyle/>
                    <a:p>
                      <a:r>
                        <a:rPr lang="en-US" dirty="0"/>
                        <a:t>3,092</a:t>
                      </a:r>
                    </a:p>
                  </a:txBody>
                  <a:tcPr/>
                </a:tc>
                <a:tc>
                  <a:txBody>
                    <a:bodyPr/>
                    <a:lstStyle/>
                    <a:p>
                      <a:r>
                        <a:rPr lang="en-US" dirty="0"/>
                        <a:t>5,004</a:t>
                      </a:r>
                    </a:p>
                  </a:txBody>
                  <a:tcPr/>
                </a:tc>
                <a:extLst>
                  <a:ext uri="{0D108BD9-81ED-4DB2-BD59-A6C34878D82A}">
                    <a16:rowId xmlns:a16="http://schemas.microsoft.com/office/drawing/2014/main" val="1870313838"/>
                  </a:ext>
                </a:extLst>
              </a:tr>
              <a:tr h="370840">
                <a:tc>
                  <a:txBody>
                    <a:bodyPr/>
                    <a:lstStyle/>
                    <a:p>
                      <a:r>
                        <a:rPr lang="en-US" dirty="0"/>
                        <a:t>Regular noncredit</a:t>
                      </a:r>
                    </a:p>
                  </a:txBody>
                  <a:tcPr/>
                </a:tc>
                <a:tc>
                  <a:txBody>
                    <a:bodyPr/>
                    <a:lstStyle/>
                    <a:p>
                      <a:r>
                        <a:rPr lang="en-US" dirty="0"/>
                        <a:t>2,057</a:t>
                      </a:r>
                    </a:p>
                  </a:txBody>
                  <a:tcPr/>
                </a:tc>
                <a:tc>
                  <a:txBody>
                    <a:bodyPr/>
                    <a:lstStyle/>
                    <a:p>
                      <a:r>
                        <a:rPr lang="en-US" dirty="0"/>
                        <a:t>2,626</a:t>
                      </a:r>
                    </a:p>
                  </a:txBody>
                  <a:tcPr/>
                </a:tc>
                <a:tc>
                  <a:txBody>
                    <a:bodyPr/>
                    <a:lstStyle/>
                    <a:p>
                      <a:r>
                        <a:rPr lang="en-US" dirty="0"/>
                        <a:t>3,009</a:t>
                      </a:r>
                    </a:p>
                  </a:txBody>
                  <a:tcPr/>
                </a:tc>
                <a:extLst>
                  <a:ext uri="{0D108BD9-81ED-4DB2-BD59-A6C34878D82A}">
                    <a16:rowId xmlns:a16="http://schemas.microsoft.com/office/drawing/2014/main" val="2889578492"/>
                  </a:ext>
                </a:extLst>
              </a:tr>
            </a:tbl>
          </a:graphicData>
        </a:graphic>
      </p:graphicFrame>
      <p:sp>
        <p:nvSpPr>
          <p:cNvPr id="2" name="TextBox 1"/>
          <p:cNvSpPr txBox="1"/>
          <p:nvPr/>
        </p:nvSpPr>
        <p:spPr>
          <a:xfrm>
            <a:off x="616225" y="4250699"/>
            <a:ext cx="8342243" cy="276999"/>
          </a:xfrm>
          <a:prstGeom prst="rect">
            <a:avLst/>
          </a:prstGeom>
          <a:noFill/>
        </p:spPr>
        <p:txBody>
          <a:bodyPr wrap="square" rtlCol="0">
            <a:spAutoFit/>
          </a:bodyPr>
          <a:lstStyle/>
          <a:p>
            <a:r>
              <a:rPr lang="en-US" sz="1200" dirty="0"/>
              <a:t>CCC: Effects of Increases in Noncredit Course Funding www.lao.ca.gov</a:t>
            </a:r>
          </a:p>
        </p:txBody>
      </p:sp>
      <p:sp>
        <p:nvSpPr>
          <p:cNvPr id="3" name="TextBox 2"/>
          <p:cNvSpPr txBox="1"/>
          <p:nvPr/>
        </p:nvSpPr>
        <p:spPr>
          <a:xfrm>
            <a:off x="457200" y="4865408"/>
            <a:ext cx="8126730" cy="1615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Program Costs</a:t>
            </a:r>
          </a:p>
          <a:p>
            <a:pPr marL="285750" indent="-285750">
              <a:lnSpc>
                <a:spcPct val="150000"/>
              </a:lnSpc>
              <a:buFont typeface="Arial" panose="020B0604020202020204" pitchFamily="34" charset="0"/>
              <a:buChar char="•"/>
            </a:pPr>
            <a:r>
              <a:rPr lang="en-US" dirty="0" smtClean="0"/>
              <a:t>Program Quality</a:t>
            </a:r>
          </a:p>
          <a:p>
            <a:pPr marL="285750" indent="-285750">
              <a:lnSpc>
                <a:spcPct val="150000"/>
              </a:lnSpc>
              <a:buFont typeface="Arial" panose="020B0604020202020204" pitchFamily="34" charset="0"/>
              <a:buChar char="•"/>
            </a:pPr>
            <a:r>
              <a:rPr lang="en-US" dirty="0" smtClean="0"/>
              <a:t>Financial Incentives</a:t>
            </a:r>
          </a:p>
          <a:p>
            <a:endParaRPr lang="en-US" dirty="0"/>
          </a:p>
        </p:txBody>
      </p:sp>
    </p:spTree>
    <p:extLst>
      <p:ext uri="{BB962C8B-B14F-4D97-AF65-F5344CB8AC3E}">
        <p14:creationId xmlns:p14="http://schemas.microsoft.com/office/powerpoint/2010/main" val="66635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D6F9-4CDA-4B96-9AB9-FEBCFA9D291B}"/>
              </a:ext>
            </a:extLst>
          </p:cNvPr>
          <p:cNvSpPr>
            <a:spLocks noGrp="1"/>
          </p:cNvSpPr>
          <p:nvPr>
            <p:ph type="title"/>
          </p:nvPr>
        </p:nvSpPr>
        <p:spPr/>
        <p:txBody>
          <a:bodyPr/>
          <a:lstStyle/>
          <a:p>
            <a:r>
              <a:rPr lang="en-US" smtClean="0">
                <a:cs typeface="Calibri Light"/>
              </a:rPr>
              <a:t>What is AB 705?</a:t>
            </a:r>
            <a:endParaRPr lang="en-US" dirty="0">
              <a:cs typeface="Calibri Light"/>
            </a:endParaRPr>
          </a:p>
        </p:txBody>
      </p:sp>
      <p:sp>
        <p:nvSpPr>
          <p:cNvPr id="6" name="Content Placeholder 5">
            <a:extLst>
              <a:ext uri="{FF2B5EF4-FFF2-40B4-BE49-F238E27FC236}">
                <a16:creationId xmlns:a16="http://schemas.microsoft.com/office/drawing/2014/main" id="{4654A3D8-AE5D-405F-BEC6-FE0A39903C8E}"/>
              </a:ext>
            </a:extLst>
          </p:cNvPr>
          <p:cNvSpPr>
            <a:spLocks noGrp="1"/>
          </p:cNvSpPr>
          <p:nvPr>
            <p:ph idx="1"/>
          </p:nvPr>
        </p:nvSpPr>
        <p:spPr>
          <a:xfrm>
            <a:off x="628651" y="1402570"/>
            <a:ext cx="6807200" cy="4245505"/>
          </a:xfrm>
        </p:spPr>
        <p:txBody>
          <a:bodyPr vert="horz" lIns="91440" tIns="45720" rIns="91440" bIns="45720" rtlCol="0" anchor="t">
            <a:noAutofit/>
          </a:bodyPr>
          <a:lstStyle/>
          <a:p>
            <a:r>
              <a:rPr lang="en-US" sz="3200" dirty="0">
                <a:cs typeface="Calibri"/>
              </a:rPr>
              <a:t>Pursuant to AB 705, a college shall not require students to enroll in remedial English or math coursework that lengthens their time to complete a degree unless placement research </a:t>
            </a:r>
            <a:r>
              <a:rPr lang="en-US" sz="3200" dirty="0" smtClean="0">
                <a:cs typeface="Calibri"/>
              </a:rPr>
              <a:t>shows </a:t>
            </a:r>
            <a:r>
              <a:rPr lang="en-US" sz="3200" dirty="0">
                <a:cs typeface="Calibri"/>
              </a:rPr>
              <a:t>that those students are highly unlikely to succeed in transfer-level coursework in </a:t>
            </a:r>
            <a:r>
              <a:rPr lang="en-US" sz="2800" dirty="0">
                <a:cs typeface="Calibri"/>
              </a:rPr>
              <a:t>English</a:t>
            </a:r>
            <a:r>
              <a:rPr lang="en-US" sz="3200" dirty="0">
                <a:cs typeface="Calibri"/>
              </a:rPr>
              <a:t> and mathematics.</a:t>
            </a:r>
          </a:p>
        </p:txBody>
      </p:sp>
    </p:spTree>
    <p:extLst>
      <p:ext uri="{BB962C8B-B14F-4D97-AF65-F5344CB8AC3E}">
        <p14:creationId xmlns:p14="http://schemas.microsoft.com/office/powerpoint/2010/main" val="1176589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D6F9-4CDA-4B96-9AB9-FEBCFA9D291B}"/>
              </a:ext>
            </a:extLst>
          </p:cNvPr>
          <p:cNvSpPr>
            <a:spLocks noGrp="1"/>
          </p:cNvSpPr>
          <p:nvPr>
            <p:ph type="title"/>
          </p:nvPr>
        </p:nvSpPr>
        <p:spPr>
          <a:xfrm>
            <a:off x="851822" y="459933"/>
            <a:ext cx="3845273" cy="1158020"/>
          </a:xfrm>
        </p:spPr>
        <p:txBody>
          <a:bodyPr>
            <a:normAutofit/>
          </a:bodyPr>
          <a:lstStyle/>
          <a:p>
            <a:r>
              <a:rPr lang="en-US">
                <a:cs typeface="Calibri Light"/>
              </a:rPr>
              <a:t>AB 705</a:t>
            </a:r>
            <a:endParaRPr lang="en-US" dirty="0">
              <a:cs typeface="Calibri Light"/>
            </a:endParaRPr>
          </a:p>
        </p:txBody>
      </p:sp>
      <p:sp>
        <p:nvSpPr>
          <p:cNvPr id="6" name="Content Placeholder 5">
            <a:extLst>
              <a:ext uri="{FF2B5EF4-FFF2-40B4-BE49-F238E27FC236}">
                <a16:creationId xmlns:a16="http://schemas.microsoft.com/office/drawing/2014/main" id="{4654A3D8-AE5D-405F-BEC6-FE0A39903C8E}"/>
              </a:ext>
            </a:extLst>
          </p:cNvPr>
          <p:cNvSpPr>
            <a:spLocks noGrp="1"/>
          </p:cNvSpPr>
          <p:nvPr>
            <p:ph idx="1"/>
          </p:nvPr>
        </p:nvSpPr>
        <p:spPr>
          <a:xfrm>
            <a:off x="804198" y="1851970"/>
            <a:ext cx="7089992" cy="4822361"/>
          </a:xfrm>
        </p:spPr>
        <p:txBody>
          <a:bodyPr vert="horz" lIns="91440" tIns="45720" rIns="91440" bIns="45720" rtlCol="0" anchor="t">
            <a:noAutofit/>
          </a:bodyPr>
          <a:lstStyle/>
          <a:p>
            <a:r>
              <a:rPr lang="en-US" sz="2800" dirty="0">
                <a:cs typeface="Calibri"/>
              </a:rPr>
              <a:t>A college may require students to enroll in additional concurrent support, including additional language support for ESL students during the same semester that they take a transfer-level English or mathematics course, but only if it is determined that the support will increase their likelihood of passing the transfer-level English or mathematics course.</a:t>
            </a:r>
            <a:endParaRPr lang="en-US" sz="2800" dirty="0"/>
          </a:p>
        </p:txBody>
      </p:sp>
    </p:spTree>
    <p:extLst>
      <p:ext uri="{BB962C8B-B14F-4D97-AF65-F5344CB8AC3E}">
        <p14:creationId xmlns:p14="http://schemas.microsoft.com/office/powerpoint/2010/main" val="606617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AB8D-2E7F-49B1-B777-B810F76B0F38}"/>
              </a:ext>
            </a:extLst>
          </p:cNvPr>
          <p:cNvSpPr>
            <a:spLocks noGrp="1"/>
          </p:cNvSpPr>
          <p:nvPr>
            <p:ph type="title"/>
          </p:nvPr>
        </p:nvSpPr>
        <p:spPr>
          <a:xfrm>
            <a:off x="843885" y="860887"/>
            <a:ext cx="8194098" cy="1257452"/>
          </a:xfrm>
        </p:spPr>
        <p:txBody>
          <a:bodyPr>
            <a:normAutofit fontScale="90000"/>
          </a:bodyPr>
          <a:lstStyle/>
          <a:p>
            <a:r>
              <a:rPr lang="en-US" dirty="0">
                <a:cs typeface="Calibri Light"/>
              </a:rPr>
              <a:t>How Can Noncredit Help with AB705?</a:t>
            </a:r>
            <a:endParaRPr lang="en-US" dirty="0"/>
          </a:p>
        </p:txBody>
      </p:sp>
      <p:sp>
        <p:nvSpPr>
          <p:cNvPr id="3" name="Content Placeholder 2">
            <a:extLst>
              <a:ext uri="{FF2B5EF4-FFF2-40B4-BE49-F238E27FC236}">
                <a16:creationId xmlns:a16="http://schemas.microsoft.com/office/drawing/2014/main" id="{550B09C3-1E71-4D4B-85F4-B04B00AE9555}"/>
              </a:ext>
            </a:extLst>
          </p:cNvPr>
          <p:cNvSpPr>
            <a:spLocks noGrp="1"/>
          </p:cNvSpPr>
          <p:nvPr>
            <p:ph idx="1"/>
          </p:nvPr>
        </p:nvSpPr>
        <p:spPr>
          <a:xfrm>
            <a:off x="843885" y="2118340"/>
            <a:ext cx="7809785" cy="4255956"/>
          </a:xfrm>
        </p:spPr>
        <p:txBody>
          <a:bodyPr vert="horz" lIns="68580" tIns="34290" rIns="68580" bIns="34290" rtlCol="0" anchor="t">
            <a:noAutofit/>
          </a:bodyPr>
          <a:lstStyle/>
          <a:p>
            <a:pPr marL="0" indent="0">
              <a:buNone/>
            </a:pPr>
            <a:r>
              <a:rPr lang="en-US" dirty="0">
                <a:cs typeface="Calibri"/>
              </a:rPr>
              <a:t>Math </a:t>
            </a:r>
            <a:r>
              <a:rPr lang="en-US" dirty="0" smtClean="0">
                <a:cs typeface="Calibri"/>
              </a:rPr>
              <a:t>Co-Lab</a:t>
            </a:r>
            <a:br>
              <a:rPr lang="en-US" dirty="0" smtClean="0">
                <a:cs typeface="Calibri"/>
              </a:rPr>
            </a:br>
            <a:endParaRPr lang="en-US" dirty="0">
              <a:cs typeface="Calibri"/>
            </a:endParaRPr>
          </a:p>
          <a:p>
            <a:pPr lvl="1"/>
            <a:r>
              <a:rPr lang="en-US" sz="2400" dirty="0">
                <a:cs typeface="Calibri"/>
              </a:rPr>
              <a:t>Basic Skills Learning Center and Cypress College Math Department</a:t>
            </a:r>
          </a:p>
          <a:p>
            <a:endParaRPr lang="en-US" dirty="0">
              <a:cs typeface="Calibri"/>
            </a:endParaRPr>
          </a:p>
          <a:p>
            <a:pPr lvl="1"/>
            <a:r>
              <a:rPr lang="en-US" sz="2400" dirty="0">
                <a:cs typeface="Calibri"/>
              </a:rPr>
              <a:t>A noncredit lab to acquire entry-level math skills necessary to enroll in credit courses</a:t>
            </a:r>
          </a:p>
          <a:p>
            <a:endParaRPr lang="en-US" dirty="0">
              <a:cs typeface="Calibri"/>
            </a:endParaRPr>
          </a:p>
          <a:p>
            <a:pPr lvl="1"/>
            <a:r>
              <a:rPr lang="en-US" sz="2400" dirty="0">
                <a:cs typeface="Calibri"/>
              </a:rPr>
              <a:t>Flexible Scheduling</a:t>
            </a:r>
            <a:endParaRPr lang="en-US" sz="2400" dirty="0"/>
          </a:p>
          <a:p>
            <a:endParaRPr lang="en-US" dirty="0">
              <a:cs typeface="Calibri"/>
            </a:endParaRPr>
          </a:p>
          <a:p>
            <a:endParaRPr lang="en-US" dirty="0">
              <a:cs typeface="Calibri"/>
            </a:endParaRPr>
          </a:p>
        </p:txBody>
      </p:sp>
    </p:spTree>
    <p:extLst>
      <p:ext uri="{BB962C8B-B14F-4D97-AF65-F5344CB8AC3E}">
        <p14:creationId xmlns:p14="http://schemas.microsoft.com/office/powerpoint/2010/main" val="563551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C3D9-DB10-4427-90E9-11EF8F3CB32A}"/>
              </a:ext>
            </a:extLst>
          </p:cNvPr>
          <p:cNvSpPr>
            <a:spLocks noGrp="1"/>
          </p:cNvSpPr>
          <p:nvPr>
            <p:ph type="title"/>
          </p:nvPr>
        </p:nvSpPr>
        <p:spPr/>
        <p:txBody>
          <a:bodyPr/>
          <a:lstStyle/>
          <a:p>
            <a:r>
              <a:rPr lang="en-US" dirty="0">
                <a:cs typeface="Calibri Light"/>
              </a:rPr>
              <a:t>Math Co-Lab Advantages</a:t>
            </a:r>
            <a:endParaRPr lang="en-US" dirty="0"/>
          </a:p>
        </p:txBody>
      </p:sp>
      <p:sp>
        <p:nvSpPr>
          <p:cNvPr id="3" name="Content Placeholder 2">
            <a:extLst>
              <a:ext uri="{FF2B5EF4-FFF2-40B4-BE49-F238E27FC236}">
                <a16:creationId xmlns:a16="http://schemas.microsoft.com/office/drawing/2014/main" id="{68CB4571-98E3-493E-9EE0-8A029A637668}"/>
              </a:ext>
            </a:extLst>
          </p:cNvPr>
          <p:cNvSpPr>
            <a:spLocks noGrp="1"/>
          </p:cNvSpPr>
          <p:nvPr>
            <p:ph sz="half" idx="1"/>
          </p:nvPr>
        </p:nvSpPr>
        <p:spPr>
          <a:xfrm>
            <a:off x="822960" y="2130509"/>
            <a:ext cx="3703320" cy="3270898"/>
          </a:xfrm>
          <a:ln>
            <a:noFill/>
          </a:ln>
        </p:spPr>
        <p:txBody>
          <a:bodyPr vert="horz" lIns="68580" tIns="34290" rIns="68580" bIns="34290" rtlCol="0" anchor="t">
            <a:noAutofit/>
          </a:bodyPr>
          <a:lstStyle/>
          <a:p>
            <a:r>
              <a:rPr lang="en-US" sz="2250" dirty="0" smtClean="0">
                <a:cs typeface="Calibri"/>
              </a:rPr>
              <a:t>Students </a:t>
            </a:r>
            <a:r>
              <a:rPr lang="en-US" sz="2250" dirty="0">
                <a:cs typeface="Calibri"/>
              </a:rPr>
              <a:t>may complete both math 10 and 15 in a single term</a:t>
            </a:r>
            <a:r>
              <a:rPr lang="en-US" sz="2250" dirty="0" smtClean="0">
                <a:cs typeface="Calibri"/>
              </a:rPr>
              <a:t>.</a:t>
            </a:r>
            <a:br>
              <a:rPr lang="en-US" sz="2250" dirty="0" smtClean="0">
                <a:cs typeface="Calibri"/>
              </a:rPr>
            </a:br>
            <a:endParaRPr lang="en-US" sz="2250" dirty="0">
              <a:cs typeface="Calibri"/>
            </a:endParaRPr>
          </a:p>
          <a:p>
            <a:pPr>
              <a:lnSpc>
                <a:spcPct val="150000"/>
              </a:lnSpc>
            </a:pPr>
            <a:r>
              <a:rPr lang="en-US" sz="2250" dirty="0">
                <a:cs typeface="Calibri"/>
              </a:rPr>
              <a:t>Flexible </a:t>
            </a:r>
            <a:r>
              <a:rPr lang="en-US" sz="2250" dirty="0" smtClean="0">
                <a:cs typeface="Calibri"/>
              </a:rPr>
              <a:t>hours</a:t>
            </a:r>
          </a:p>
          <a:p>
            <a:pPr>
              <a:lnSpc>
                <a:spcPct val="150000"/>
              </a:lnSpc>
            </a:pPr>
            <a:r>
              <a:rPr lang="en-US" sz="2250" dirty="0" smtClean="0">
                <a:cs typeface="Calibri"/>
              </a:rPr>
              <a:t>Self-paced</a:t>
            </a:r>
          </a:p>
          <a:p>
            <a:pPr>
              <a:lnSpc>
                <a:spcPct val="150000"/>
              </a:lnSpc>
            </a:pPr>
            <a:r>
              <a:rPr lang="en-US" sz="2250" dirty="0" smtClean="0">
                <a:cs typeface="Calibri"/>
              </a:rPr>
              <a:t>Just-in-time </a:t>
            </a:r>
            <a:r>
              <a:rPr lang="en-US" sz="2250" dirty="0">
                <a:cs typeface="Calibri"/>
              </a:rPr>
              <a:t>instruction</a:t>
            </a:r>
          </a:p>
        </p:txBody>
      </p:sp>
      <p:sp>
        <p:nvSpPr>
          <p:cNvPr id="4" name="Content Placeholder 3">
            <a:extLst>
              <a:ext uri="{FF2B5EF4-FFF2-40B4-BE49-F238E27FC236}">
                <a16:creationId xmlns:a16="http://schemas.microsoft.com/office/drawing/2014/main" id="{54714C7A-D926-4B8F-A563-5CE75976C2B4}"/>
              </a:ext>
            </a:extLst>
          </p:cNvPr>
          <p:cNvSpPr>
            <a:spLocks noGrp="1"/>
          </p:cNvSpPr>
          <p:nvPr>
            <p:ph sz="half" idx="2"/>
          </p:nvPr>
        </p:nvSpPr>
        <p:spPr>
          <a:xfrm>
            <a:off x="4782710" y="2130509"/>
            <a:ext cx="3703320" cy="3403420"/>
          </a:xfrm>
        </p:spPr>
        <p:txBody>
          <a:bodyPr>
            <a:normAutofit/>
          </a:bodyPr>
          <a:lstStyle/>
          <a:p>
            <a:pPr>
              <a:lnSpc>
                <a:spcPct val="100000"/>
              </a:lnSpc>
            </a:pPr>
            <a:r>
              <a:rPr lang="en-US" sz="2250" dirty="0">
                <a:cs typeface="Calibri"/>
              </a:rPr>
              <a:t>Free tutoring inside the </a:t>
            </a:r>
            <a:r>
              <a:rPr lang="en-US" sz="2250" dirty="0" smtClean="0">
                <a:cs typeface="Calibri"/>
              </a:rPr>
              <a:t>classroom</a:t>
            </a:r>
            <a:br>
              <a:rPr lang="en-US" sz="2250" dirty="0" smtClean="0">
                <a:cs typeface="Calibri"/>
              </a:rPr>
            </a:br>
            <a:endParaRPr lang="en-US" sz="2250" dirty="0">
              <a:cs typeface="Calibri"/>
            </a:endParaRPr>
          </a:p>
          <a:p>
            <a:pPr>
              <a:lnSpc>
                <a:spcPct val="100000"/>
              </a:lnSpc>
            </a:pPr>
            <a:r>
              <a:rPr lang="en-US" sz="2250" dirty="0">
                <a:cs typeface="Calibri"/>
              </a:rPr>
              <a:t>Tuition free (minimizing the impact on the student's financial aid</a:t>
            </a:r>
            <a:r>
              <a:rPr lang="en-US" sz="2250" dirty="0" smtClean="0">
                <a:cs typeface="Calibri"/>
              </a:rPr>
              <a:t>)</a:t>
            </a:r>
            <a:br>
              <a:rPr lang="en-US" sz="2250" dirty="0" smtClean="0">
                <a:cs typeface="Calibri"/>
              </a:rPr>
            </a:br>
            <a:endParaRPr lang="en-US" sz="2250" dirty="0">
              <a:cs typeface="Calibri"/>
            </a:endParaRPr>
          </a:p>
          <a:p>
            <a:pPr>
              <a:lnSpc>
                <a:spcPct val="150000"/>
              </a:lnSpc>
            </a:pPr>
            <a:r>
              <a:rPr lang="en-US" sz="2250" dirty="0">
                <a:cs typeface="Calibri"/>
              </a:rPr>
              <a:t>Textbooks are free</a:t>
            </a:r>
          </a:p>
          <a:p>
            <a:endParaRPr lang="en-US" sz="2250" dirty="0"/>
          </a:p>
        </p:txBody>
      </p:sp>
    </p:spTree>
    <p:extLst>
      <p:ext uri="{BB962C8B-B14F-4D97-AF65-F5344CB8AC3E}">
        <p14:creationId xmlns:p14="http://schemas.microsoft.com/office/powerpoint/2010/main" val="1631788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D055-1B60-4C16-9724-C4B1AE4A1B6B}"/>
              </a:ext>
            </a:extLst>
          </p:cNvPr>
          <p:cNvSpPr>
            <a:spLocks noGrp="1"/>
          </p:cNvSpPr>
          <p:nvPr>
            <p:ph type="title"/>
          </p:nvPr>
        </p:nvSpPr>
        <p:spPr/>
        <p:txBody>
          <a:bodyPr/>
          <a:lstStyle/>
          <a:p>
            <a:r>
              <a:rPr lang="en-US" dirty="0">
                <a:cs typeface="Calibri Light"/>
              </a:rPr>
              <a:t>Transfers to Cypress College</a:t>
            </a:r>
            <a:endParaRPr lang="en-US" dirty="0"/>
          </a:p>
        </p:txBody>
      </p:sp>
      <p:pic>
        <p:nvPicPr>
          <p:cNvPr id="6" name="Picture 6" descr="A screenshot of a cell phone&#10;&#10;Description generated with very high confidence">
            <a:extLst>
              <a:ext uri="{FF2B5EF4-FFF2-40B4-BE49-F238E27FC236}">
                <a16:creationId xmlns:a16="http://schemas.microsoft.com/office/drawing/2014/main" id="{34D564C0-3E70-4A1A-9D25-94135589DDD5}"/>
              </a:ext>
            </a:extLst>
          </p:cNvPr>
          <p:cNvPicPr>
            <a:picLocks noGrp="1" noChangeAspect="1"/>
          </p:cNvPicPr>
          <p:nvPr>
            <p:ph idx="1"/>
          </p:nvPr>
        </p:nvPicPr>
        <p:blipFill>
          <a:blip r:embed="rId3"/>
          <a:stretch>
            <a:fillRect/>
          </a:stretch>
        </p:blipFill>
        <p:spPr>
          <a:xfrm>
            <a:off x="467299" y="1524000"/>
            <a:ext cx="8219501" cy="4376237"/>
          </a:xfrm>
          <a:prstGeom prst="rect">
            <a:avLst/>
          </a:prstGeom>
        </p:spPr>
      </p:pic>
    </p:spTree>
    <p:extLst>
      <p:ext uri="{BB962C8B-B14F-4D97-AF65-F5344CB8AC3E}">
        <p14:creationId xmlns:p14="http://schemas.microsoft.com/office/powerpoint/2010/main" val="25208038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781</TotalTime>
  <Words>1600</Words>
  <Application>Microsoft Office PowerPoint</Application>
  <PresentationFormat>On-screen Show (4:3)</PresentationFormat>
  <Paragraphs>276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Regular</vt:lpstr>
      <vt:lpstr>Calibri</vt:lpstr>
      <vt:lpstr>Calibri Light</vt:lpstr>
      <vt:lpstr>Courier New</vt:lpstr>
      <vt:lpstr>Clarity</vt:lpstr>
      <vt:lpstr>                                                                                                                    Using Noncredit To Support Students                                                                 </vt:lpstr>
      <vt:lpstr>Agenda</vt:lpstr>
      <vt:lpstr>What is Noncredit?</vt:lpstr>
      <vt:lpstr>CCC Instruction Funding Rates  Over Time</vt:lpstr>
      <vt:lpstr>What is AB 705?</vt:lpstr>
      <vt:lpstr>AB 705</vt:lpstr>
      <vt:lpstr>How Can Noncredit Help with AB705?</vt:lpstr>
      <vt:lpstr>Math Co-Lab Advantages</vt:lpstr>
      <vt:lpstr>Transfers to Cypress College</vt:lpstr>
      <vt:lpstr>Math Co-Lab Student Success Rate</vt:lpstr>
      <vt:lpstr>Noncredit as a Corequisite</vt:lpstr>
      <vt:lpstr>Scheduling Corequisite Courses</vt:lpstr>
      <vt:lpstr>Student Support Services</vt:lpstr>
      <vt:lpstr>PowerPoint Presentation</vt:lpstr>
      <vt:lpstr>PowerPoint Presentation</vt:lpstr>
      <vt:lpstr>PowerPoint Presentation</vt:lpstr>
      <vt:lpstr>PowerPoint Presentation</vt:lpstr>
      <vt:lpstr>I-BEST</vt:lpstr>
      <vt:lpstr>How do you bring about the change?</vt:lpstr>
      <vt:lpstr>Opportunities</vt:lpstr>
      <vt:lpstr> </vt:lpstr>
      <vt:lpstr>Some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mvc</cp:lastModifiedBy>
  <cp:revision>88</cp:revision>
  <cp:lastPrinted>2018-11-02T00:23:30Z</cp:lastPrinted>
  <dcterms:created xsi:type="dcterms:W3CDTF">2015-10-21T19:14:41Z</dcterms:created>
  <dcterms:modified xsi:type="dcterms:W3CDTF">2018-11-07T21:09:04Z</dcterms:modified>
</cp:coreProperties>
</file>