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2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92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76" autoAdjust="0"/>
    <p:restoredTop sz="88489" autoAdjust="0"/>
  </p:normalViewPr>
  <p:slideViewPr>
    <p:cSldViewPr snapToGrid="0">
      <p:cViewPr varScale="1">
        <p:scale>
          <a:sx n="89" d="100"/>
          <a:sy n="89" d="100"/>
        </p:scale>
        <p:origin x="96" y="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D6A642-DAF6-4243-ABFA-916A13EDE329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5F4611-98E2-459B-93AE-57029F970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3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489">
              <a:defRPr/>
            </a:pPr>
            <a:r>
              <a:rPr lang="en-US" dirty="0"/>
              <a:t>10</a:t>
            </a:r>
            <a:r>
              <a:rPr lang="en-US" baseline="0" dirty="0"/>
              <a:t> minutes</a:t>
            </a:r>
            <a:endParaRPr lang="en-US" dirty="0"/>
          </a:p>
          <a:p>
            <a:r>
              <a:rPr lang="en-US" dirty="0"/>
              <a:t>Talk:</a:t>
            </a:r>
            <a:r>
              <a:rPr lang="en-US" baseline="0" dirty="0"/>
              <a:t> Welcome and 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D7EDA-5E64-403C-8ED5-D75AFEDFF7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8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1021080"/>
            <a:ext cx="91440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1021080"/>
            <a:ext cx="9144000" cy="5715000"/>
          </a:xfrm>
          <a:prstGeom prst="rect">
            <a:avLst/>
          </a:prstGeom>
          <a:solidFill>
            <a:srgbClr val="D9D9D9">
              <a:alpha val="69804"/>
            </a:srgbClr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732" y="2664579"/>
            <a:ext cx="7315201" cy="190468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34880"/>
            <a:ext cx="6858000" cy="10817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4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4488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47510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4508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4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4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48079"/>
            <a:ext cx="1971675" cy="502888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48079"/>
            <a:ext cx="5800725" cy="50288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6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3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9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1021080"/>
            <a:ext cx="9144000" cy="5715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4762" y="1021080"/>
            <a:ext cx="9144000" cy="5715000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4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53469"/>
            <a:ext cx="3886200" cy="3823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53469"/>
            <a:ext cx="3886200" cy="38234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1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255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5172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5475"/>
            <a:ext cx="3868340" cy="3036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415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5475"/>
            <a:ext cx="3887391" cy="3036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2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1021080"/>
            <a:ext cx="9144000" cy="5715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-4762" y="1021080"/>
            <a:ext cx="9144000" cy="5715000"/>
          </a:xfrm>
          <a:prstGeom prst="rect">
            <a:avLst/>
          </a:prstGeom>
          <a:solidFill>
            <a:srgbClr val="D9D9D9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2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0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4328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7350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4348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8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2790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53470"/>
            <a:ext cx="7886700" cy="3823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C9AD-D7C9-4D71-B450-CEB380F80AB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56569"/>
            <a:ext cx="9144000" cy="2366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24"/>
            <a:ext cx="9144000" cy="10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heredia19@mtsac.edu" TargetMode="External"/><Relationship Id="rId2" Type="http://schemas.openxmlformats.org/officeDocument/2006/relationships/hyperlink" Target="mailto:tpearson4@mtsac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14" y="1444361"/>
            <a:ext cx="8551572" cy="2910623"/>
          </a:xfrm>
        </p:spPr>
        <p:txBody>
          <a:bodyPr>
            <a:noAutofit/>
          </a:bodyPr>
          <a:lstStyle/>
          <a:p>
            <a:r>
              <a:rPr lang="en-US" sz="6600" dirty="0" smtClean="0"/>
              <a:t>Mirrored Courses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2400" dirty="0" smtClean="0"/>
              <a:t>Dr. Tami </a:t>
            </a:r>
            <a:r>
              <a:rPr lang="en-US" sz="2400" dirty="0" smtClean="0"/>
              <a:t>L. Pearson</a:t>
            </a:r>
            <a:br>
              <a:rPr lang="en-US" sz="2400" dirty="0" smtClean="0"/>
            </a:br>
            <a:r>
              <a:rPr lang="en-US" sz="2400" dirty="0" smtClean="0"/>
              <a:t>Lorena Velazquez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March 2, 2018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4914318"/>
            <a:ext cx="9144000" cy="1956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16722"/>
          <a:stretch/>
        </p:blipFill>
        <p:spPr>
          <a:xfrm>
            <a:off x="3289553" y="5206798"/>
            <a:ext cx="256489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 welcome </a:t>
            </a:r>
            <a:r>
              <a:rPr lang="en-US" b="1" u="sng" dirty="0"/>
              <a:t>ALL</a:t>
            </a:r>
            <a:r>
              <a:rPr lang="en-US" dirty="0"/>
              <a:t> students and it is NO additional work for me simply because it's only a greater opportunity to pass on knowledge to more students.   If you have more similarly situated students my doors are </a:t>
            </a:r>
            <a:r>
              <a:rPr lang="en-US" b="1" u="sng" dirty="0"/>
              <a:t>ALWAYS OPEN</a:t>
            </a:r>
            <a:r>
              <a:rPr lang="en-US" dirty="0"/>
              <a:t>.   I cannot </a:t>
            </a:r>
            <a:r>
              <a:rPr lang="en-US" b="1" u="sng" dirty="0"/>
              <a:t>NEVER</a:t>
            </a:r>
            <a:r>
              <a:rPr lang="en-US" dirty="0"/>
              <a:t> have too many students, on the contrary, even with a full class I </a:t>
            </a:r>
            <a:r>
              <a:rPr lang="en-US" b="1" u="sng" dirty="0"/>
              <a:t>NEVER</a:t>
            </a:r>
            <a:r>
              <a:rPr lang="en-US" dirty="0"/>
              <a:t> have enough students.”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7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opportunity for noncredit students</a:t>
            </a:r>
          </a:p>
          <a:p>
            <a:r>
              <a:rPr lang="en-US" dirty="0" smtClean="0"/>
              <a:t>Add FTES</a:t>
            </a:r>
          </a:p>
          <a:p>
            <a:r>
              <a:rPr lang="en-US" dirty="0" smtClean="0"/>
              <a:t>Credit to noncredit</a:t>
            </a:r>
          </a:p>
          <a:p>
            <a:r>
              <a:rPr lang="en-US" dirty="0" smtClean="0"/>
              <a:t>Credit changes certificate, noncredit opportunities</a:t>
            </a:r>
          </a:p>
          <a:p>
            <a:r>
              <a:rPr lang="en-US" dirty="0" smtClean="0"/>
              <a:t>Articulation</a:t>
            </a:r>
          </a:p>
          <a:p>
            <a:r>
              <a:rPr lang="en-US" dirty="0" smtClean="0"/>
              <a:t>Build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805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Mt. SAC Mirrored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programs mirrored</a:t>
            </a:r>
          </a:p>
          <a:p>
            <a:r>
              <a:rPr lang="en-US" dirty="0" smtClean="0"/>
              <a:t>Over 200 courses</a:t>
            </a:r>
          </a:p>
          <a:p>
            <a:pPr lvl="1"/>
            <a:r>
              <a:rPr lang="en-US" dirty="0" smtClean="0"/>
              <a:t>Challenge – “cleaning up”</a:t>
            </a:r>
          </a:p>
          <a:p>
            <a:r>
              <a:rPr lang="en-US" dirty="0" smtClean="0"/>
              <a:t>Over 500 unduplicated students</a:t>
            </a:r>
          </a:p>
          <a:p>
            <a:r>
              <a:rPr lang="en-US" dirty="0" smtClean="0"/>
              <a:t>Little to no marketing</a:t>
            </a:r>
          </a:p>
          <a:p>
            <a:r>
              <a:rPr lang="en-US" dirty="0" smtClean="0"/>
              <a:t>FTES – 62.31 (2016-17)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3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Mt. SAC Mirrored - Fall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56274"/>
              </p:ext>
            </p:extLst>
          </p:nvPr>
        </p:nvGraphicFramePr>
        <p:xfrm>
          <a:off x="628650" y="2354263"/>
          <a:ext cx="7886700" cy="3185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82385608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49327350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3368631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726952962"/>
                    </a:ext>
                  </a:extLst>
                </a:gridCol>
              </a:tblGrid>
              <a:tr h="455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485119"/>
                  </a:ext>
                </a:extLst>
              </a:tr>
              <a:tr h="455132">
                <a:tc>
                  <a:txBody>
                    <a:bodyPr/>
                    <a:lstStyle/>
                    <a:p>
                      <a:r>
                        <a:rPr lang="en-US" dirty="0" smtClean="0"/>
                        <a:t># Sections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639009"/>
                  </a:ext>
                </a:extLst>
              </a:tr>
              <a:tr h="455132">
                <a:tc>
                  <a:txBody>
                    <a:bodyPr/>
                    <a:lstStyle/>
                    <a:p>
                      <a:r>
                        <a:rPr lang="en-US" dirty="0" smtClean="0"/>
                        <a:t>Unduplicated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23438"/>
                  </a:ext>
                </a:extLst>
              </a:tr>
              <a:tr h="455132">
                <a:tc>
                  <a:txBody>
                    <a:bodyPr/>
                    <a:lstStyle/>
                    <a:p>
                      <a:r>
                        <a:rPr lang="en-US" dirty="0" smtClean="0"/>
                        <a:t>Duplicated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04978"/>
                  </a:ext>
                </a:extLst>
              </a:tr>
              <a:tr h="455132">
                <a:tc>
                  <a:txBody>
                    <a:bodyPr/>
                    <a:lstStyle/>
                    <a:p>
                      <a:r>
                        <a:rPr lang="en-US" dirty="0" smtClean="0"/>
                        <a:t>Max Enrolled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17847"/>
                  </a:ext>
                </a:extLst>
              </a:tr>
              <a:tr h="455132">
                <a:tc>
                  <a:txBody>
                    <a:bodyPr/>
                    <a:lstStyle/>
                    <a:p>
                      <a:r>
                        <a:rPr lang="en-US" dirty="0" smtClean="0"/>
                        <a:t>FTES Actual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986946"/>
                  </a:ext>
                </a:extLst>
              </a:tr>
              <a:tr h="455132">
                <a:tc>
                  <a:txBody>
                    <a:bodyPr/>
                    <a:lstStyle/>
                    <a:p>
                      <a:r>
                        <a:rPr lang="en-US" dirty="0" smtClean="0"/>
                        <a:t>FTES Max Potential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22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229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We Doing?</a:t>
            </a:r>
            <a:br>
              <a:rPr lang="en-US" dirty="0" smtClean="0"/>
            </a:br>
            <a:r>
              <a:rPr lang="en-US" dirty="0" smtClean="0"/>
              <a:t>Where Are We Headed?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Added Counselors</a:t>
            </a:r>
          </a:p>
          <a:p>
            <a:r>
              <a:rPr lang="en-US" dirty="0" smtClean="0"/>
              <a:t>Building relationships with credit faculty and administrators</a:t>
            </a:r>
          </a:p>
          <a:p>
            <a:r>
              <a:rPr lang="en-US" dirty="0" smtClean="0"/>
              <a:t>Outreach</a:t>
            </a:r>
          </a:p>
          <a:p>
            <a:r>
              <a:rPr lang="en-US" dirty="0" smtClean="0"/>
              <a:t>Workforce development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Add students</a:t>
            </a:r>
          </a:p>
          <a:p>
            <a:pPr lvl="1"/>
            <a:r>
              <a:rPr lang="en-US" dirty="0" smtClean="0"/>
              <a:t>Add courses/programs</a:t>
            </a:r>
          </a:p>
          <a:p>
            <a:pPr lvl="2"/>
            <a:r>
              <a:rPr lang="en-US" dirty="0" smtClean="0"/>
              <a:t>What courses are working</a:t>
            </a:r>
          </a:p>
          <a:p>
            <a:pPr lvl="2"/>
            <a:r>
              <a:rPr lang="en-US" dirty="0" smtClean="0"/>
              <a:t>Gaps – programs to mirror</a:t>
            </a:r>
          </a:p>
          <a:p>
            <a:r>
              <a:rPr lang="en-US" dirty="0" smtClean="0"/>
              <a:t>Revise certificate process</a:t>
            </a:r>
          </a:p>
          <a:p>
            <a:r>
              <a:rPr lang="en-US" dirty="0" smtClean="0"/>
              <a:t>Credit to noncredit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18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134" y="1791700"/>
            <a:ext cx="7886700" cy="204878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3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56732" y="2476659"/>
            <a:ext cx="7315201" cy="1904683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Thank You!</a:t>
            </a:r>
            <a:endParaRPr lang="en-US" sz="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hlinkClick r:id="rId2"/>
              </a:rPr>
              <a:t>tpearson4@mtsac.edu</a:t>
            </a:r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eheredia19@mtsac.edu</a:t>
            </a:r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857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what are mirrored courses</a:t>
            </a:r>
          </a:p>
          <a:p>
            <a:r>
              <a:rPr lang="en-US" dirty="0" smtClean="0"/>
              <a:t>Where to start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1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Mirrored Courses?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Mirrored – Dual Listed – Cross Listed</a:t>
            </a:r>
          </a:p>
          <a:p>
            <a:r>
              <a:rPr lang="en-US" dirty="0" smtClean="0"/>
              <a:t>NOT Dual Enrollment</a:t>
            </a:r>
          </a:p>
          <a:p>
            <a:r>
              <a:rPr lang="en-US" dirty="0" smtClean="0"/>
              <a:t>Credit courses that have exact same noncredit version</a:t>
            </a:r>
          </a:p>
          <a:p>
            <a:pPr lvl="1"/>
            <a:r>
              <a:rPr lang="en-US" dirty="0" smtClean="0"/>
              <a:t>Same course outlines</a:t>
            </a:r>
          </a:p>
          <a:p>
            <a:pPr lvl="1"/>
            <a:r>
              <a:rPr lang="en-US" dirty="0" smtClean="0"/>
              <a:t>Same faculty, time, syllabi</a:t>
            </a:r>
          </a:p>
          <a:p>
            <a:r>
              <a:rPr lang="en-US" dirty="0" smtClean="0"/>
              <a:t>Listed in Schedule of Courses</a:t>
            </a:r>
          </a:p>
          <a:p>
            <a:r>
              <a:rPr lang="en-US" dirty="0" smtClean="0"/>
              <a:t>Usually CTE, some ESL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0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Noncredit version of course is created</a:t>
            </a:r>
          </a:p>
          <a:p>
            <a:r>
              <a:rPr lang="en-US" dirty="0" smtClean="0"/>
              <a:t>Curriculum approval process</a:t>
            </a:r>
          </a:p>
          <a:p>
            <a:r>
              <a:rPr lang="en-US" dirty="0" smtClean="0"/>
              <a:t>CRN created</a:t>
            </a:r>
          </a:p>
          <a:p>
            <a:pPr lvl="1"/>
            <a:r>
              <a:rPr lang="en-US" dirty="0" smtClean="0"/>
              <a:t>Number of noncredit seats held</a:t>
            </a:r>
          </a:p>
          <a:p>
            <a:pPr lvl="1"/>
            <a:r>
              <a:rPr lang="en-US" dirty="0" smtClean="0"/>
              <a:t>Request seats</a:t>
            </a:r>
          </a:p>
          <a:p>
            <a:r>
              <a:rPr lang="en-US" dirty="0" smtClean="0"/>
              <a:t>Noncredit student registers for noncredit course</a:t>
            </a:r>
          </a:p>
          <a:p>
            <a:r>
              <a:rPr lang="en-US" dirty="0" smtClean="0"/>
              <a:t>Attend class first day</a:t>
            </a:r>
          </a:p>
          <a:p>
            <a:r>
              <a:rPr lang="en-US" dirty="0" smtClean="0"/>
              <a:t>Attend, do the work and all assignments</a:t>
            </a:r>
          </a:p>
          <a:p>
            <a:r>
              <a:rPr lang="en-US" dirty="0" smtClean="0"/>
              <a:t>Pass/No 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3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Take Mirrored Courses?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</a:t>
            </a:r>
          </a:p>
          <a:p>
            <a:r>
              <a:rPr lang="en-US" dirty="0" smtClean="0"/>
              <a:t>Upskill</a:t>
            </a:r>
          </a:p>
          <a:p>
            <a:r>
              <a:rPr lang="en-US" dirty="0" smtClean="0"/>
              <a:t>Get a taste of credit</a:t>
            </a:r>
          </a:p>
          <a:p>
            <a:r>
              <a:rPr lang="en-US" dirty="0" smtClean="0"/>
              <a:t>Less pressure or penalties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4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Registration</a:t>
            </a:r>
          </a:p>
          <a:p>
            <a:r>
              <a:rPr lang="en-US" dirty="0" smtClean="0"/>
              <a:t>Ed Plans</a:t>
            </a:r>
          </a:p>
          <a:p>
            <a:r>
              <a:rPr lang="en-US" dirty="0" smtClean="0"/>
              <a:t>Follow Up</a:t>
            </a:r>
          </a:p>
          <a:p>
            <a:r>
              <a:rPr lang="en-US" dirty="0" smtClean="0"/>
              <a:t>SSSP</a:t>
            </a:r>
          </a:p>
          <a:p>
            <a:r>
              <a:rPr lang="en-US" dirty="0" smtClean="0"/>
              <a:t>Career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07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 Mirrored Courses?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Good way to start noncredit</a:t>
            </a:r>
          </a:p>
          <a:p>
            <a:pPr lvl="1"/>
            <a:r>
              <a:rPr lang="en-US" dirty="0" smtClean="0"/>
              <a:t>Cost is just about zero</a:t>
            </a:r>
          </a:p>
          <a:p>
            <a:pPr lvl="2"/>
            <a:r>
              <a:rPr lang="en-US" dirty="0" smtClean="0"/>
              <a:t>Rooms</a:t>
            </a:r>
          </a:p>
          <a:p>
            <a:pPr lvl="2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Curriculum</a:t>
            </a:r>
          </a:p>
          <a:p>
            <a:pPr lvl="2"/>
            <a:r>
              <a:rPr lang="en-US" dirty="0" smtClean="0"/>
              <a:t>COR</a:t>
            </a:r>
          </a:p>
          <a:p>
            <a:pPr lvl="2"/>
            <a:r>
              <a:rPr lang="en-US" dirty="0" smtClean="0"/>
              <a:t>4-year reviews/modifications</a:t>
            </a:r>
          </a:p>
          <a:p>
            <a:r>
              <a:rPr lang="en-US" dirty="0" smtClean="0"/>
              <a:t>Build pathways</a:t>
            </a:r>
          </a:p>
          <a:p>
            <a:r>
              <a:rPr lang="en-US" dirty="0" smtClean="0"/>
              <a:t>Build credit courses</a:t>
            </a:r>
          </a:p>
          <a:p>
            <a:r>
              <a:rPr lang="en-US" dirty="0" smtClean="0"/>
              <a:t>Articulation</a:t>
            </a:r>
          </a:p>
          <a:p>
            <a:r>
              <a:rPr lang="en-US" dirty="0" smtClean="0"/>
              <a:t>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9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Starting Mirrored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 faculty initiated</a:t>
            </a:r>
          </a:p>
          <a:p>
            <a:r>
              <a:rPr lang="en-US" dirty="0" smtClean="0"/>
              <a:t>Labor market data</a:t>
            </a:r>
          </a:p>
          <a:p>
            <a:r>
              <a:rPr lang="en-US" dirty="0" smtClean="0"/>
              <a:t>Gaps in noncredit pathways</a:t>
            </a:r>
          </a:p>
          <a:p>
            <a:r>
              <a:rPr lang="en-US" dirty="0" smtClean="0"/>
              <a:t>Guided pathways</a:t>
            </a:r>
          </a:p>
          <a:p>
            <a:r>
              <a:rPr lang="en-US" dirty="0" smtClean="0"/>
              <a:t>Support credit programs</a:t>
            </a:r>
          </a:p>
          <a:p>
            <a:r>
              <a:rPr lang="en-US" dirty="0" smtClean="0"/>
              <a:t>CDCP vs stand-alone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5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Outreach</a:t>
            </a:r>
          </a:p>
          <a:p>
            <a:pPr lvl="1"/>
            <a:r>
              <a:rPr lang="en-US" dirty="0" smtClean="0"/>
              <a:t>Support Services</a:t>
            </a:r>
          </a:p>
          <a:p>
            <a:pPr lvl="1"/>
            <a:r>
              <a:rPr lang="en-US" dirty="0" smtClean="0"/>
              <a:t>Follow up</a:t>
            </a:r>
          </a:p>
          <a:p>
            <a:pPr lvl="1"/>
            <a:r>
              <a:rPr lang="en-US" dirty="0" smtClean="0"/>
              <a:t>Course/Program completion</a:t>
            </a:r>
          </a:p>
          <a:p>
            <a:r>
              <a:rPr lang="en-US" dirty="0" smtClean="0"/>
              <a:t>Faculty</a:t>
            </a:r>
          </a:p>
          <a:p>
            <a:pPr lvl="1"/>
            <a:r>
              <a:rPr lang="en-US" dirty="0" smtClean="0"/>
              <a:t>Knowledge of mirrored courses and that they are teaching one</a:t>
            </a:r>
          </a:p>
          <a:p>
            <a:pPr lvl="1"/>
            <a:r>
              <a:rPr lang="en-US" dirty="0" smtClean="0"/>
              <a:t>Attendance</a:t>
            </a:r>
          </a:p>
          <a:p>
            <a:pPr lvl="1"/>
            <a:r>
              <a:rPr lang="en-US" dirty="0" smtClean="0"/>
              <a:t>Grades</a:t>
            </a:r>
          </a:p>
          <a:p>
            <a:pPr lvl="1"/>
            <a:r>
              <a:rPr lang="en-US" dirty="0" smtClean="0"/>
              <a:t>Communication</a:t>
            </a:r>
          </a:p>
          <a:p>
            <a:r>
              <a:rPr lang="en-US" dirty="0" smtClean="0"/>
              <a:t>Curriculum</a:t>
            </a:r>
          </a:p>
          <a:p>
            <a:r>
              <a:rPr lang="en-US" dirty="0" smtClean="0"/>
              <a:t>Articulation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42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4790</TotalTime>
  <Words>371</Words>
  <Application>Microsoft Office PowerPoint</Application>
  <PresentationFormat>On-screen Show (4:3)</PresentationFormat>
  <Paragraphs>129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Mirrored Courses  Dr. Tami L. Pearson Lorena Velazquez March 2, 2018</vt:lpstr>
      <vt:lpstr>Goals for Today</vt:lpstr>
      <vt:lpstr>What are Mirrored Courses?</vt:lpstr>
      <vt:lpstr>How Does it Work?</vt:lpstr>
      <vt:lpstr>Why Take Mirrored Courses?</vt:lpstr>
      <vt:lpstr>Counseling Services</vt:lpstr>
      <vt:lpstr>Why Do Mirrored Courses?</vt:lpstr>
      <vt:lpstr>Starting Mirrored Courses</vt:lpstr>
      <vt:lpstr>Challenges</vt:lpstr>
      <vt:lpstr>PowerPoint Presentation</vt:lpstr>
      <vt:lpstr>Opportunities</vt:lpstr>
      <vt:lpstr>Mt. SAC Mirrored Program</vt:lpstr>
      <vt:lpstr>Mt. SAC Mirrored - Fall</vt:lpstr>
      <vt:lpstr>What Are We Doing? Where Are We Headed?</vt:lpstr>
      <vt:lpstr>Questions</vt:lpstr>
      <vt:lpstr>Thank You!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Mai, Uyen</dc:creator>
  <cp:lastModifiedBy>Pearson, Tami L.</cp:lastModifiedBy>
  <cp:revision>141</cp:revision>
  <cp:lastPrinted>2017-11-29T21:18:28Z</cp:lastPrinted>
  <dcterms:created xsi:type="dcterms:W3CDTF">2017-04-26T23:53:16Z</dcterms:created>
  <dcterms:modified xsi:type="dcterms:W3CDTF">2018-04-23T16:56:54Z</dcterms:modified>
</cp:coreProperties>
</file>