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540" r:id="rId3"/>
    <p:sldId id="265" r:id="rId4"/>
    <p:sldId id="262" r:id="rId5"/>
    <p:sldId id="263" r:id="rId6"/>
    <p:sldId id="264" r:id="rId7"/>
    <p:sldId id="266" r:id="rId8"/>
    <p:sldId id="268" r:id="rId9"/>
    <p:sldId id="269" r:id="rId10"/>
    <p:sldId id="545" r:id="rId11"/>
    <p:sldId id="270" r:id="rId12"/>
    <p:sldId id="546" r:id="rId13"/>
    <p:sldId id="272" r:id="rId14"/>
    <p:sldId id="267" r:id="rId15"/>
    <p:sldId id="301" r:id="rId16"/>
    <p:sldId id="538" r:id="rId17"/>
    <p:sldId id="54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3EBFD6"/>
    <a:srgbClr val="EA831C"/>
    <a:srgbClr val="E16C1C"/>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4"/>
    <p:restoredTop sz="91588"/>
  </p:normalViewPr>
  <p:slideViewPr>
    <p:cSldViewPr snapToGrid="0" snapToObjects="1">
      <p:cViewPr varScale="1">
        <p:scale>
          <a:sx n="64" d="100"/>
          <a:sy n="64" d="100"/>
        </p:scale>
        <p:origin x="1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6FB42-9FF2-F240-9C7D-4FAF0518E97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EE17BB8B-ECE3-E749-8234-46D34E1D6B86}">
      <dgm:prSet/>
      <dgm:spPr/>
      <dgm:t>
        <a:bodyPr/>
        <a:lstStyle/>
        <a:p>
          <a:r>
            <a:rPr lang="en-US" b="0" i="0" dirty="0"/>
            <a:t>Career Development and College Prep (CDCP) – the name says it all</a:t>
          </a:r>
          <a:endParaRPr lang="en-US" dirty="0"/>
        </a:p>
      </dgm:t>
    </dgm:pt>
    <dgm:pt modelId="{9BC26274-3CA8-784F-B31B-5AFB4812CC69}" type="parTrans" cxnId="{1ED27AAB-08AB-FC4E-B711-FFC86064CDCA}">
      <dgm:prSet/>
      <dgm:spPr/>
      <dgm:t>
        <a:bodyPr/>
        <a:lstStyle/>
        <a:p>
          <a:endParaRPr lang="en-US"/>
        </a:p>
      </dgm:t>
    </dgm:pt>
    <dgm:pt modelId="{391476FB-3E8E-8541-BA69-8EBD27DDAC3B}" type="sibTrans" cxnId="{1ED27AAB-08AB-FC4E-B711-FFC86064CDCA}">
      <dgm:prSet/>
      <dgm:spPr/>
      <dgm:t>
        <a:bodyPr/>
        <a:lstStyle/>
        <a:p>
          <a:endParaRPr lang="en-US"/>
        </a:p>
      </dgm:t>
    </dgm:pt>
    <dgm:pt modelId="{426CDEB3-E2B6-5049-A68F-52D7530D3D66}">
      <dgm:prSet/>
      <dgm:spPr/>
      <dgm:t>
        <a:bodyPr/>
        <a:lstStyle/>
        <a:p>
          <a:r>
            <a:rPr lang="en-US" b="0" i="0" dirty="0"/>
            <a:t>A noncredit CDCP certificate is an official state certificate </a:t>
          </a:r>
          <a:endParaRPr lang="en-US" dirty="0"/>
        </a:p>
      </dgm:t>
    </dgm:pt>
    <dgm:pt modelId="{E3C116CB-5DEE-1E44-9707-BE40A7466093}" type="parTrans" cxnId="{ED6613D7-9F5B-514B-BD4E-6EA9D0F6080B}">
      <dgm:prSet/>
      <dgm:spPr/>
      <dgm:t>
        <a:bodyPr/>
        <a:lstStyle/>
        <a:p>
          <a:endParaRPr lang="en-US"/>
        </a:p>
      </dgm:t>
    </dgm:pt>
    <dgm:pt modelId="{F40C253F-184C-554D-A54C-F1D681CD56B1}" type="sibTrans" cxnId="{ED6613D7-9F5B-514B-BD4E-6EA9D0F6080B}">
      <dgm:prSet/>
      <dgm:spPr/>
      <dgm:t>
        <a:bodyPr/>
        <a:lstStyle/>
        <a:p>
          <a:endParaRPr lang="en-US"/>
        </a:p>
      </dgm:t>
    </dgm:pt>
    <dgm:pt modelId="{355BE72F-8313-C543-B686-8FA6F1F28031}">
      <dgm:prSet/>
      <dgm:spPr/>
      <dgm:t>
        <a:bodyPr/>
        <a:lstStyle/>
        <a:p>
          <a:r>
            <a:rPr lang="en-US" b="0" i="0"/>
            <a:t>Noncredit students and programs have official college transcripts</a:t>
          </a:r>
          <a:endParaRPr lang="en-US"/>
        </a:p>
      </dgm:t>
    </dgm:pt>
    <dgm:pt modelId="{429D71B7-DD3A-3948-BD4B-BAE210708D92}" type="parTrans" cxnId="{34E31291-59A0-9148-8024-C0F594799A48}">
      <dgm:prSet/>
      <dgm:spPr/>
      <dgm:t>
        <a:bodyPr/>
        <a:lstStyle/>
        <a:p>
          <a:endParaRPr lang="en-US"/>
        </a:p>
      </dgm:t>
    </dgm:pt>
    <dgm:pt modelId="{0945F6A6-9446-BF42-9152-01E79C27649A}" type="sibTrans" cxnId="{34E31291-59A0-9148-8024-C0F594799A48}">
      <dgm:prSet/>
      <dgm:spPr/>
      <dgm:t>
        <a:bodyPr/>
        <a:lstStyle/>
        <a:p>
          <a:endParaRPr lang="en-US"/>
        </a:p>
      </dgm:t>
    </dgm:pt>
    <dgm:pt modelId="{DB19585B-37F1-E342-8389-2A7C3723256A}">
      <dgm:prSet/>
      <dgm:spPr/>
      <dgm:t>
        <a:bodyPr/>
        <a:lstStyle/>
        <a:p>
          <a:r>
            <a:rPr lang="en-US" b="0" i="0" dirty="0"/>
            <a:t>Noncredit students really do develop noncredit student educational plans (NSEP)</a:t>
          </a:r>
          <a:endParaRPr lang="en-US" dirty="0"/>
        </a:p>
      </dgm:t>
    </dgm:pt>
    <dgm:pt modelId="{3EB75E9C-57EF-B249-9329-2B98848F94D0}" type="parTrans" cxnId="{B6F647B7-2BAA-3F42-A877-B3E855812183}">
      <dgm:prSet/>
      <dgm:spPr/>
      <dgm:t>
        <a:bodyPr/>
        <a:lstStyle/>
        <a:p>
          <a:endParaRPr lang="en-US"/>
        </a:p>
      </dgm:t>
    </dgm:pt>
    <dgm:pt modelId="{88BF64D3-FC2B-BF44-A000-DCE1ADE03E9D}" type="sibTrans" cxnId="{B6F647B7-2BAA-3F42-A877-B3E855812183}">
      <dgm:prSet/>
      <dgm:spPr/>
      <dgm:t>
        <a:bodyPr/>
        <a:lstStyle/>
        <a:p>
          <a:endParaRPr lang="en-US"/>
        </a:p>
      </dgm:t>
    </dgm:pt>
    <dgm:pt modelId="{D0CF445E-70F1-7045-B0ED-8991E110B738}">
      <dgm:prSet/>
      <dgm:spPr/>
      <dgm:t>
        <a:bodyPr/>
        <a:lstStyle/>
        <a:p>
          <a:r>
            <a:rPr lang="en-US" b="0" i="0" dirty="0"/>
            <a:t>Students can earn college units in articulated noncredit mirrored courses</a:t>
          </a:r>
          <a:endParaRPr lang="en-US" dirty="0"/>
        </a:p>
      </dgm:t>
    </dgm:pt>
    <dgm:pt modelId="{D4DC1D83-7ED9-2C4F-A590-8755F5C7F99B}" type="parTrans" cxnId="{2D06B81C-6768-0348-882A-39C2362F203E}">
      <dgm:prSet/>
      <dgm:spPr/>
      <dgm:t>
        <a:bodyPr/>
        <a:lstStyle/>
        <a:p>
          <a:endParaRPr lang="en-US"/>
        </a:p>
      </dgm:t>
    </dgm:pt>
    <dgm:pt modelId="{88E0246B-F91C-4D45-9E7F-AA48E48C6442}" type="sibTrans" cxnId="{2D06B81C-6768-0348-882A-39C2362F203E}">
      <dgm:prSet/>
      <dgm:spPr/>
      <dgm:t>
        <a:bodyPr/>
        <a:lstStyle/>
        <a:p>
          <a:endParaRPr lang="en-US"/>
        </a:p>
      </dgm:t>
    </dgm:pt>
    <dgm:pt modelId="{5398D2D6-F745-9E4A-A88A-B81C33642307}">
      <dgm:prSet/>
      <dgm:spPr/>
      <dgm:t>
        <a:bodyPr/>
        <a:lstStyle/>
        <a:p>
          <a:r>
            <a:rPr lang="en-US" b="0" i="0" dirty="0"/>
            <a:t>Noncredit is the gateway for undocumented students who otherwise will have no opportunity to take credit courses (SB554/NC special admit, SB68/residency)</a:t>
          </a:r>
          <a:endParaRPr lang="en-US" dirty="0"/>
        </a:p>
      </dgm:t>
    </dgm:pt>
    <dgm:pt modelId="{84D648F8-7581-FA49-B50F-183D61C5FE12}" type="parTrans" cxnId="{30EC30A8-734D-2D48-AEA9-9C58E607156F}">
      <dgm:prSet/>
      <dgm:spPr/>
      <dgm:t>
        <a:bodyPr/>
        <a:lstStyle/>
        <a:p>
          <a:endParaRPr lang="en-US"/>
        </a:p>
      </dgm:t>
    </dgm:pt>
    <dgm:pt modelId="{2600319F-917A-B945-816A-0B67B26907EE}" type="sibTrans" cxnId="{30EC30A8-734D-2D48-AEA9-9C58E607156F}">
      <dgm:prSet/>
      <dgm:spPr/>
      <dgm:t>
        <a:bodyPr/>
        <a:lstStyle/>
        <a:p>
          <a:endParaRPr lang="en-US"/>
        </a:p>
      </dgm:t>
    </dgm:pt>
    <dgm:pt modelId="{1E2449DF-E376-684A-A952-2575F7B3C3D6}">
      <dgm:prSet/>
      <dgm:spPr/>
      <dgm:t>
        <a:bodyPr/>
        <a:lstStyle/>
        <a:p>
          <a:r>
            <a:rPr lang="en-US" b="0" i="0" dirty="0"/>
            <a:t>Wrap-around services, i.e., America’s Job Center’s of California (AJCC), CalWORKs, Dreamers</a:t>
          </a:r>
          <a:endParaRPr lang="en-US" dirty="0"/>
        </a:p>
      </dgm:t>
    </dgm:pt>
    <dgm:pt modelId="{909AE61D-E643-294D-B458-5F1135E63C27}" type="parTrans" cxnId="{2888BBCA-EDAC-8545-93F6-E6ECC67A5101}">
      <dgm:prSet/>
      <dgm:spPr/>
      <dgm:t>
        <a:bodyPr/>
        <a:lstStyle/>
        <a:p>
          <a:endParaRPr lang="en-US"/>
        </a:p>
      </dgm:t>
    </dgm:pt>
    <dgm:pt modelId="{B36E1037-084C-9C40-BE8D-E799147AD37E}" type="sibTrans" cxnId="{2888BBCA-EDAC-8545-93F6-E6ECC67A5101}">
      <dgm:prSet/>
      <dgm:spPr/>
      <dgm:t>
        <a:bodyPr/>
        <a:lstStyle/>
        <a:p>
          <a:endParaRPr lang="en-US"/>
        </a:p>
      </dgm:t>
    </dgm:pt>
    <dgm:pt modelId="{277B5748-24B7-7945-80D2-39DDA50F988D}" type="pres">
      <dgm:prSet presAssocID="{2356FB42-9FF2-F240-9C7D-4FAF0518E97A}" presName="linear" presStyleCnt="0">
        <dgm:presLayoutVars>
          <dgm:dir/>
          <dgm:resizeHandles val="exact"/>
        </dgm:presLayoutVars>
      </dgm:prSet>
      <dgm:spPr/>
      <dgm:t>
        <a:bodyPr/>
        <a:lstStyle/>
        <a:p>
          <a:endParaRPr lang="en-US"/>
        </a:p>
      </dgm:t>
    </dgm:pt>
    <dgm:pt modelId="{B8E311ED-305F-D942-80BA-DDD1C9AED14E}" type="pres">
      <dgm:prSet presAssocID="{EE17BB8B-ECE3-E749-8234-46D34E1D6B86}" presName="comp" presStyleCnt="0"/>
      <dgm:spPr/>
    </dgm:pt>
    <dgm:pt modelId="{46258DCE-B3ED-284C-AE1D-78B7160D9D91}" type="pres">
      <dgm:prSet presAssocID="{EE17BB8B-ECE3-E749-8234-46D34E1D6B86}" presName="box" presStyleLbl="node1" presStyleIdx="0" presStyleCnt="7" custScaleY="103448" custLinFactNeighborY="1207"/>
      <dgm:spPr/>
      <dgm:t>
        <a:bodyPr/>
        <a:lstStyle/>
        <a:p>
          <a:endParaRPr lang="en-US"/>
        </a:p>
      </dgm:t>
    </dgm:pt>
    <dgm:pt modelId="{E94F5351-77A7-FF40-AEB1-BC0F83A97429}" type="pres">
      <dgm:prSet presAssocID="{EE17BB8B-ECE3-E749-8234-46D34E1D6B86}" presName="img" presStyleLbl="fgImgPlace1" presStyleIdx="0" presStyleCnt="7"/>
      <dgm:spPr>
        <a:solidFill>
          <a:schemeClr val="bg1"/>
        </a:solidFill>
      </dgm:spPr>
    </dgm:pt>
    <dgm:pt modelId="{D01619A2-4A07-334C-9F84-345E561F2BB4}" type="pres">
      <dgm:prSet presAssocID="{EE17BB8B-ECE3-E749-8234-46D34E1D6B86}" presName="text" presStyleLbl="node1" presStyleIdx="0" presStyleCnt="7">
        <dgm:presLayoutVars>
          <dgm:bulletEnabled val="1"/>
        </dgm:presLayoutVars>
      </dgm:prSet>
      <dgm:spPr/>
      <dgm:t>
        <a:bodyPr/>
        <a:lstStyle/>
        <a:p>
          <a:endParaRPr lang="en-US"/>
        </a:p>
      </dgm:t>
    </dgm:pt>
    <dgm:pt modelId="{81AE3F58-E7F8-CD4E-88BB-B8D2A889528E}" type="pres">
      <dgm:prSet presAssocID="{391476FB-3E8E-8541-BA69-8EBD27DDAC3B}" presName="spacer" presStyleCnt="0"/>
      <dgm:spPr/>
    </dgm:pt>
    <dgm:pt modelId="{E2E22AD7-0C6B-1844-8B35-1B173DF53871}" type="pres">
      <dgm:prSet presAssocID="{426CDEB3-E2B6-5049-A68F-52D7530D3D66}" presName="comp" presStyleCnt="0"/>
      <dgm:spPr/>
    </dgm:pt>
    <dgm:pt modelId="{9EADF1F0-D6CD-284C-A763-563A8560AB46}" type="pres">
      <dgm:prSet presAssocID="{426CDEB3-E2B6-5049-A68F-52D7530D3D66}" presName="box" presStyleLbl="node1" presStyleIdx="1" presStyleCnt="7"/>
      <dgm:spPr/>
      <dgm:t>
        <a:bodyPr/>
        <a:lstStyle/>
        <a:p>
          <a:endParaRPr lang="en-US"/>
        </a:p>
      </dgm:t>
    </dgm:pt>
    <dgm:pt modelId="{B2E0CDA5-84CE-4340-BBD4-0A8401EDB9C8}" type="pres">
      <dgm:prSet presAssocID="{426CDEB3-E2B6-5049-A68F-52D7530D3D66}" presName="img" presStyleLbl="fgImgPlace1" presStyleIdx="1" presStyleCnt="7"/>
      <dgm:spPr>
        <a:solidFill>
          <a:schemeClr val="bg1"/>
        </a:solidFill>
      </dgm:spPr>
    </dgm:pt>
    <dgm:pt modelId="{639465AD-A2C0-3F4B-AE44-1826C76DA4DF}" type="pres">
      <dgm:prSet presAssocID="{426CDEB3-E2B6-5049-A68F-52D7530D3D66}" presName="text" presStyleLbl="node1" presStyleIdx="1" presStyleCnt="7">
        <dgm:presLayoutVars>
          <dgm:bulletEnabled val="1"/>
        </dgm:presLayoutVars>
      </dgm:prSet>
      <dgm:spPr/>
      <dgm:t>
        <a:bodyPr/>
        <a:lstStyle/>
        <a:p>
          <a:endParaRPr lang="en-US"/>
        </a:p>
      </dgm:t>
    </dgm:pt>
    <dgm:pt modelId="{C6833940-61CC-DF47-A8A0-34C4CFABCC41}" type="pres">
      <dgm:prSet presAssocID="{F40C253F-184C-554D-A54C-F1D681CD56B1}" presName="spacer" presStyleCnt="0"/>
      <dgm:spPr/>
    </dgm:pt>
    <dgm:pt modelId="{23796623-9B91-7145-8FA8-8EAE9A310935}" type="pres">
      <dgm:prSet presAssocID="{355BE72F-8313-C543-B686-8FA6F1F28031}" presName="comp" presStyleCnt="0"/>
      <dgm:spPr/>
    </dgm:pt>
    <dgm:pt modelId="{2C54F781-71B6-2E43-8A1F-6E47DBDA8CBF}" type="pres">
      <dgm:prSet presAssocID="{355BE72F-8313-C543-B686-8FA6F1F28031}" presName="box" presStyleLbl="node1" presStyleIdx="2" presStyleCnt="7"/>
      <dgm:spPr/>
      <dgm:t>
        <a:bodyPr/>
        <a:lstStyle/>
        <a:p>
          <a:endParaRPr lang="en-US"/>
        </a:p>
      </dgm:t>
    </dgm:pt>
    <dgm:pt modelId="{9EF26A30-659A-5448-9789-F076B7DBC4F1}" type="pres">
      <dgm:prSet presAssocID="{355BE72F-8313-C543-B686-8FA6F1F28031}" presName="img" presStyleLbl="fgImgPlace1" presStyleIdx="2" presStyleCnt="7"/>
      <dgm:spPr>
        <a:solidFill>
          <a:schemeClr val="bg1"/>
        </a:solidFill>
      </dgm:spPr>
    </dgm:pt>
    <dgm:pt modelId="{0761FAEC-0C5E-0244-A933-36D0F026F5F0}" type="pres">
      <dgm:prSet presAssocID="{355BE72F-8313-C543-B686-8FA6F1F28031}" presName="text" presStyleLbl="node1" presStyleIdx="2" presStyleCnt="7">
        <dgm:presLayoutVars>
          <dgm:bulletEnabled val="1"/>
        </dgm:presLayoutVars>
      </dgm:prSet>
      <dgm:spPr/>
      <dgm:t>
        <a:bodyPr/>
        <a:lstStyle/>
        <a:p>
          <a:endParaRPr lang="en-US"/>
        </a:p>
      </dgm:t>
    </dgm:pt>
    <dgm:pt modelId="{58E6D601-258B-3D47-9BA9-D73E95E93990}" type="pres">
      <dgm:prSet presAssocID="{0945F6A6-9446-BF42-9152-01E79C27649A}" presName="spacer" presStyleCnt="0"/>
      <dgm:spPr/>
    </dgm:pt>
    <dgm:pt modelId="{6363E4E4-51CE-B644-910D-9BA3B5637F7F}" type="pres">
      <dgm:prSet presAssocID="{DB19585B-37F1-E342-8389-2A7C3723256A}" presName="comp" presStyleCnt="0"/>
      <dgm:spPr/>
    </dgm:pt>
    <dgm:pt modelId="{7D04CBB4-38B9-D047-BD90-EF4972549AAC}" type="pres">
      <dgm:prSet presAssocID="{DB19585B-37F1-E342-8389-2A7C3723256A}" presName="box" presStyleLbl="node1" presStyleIdx="3" presStyleCnt="7"/>
      <dgm:spPr/>
      <dgm:t>
        <a:bodyPr/>
        <a:lstStyle/>
        <a:p>
          <a:endParaRPr lang="en-US"/>
        </a:p>
      </dgm:t>
    </dgm:pt>
    <dgm:pt modelId="{B498B73F-17B4-934A-86B2-FE1D52E1BFB4}" type="pres">
      <dgm:prSet presAssocID="{DB19585B-37F1-E342-8389-2A7C3723256A}" presName="img" presStyleLbl="fgImgPlace1" presStyleIdx="3" presStyleCnt="7"/>
      <dgm:spPr>
        <a:solidFill>
          <a:schemeClr val="bg1"/>
        </a:solidFill>
      </dgm:spPr>
    </dgm:pt>
    <dgm:pt modelId="{26D86B66-D8D1-7C4A-BE88-72FDA105B8FA}" type="pres">
      <dgm:prSet presAssocID="{DB19585B-37F1-E342-8389-2A7C3723256A}" presName="text" presStyleLbl="node1" presStyleIdx="3" presStyleCnt="7">
        <dgm:presLayoutVars>
          <dgm:bulletEnabled val="1"/>
        </dgm:presLayoutVars>
      </dgm:prSet>
      <dgm:spPr/>
      <dgm:t>
        <a:bodyPr/>
        <a:lstStyle/>
        <a:p>
          <a:endParaRPr lang="en-US"/>
        </a:p>
      </dgm:t>
    </dgm:pt>
    <dgm:pt modelId="{B53CDD75-5C95-874E-B22E-AD1D341BF00D}" type="pres">
      <dgm:prSet presAssocID="{88BF64D3-FC2B-BF44-A000-DCE1ADE03E9D}" presName="spacer" presStyleCnt="0"/>
      <dgm:spPr/>
    </dgm:pt>
    <dgm:pt modelId="{4558D9FD-DC3B-CA47-AACA-41BFD13E81C1}" type="pres">
      <dgm:prSet presAssocID="{D0CF445E-70F1-7045-B0ED-8991E110B738}" presName="comp" presStyleCnt="0"/>
      <dgm:spPr/>
    </dgm:pt>
    <dgm:pt modelId="{2DA77270-4282-BA4C-ACC2-6D3E5D182416}" type="pres">
      <dgm:prSet presAssocID="{D0CF445E-70F1-7045-B0ED-8991E110B738}" presName="box" presStyleLbl="node1" presStyleIdx="4" presStyleCnt="7"/>
      <dgm:spPr/>
      <dgm:t>
        <a:bodyPr/>
        <a:lstStyle/>
        <a:p>
          <a:endParaRPr lang="en-US"/>
        </a:p>
      </dgm:t>
    </dgm:pt>
    <dgm:pt modelId="{6F1A2705-8957-6E47-86FD-7A43D68BCE66}" type="pres">
      <dgm:prSet presAssocID="{D0CF445E-70F1-7045-B0ED-8991E110B738}" presName="img" presStyleLbl="fgImgPlace1" presStyleIdx="4" presStyleCnt="7"/>
      <dgm:spPr>
        <a:solidFill>
          <a:schemeClr val="bg1"/>
        </a:solidFill>
      </dgm:spPr>
    </dgm:pt>
    <dgm:pt modelId="{0B1B1D12-7685-DE47-A0B3-1E85F8758978}" type="pres">
      <dgm:prSet presAssocID="{D0CF445E-70F1-7045-B0ED-8991E110B738}" presName="text" presStyleLbl="node1" presStyleIdx="4" presStyleCnt="7">
        <dgm:presLayoutVars>
          <dgm:bulletEnabled val="1"/>
        </dgm:presLayoutVars>
      </dgm:prSet>
      <dgm:spPr/>
      <dgm:t>
        <a:bodyPr/>
        <a:lstStyle/>
        <a:p>
          <a:endParaRPr lang="en-US"/>
        </a:p>
      </dgm:t>
    </dgm:pt>
    <dgm:pt modelId="{0331E456-6163-A940-B5B8-D34EF2433F06}" type="pres">
      <dgm:prSet presAssocID="{88E0246B-F91C-4D45-9E7F-AA48E48C6442}" presName="spacer" presStyleCnt="0"/>
      <dgm:spPr/>
    </dgm:pt>
    <dgm:pt modelId="{F83E6A2F-1A66-B847-9989-A70CBF9938AE}" type="pres">
      <dgm:prSet presAssocID="{5398D2D6-F745-9E4A-A88A-B81C33642307}" presName="comp" presStyleCnt="0"/>
      <dgm:spPr/>
    </dgm:pt>
    <dgm:pt modelId="{FC618BA5-7A40-B140-88F7-F375B39BD313}" type="pres">
      <dgm:prSet presAssocID="{5398D2D6-F745-9E4A-A88A-B81C33642307}" presName="box" presStyleLbl="node1" presStyleIdx="5" presStyleCnt="7"/>
      <dgm:spPr/>
      <dgm:t>
        <a:bodyPr/>
        <a:lstStyle/>
        <a:p>
          <a:endParaRPr lang="en-US"/>
        </a:p>
      </dgm:t>
    </dgm:pt>
    <dgm:pt modelId="{3263C8A7-3174-9D44-BAFD-2A44E178E856}" type="pres">
      <dgm:prSet presAssocID="{5398D2D6-F745-9E4A-A88A-B81C33642307}" presName="img" presStyleLbl="fgImgPlace1" presStyleIdx="5" presStyleCnt="7"/>
      <dgm:spPr>
        <a:solidFill>
          <a:schemeClr val="bg1"/>
        </a:solidFill>
      </dgm:spPr>
    </dgm:pt>
    <dgm:pt modelId="{116CE067-EA87-B141-98EB-A517D72287E9}" type="pres">
      <dgm:prSet presAssocID="{5398D2D6-F745-9E4A-A88A-B81C33642307}" presName="text" presStyleLbl="node1" presStyleIdx="5" presStyleCnt="7">
        <dgm:presLayoutVars>
          <dgm:bulletEnabled val="1"/>
        </dgm:presLayoutVars>
      </dgm:prSet>
      <dgm:spPr/>
      <dgm:t>
        <a:bodyPr/>
        <a:lstStyle/>
        <a:p>
          <a:endParaRPr lang="en-US"/>
        </a:p>
      </dgm:t>
    </dgm:pt>
    <dgm:pt modelId="{B1A12490-055F-6D4E-A0DE-22C61A9AAF89}" type="pres">
      <dgm:prSet presAssocID="{2600319F-917A-B945-816A-0B67B26907EE}" presName="spacer" presStyleCnt="0"/>
      <dgm:spPr/>
    </dgm:pt>
    <dgm:pt modelId="{846C2232-42D1-9141-9005-6F953CCD382F}" type="pres">
      <dgm:prSet presAssocID="{1E2449DF-E376-684A-A952-2575F7B3C3D6}" presName="comp" presStyleCnt="0"/>
      <dgm:spPr/>
    </dgm:pt>
    <dgm:pt modelId="{6B6DC9C1-1932-0F40-BFC0-11CA3F3FA20C}" type="pres">
      <dgm:prSet presAssocID="{1E2449DF-E376-684A-A952-2575F7B3C3D6}" presName="box" presStyleLbl="node1" presStyleIdx="6" presStyleCnt="7" custLinFactNeighborX="119" custLinFactNeighborY="-833"/>
      <dgm:spPr/>
      <dgm:t>
        <a:bodyPr/>
        <a:lstStyle/>
        <a:p>
          <a:endParaRPr lang="en-US"/>
        </a:p>
      </dgm:t>
    </dgm:pt>
    <dgm:pt modelId="{49FA6E2D-F1D1-8A47-A85B-04A57994CAE3}" type="pres">
      <dgm:prSet presAssocID="{1E2449DF-E376-684A-A952-2575F7B3C3D6}" presName="img" presStyleLbl="fgImgPlace1" presStyleIdx="6" presStyleCnt="7"/>
      <dgm:spPr>
        <a:solidFill>
          <a:schemeClr val="bg1"/>
        </a:solidFill>
      </dgm:spPr>
    </dgm:pt>
    <dgm:pt modelId="{9AE57FBA-BECA-A74C-AEB9-95BF00CF18A9}" type="pres">
      <dgm:prSet presAssocID="{1E2449DF-E376-684A-A952-2575F7B3C3D6}" presName="text" presStyleLbl="node1" presStyleIdx="6" presStyleCnt="7">
        <dgm:presLayoutVars>
          <dgm:bulletEnabled val="1"/>
        </dgm:presLayoutVars>
      </dgm:prSet>
      <dgm:spPr/>
      <dgm:t>
        <a:bodyPr/>
        <a:lstStyle/>
        <a:p>
          <a:endParaRPr lang="en-US"/>
        </a:p>
      </dgm:t>
    </dgm:pt>
  </dgm:ptLst>
  <dgm:cxnLst>
    <dgm:cxn modelId="{F14841A5-3CE0-D045-82A1-9ED3A4D772CE}" type="presOf" srcId="{D0CF445E-70F1-7045-B0ED-8991E110B738}" destId="{2DA77270-4282-BA4C-ACC2-6D3E5D182416}" srcOrd="0" destOrd="0" presId="urn:microsoft.com/office/officeart/2005/8/layout/vList4"/>
    <dgm:cxn modelId="{2D06B81C-6768-0348-882A-39C2362F203E}" srcId="{2356FB42-9FF2-F240-9C7D-4FAF0518E97A}" destId="{D0CF445E-70F1-7045-B0ED-8991E110B738}" srcOrd="4" destOrd="0" parTransId="{D4DC1D83-7ED9-2C4F-A590-8755F5C7F99B}" sibTransId="{88E0246B-F91C-4D45-9E7F-AA48E48C6442}"/>
    <dgm:cxn modelId="{9201C865-DB29-AE40-9EB9-6BF9A481E253}" type="presOf" srcId="{5398D2D6-F745-9E4A-A88A-B81C33642307}" destId="{FC618BA5-7A40-B140-88F7-F375B39BD313}" srcOrd="0" destOrd="0" presId="urn:microsoft.com/office/officeart/2005/8/layout/vList4"/>
    <dgm:cxn modelId="{D44DFA35-728A-DF48-9CD6-85F3FA506163}" type="presOf" srcId="{5398D2D6-F745-9E4A-A88A-B81C33642307}" destId="{116CE067-EA87-B141-98EB-A517D72287E9}" srcOrd="1" destOrd="0" presId="urn:microsoft.com/office/officeart/2005/8/layout/vList4"/>
    <dgm:cxn modelId="{D329233C-DF14-BF47-9CFC-7B3B2FE865DF}" type="presOf" srcId="{426CDEB3-E2B6-5049-A68F-52D7530D3D66}" destId="{639465AD-A2C0-3F4B-AE44-1826C76DA4DF}" srcOrd="1" destOrd="0" presId="urn:microsoft.com/office/officeart/2005/8/layout/vList4"/>
    <dgm:cxn modelId="{D5FB689B-1819-994B-9FA4-ED6B2E6BF978}" type="presOf" srcId="{355BE72F-8313-C543-B686-8FA6F1F28031}" destId="{0761FAEC-0C5E-0244-A933-36D0F026F5F0}" srcOrd="1" destOrd="0" presId="urn:microsoft.com/office/officeart/2005/8/layout/vList4"/>
    <dgm:cxn modelId="{890831FC-636C-964E-8210-9CFC2600B0D0}" type="presOf" srcId="{DB19585B-37F1-E342-8389-2A7C3723256A}" destId="{7D04CBB4-38B9-D047-BD90-EF4972549AAC}" srcOrd="0" destOrd="0" presId="urn:microsoft.com/office/officeart/2005/8/layout/vList4"/>
    <dgm:cxn modelId="{34E31291-59A0-9148-8024-C0F594799A48}" srcId="{2356FB42-9FF2-F240-9C7D-4FAF0518E97A}" destId="{355BE72F-8313-C543-B686-8FA6F1F28031}" srcOrd="2" destOrd="0" parTransId="{429D71B7-DD3A-3948-BD4B-BAE210708D92}" sibTransId="{0945F6A6-9446-BF42-9152-01E79C27649A}"/>
    <dgm:cxn modelId="{B6F647B7-2BAA-3F42-A877-B3E855812183}" srcId="{2356FB42-9FF2-F240-9C7D-4FAF0518E97A}" destId="{DB19585B-37F1-E342-8389-2A7C3723256A}" srcOrd="3" destOrd="0" parTransId="{3EB75E9C-57EF-B249-9329-2B98848F94D0}" sibTransId="{88BF64D3-FC2B-BF44-A000-DCE1ADE03E9D}"/>
    <dgm:cxn modelId="{AA2FE08B-F46B-A241-A744-1EF8BE1D67FC}" type="presOf" srcId="{2356FB42-9FF2-F240-9C7D-4FAF0518E97A}" destId="{277B5748-24B7-7945-80D2-39DDA50F988D}" srcOrd="0" destOrd="0" presId="urn:microsoft.com/office/officeart/2005/8/layout/vList4"/>
    <dgm:cxn modelId="{C8A55742-07FF-E946-8308-FE2D330257E0}" type="presOf" srcId="{D0CF445E-70F1-7045-B0ED-8991E110B738}" destId="{0B1B1D12-7685-DE47-A0B3-1E85F8758978}" srcOrd="1" destOrd="0" presId="urn:microsoft.com/office/officeart/2005/8/layout/vList4"/>
    <dgm:cxn modelId="{7A540146-7CAD-1C49-96FF-5DF80632A0F0}" type="presOf" srcId="{355BE72F-8313-C543-B686-8FA6F1F28031}" destId="{2C54F781-71B6-2E43-8A1F-6E47DBDA8CBF}" srcOrd="0" destOrd="0" presId="urn:microsoft.com/office/officeart/2005/8/layout/vList4"/>
    <dgm:cxn modelId="{ED6613D7-9F5B-514B-BD4E-6EA9D0F6080B}" srcId="{2356FB42-9FF2-F240-9C7D-4FAF0518E97A}" destId="{426CDEB3-E2B6-5049-A68F-52D7530D3D66}" srcOrd="1" destOrd="0" parTransId="{E3C116CB-5DEE-1E44-9707-BE40A7466093}" sibTransId="{F40C253F-184C-554D-A54C-F1D681CD56B1}"/>
    <dgm:cxn modelId="{3FA0B8FD-6AA1-554C-8E2E-9BD520382C97}" type="presOf" srcId="{EE17BB8B-ECE3-E749-8234-46D34E1D6B86}" destId="{46258DCE-B3ED-284C-AE1D-78B7160D9D91}" srcOrd="0" destOrd="0" presId="urn:microsoft.com/office/officeart/2005/8/layout/vList4"/>
    <dgm:cxn modelId="{B1FBDCEA-555E-464E-944D-B4B16C7F4576}" type="presOf" srcId="{EE17BB8B-ECE3-E749-8234-46D34E1D6B86}" destId="{D01619A2-4A07-334C-9F84-345E561F2BB4}" srcOrd="1" destOrd="0" presId="urn:microsoft.com/office/officeart/2005/8/layout/vList4"/>
    <dgm:cxn modelId="{30EC30A8-734D-2D48-AEA9-9C58E607156F}" srcId="{2356FB42-9FF2-F240-9C7D-4FAF0518E97A}" destId="{5398D2D6-F745-9E4A-A88A-B81C33642307}" srcOrd="5" destOrd="0" parTransId="{84D648F8-7581-FA49-B50F-183D61C5FE12}" sibTransId="{2600319F-917A-B945-816A-0B67B26907EE}"/>
    <dgm:cxn modelId="{9772A004-6A11-A543-9D9A-9D1C5DDCCF59}" type="presOf" srcId="{426CDEB3-E2B6-5049-A68F-52D7530D3D66}" destId="{9EADF1F0-D6CD-284C-A763-563A8560AB46}" srcOrd="0" destOrd="0" presId="urn:microsoft.com/office/officeart/2005/8/layout/vList4"/>
    <dgm:cxn modelId="{53CC3438-AA47-ED44-B298-9655535E02C3}" type="presOf" srcId="{1E2449DF-E376-684A-A952-2575F7B3C3D6}" destId="{6B6DC9C1-1932-0F40-BFC0-11CA3F3FA20C}" srcOrd="0" destOrd="0" presId="urn:microsoft.com/office/officeart/2005/8/layout/vList4"/>
    <dgm:cxn modelId="{16A144CB-3247-BC42-9E1F-93F013D9BE05}" type="presOf" srcId="{1E2449DF-E376-684A-A952-2575F7B3C3D6}" destId="{9AE57FBA-BECA-A74C-AEB9-95BF00CF18A9}" srcOrd="1" destOrd="0" presId="urn:microsoft.com/office/officeart/2005/8/layout/vList4"/>
    <dgm:cxn modelId="{1ED27AAB-08AB-FC4E-B711-FFC86064CDCA}" srcId="{2356FB42-9FF2-F240-9C7D-4FAF0518E97A}" destId="{EE17BB8B-ECE3-E749-8234-46D34E1D6B86}" srcOrd="0" destOrd="0" parTransId="{9BC26274-3CA8-784F-B31B-5AFB4812CC69}" sibTransId="{391476FB-3E8E-8541-BA69-8EBD27DDAC3B}"/>
    <dgm:cxn modelId="{2888BBCA-EDAC-8545-93F6-E6ECC67A5101}" srcId="{2356FB42-9FF2-F240-9C7D-4FAF0518E97A}" destId="{1E2449DF-E376-684A-A952-2575F7B3C3D6}" srcOrd="6" destOrd="0" parTransId="{909AE61D-E643-294D-B458-5F1135E63C27}" sibTransId="{B36E1037-084C-9C40-BE8D-E799147AD37E}"/>
    <dgm:cxn modelId="{C008637D-5A85-2944-B056-4F42D6390646}" type="presOf" srcId="{DB19585B-37F1-E342-8389-2A7C3723256A}" destId="{26D86B66-D8D1-7C4A-BE88-72FDA105B8FA}" srcOrd="1" destOrd="0" presId="urn:microsoft.com/office/officeart/2005/8/layout/vList4"/>
    <dgm:cxn modelId="{8A54D673-66B1-AC47-B532-31D37629CD71}" type="presParOf" srcId="{277B5748-24B7-7945-80D2-39DDA50F988D}" destId="{B8E311ED-305F-D942-80BA-DDD1C9AED14E}" srcOrd="0" destOrd="0" presId="urn:microsoft.com/office/officeart/2005/8/layout/vList4"/>
    <dgm:cxn modelId="{E37ADD24-90D6-C34A-A97C-087BB7E33537}" type="presParOf" srcId="{B8E311ED-305F-D942-80BA-DDD1C9AED14E}" destId="{46258DCE-B3ED-284C-AE1D-78B7160D9D91}" srcOrd="0" destOrd="0" presId="urn:microsoft.com/office/officeart/2005/8/layout/vList4"/>
    <dgm:cxn modelId="{A0C5F928-B52C-894F-AB5E-FE00528D9E6E}" type="presParOf" srcId="{B8E311ED-305F-D942-80BA-DDD1C9AED14E}" destId="{E94F5351-77A7-FF40-AEB1-BC0F83A97429}" srcOrd="1" destOrd="0" presId="urn:microsoft.com/office/officeart/2005/8/layout/vList4"/>
    <dgm:cxn modelId="{37DC386A-4C09-3249-8C3B-4C6C446C97DB}" type="presParOf" srcId="{B8E311ED-305F-D942-80BA-DDD1C9AED14E}" destId="{D01619A2-4A07-334C-9F84-345E561F2BB4}" srcOrd="2" destOrd="0" presId="urn:microsoft.com/office/officeart/2005/8/layout/vList4"/>
    <dgm:cxn modelId="{65108A7C-B140-3E41-9DE1-1C158F620C89}" type="presParOf" srcId="{277B5748-24B7-7945-80D2-39DDA50F988D}" destId="{81AE3F58-E7F8-CD4E-88BB-B8D2A889528E}" srcOrd="1" destOrd="0" presId="urn:microsoft.com/office/officeart/2005/8/layout/vList4"/>
    <dgm:cxn modelId="{47DBE668-8FA5-7F44-B422-5512FF9C4AF7}" type="presParOf" srcId="{277B5748-24B7-7945-80D2-39DDA50F988D}" destId="{E2E22AD7-0C6B-1844-8B35-1B173DF53871}" srcOrd="2" destOrd="0" presId="urn:microsoft.com/office/officeart/2005/8/layout/vList4"/>
    <dgm:cxn modelId="{E46EA5D2-18AC-4D46-9BF8-74B92FB3F611}" type="presParOf" srcId="{E2E22AD7-0C6B-1844-8B35-1B173DF53871}" destId="{9EADF1F0-D6CD-284C-A763-563A8560AB46}" srcOrd="0" destOrd="0" presId="urn:microsoft.com/office/officeart/2005/8/layout/vList4"/>
    <dgm:cxn modelId="{AE23C570-AD22-864D-9D98-F2AB081377C4}" type="presParOf" srcId="{E2E22AD7-0C6B-1844-8B35-1B173DF53871}" destId="{B2E0CDA5-84CE-4340-BBD4-0A8401EDB9C8}" srcOrd="1" destOrd="0" presId="urn:microsoft.com/office/officeart/2005/8/layout/vList4"/>
    <dgm:cxn modelId="{68A6D209-8380-794D-982A-DF9DFA326C8F}" type="presParOf" srcId="{E2E22AD7-0C6B-1844-8B35-1B173DF53871}" destId="{639465AD-A2C0-3F4B-AE44-1826C76DA4DF}" srcOrd="2" destOrd="0" presId="urn:microsoft.com/office/officeart/2005/8/layout/vList4"/>
    <dgm:cxn modelId="{63FC845F-778B-324F-A59A-44979F61FF66}" type="presParOf" srcId="{277B5748-24B7-7945-80D2-39DDA50F988D}" destId="{C6833940-61CC-DF47-A8A0-34C4CFABCC41}" srcOrd="3" destOrd="0" presId="urn:microsoft.com/office/officeart/2005/8/layout/vList4"/>
    <dgm:cxn modelId="{A38C261B-2851-6049-AC43-E5EA036FC41E}" type="presParOf" srcId="{277B5748-24B7-7945-80D2-39DDA50F988D}" destId="{23796623-9B91-7145-8FA8-8EAE9A310935}" srcOrd="4" destOrd="0" presId="urn:microsoft.com/office/officeart/2005/8/layout/vList4"/>
    <dgm:cxn modelId="{73414F7B-A4A6-7C40-A3E8-CC17E14492B2}" type="presParOf" srcId="{23796623-9B91-7145-8FA8-8EAE9A310935}" destId="{2C54F781-71B6-2E43-8A1F-6E47DBDA8CBF}" srcOrd="0" destOrd="0" presId="urn:microsoft.com/office/officeart/2005/8/layout/vList4"/>
    <dgm:cxn modelId="{E5AB6A4E-9E44-9046-9E9D-439E550F042E}" type="presParOf" srcId="{23796623-9B91-7145-8FA8-8EAE9A310935}" destId="{9EF26A30-659A-5448-9789-F076B7DBC4F1}" srcOrd="1" destOrd="0" presId="urn:microsoft.com/office/officeart/2005/8/layout/vList4"/>
    <dgm:cxn modelId="{7BA05168-5B4A-4D46-9285-31099E1DA0C8}" type="presParOf" srcId="{23796623-9B91-7145-8FA8-8EAE9A310935}" destId="{0761FAEC-0C5E-0244-A933-36D0F026F5F0}" srcOrd="2" destOrd="0" presId="urn:microsoft.com/office/officeart/2005/8/layout/vList4"/>
    <dgm:cxn modelId="{41F041AA-958F-7B4E-9575-907D9BBFC9E9}" type="presParOf" srcId="{277B5748-24B7-7945-80D2-39DDA50F988D}" destId="{58E6D601-258B-3D47-9BA9-D73E95E93990}" srcOrd="5" destOrd="0" presId="urn:microsoft.com/office/officeart/2005/8/layout/vList4"/>
    <dgm:cxn modelId="{5E5D7415-4240-E848-B764-A0F3A26C7677}" type="presParOf" srcId="{277B5748-24B7-7945-80D2-39DDA50F988D}" destId="{6363E4E4-51CE-B644-910D-9BA3B5637F7F}" srcOrd="6" destOrd="0" presId="urn:microsoft.com/office/officeart/2005/8/layout/vList4"/>
    <dgm:cxn modelId="{5C6953FB-7F57-BC48-8648-D200ECBE6622}" type="presParOf" srcId="{6363E4E4-51CE-B644-910D-9BA3B5637F7F}" destId="{7D04CBB4-38B9-D047-BD90-EF4972549AAC}" srcOrd="0" destOrd="0" presId="urn:microsoft.com/office/officeart/2005/8/layout/vList4"/>
    <dgm:cxn modelId="{DCC32D5E-51EB-594F-B9DB-7C87342EB555}" type="presParOf" srcId="{6363E4E4-51CE-B644-910D-9BA3B5637F7F}" destId="{B498B73F-17B4-934A-86B2-FE1D52E1BFB4}" srcOrd="1" destOrd="0" presId="urn:microsoft.com/office/officeart/2005/8/layout/vList4"/>
    <dgm:cxn modelId="{2719792A-0EEF-BE45-AE48-969AD475F20E}" type="presParOf" srcId="{6363E4E4-51CE-B644-910D-9BA3B5637F7F}" destId="{26D86B66-D8D1-7C4A-BE88-72FDA105B8FA}" srcOrd="2" destOrd="0" presId="urn:microsoft.com/office/officeart/2005/8/layout/vList4"/>
    <dgm:cxn modelId="{B98FDCC4-555D-E64B-9A4E-7BD8B0A6CCFE}" type="presParOf" srcId="{277B5748-24B7-7945-80D2-39DDA50F988D}" destId="{B53CDD75-5C95-874E-B22E-AD1D341BF00D}" srcOrd="7" destOrd="0" presId="urn:microsoft.com/office/officeart/2005/8/layout/vList4"/>
    <dgm:cxn modelId="{6364C476-0543-3D46-AEA4-FD265F8E0078}" type="presParOf" srcId="{277B5748-24B7-7945-80D2-39DDA50F988D}" destId="{4558D9FD-DC3B-CA47-AACA-41BFD13E81C1}" srcOrd="8" destOrd="0" presId="urn:microsoft.com/office/officeart/2005/8/layout/vList4"/>
    <dgm:cxn modelId="{ABABC048-2239-784B-8CDA-57238986C2AF}" type="presParOf" srcId="{4558D9FD-DC3B-CA47-AACA-41BFD13E81C1}" destId="{2DA77270-4282-BA4C-ACC2-6D3E5D182416}" srcOrd="0" destOrd="0" presId="urn:microsoft.com/office/officeart/2005/8/layout/vList4"/>
    <dgm:cxn modelId="{07B92FA2-3C35-4F43-BA86-1BA70DA7ECF8}" type="presParOf" srcId="{4558D9FD-DC3B-CA47-AACA-41BFD13E81C1}" destId="{6F1A2705-8957-6E47-86FD-7A43D68BCE66}" srcOrd="1" destOrd="0" presId="urn:microsoft.com/office/officeart/2005/8/layout/vList4"/>
    <dgm:cxn modelId="{CC80FBEC-3B58-0B45-A262-53744E5483C9}" type="presParOf" srcId="{4558D9FD-DC3B-CA47-AACA-41BFD13E81C1}" destId="{0B1B1D12-7685-DE47-A0B3-1E85F8758978}" srcOrd="2" destOrd="0" presId="urn:microsoft.com/office/officeart/2005/8/layout/vList4"/>
    <dgm:cxn modelId="{742E57F1-020C-3047-8087-54D599CC932A}" type="presParOf" srcId="{277B5748-24B7-7945-80D2-39DDA50F988D}" destId="{0331E456-6163-A940-B5B8-D34EF2433F06}" srcOrd="9" destOrd="0" presId="urn:microsoft.com/office/officeart/2005/8/layout/vList4"/>
    <dgm:cxn modelId="{87954413-54CB-F243-9D49-7BB80B47D308}" type="presParOf" srcId="{277B5748-24B7-7945-80D2-39DDA50F988D}" destId="{F83E6A2F-1A66-B847-9989-A70CBF9938AE}" srcOrd="10" destOrd="0" presId="urn:microsoft.com/office/officeart/2005/8/layout/vList4"/>
    <dgm:cxn modelId="{6A4FE93B-8EE2-6147-8A0A-D2F654D3ED6E}" type="presParOf" srcId="{F83E6A2F-1A66-B847-9989-A70CBF9938AE}" destId="{FC618BA5-7A40-B140-88F7-F375B39BD313}" srcOrd="0" destOrd="0" presId="urn:microsoft.com/office/officeart/2005/8/layout/vList4"/>
    <dgm:cxn modelId="{50AE64B9-10C6-F74B-9E7E-64472A3BA942}" type="presParOf" srcId="{F83E6A2F-1A66-B847-9989-A70CBF9938AE}" destId="{3263C8A7-3174-9D44-BAFD-2A44E178E856}" srcOrd="1" destOrd="0" presId="urn:microsoft.com/office/officeart/2005/8/layout/vList4"/>
    <dgm:cxn modelId="{D2D883C1-D019-0340-92B7-24BFCAF8E0EB}" type="presParOf" srcId="{F83E6A2F-1A66-B847-9989-A70CBF9938AE}" destId="{116CE067-EA87-B141-98EB-A517D72287E9}" srcOrd="2" destOrd="0" presId="urn:microsoft.com/office/officeart/2005/8/layout/vList4"/>
    <dgm:cxn modelId="{03DF38C9-5283-F040-8EA0-1A3CBB364591}" type="presParOf" srcId="{277B5748-24B7-7945-80D2-39DDA50F988D}" destId="{B1A12490-055F-6D4E-A0DE-22C61A9AAF89}" srcOrd="11" destOrd="0" presId="urn:microsoft.com/office/officeart/2005/8/layout/vList4"/>
    <dgm:cxn modelId="{A57B2908-1C37-6247-B887-B79F37A05FB0}" type="presParOf" srcId="{277B5748-24B7-7945-80D2-39DDA50F988D}" destId="{846C2232-42D1-9141-9005-6F953CCD382F}" srcOrd="12" destOrd="0" presId="urn:microsoft.com/office/officeart/2005/8/layout/vList4"/>
    <dgm:cxn modelId="{EC4D4FE7-4833-3149-827C-F80E63CADF8D}" type="presParOf" srcId="{846C2232-42D1-9141-9005-6F953CCD382F}" destId="{6B6DC9C1-1932-0F40-BFC0-11CA3F3FA20C}" srcOrd="0" destOrd="0" presId="urn:microsoft.com/office/officeart/2005/8/layout/vList4"/>
    <dgm:cxn modelId="{B8646ED9-3126-E74C-AB90-355D340FA913}" type="presParOf" srcId="{846C2232-42D1-9141-9005-6F953CCD382F}" destId="{49FA6E2D-F1D1-8A47-A85B-04A57994CAE3}" srcOrd="1" destOrd="0" presId="urn:microsoft.com/office/officeart/2005/8/layout/vList4"/>
    <dgm:cxn modelId="{D1ACF97E-95B2-9C4F-9F97-BB4B12F7B82E}" type="presParOf" srcId="{846C2232-42D1-9141-9005-6F953CCD382F}" destId="{9AE57FBA-BECA-A74C-AEB9-95BF00CF18A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8DCE-B3ED-284C-AE1D-78B7160D9D91}">
      <dsp:nvSpPr>
        <dsp:cNvPr id="0" name=""/>
        <dsp:cNvSpPr/>
      </dsp:nvSpPr>
      <dsp:spPr>
        <a:xfrm>
          <a:off x="0" y="8085"/>
          <a:ext cx="10532250" cy="6930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Career Development and College Prep (CDCP) – the name says it all</a:t>
          </a:r>
          <a:endParaRPr lang="en-US" sz="1800" kern="1200" dirty="0"/>
        </a:p>
      </dsp:txBody>
      <dsp:txXfrm>
        <a:off x="2173440" y="8085"/>
        <a:ext cx="8358809" cy="693004"/>
      </dsp:txXfrm>
    </dsp:sp>
    <dsp:sp modelId="{E94F5351-77A7-FF40-AEB1-BC0F83A97429}">
      <dsp:nvSpPr>
        <dsp:cNvPr id="0" name=""/>
        <dsp:cNvSpPr/>
      </dsp:nvSpPr>
      <dsp:spPr>
        <a:xfrm>
          <a:off x="66990" y="78539"/>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DF1F0-D6CD-284C-A763-563A8560AB46}">
      <dsp:nvSpPr>
        <dsp:cNvPr id="0" name=""/>
        <dsp:cNvSpPr/>
      </dsp:nvSpPr>
      <dsp:spPr>
        <a:xfrm>
          <a:off x="0" y="759995"/>
          <a:ext cx="10532250" cy="6699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A noncredit CDCP certificate is an official state certificate </a:t>
          </a:r>
          <a:endParaRPr lang="en-US" sz="1800" kern="1200" dirty="0"/>
        </a:p>
      </dsp:txBody>
      <dsp:txXfrm>
        <a:off x="2173440" y="759995"/>
        <a:ext cx="8358809" cy="669906"/>
      </dsp:txXfrm>
    </dsp:sp>
    <dsp:sp modelId="{B2E0CDA5-84CE-4340-BBD4-0A8401EDB9C8}">
      <dsp:nvSpPr>
        <dsp:cNvPr id="0" name=""/>
        <dsp:cNvSpPr/>
      </dsp:nvSpPr>
      <dsp:spPr>
        <a:xfrm>
          <a:off x="66990" y="826985"/>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54F781-71B6-2E43-8A1F-6E47DBDA8CBF}">
      <dsp:nvSpPr>
        <dsp:cNvPr id="0" name=""/>
        <dsp:cNvSpPr/>
      </dsp:nvSpPr>
      <dsp:spPr>
        <a:xfrm>
          <a:off x="0" y="1496892"/>
          <a:ext cx="10532250" cy="6699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a:t>Noncredit students and programs have official college transcripts</a:t>
          </a:r>
          <a:endParaRPr lang="en-US" sz="1800" kern="1200"/>
        </a:p>
      </dsp:txBody>
      <dsp:txXfrm>
        <a:off x="2173440" y="1496892"/>
        <a:ext cx="8358809" cy="669906"/>
      </dsp:txXfrm>
    </dsp:sp>
    <dsp:sp modelId="{9EF26A30-659A-5448-9789-F076B7DBC4F1}">
      <dsp:nvSpPr>
        <dsp:cNvPr id="0" name=""/>
        <dsp:cNvSpPr/>
      </dsp:nvSpPr>
      <dsp:spPr>
        <a:xfrm>
          <a:off x="66990" y="1563882"/>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4CBB4-38B9-D047-BD90-EF4972549AAC}">
      <dsp:nvSpPr>
        <dsp:cNvPr id="0" name=""/>
        <dsp:cNvSpPr/>
      </dsp:nvSpPr>
      <dsp:spPr>
        <a:xfrm>
          <a:off x="0" y="2233789"/>
          <a:ext cx="10532250" cy="66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Noncredit students really do develop noncredit student educational plans (NSEP)</a:t>
          </a:r>
          <a:endParaRPr lang="en-US" sz="1800" kern="1200" dirty="0"/>
        </a:p>
      </dsp:txBody>
      <dsp:txXfrm>
        <a:off x="2173440" y="2233789"/>
        <a:ext cx="8358809" cy="669906"/>
      </dsp:txXfrm>
    </dsp:sp>
    <dsp:sp modelId="{B498B73F-17B4-934A-86B2-FE1D52E1BFB4}">
      <dsp:nvSpPr>
        <dsp:cNvPr id="0" name=""/>
        <dsp:cNvSpPr/>
      </dsp:nvSpPr>
      <dsp:spPr>
        <a:xfrm>
          <a:off x="66990" y="2300779"/>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77270-4282-BA4C-ACC2-6D3E5D182416}">
      <dsp:nvSpPr>
        <dsp:cNvPr id="0" name=""/>
        <dsp:cNvSpPr/>
      </dsp:nvSpPr>
      <dsp:spPr>
        <a:xfrm>
          <a:off x="0" y="2970686"/>
          <a:ext cx="10532250" cy="6699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Students can earn college units in articulated noncredit mirrored courses</a:t>
          </a:r>
          <a:endParaRPr lang="en-US" sz="1800" kern="1200" dirty="0"/>
        </a:p>
      </dsp:txBody>
      <dsp:txXfrm>
        <a:off x="2173440" y="2970686"/>
        <a:ext cx="8358809" cy="669906"/>
      </dsp:txXfrm>
    </dsp:sp>
    <dsp:sp modelId="{6F1A2705-8957-6E47-86FD-7A43D68BCE66}">
      <dsp:nvSpPr>
        <dsp:cNvPr id="0" name=""/>
        <dsp:cNvSpPr/>
      </dsp:nvSpPr>
      <dsp:spPr>
        <a:xfrm>
          <a:off x="66990" y="3037676"/>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618BA5-7A40-B140-88F7-F375B39BD313}">
      <dsp:nvSpPr>
        <dsp:cNvPr id="0" name=""/>
        <dsp:cNvSpPr/>
      </dsp:nvSpPr>
      <dsp:spPr>
        <a:xfrm>
          <a:off x="0" y="3707583"/>
          <a:ext cx="10532250" cy="669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Noncredit is the gateway for undocumented students who otherwise will have no opportunity to take credit courses (SB554/NC special admit, SB68/residency)</a:t>
          </a:r>
          <a:endParaRPr lang="en-US" sz="1800" kern="1200" dirty="0"/>
        </a:p>
      </dsp:txBody>
      <dsp:txXfrm>
        <a:off x="2173440" y="3707583"/>
        <a:ext cx="8358809" cy="669906"/>
      </dsp:txXfrm>
    </dsp:sp>
    <dsp:sp modelId="{3263C8A7-3174-9D44-BAFD-2A44E178E856}">
      <dsp:nvSpPr>
        <dsp:cNvPr id="0" name=""/>
        <dsp:cNvSpPr/>
      </dsp:nvSpPr>
      <dsp:spPr>
        <a:xfrm>
          <a:off x="66990" y="3774573"/>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DC9C1-1932-0F40-BFC0-11CA3F3FA20C}">
      <dsp:nvSpPr>
        <dsp:cNvPr id="0" name=""/>
        <dsp:cNvSpPr/>
      </dsp:nvSpPr>
      <dsp:spPr>
        <a:xfrm>
          <a:off x="0" y="4438899"/>
          <a:ext cx="10532250" cy="6699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a:t>Wrap-around services, i.e., America’s Job Center’s of California (AJCC), CalWORKs, Dreamers</a:t>
          </a:r>
          <a:endParaRPr lang="en-US" sz="1800" kern="1200" dirty="0"/>
        </a:p>
      </dsp:txBody>
      <dsp:txXfrm>
        <a:off x="2173440" y="4438899"/>
        <a:ext cx="8358809" cy="669906"/>
      </dsp:txXfrm>
    </dsp:sp>
    <dsp:sp modelId="{49FA6E2D-F1D1-8A47-A85B-04A57994CAE3}">
      <dsp:nvSpPr>
        <dsp:cNvPr id="0" name=""/>
        <dsp:cNvSpPr/>
      </dsp:nvSpPr>
      <dsp:spPr>
        <a:xfrm>
          <a:off x="66990" y="4511470"/>
          <a:ext cx="2106450" cy="53592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301001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I combined SWP and credit relationship </a:t>
            </a:r>
            <a:endParaRPr dirty="0"/>
          </a:p>
          <a:p>
            <a:pPr marL="0" lvl="0" indent="0" algn="l" rtl="0">
              <a:spcBef>
                <a:spcPts val="0"/>
              </a:spcBef>
              <a:spcAft>
                <a:spcPts val="0"/>
              </a:spcAft>
              <a:buNone/>
            </a:pPr>
            <a:endParaRPr dirty="0"/>
          </a:p>
        </p:txBody>
      </p:sp>
      <p:sp>
        <p:nvSpPr>
          <p:cNvPr id="204" name="Google Shape;204;p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49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362547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xmlns=""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xmlns=""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xmlns=""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xmlns=""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xmlns=""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xmlns=""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xmlns=""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087395"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184557"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xmlns=""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Tree>
    <p:extLst>
      <p:ext uri="{BB962C8B-B14F-4D97-AF65-F5344CB8AC3E}">
        <p14:creationId xmlns:p14="http://schemas.microsoft.com/office/powerpoint/2010/main" val="98690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xmlns=""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
        <p:nvSpPr>
          <p:cNvPr id="15" name="Title 1">
            <a:extLst>
              <a:ext uri="{FF2B5EF4-FFF2-40B4-BE49-F238E27FC236}">
                <a16:creationId xmlns:a16="http://schemas.microsoft.com/office/drawing/2014/main" xmlns=""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xmlns="" id="{CEF576B0-A006-8A43-9E28-F8921C359D28}"/>
              </a:ext>
            </a:extLst>
          </p:cNvPr>
          <p:cNvSpPr>
            <a:spLocks noGrp="1"/>
          </p:cNvSpPr>
          <p:nvPr>
            <p:ph sz="half" idx="1"/>
          </p:nvPr>
        </p:nvSpPr>
        <p:spPr>
          <a:xfrm>
            <a:off x="1075038" y="1921669"/>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0448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 id="2147483670" r:id="rId8"/>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image" Target="../media/image7.svg"/><Relationship Id="rId20" Type="http://schemas.openxmlformats.org/officeDocument/2006/relationships/image" Target="../media/image12.png"/><Relationship Id="rId21" Type="http://schemas.openxmlformats.org/officeDocument/2006/relationships/image" Target="../media/image19.svg"/><Relationship Id="rId10" Type="http://schemas.openxmlformats.org/officeDocument/2006/relationships/image" Target="../media/image7.png"/><Relationship Id="rId11" Type="http://schemas.openxmlformats.org/officeDocument/2006/relationships/image" Target="../media/image9.svg"/><Relationship Id="rId12" Type="http://schemas.openxmlformats.org/officeDocument/2006/relationships/image" Target="../media/image8.png"/><Relationship Id="rId13" Type="http://schemas.openxmlformats.org/officeDocument/2006/relationships/image" Target="../media/image11.svg"/><Relationship Id="rId14" Type="http://schemas.openxmlformats.org/officeDocument/2006/relationships/image" Target="../media/image9.png"/><Relationship Id="rId15" Type="http://schemas.openxmlformats.org/officeDocument/2006/relationships/image" Target="../media/image13.svg"/><Relationship Id="rId16" Type="http://schemas.openxmlformats.org/officeDocument/2006/relationships/image" Target="../media/image10.png"/><Relationship Id="rId17" Type="http://schemas.openxmlformats.org/officeDocument/2006/relationships/image" Target="../media/image15.svg"/><Relationship Id="rId18" Type="http://schemas.openxmlformats.org/officeDocument/2006/relationships/image" Target="../media/image11.png"/><Relationship Id="rId19" Type="http://schemas.openxmlformats.org/officeDocument/2006/relationships/image" Target="../media/image17.sv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asccc.org/sites/default/files/Noncredit_Instruction.pdf" TargetMode="External"/><Relationship Id="rId3" Type="http://schemas.openxmlformats.org/officeDocument/2006/relationships/hyperlink" Target="https://www.cccco.edu/-/media/CCCCO-Website/Reports/CCCCO_Report_Program_Course_Approval-web-102819.pdf?la=en&amp;hash=06918DD585E9F8C0805334FEA3EB1E6872C22F1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marballo@mtsa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B4136-8A07-5641-9BB4-C3C7D2C0DDBA}"/>
              </a:ext>
            </a:extLst>
          </p:cNvPr>
          <p:cNvSpPr>
            <a:spLocks noGrp="1"/>
          </p:cNvSpPr>
          <p:nvPr>
            <p:ph type="title"/>
          </p:nvPr>
        </p:nvSpPr>
        <p:spPr/>
        <p:txBody>
          <a:bodyPr/>
          <a:lstStyle/>
          <a:p>
            <a:r>
              <a:rPr lang="en-US" dirty="0"/>
              <a:t>Things Credit Folks Need to Know </a:t>
            </a:r>
            <a:br>
              <a:rPr lang="en-US" dirty="0"/>
            </a:br>
            <a:r>
              <a:rPr lang="en-US" dirty="0"/>
              <a:t>about Noncredit</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86038-A69C-6348-BEF0-3A973D3DE3C9}"/>
              </a:ext>
            </a:extLst>
          </p:cNvPr>
          <p:cNvSpPr>
            <a:spLocks noGrp="1"/>
          </p:cNvSpPr>
          <p:nvPr>
            <p:ph type="title"/>
          </p:nvPr>
        </p:nvSpPr>
        <p:spPr>
          <a:xfrm>
            <a:off x="1277650" y="365125"/>
            <a:ext cx="10046043" cy="1139190"/>
          </a:xfrm>
        </p:spPr>
        <p:txBody>
          <a:bodyPr>
            <a:normAutofit fontScale="90000"/>
          </a:bodyPr>
          <a:lstStyle/>
          <a:p>
            <a:r>
              <a:rPr lang="en-US" dirty="0"/>
              <a:t>Glendale Community College: </a:t>
            </a:r>
            <a:br>
              <a:rPr lang="en-US" dirty="0"/>
            </a:br>
            <a:r>
              <a:rPr lang="en-US" dirty="0"/>
              <a:t>Success in Credit Math Courses of Noncredit Students</a:t>
            </a:r>
            <a:br>
              <a:rPr lang="en-US" dirty="0"/>
            </a:br>
            <a:r>
              <a:rPr lang="en-US" sz="2000" dirty="0"/>
              <a:t>(Source: GCC Research and Planning) </a:t>
            </a:r>
          </a:p>
        </p:txBody>
      </p:sp>
      <p:graphicFrame>
        <p:nvGraphicFramePr>
          <p:cNvPr id="4" name="Content Placeholder 3">
            <a:extLst>
              <a:ext uri="{FF2B5EF4-FFF2-40B4-BE49-F238E27FC236}">
                <a16:creationId xmlns:a16="http://schemas.microsoft.com/office/drawing/2014/main" xmlns="" id="{7B1DABA1-8D11-274A-864C-C4E33B674A13}"/>
              </a:ext>
            </a:extLst>
          </p:cNvPr>
          <p:cNvGraphicFramePr>
            <a:graphicFrameLocks noGrp="1"/>
          </p:cNvGraphicFramePr>
          <p:nvPr>
            <p:ph sz="half" idx="1"/>
          </p:nvPr>
        </p:nvGraphicFramePr>
        <p:xfrm>
          <a:off x="1297459" y="1504315"/>
          <a:ext cx="10170641" cy="4117897"/>
        </p:xfrm>
        <a:graphic>
          <a:graphicData uri="http://schemas.openxmlformats.org/drawingml/2006/table">
            <a:tbl>
              <a:tblPr firstRow="1" bandRow="1">
                <a:tableStyleId>{5A111915-BE36-4E01-A7E5-04B1672EAD32}</a:tableStyleId>
              </a:tblPr>
              <a:tblGrid>
                <a:gridCol w="6096289">
                  <a:extLst>
                    <a:ext uri="{9D8B030D-6E8A-4147-A177-3AD203B41FA5}">
                      <a16:colId xmlns:a16="http://schemas.microsoft.com/office/drawing/2014/main" xmlns="" val="2811843488"/>
                    </a:ext>
                  </a:extLst>
                </a:gridCol>
                <a:gridCol w="1037108">
                  <a:extLst>
                    <a:ext uri="{9D8B030D-6E8A-4147-A177-3AD203B41FA5}">
                      <a16:colId xmlns:a16="http://schemas.microsoft.com/office/drawing/2014/main" xmlns="" val="2233579656"/>
                    </a:ext>
                  </a:extLst>
                </a:gridCol>
                <a:gridCol w="987722">
                  <a:extLst>
                    <a:ext uri="{9D8B030D-6E8A-4147-A177-3AD203B41FA5}">
                      <a16:colId xmlns:a16="http://schemas.microsoft.com/office/drawing/2014/main" xmlns="" val="3648848707"/>
                    </a:ext>
                  </a:extLst>
                </a:gridCol>
                <a:gridCol w="1037108">
                  <a:extLst>
                    <a:ext uri="{9D8B030D-6E8A-4147-A177-3AD203B41FA5}">
                      <a16:colId xmlns:a16="http://schemas.microsoft.com/office/drawing/2014/main" xmlns="" val="4184310914"/>
                    </a:ext>
                  </a:extLst>
                </a:gridCol>
                <a:gridCol w="1012414">
                  <a:extLst>
                    <a:ext uri="{9D8B030D-6E8A-4147-A177-3AD203B41FA5}">
                      <a16:colId xmlns:a16="http://schemas.microsoft.com/office/drawing/2014/main" xmlns="" val="333469973"/>
                    </a:ext>
                  </a:extLst>
                </a:gridCol>
              </a:tblGrid>
              <a:tr h="370840">
                <a:tc>
                  <a:txBody>
                    <a:bodyPr/>
                    <a:lstStyle/>
                    <a:p>
                      <a:r>
                        <a:rPr lang="en-US" sz="1600" dirty="0"/>
                        <a:t>Course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lang="en-US" sz="1600" dirty="0"/>
                        <a:t>2016-17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lang="en-US" sz="1600" dirty="0"/>
                        <a:t>2017-18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lang="en-US" sz="1600" dirty="0"/>
                        <a:t>2018-19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lang="en-US" sz="1600" dirty="0"/>
                        <a:t>2019-20*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xmlns="" val="315339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5">
                              <a:lumMod val="75000"/>
                            </a:schemeClr>
                          </a:solidFill>
                        </a:rPr>
                        <a:t>Math 155/255 - Arithmetic &amp; Pre-Algebra</a:t>
                      </a:r>
                    </a:p>
                    <a:p>
                      <a:pPr algn="r"/>
                      <a:r>
                        <a:rPr lang="en-US" sz="1600" i="1" dirty="0">
                          <a:solidFill>
                            <a:schemeClr val="tx2"/>
                          </a:solidFill>
                        </a:rPr>
                        <a:t>Math Success</a:t>
                      </a:r>
                      <a:r>
                        <a:rPr lang="en-US" sz="1600" dirty="0">
                          <a:solidFill>
                            <a:schemeClr val="tx2"/>
                          </a:solidFill>
                        </a:rPr>
                        <a:t> </a:t>
                      </a:r>
                    </a:p>
                    <a:p>
                      <a:pPr algn="r"/>
                      <a:r>
                        <a:rPr lang="en-US" sz="1600" dirty="0">
                          <a:solidFill>
                            <a:schemeClr val="tx2"/>
                          </a:solidFill>
                        </a:rPr>
                        <a:t>Credit Only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39.6%</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45.3%</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highlight>
                            <a:srgbClr val="FFFF00"/>
                          </a:highlight>
                        </a:rPr>
                        <a:t>48.5%</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xmlns="" val="1848667893"/>
                  </a:ext>
                </a:extLst>
              </a:tr>
              <a:tr h="370840">
                <a:tc>
                  <a:txBody>
                    <a:bodyPr/>
                    <a:lstStyle/>
                    <a:p>
                      <a:pPr algn="r"/>
                      <a:r>
                        <a:rPr lang="en-US" sz="1600" dirty="0">
                          <a:solidFill>
                            <a:schemeClr val="tx2"/>
                          </a:solidFill>
                        </a:rPr>
                        <a:t>From Noncredit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66.5%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70.1%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highlight>
                            <a:srgbClr val="FFFF00"/>
                          </a:highlight>
                        </a:rPr>
                        <a:t>72.4%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3123215581"/>
                  </a:ext>
                </a:extLst>
              </a:tr>
              <a:tr h="409497">
                <a:tc>
                  <a:txBody>
                    <a:bodyPr/>
                    <a:lstStyle/>
                    <a:p>
                      <a:r>
                        <a:rPr lang="en-US" sz="1600" b="1" dirty="0">
                          <a:solidFill>
                            <a:schemeClr val="accent5">
                              <a:lumMod val="75000"/>
                            </a:schemeClr>
                          </a:solidFill>
                        </a:rPr>
                        <a:t>Math 141/145/146/245/246 – Elementary Algebra</a:t>
                      </a:r>
                      <a:r>
                        <a:rPr lang="en-US" sz="1600" i="1" dirty="0">
                          <a:solidFill>
                            <a:schemeClr val="tx2"/>
                          </a:solidFill>
                        </a:rPr>
                        <a:t> </a:t>
                      </a:r>
                      <a:r>
                        <a:rPr lang="en-US" sz="1600" dirty="0"/>
                        <a:t> </a:t>
                      </a:r>
                      <a:endParaRPr lang="en-US" sz="1600" dirty="0">
                        <a:solidFill>
                          <a:srgbClr val="E16C1C"/>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endParaRPr lang="en-US" sz="16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endParaRPr lang="en-US" sz="1600" dirty="0"/>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endParaRPr lang="en-US" sz="16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endParaRPr lang="en-US" sz="16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xmlns="" val="1293852131"/>
                  </a:ext>
                </a:extLst>
              </a:tr>
              <a:tr h="370840">
                <a:tc>
                  <a:txBody>
                    <a:bodyPr/>
                    <a:lstStyle/>
                    <a:p>
                      <a:pPr algn="r"/>
                      <a:r>
                        <a:rPr lang="en-US" sz="1600" i="1" dirty="0">
                          <a:solidFill>
                            <a:schemeClr val="tx2"/>
                          </a:solidFill>
                        </a:rPr>
                        <a:t>Math Success</a:t>
                      </a:r>
                    </a:p>
                    <a:p>
                      <a:pPr algn="r"/>
                      <a:r>
                        <a:rPr lang="en-US" sz="1600" dirty="0">
                          <a:solidFill>
                            <a:schemeClr val="tx2"/>
                          </a:solidFill>
                        </a:rPr>
                        <a:t>Credit Only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48.8%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45.1%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40.2%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highlight>
                            <a:srgbClr val="FFFF00"/>
                          </a:highlight>
                        </a:rPr>
                        <a:t>40.0%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xmlns="" val="3234441133"/>
                  </a:ext>
                </a:extLst>
              </a:tr>
              <a:tr h="370840">
                <a:tc>
                  <a:txBody>
                    <a:bodyPr/>
                    <a:lstStyle/>
                    <a:p>
                      <a:pPr algn="r"/>
                      <a:r>
                        <a:rPr lang="en-US" sz="1600" dirty="0">
                          <a:solidFill>
                            <a:schemeClr val="tx2"/>
                          </a:solidFill>
                        </a:rPr>
                        <a:t>From Noncredit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66.8%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69.5%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rPr>
                        <a:t>62.1%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2"/>
                          </a:solidFill>
                          <a:highlight>
                            <a:srgbClr val="FFFF00"/>
                          </a:highlight>
                        </a:rPr>
                        <a:t>67.9%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271572346"/>
                  </a:ext>
                </a:extLst>
              </a:tr>
              <a:tr h="182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5">
                              <a:lumMod val="75000"/>
                            </a:schemeClr>
                          </a:solidFill>
                        </a:rPr>
                        <a:t>Math 101/119/120/219/220 – Intermediate Algebra</a:t>
                      </a:r>
                      <a:endParaRPr lang="en-US" sz="1600" i="1" dirty="0"/>
                    </a:p>
                    <a:p>
                      <a:pPr algn="r"/>
                      <a:r>
                        <a:rPr lang="en-US" sz="1600" i="1" dirty="0">
                          <a:solidFill>
                            <a:schemeClr val="tx2"/>
                          </a:solidFill>
                        </a:rPr>
                        <a:t>Math Success</a:t>
                      </a:r>
                    </a:p>
                    <a:p>
                      <a:pPr algn="r"/>
                      <a:r>
                        <a:rPr lang="en-US" sz="1600" dirty="0">
                          <a:solidFill>
                            <a:schemeClr val="tx2"/>
                          </a:solidFill>
                        </a:rPr>
                        <a:t>Credit Only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50.7%</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46.7%</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rPr>
                        <a:t>44.0%</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sz="1600" dirty="0">
                          <a:solidFill>
                            <a:schemeClr val="tx2"/>
                          </a:solidFill>
                          <a:highlight>
                            <a:srgbClr val="FFFF00"/>
                          </a:highlight>
                        </a:rPr>
                        <a:t>65.7%</a:t>
                      </a:r>
                    </a:p>
                  </a:txBody>
                  <a:tcPr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xmlns="" val="416280308"/>
                  </a:ext>
                </a:extLst>
              </a:tr>
              <a:tr h="370840">
                <a:tc>
                  <a:txBody>
                    <a:bodyPr/>
                    <a:lstStyle/>
                    <a:p>
                      <a:pPr algn="r"/>
                      <a:r>
                        <a:rPr lang="en-US" sz="1600" dirty="0">
                          <a:solidFill>
                            <a:schemeClr val="tx2"/>
                          </a:solidFill>
                        </a:rPr>
                        <a:t>From Noncredit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85000"/>
                      </a:schemeClr>
                    </a:solidFill>
                  </a:tcPr>
                </a:tc>
                <a:tc>
                  <a:txBody>
                    <a:bodyPr/>
                    <a:lstStyle/>
                    <a:p>
                      <a:pPr algn="ctr"/>
                      <a:r>
                        <a:rPr lang="en-US" sz="1600" dirty="0">
                          <a:solidFill>
                            <a:schemeClr val="tx2"/>
                          </a:solidFill>
                        </a:rPr>
                        <a:t>70.3%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85000"/>
                      </a:schemeClr>
                    </a:solidFill>
                  </a:tcPr>
                </a:tc>
                <a:tc>
                  <a:txBody>
                    <a:bodyPr/>
                    <a:lstStyle/>
                    <a:p>
                      <a:pPr algn="ctr"/>
                      <a:r>
                        <a:rPr lang="en-US" sz="1600" dirty="0">
                          <a:solidFill>
                            <a:schemeClr val="tx2"/>
                          </a:solidFill>
                        </a:rPr>
                        <a:t>63.9%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85000"/>
                      </a:schemeClr>
                    </a:solidFill>
                  </a:tcPr>
                </a:tc>
                <a:tc>
                  <a:txBody>
                    <a:bodyPr/>
                    <a:lstStyle/>
                    <a:p>
                      <a:pPr algn="ctr"/>
                      <a:r>
                        <a:rPr lang="en-US" sz="1600" dirty="0">
                          <a:solidFill>
                            <a:schemeClr val="tx2"/>
                          </a:solidFill>
                        </a:rPr>
                        <a:t>63.4%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85000"/>
                      </a:schemeClr>
                    </a:solidFill>
                  </a:tcPr>
                </a:tc>
                <a:tc>
                  <a:txBody>
                    <a:bodyPr/>
                    <a:lstStyle/>
                    <a:p>
                      <a:pPr algn="ctr"/>
                      <a:r>
                        <a:rPr lang="en-US" sz="1600" dirty="0">
                          <a:solidFill>
                            <a:schemeClr val="tx2"/>
                          </a:solidFill>
                          <a:highlight>
                            <a:srgbClr val="FFFF00"/>
                          </a:highlight>
                        </a:rPr>
                        <a:t>74.5%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711067578"/>
                  </a:ext>
                </a:extLst>
              </a:tr>
            </a:tbl>
          </a:graphicData>
        </a:graphic>
      </p:graphicFrame>
      <p:sp>
        <p:nvSpPr>
          <p:cNvPr id="5" name="TextBox 4">
            <a:extLst>
              <a:ext uri="{FF2B5EF4-FFF2-40B4-BE49-F238E27FC236}">
                <a16:creationId xmlns:a16="http://schemas.microsoft.com/office/drawing/2014/main" xmlns="" id="{4901473B-A553-6D44-A792-A1CF334C0862}"/>
              </a:ext>
            </a:extLst>
          </p:cNvPr>
          <p:cNvSpPr txBox="1"/>
          <p:nvPr/>
        </p:nvSpPr>
        <p:spPr>
          <a:xfrm>
            <a:off x="1265293" y="6490652"/>
            <a:ext cx="9809450" cy="261610"/>
          </a:xfrm>
          <a:prstGeom prst="rect">
            <a:avLst/>
          </a:prstGeom>
          <a:noFill/>
        </p:spPr>
        <p:txBody>
          <a:bodyPr wrap="square" rtlCol="0">
            <a:spAutoFit/>
          </a:bodyPr>
          <a:lstStyle/>
          <a:p>
            <a:r>
              <a:rPr lang="en-US" sz="1100" dirty="0">
                <a:solidFill>
                  <a:schemeClr val="accent5"/>
                </a:solidFill>
              </a:rPr>
              <a:t>*Spring 2020 data not included </a:t>
            </a:r>
          </a:p>
        </p:txBody>
      </p:sp>
    </p:spTree>
    <p:extLst>
      <p:ext uri="{BB962C8B-B14F-4D97-AF65-F5344CB8AC3E}">
        <p14:creationId xmlns:p14="http://schemas.microsoft.com/office/powerpoint/2010/main" val="285109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 about designing curriculum?</a:t>
            </a:r>
          </a:p>
        </p:txBody>
      </p:sp>
      <p:sp>
        <p:nvSpPr>
          <p:cNvPr id="3" name="Content Placeholder 2"/>
          <p:cNvSpPr>
            <a:spLocks noGrp="1"/>
          </p:cNvSpPr>
          <p:nvPr>
            <p:ph sz="half" idx="1"/>
          </p:nvPr>
        </p:nvSpPr>
        <p:spPr/>
        <p:txBody>
          <a:bodyPr/>
          <a:lstStyle/>
          <a:p>
            <a:r>
              <a:rPr lang="en-US" dirty="0"/>
              <a:t>Ten allowable categories: </a:t>
            </a:r>
            <a:r>
              <a:rPr lang="en-US" dirty="0">
                <a:solidFill>
                  <a:schemeClr val="accent6"/>
                </a:solidFill>
              </a:rPr>
              <a:t>English as a Second Language</a:t>
            </a:r>
            <a:r>
              <a:rPr lang="en-US" dirty="0"/>
              <a:t>, Immigrant Education, </a:t>
            </a:r>
            <a:r>
              <a:rPr lang="en-US" dirty="0">
                <a:solidFill>
                  <a:schemeClr val="accent6"/>
                </a:solidFill>
              </a:rPr>
              <a:t>Elementary and Secondary Basic Skills</a:t>
            </a:r>
            <a:r>
              <a:rPr lang="en-US" dirty="0"/>
              <a:t>, Health and Safety, Substantial Disabilities, Parenting, Home Economics, Courses for Older Adults, </a:t>
            </a:r>
            <a:r>
              <a:rPr lang="en-US" dirty="0">
                <a:solidFill>
                  <a:schemeClr val="accent6"/>
                </a:solidFill>
              </a:rPr>
              <a:t>Short-Term Vocational</a:t>
            </a:r>
            <a:r>
              <a:rPr lang="en-US" dirty="0"/>
              <a:t>, and </a:t>
            </a:r>
            <a:r>
              <a:rPr lang="en-US" dirty="0">
                <a:solidFill>
                  <a:schemeClr val="accent6"/>
                </a:solidFill>
              </a:rPr>
              <a:t>Workforce Preparation </a:t>
            </a:r>
            <a:endParaRPr lang="en-US" dirty="0">
              <a:solidFill>
                <a:schemeClr val="accent2"/>
              </a:solidFill>
            </a:endParaRPr>
          </a:p>
          <a:p>
            <a:r>
              <a:rPr lang="en-US" dirty="0">
                <a:solidFill>
                  <a:schemeClr val="accent2"/>
                </a:solidFill>
              </a:rPr>
              <a:t>Design to achieve outcomes, not to meet a necessary number of hours</a:t>
            </a:r>
          </a:p>
          <a:p>
            <a:pPr lvl="1"/>
            <a:r>
              <a:rPr lang="en-US" dirty="0">
                <a:solidFill>
                  <a:schemeClr val="accent2"/>
                </a:solidFill>
              </a:rPr>
              <a:t>Outcomes-based design </a:t>
            </a:r>
          </a:p>
          <a:p>
            <a:pPr lvl="1"/>
            <a:r>
              <a:rPr lang="en-US" dirty="0">
                <a:solidFill>
                  <a:schemeClr val="accent2"/>
                </a:solidFill>
              </a:rPr>
              <a:t>Design with the end in mind</a:t>
            </a:r>
          </a:p>
          <a:p>
            <a:r>
              <a:rPr lang="en-US" dirty="0">
                <a:solidFill>
                  <a:schemeClr val="accent2"/>
                </a:solidFill>
              </a:rPr>
              <a:t>Think outside traditional term lengths</a:t>
            </a:r>
          </a:p>
          <a:p>
            <a:r>
              <a:rPr lang="en-US" dirty="0">
                <a:solidFill>
                  <a:schemeClr val="accent2"/>
                </a:solidFill>
              </a:rPr>
              <a:t>Design for a broad, diverse student population </a:t>
            </a:r>
          </a:p>
        </p:txBody>
      </p:sp>
    </p:spTree>
    <p:extLst>
      <p:ext uri="{BB962C8B-B14F-4D97-AF65-F5344CB8AC3E}">
        <p14:creationId xmlns:p14="http://schemas.microsoft.com/office/powerpoint/2010/main" val="116921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 about designing curriculum?</a:t>
            </a:r>
          </a:p>
        </p:txBody>
      </p:sp>
      <p:sp>
        <p:nvSpPr>
          <p:cNvPr id="3" name="Content Placeholder 2"/>
          <p:cNvSpPr>
            <a:spLocks noGrp="1"/>
          </p:cNvSpPr>
          <p:nvPr>
            <p:ph sz="half" idx="1"/>
          </p:nvPr>
        </p:nvSpPr>
        <p:spPr/>
        <p:txBody>
          <a:bodyPr/>
          <a:lstStyle/>
          <a:p>
            <a:r>
              <a:rPr lang="en-US" dirty="0"/>
              <a:t>There is no distinction between lecture and lab hours</a:t>
            </a:r>
          </a:p>
          <a:p>
            <a:r>
              <a:rPr lang="en-US" dirty="0"/>
              <a:t>Learning outcomes determine the number of course hours. Range of hours is permissible.</a:t>
            </a:r>
          </a:p>
          <a:p>
            <a:r>
              <a:rPr lang="en-US" b="1" dirty="0"/>
              <a:t>Short Term Vocational Programs: </a:t>
            </a:r>
            <a:r>
              <a:rPr lang="en-US" dirty="0"/>
              <a:t>must be approved by the Chancellor’s Office.</a:t>
            </a:r>
          </a:p>
          <a:p>
            <a:r>
              <a:rPr lang="en-US" b="1" dirty="0"/>
              <a:t>Short Term Vocational Courses:</a:t>
            </a:r>
          </a:p>
          <a:p>
            <a:pPr lvl="1"/>
            <a:r>
              <a:rPr lang="en-US" dirty="0" smtClean="0"/>
              <a:t>Do </a:t>
            </a:r>
            <a:r>
              <a:rPr lang="en-US" dirty="0"/>
              <a:t>not need an Advisory Board</a:t>
            </a:r>
          </a:p>
          <a:p>
            <a:pPr lvl="1"/>
            <a:r>
              <a:rPr lang="en-US" dirty="0" smtClean="0"/>
              <a:t>Do </a:t>
            </a:r>
            <a:r>
              <a:rPr lang="en-US" dirty="0"/>
              <a:t>not need Regional Consortium approval</a:t>
            </a:r>
          </a:p>
          <a:p>
            <a:pPr lvl="1"/>
            <a:r>
              <a:rPr lang="en-US" dirty="0" smtClean="0"/>
              <a:t>Do </a:t>
            </a:r>
            <a:r>
              <a:rPr lang="en-US" dirty="0"/>
              <a:t>need Labor Market data (LMI)  to demonstrate high employability  </a:t>
            </a:r>
            <a:endParaRPr lang="en-US" b="1" dirty="0"/>
          </a:p>
        </p:txBody>
      </p:sp>
    </p:spTree>
    <p:extLst>
      <p:ext uri="{BB962C8B-B14F-4D97-AF65-F5344CB8AC3E}">
        <p14:creationId xmlns:p14="http://schemas.microsoft.com/office/powerpoint/2010/main" val="87869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 about teaching noncredit?</a:t>
            </a:r>
          </a:p>
        </p:txBody>
      </p:sp>
      <p:sp>
        <p:nvSpPr>
          <p:cNvPr id="3" name="Content Placeholder 2"/>
          <p:cNvSpPr>
            <a:spLocks noGrp="1"/>
          </p:cNvSpPr>
          <p:nvPr>
            <p:ph sz="half" idx="1"/>
          </p:nvPr>
        </p:nvSpPr>
        <p:spPr/>
        <p:txBody>
          <a:bodyPr/>
          <a:lstStyle/>
          <a:p>
            <a:r>
              <a:rPr lang="en-US" dirty="0"/>
              <a:t>More students are intrinsically motivated</a:t>
            </a:r>
          </a:p>
          <a:p>
            <a:r>
              <a:rPr lang="en-US" dirty="0"/>
              <a:t>Individualized instruction</a:t>
            </a:r>
          </a:p>
          <a:p>
            <a:pPr lvl="1"/>
            <a:r>
              <a:rPr lang="en-US" dirty="0"/>
              <a:t>Stronger sense of mentoring/coaching relationship between instructor and students</a:t>
            </a:r>
          </a:p>
          <a:p>
            <a:pPr lvl="1"/>
            <a:r>
              <a:rPr lang="en-US" dirty="0"/>
              <a:t>Each student potentially on a different timeline, working at a different speed</a:t>
            </a:r>
          </a:p>
          <a:p>
            <a:r>
              <a:rPr lang="en-US" dirty="0"/>
              <a:t>Integrated student support</a:t>
            </a:r>
          </a:p>
          <a:p>
            <a:pPr lvl="1"/>
            <a:r>
              <a:rPr lang="en-US" dirty="0"/>
              <a:t>Instructors help with tasks like registering and connecting to campus services while also helping advise students</a:t>
            </a:r>
          </a:p>
          <a:p>
            <a:pPr lvl="1"/>
            <a:r>
              <a:rPr lang="en-US" dirty="0"/>
              <a:t>Individualized instruction allows for individual assistance and support</a:t>
            </a:r>
          </a:p>
          <a:p>
            <a:endParaRPr lang="en-US" dirty="0"/>
          </a:p>
        </p:txBody>
      </p:sp>
    </p:spTree>
    <p:extLst>
      <p:ext uri="{BB962C8B-B14F-4D97-AF65-F5344CB8AC3E}">
        <p14:creationId xmlns:p14="http://schemas.microsoft.com/office/powerpoint/2010/main" val="74005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noncredit courses strengthen efforts of Guided Pathways?</a:t>
            </a:r>
          </a:p>
        </p:txBody>
      </p:sp>
      <p:sp>
        <p:nvSpPr>
          <p:cNvPr id="3" name="Content Placeholder 2"/>
          <p:cNvSpPr>
            <a:spLocks noGrp="1"/>
          </p:cNvSpPr>
          <p:nvPr>
            <p:ph sz="half" idx="1"/>
          </p:nvPr>
        </p:nvSpPr>
        <p:spPr/>
        <p:txBody>
          <a:bodyPr/>
          <a:lstStyle/>
          <a:p>
            <a:pPr lvl="0"/>
            <a:r>
              <a:rPr lang="en-US" dirty="0"/>
              <a:t>Noncredit courses are not just part of the on-boarding process!</a:t>
            </a:r>
          </a:p>
          <a:p>
            <a:pPr lvl="0"/>
            <a:r>
              <a:rPr lang="en-US" dirty="0"/>
              <a:t>One of the major barriers of entry to credit courses is student’s confidence level and self-efficacy.</a:t>
            </a:r>
          </a:p>
          <a:p>
            <a:pPr lvl="0"/>
            <a:r>
              <a:rPr lang="en-US" dirty="0"/>
              <a:t>Mirrored courses provide seamless transition to credit and an opportunity to “test the waters”</a:t>
            </a:r>
          </a:p>
          <a:p>
            <a:endParaRPr lang="en-US" dirty="0"/>
          </a:p>
        </p:txBody>
      </p:sp>
    </p:spTree>
    <p:extLst>
      <p:ext uri="{BB962C8B-B14F-4D97-AF65-F5344CB8AC3E}">
        <p14:creationId xmlns:p14="http://schemas.microsoft.com/office/powerpoint/2010/main" val="147961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1277650" y="79686"/>
            <a:ext cx="10046043" cy="1325563"/>
          </a:xfrm>
          <a:prstGeom prst="rect">
            <a:avLst/>
          </a:prstGeom>
        </p:spPr>
        <p:txBody>
          <a:bodyPr spcFirstLastPara="1" vert="horz" lIns="91440" tIns="45720" rIns="91440" bIns="45720" rtlCol="0" anchor="ctr" anchorCtr="0">
            <a:normAutofit fontScale="90000"/>
          </a:bodyPr>
          <a:lstStyle/>
          <a:p>
            <a:pPr algn="ctr">
              <a:buClr>
                <a:schemeClr val="dk1"/>
              </a:buClr>
              <a:buSzPts val="4400"/>
            </a:pPr>
            <a:r>
              <a:rPr lang="en-US" sz="3200" dirty="0">
                <a:solidFill>
                  <a:schemeClr val="tx2">
                    <a:lumMod val="50000"/>
                  </a:schemeClr>
                </a:solidFill>
                <a:latin typeface="+mj-lt"/>
                <a:ea typeface="+mj-ea"/>
              </a:rPr>
              <a:t/>
            </a:r>
            <a:br>
              <a:rPr lang="en-US" sz="3200" dirty="0">
                <a:solidFill>
                  <a:schemeClr val="tx2">
                    <a:lumMod val="50000"/>
                  </a:schemeClr>
                </a:solidFill>
                <a:latin typeface="+mj-lt"/>
                <a:ea typeface="+mj-ea"/>
              </a:rPr>
            </a:br>
            <a:r>
              <a:rPr lang="en-US" sz="3200" dirty="0">
                <a:solidFill>
                  <a:srgbClr val="674831"/>
                </a:solidFill>
                <a:latin typeface="+mj-lt"/>
                <a:ea typeface="+mj-ea"/>
              </a:rPr>
              <a:t>Guided Pathways is </a:t>
            </a:r>
            <a:r>
              <a:rPr lang="en-US" sz="3200" b="1" dirty="0">
                <a:solidFill>
                  <a:srgbClr val="674831"/>
                </a:solidFill>
                <a:latin typeface="+mj-lt"/>
                <a:ea typeface="+mj-ea"/>
              </a:rPr>
              <a:t>not</a:t>
            </a:r>
            <a:r>
              <a:rPr lang="en-US" sz="3200" dirty="0">
                <a:solidFill>
                  <a:srgbClr val="674831"/>
                </a:solidFill>
                <a:latin typeface="+mj-lt"/>
                <a:ea typeface="+mj-ea"/>
              </a:rPr>
              <a:t> new in Noncredit</a:t>
            </a:r>
            <a:r>
              <a:rPr lang="en-US" sz="3200" dirty="0">
                <a:solidFill>
                  <a:schemeClr val="tx2">
                    <a:lumMod val="50000"/>
                  </a:schemeClr>
                </a:solidFill>
                <a:latin typeface="+mj-lt"/>
                <a:ea typeface="+mj-ea"/>
              </a:rPr>
              <a:t/>
            </a:r>
            <a:br>
              <a:rPr lang="en-US" sz="3200" dirty="0">
                <a:solidFill>
                  <a:schemeClr val="tx2">
                    <a:lumMod val="50000"/>
                  </a:schemeClr>
                </a:solidFill>
                <a:latin typeface="+mj-lt"/>
                <a:ea typeface="+mj-ea"/>
              </a:rPr>
            </a:br>
            <a:r>
              <a:rPr lang="en-US" sz="2700" dirty="0">
                <a:solidFill>
                  <a:schemeClr val="tx2">
                    <a:lumMod val="50000"/>
                  </a:schemeClr>
                </a:solidFill>
                <a:latin typeface="+mn-lt"/>
                <a:cs typeface="+mn-cs"/>
              </a:rPr>
              <a:t>Pathways developed with equity mindedness</a:t>
            </a:r>
            <a:br>
              <a:rPr lang="en-US" sz="2700" dirty="0">
                <a:solidFill>
                  <a:schemeClr val="tx2">
                    <a:lumMod val="50000"/>
                  </a:schemeClr>
                </a:solidFill>
                <a:latin typeface="+mn-lt"/>
                <a:cs typeface="+mn-cs"/>
              </a:rPr>
            </a:br>
            <a:endParaRPr lang="en-US" sz="2700" kern="1200" dirty="0">
              <a:solidFill>
                <a:schemeClr val="tx2">
                  <a:lumMod val="50000"/>
                </a:schemeClr>
              </a:solidFill>
              <a:latin typeface="+mj-lt"/>
              <a:ea typeface="+mj-ea"/>
            </a:endParaRPr>
          </a:p>
        </p:txBody>
      </p:sp>
      <p:sp>
        <p:nvSpPr>
          <p:cNvPr id="207" name="Google Shape;207;p28"/>
          <p:cNvSpPr txBox="1">
            <a:spLocks noGrp="1"/>
          </p:cNvSpPr>
          <p:nvPr>
            <p:ph sz="half" idx="1"/>
          </p:nvPr>
        </p:nvSpPr>
        <p:spPr>
          <a:xfrm>
            <a:off x="1066800" y="1393242"/>
            <a:ext cx="6636327" cy="4351338"/>
          </a:xfrm>
          <a:prstGeom prst="rect">
            <a:avLst/>
          </a:prstGeom>
        </p:spPr>
        <p:txBody>
          <a:bodyPr spcFirstLastPara="1" vert="horz" lIns="91440" tIns="45720" rIns="91440" bIns="45720" rtlCol="0" anchorCtr="0">
            <a:noAutofit/>
          </a:bodyPr>
          <a:lstStyle/>
          <a:p>
            <a:pPr>
              <a:spcBef>
                <a:spcPts val="0"/>
              </a:spcBef>
              <a:spcAft>
                <a:spcPts val="600"/>
              </a:spcAft>
              <a:buClr>
                <a:schemeClr val="tx1"/>
              </a:buClr>
              <a:buSzPts val="2400"/>
            </a:pPr>
            <a:r>
              <a:rPr lang="en-US" sz="2200" dirty="0">
                <a:solidFill>
                  <a:schemeClr val="tx2">
                    <a:lumMod val="50000"/>
                  </a:schemeClr>
                </a:solidFill>
                <a:latin typeface="+mn-lt"/>
                <a:cs typeface="+mn-cs"/>
              </a:rPr>
              <a:t>We don’t ask the students to change for us – we change for them </a:t>
            </a:r>
          </a:p>
          <a:p>
            <a:pPr lvl="1">
              <a:spcBef>
                <a:spcPts val="0"/>
              </a:spcBef>
              <a:spcAft>
                <a:spcPts val="600"/>
              </a:spcAft>
              <a:buClr>
                <a:schemeClr val="tx1"/>
              </a:buClr>
              <a:buSzPts val="2400"/>
              <a:buFont typeface="Courier New" panose="02070309020205020404" pitchFamily="49" charset="0"/>
              <a:buChar char="o"/>
            </a:pPr>
            <a:r>
              <a:rPr lang="en-US" sz="2000" dirty="0">
                <a:solidFill>
                  <a:schemeClr val="tx2">
                    <a:lumMod val="50000"/>
                  </a:schemeClr>
                </a:solidFill>
                <a:latin typeface="+mn-lt"/>
                <a:cs typeface="+mn-cs"/>
              </a:rPr>
              <a:t>Scheduling, registration, intake  </a:t>
            </a:r>
          </a:p>
          <a:p>
            <a:pPr lvl="1">
              <a:spcBef>
                <a:spcPts val="0"/>
              </a:spcBef>
              <a:spcAft>
                <a:spcPts val="600"/>
              </a:spcAft>
              <a:buClr>
                <a:schemeClr val="tx1"/>
              </a:buClr>
              <a:buSzPts val="2400"/>
              <a:buFont typeface="Courier New" panose="02070309020205020404" pitchFamily="49" charset="0"/>
              <a:buChar char="o"/>
            </a:pPr>
            <a:r>
              <a:rPr lang="en-US" sz="2000" dirty="0">
                <a:solidFill>
                  <a:schemeClr val="tx2">
                    <a:lumMod val="50000"/>
                  </a:schemeClr>
                </a:solidFill>
                <a:latin typeface="+mn-lt"/>
                <a:cs typeface="+mn-cs"/>
              </a:rPr>
              <a:t>Competency-based instruction, modules (homework, rigor, assessments)</a:t>
            </a:r>
          </a:p>
          <a:p>
            <a:pPr>
              <a:spcBef>
                <a:spcPts val="0"/>
              </a:spcBef>
              <a:spcAft>
                <a:spcPts val="600"/>
              </a:spcAft>
              <a:buClr>
                <a:schemeClr val="tx1"/>
              </a:buClr>
              <a:buSzPts val="2400"/>
            </a:pPr>
            <a:r>
              <a:rPr lang="en-US" sz="2200" dirty="0">
                <a:solidFill>
                  <a:schemeClr val="tx2">
                    <a:lumMod val="50000"/>
                  </a:schemeClr>
                </a:solidFill>
                <a:latin typeface="+mn-lt"/>
                <a:cs typeface="+mn-cs"/>
              </a:rPr>
              <a:t>Elements of GPS were the norm for noncredit before institutionalization into colleges</a:t>
            </a:r>
          </a:p>
          <a:p>
            <a:pPr lvl="1">
              <a:spcBef>
                <a:spcPts val="0"/>
              </a:spcBef>
              <a:spcAft>
                <a:spcPts val="600"/>
              </a:spcAft>
              <a:buClr>
                <a:schemeClr val="tx1"/>
              </a:buClr>
              <a:buSzPts val="2400"/>
              <a:buFont typeface="Courier New" panose="02070309020205020404" pitchFamily="49" charset="0"/>
              <a:buChar char="o"/>
            </a:pPr>
            <a:r>
              <a:rPr lang="en-US" sz="2000" dirty="0">
                <a:solidFill>
                  <a:schemeClr val="tx2">
                    <a:lumMod val="50000"/>
                  </a:schemeClr>
                </a:solidFill>
                <a:latin typeface="+mn-lt"/>
                <a:cs typeface="+mn-cs"/>
              </a:rPr>
              <a:t>Career counseling </a:t>
            </a:r>
          </a:p>
          <a:p>
            <a:pPr lvl="1">
              <a:spcBef>
                <a:spcPts val="0"/>
              </a:spcBef>
              <a:spcAft>
                <a:spcPts val="600"/>
              </a:spcAft>
              <a:buClr>
                <a:schemeClr val="tx1"/>
              </a:buClr>
              <a:buSzPts val="2400"/>
              <a:buFont typeface="Courier New" panose="02070309020205020404" pitchFamily="49" charset="0"/>
              <a:buChar char="o"/>
            </a:pPr>
            <a:r>
              <a:rPr lang="en-US" sz="2000" dirty="0">
                <a:solidFill>
                  <a:schemeClr val="tx2">
                    <a:lumMod val="50000"/>
                  </a:schemeClr>
                </a:solidFill>
                <a:latin typeface="+mn-lt"/>
                <a:cs typeface="+mn-cs"/>
              </a:rPr>
              <a:t>Case management approach</a:t>
            </a:r>
          </a:p>
          <a:p>
            <a:pPr lvl="1">
              <a:spcBef>
                <a:spcPts val="0"/>
              </a:spcBef>
              <a:spcAft>
                <a:spcPts val="600"/>
              </a:spcAft>
              <a:buClr>
                <a:schemeClr val="tx1"/>
              </a:buClr>
              <a:buSzPts val="2400"/>
              <a:buFont typeface="Courier New" panose="02070309020205020404" pitchFamily="49" charset="0"/>
              <a:buChar char="o"/>
            </a:pPr>
            <a:r>
              <a:rPr lang="en-US" sz="2000" dirty="0">
                <a:solidFill>
                  <a:schemeClr val="tx2">
                    <a:lumMod val="50000"/>
                  </a:schemeClr>
                </a:solidFill>
                <a:latin typeface="+mn-lt"/>
                <a:cs typeface="+mn-cs"/>
              </a:rPr>
              <a:t>Tutors, counselors in the classrooms</a:t>
            </a:r>
          </a:p>
          <a:p>
            <a:pPr>
              <a:spcBef>
                <a:spcPts val="0"/>
              </a:spcBef>
              <a:spcAft>
                <a:spcPts val="600"/>
              </a:spcAft>
              <a:buClr>
                <a:schemeClr val="tx1"/>
              </a:buClr>
              <a:buSzPts val="2400"/>
            </a:pPr>
            <a:r>
              <a:rPr lang="en-US" sz="2200" dirty="0">
                <a:solidFill>
                  <a:schemeClr val="tx2"/>
                </a:solidFill>
              </a:rPr>
              <a:t>Bridge from adult schools to community colleges as well as bridge to credit courses.</a:t>
            </a:r>
          </a:p>
          <a:p>
            <a:pPr>
              <a:spcBef>
                <a:spcPts val="0"/>
              </a:spcBef>
              <a:spcAft>
                <a:spcPts val="600"/>
              </a:spcAft>
              <a:buClr>
                <a:schemeClr val="tx1"/>
              </a:buClr>
              <a:buSzPts val="2400"/>
            </a:pPr>
            <a:r>
              <a:rPr lang="en-US" sz="2200" dirty="0">
                <a:solidFill>
                  <a:schemeClr val="tx2"/>
                </a:solidFill>
              </a:rPr>
              <a:t>Need noncredit metrics in statewide GPS outcomes</a:t>
            </a:r>
          </a:p>
          <a:p>
            <a:pPr>
              <a:spcBef>
                <a:spcPts val="0"/>
              </a:spcBef>
              <a:spcAft>
                <a:spcPts val="600"/>
              </a:spcAft>
              <a:buClr>
                <a:schemeClr val="tx1"/>
              </a:buClr>
              <a:buSzPts val="2400"/>
            </a:pPr>
            <a:endParaRPr lang="en-US" sz="2400" dirty="0">
              <a:solidFill>
                <a:schemeClr val="tx2">
                  <a:lumMod val="50000"/>
                </a:schemeClr>
              </a:solidFill>
              <a:latin typeface="+mn-lt"/>
              <a:cs typeface="+mn-cs"/>
            </a:endParaRPr>
          </a:p>
          <a:p>
            <a:pPr marL="0" indent="0">
              <a:spcBef>
                <a:spcPts val="0"/>
              </a:spcBef>
              <a:spcAft>
                <a:spcPts val="600"/>
              </a:spcAft>
              <a:buClr>
                <a:schemeClr val="tx1"/>
              </a:buClr>
              <a:buSzPts val="2400"/>
              <a:buNone/>
            </a:pPr>
            <a:endParaRPr lang="en-US" sz="2400" dirty="0">
              <a:solidFill>
                <a:schemeClr val="tx2">
                  <a:lumMod val="50000"/>
                </a:schemeClr>
              </a:solidFill>
              <a:latin typeface="+mn-lt"/>
              <a:cs typeface="+mn-cs"/>
            </a:endParaRPr>
          </a:p>
          <a:p>
            <a:pPr lvl="1">
              <a:spcBef>
                <a:spcPts val="0"/>
              </a:spcBef>
              <a:spcAft>
                <a:spcPts val="600"/>
              </a:spcAft>
              <a:buClr>
                <a:schemeClr val="tx1"/>
              </a:buClr>
              <a:buSzPts val="2400"/>
            </a:pPr>
            <a:endParaRPr lang="en-US" sz="2000" kern="1200" dirty="0">
              <a:solidFill>
                <a:schemeClr val="tx2">
                  <a:lumMod val="50000"/>
                </a:schemeClr>
              </a:solidFill>
              <a:latin typeface="+mn-lt"/>
              <a:ea typeface="+mn-ea"/>
              <a:cs typeface="+mn-cs"/>
            </a:endParaRPr>
          </a:p>
        </p:txBody>
      </p:sp>
      <p:pic>
        <p:nvPicPr>
          <p:cNvPr id="3" name="Picture 2" descr="Four Elements of Mt. San Antonio College's Guided Pathways:" title="Logo: Four Elements of Mt. SAC's Guided Pathways"/>
          <p:cNvPicPr>
            <a:picLocks noChangeAspect="1"/>
          </p:cNvPicPr>
          <p:nvPr/>
        </p:nvPicPr>
        <p:blipFill>
          <a:blip r:embed="rId3"/>
          <a:stretch>
            <a:fillRect/>
          </a:stretch>
        </p:blipFill>
        <p:spPr>
          <a:xfrm>
            <a:off x="7441729" y="1690688"/>
            <a:ext cx="4598046" cy="3988804"/>
          </a:xfrm>
          <a:prstGeom prst="rect">
            <a:avLst/>
          </a:prstGeom>
        </p:spPr>
      </p:pic>
    </p:spTree>
    <p:extLst>
      <p:ext uri="{BB962C8B-B14F-4D97-AF65-F5344CB8AC3E}">
        <p14:creationId xmlns:p14="http://schemas.microsoft.com/office/powerpoint/2010/main" val="386895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0295" y="113715"/>
            <a:ext cx="10046043" cy="945067"/>
          </a:xfrm>
        </p:spPr>
        <p:txBody>
          <a:bodyPr/>
          <a:lstStyle/>
          <a:p>
            <a:pPr algn="ctr"/>
            <a:r>
              <a:rPr lang="en-US" dirty="0"/>
              <a:t>Support Services and Transitions</a:t>
            </a:r>
          </a:p>
        </p:txBody>
      </p:sp>
      <p:graphicFrame>
        <p:nvGraphicFramePr>
          <p:cNvPr id="2" name="Content Placeholder 1">
            <a:extLst>
              <a:ext uri="{FF2B5EF4-FFF2-40B4-BE49-F238E27FC236}">
                <a16:creationId xmlns:a16="http://schemas.microsoft.com/office/drawing/2014/main" xmlns="" id="{85E878C8-ED75-D848-A4BF-CDE702471285}"/>
              </a:ext>
            </a:extLst>
          </p:cNvPr>
          <p:cNvGraphicFramePr>
            <a:graphicFrameLocks noGrp="1"/>
          </p:cNvGraphicFramePr>
          <p:nvPr>
            <p:ph sz="half" idx="1"/>
            <p:extLst>
              <p:ext uri="{D42A27DB-BD31-4B8C-83A1-F6EECF244321}">
                <p14:modId xmlns:p14="http://schemas.microsoft.com/office/powerpoint/2010/main" val="3805756735"/>
              </p:ext>
            </p:extLst>
          </p:nvPr>
        </p:nvGraphicFramePr>
        <p:xfrm>
          <a:off x="1290295" y="1419729"/>
          <a:ext cx="10532250" cy="5119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Diploma">
            <a:extLst>
              <a:ext uri="{FF2B5EF4-FFF2-40B4-BE49-F238E27FC236}">
                <a16:creationId xmlns:a16="http://schemas.microsoft.com/office/drawing/2014/main" xmlns="" id="{C230CECD-DB4E-7A4E-A23B-992C6E510BDB}"/>
              </a:ext>
            </a:extLst>
          </p:cNvPr>
          <p:cNvSpPr/>
          <p:nvPr/>
        </p:nvSpPr>
        <p:spPr>
          <a:xfrm>
            <a:off x="1870897" y="2191297"/>
            <a:ext cx="580292" cy="650126"/>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Books">
            <a:extLst>
              <a:ext uri="{FF2B5EF4-FFF2-40B4-BE49-F238E27FC236}">
                <a16:creationId xmlns:a16="http://schemas.microsoft.com/office/drawing/2014/main" xmlns="" id="{64B35520-189C-9F4D-9862-075EAA17C463}"/>
              </a:ext>
            </a:extLst>
          </p:cNvPr>
          <p:cNvSpPr/>
          <p:nvPr/>
        </p:nvSpPr>
        <p:spPr>
          <a:xfrm>
            <a:off x="2430673" y="1444566"/>
            <a:ext cx="580293" cy="65077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pic>
        <p:nvPicPr>
          <p:cNvPr id="9" name="Graphic 7" descr="List">
            <a:extLst>
              <a:ext uri="{FF2B5EF4-FFF2-40B4-BE49-F238E27FC236}">
                <a16:creationId xmlns:a16="http://schemas.microsoft.com/office/drawing/2014/main" xmlns="" id="{FC2958C3-6BCA-2540-B17D-6C75D29936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11895" y="3682825"/>
            <a:ext cx="580292" cy="580292"/>
          </a:xfrm>
          <a:prstGeom prst="rect">
            <a:avLst/>
          </a:prstGeom>
        </p:spPr>
      </p:pic>
      <p:sp>
        <p:nvSpPr>
          <p:cNvPr id="10" name="Rectangle 9" descr="Diploma Roll">
            <a:extLst>
              <a:ext uri="{FF2B5EF4-FFF2-40B4-BE49-F238E27FC236}">
                <a16:creationId xmlns:a16="http://schemas.microsoft.com/office/drawing/2014/main" xmlns="" id="{AA4FC77E-CD5B-CE4F-9348-0D9849E027B1}"/>
              </a:ext>
            </a:extLst>
          </p:cNvPr>
          <p:cNvSpPr/>
          <p:nvPr/>
        </p:nvSpPr>
        <p:spPr>
          <a:xfrm>
            <a:off x="1863969" y="2841423"/>
            <a:ext cx="672359" cy="847802"/>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Rectangle 10" descr="Charm">
            <a:extLst>
              <a:ext uri="{FF2B5EF4-FFF2-40B4-BE49-F238E27FC236}">
                <a16:creationId xmlns:a16="http://schemas.microsoft.com/office/drawing/2014/main" xmlns="" id="{7E6AF7C2-38DE-B644-ACE3-CE597F948D70}"/>
              </a:ext>
            </a:extLst>
          </p:cNvPr>
          <p:cNvSpPr/>
          <p:nvPr/>
        </p:nvSpPr>
        <p:spPr>
          <a:xfrm>
            <a:off x="1969623" y="4442280"/>
            <a:ext cx="461050" cy="580292"/>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Rectangle 13" descr="Playbook">
            <a:extLst>
              <a:ext uri="{FF2B5EF4-FFF2-40B4-BE49-F238E27FC236}">
                <a16:creationId xmlns:a16="http://schemas.microsoft.com/office/drawing/2014/main" xmlns="" id="{71ADEC43-D457-1E4C-BC95-51DB46DDF8C9}"/>
              </a:ext>
            </a:extLst>
          </p:cNvPr>
          <p:cNvSpPr/>
          <p:nvPr/>
        </p:nvSpPr>
        <p:spPr>
          <a:xfrm>
            <a:off x="1850381" y="5850769"/>
            <a:ext cx="672359" cy="650127"/>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Rectangle 15" descr="Briefcase">
            <a:extLst>
              <a:ext uri="{FF2B5EF4-FFF2-40B4-BE49-F238E27FC236}">
                <a16:creationId xmlns:a16="http://schemas.microsoft.com/office/drawing/2014/main" xmlns="" id="{E80C9F7B-E0B7-F446-9FE4-F81DB10879C6}"/>
              </a:ext>
            </a:extLst>
          </p:cNvPr>
          <p:cNvSpPr/>
          <p:nvPr/>
        </p:nvSpPr>
        <p:spPr>
          <a:xfrm>
            <a:off x="1850381" y="5195185"/>
            <a:ext cx="580292" cy="580293"/>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48231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BDAE3-9FF2-8D49-82F5-01EE4457CB1A}"/>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xmlns="" id="{32B20B4A-51D0-3F42-84E5-8866F1E660AA}"/>
              </a:ext>
            </a:extLst>
          </p:cNvPr>
          <p:cNvSpPr>
            <a:spLocks noGrp="1"/>
          </p:cNvSpPr>
          <p:nvPr>
            <p:ph sz="half" idx="1"/>
          </p:nvPr>
        </p:nvSpPr>
        <p:spPr>
          <a:xfrm>
            <a:off x="1277650" y="1798320"/>
            <a:ext cx="10189420" cy="4351338"/>
          </a:xfrm>
        </p:spPr>
        <p:txBody>
          <a:bodyPr>
            <a:normAutofit/>
          </a:bodyPr>
          <a:lstStyle/>
          <a:p>
            <a:r>
              <a:rPr lang="en-US" dirty="0"/>
              <a:t>Association of Community and Continuing Education (ACCE) </a:t>
            </a:r>
            <a:r>
              <a:rPr lang="en-US" u="sng" dirty="0" err="1"/>
              <a:t>acceonline.org</a:t>
            </a:r>
            <a:r>
              <a:rPr lang="en-US" dirty="0"/>
              <a:t>. Archives of past noncredit presentations and webinars</a:t>
            </a:r>
          </a:p>
          <a:p>
            <a:endParaRPr lang="en-US" dirty="0"/>
          </a:p>
          <a:p>
            <a:r>
              <a:rPr lang="en-US" dirty="0"/>
              <a:t>Noncredit Instruction: Opportunity and Challenge.  ASCCC paper Spring 2019   </a:t>
            </a:r>
            <a:r>
              <a:rPr lang="en-US" u="sng" dirty="0">
                <a:hlinkClick r:id="rId2"/>
              </a:rPr>
              <a:t>https://asccc.org/sites/default/files/Noncredit_Instruction.pdf</a:t>
            </a:r>
            <a:endParaRPr lang="en-US" u="sng" dirty="0"/>
          </a:p>
          <a:p>
            <a:endParaRPr lang="en-US" u="sng" dirty="0"/>
          </a:p>
          <a:p>
            <a:r>
              <a:rPr lang="en-US" dirty="0"/>
              <a:t>Program and Course Approval Handbook (PCAH), 7</a:t>
            </a:r>
            <a:r>
              <a:rPr lang="en-US" baseline="30000" dirty="0"/>
              <a:t>th</a:t>
            </a:r>
            <a:r>
              <a:rPr lang="en-US" dirty="0"/>
              <a:t> Ed. </a:t>
            </a:r>
            <a:r>
              <a:rPr lang="en-US" dirty="0">
                <a:hlinkClick r:id="rId3"/>
              </a:rPr>
              <a:t>https://www.cccco.edu/-/media/CCCCO-Website/Reports/CCCCO_Report_Program_Course_Approval-web-102819.pdf?la=en&amp;hash=06918DD585E9F8C0805334FEA3EB1E6872C22F16</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0129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lstStyle/>
          <a:p>
            <a:r>
              <a:rPr lang="en-US" dirty="0"/>
              <a:t>Madelyn </a:t>
            </a:r>
            <a:r>
              <a:rPr lang="en-US" dirty="0" err="1"/>
              <a:t>Arballo</a:t>
            </a:r>
            <a:r>
              <a:rPr lang="en-US" dirty="0"/>
              <a:t>, Associate VP, Continuing Ed, Mt. San Antonio College </a:t>
            </a:r>
            <a:r>
              <a:rPr lang="en-US" dirty="0">
                <a:hlinkClick r:id="rId2"/>
              </a:rPr>
              <a:t>marballo@mtsac.edu</a:t>
            </a:r>
            <a:r>
              <a:rPr lang="en-US" dirty="0"/>
              <a:t> </a:t>
            </a:r>
          </a:p>
          <a:p>
            <a:r>
              <a:rPr lang="en-US" dirty="0" smtClean="0"/>
              <a:t>Cheryl </a:t>
            </a:r>
            <a:r>
              <a:rPr lang="en-US" dirty="0" err="1"/>
              <a:t>Aschenbach</a:t>
            </a:r>
            <a:r>
              <a:rPr lang="en-US" dirty="0"/>
              <a:t>, Secretary, ASCCC, Lassen College, </a:t>
            </a:r>
            <a:r>
              <a:rPr lang="en-US" u="sng" dirty="0" err="1"/>
              <a:t>caschenbach@lassencollege.edu</a:t>
            </a:r>
            <a:endParaRPr lang="en-US" u="sng" dirty="0"/>
          </a:p>
          <a:p>
            <a:r>
              <a:rPr lang="en-US" dirty="0" smtClean="0"/>
              <a:t>Jan </a:t>
            </a:r>
            <a:r>
              <a:rPr lang="en-US" dirty="0"/>
              <a:t>Young, Division Chair, Continuing Ed, Glendale College, ACCE President,  </a:t>
            </a:r>
            <a:r>
              <a:rPr lang="en-US" u="sng" dirty="0" err="1"/>
              <a:t>jyoung@glendale.edu</a:t>
            </a:r>
            <a:endParaRPr lang="en-US" u="sng" dirty="0"/>
          </a:p>
          <a:p>
            <a:endParaRPr lang="en-US" dirty="0"/>
          </a:p>
        </p:txBody>
      </p:sp>
    </p:spTree>
    <p:extLst>
      <p:ext uri="{BB962C8B-B14F-4D97-AF65-F5344CB8AC3E}">
        <p14:creationId xmlns:p14="http://schemas.microsoft.com/office/powerpoint/2010/main" val="61414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Are you a credit-centric faculty member or administrator who has an interest in noncredit or has already started developing or offering noncredit courses but are finding it difficult to relate to your experiences in credit? There are elements of noncredit course and program development and instruction that can be difficult for credit-centric people to grasp. Join presenters to de-mystify noncredit from a credit lens. This is a beyond the basics presentation but may have some overlap with Noncredit Basics.</a:t>
            </a:r>
          </a:p>
          <a:p>
            <a:endParaRPr lang="en-US" dirty="0"/>
          </a:p>
        </p:txBody>
      </p:sp>
      <p:sp>
        <p:nvSpPr>
          <p:cNvPr id="4" name="Text Placeholder 3"/>
          <p:cNvSpPr>
            <a:spLocks noGrp="1"/>
          </p:cNvSpPr>
          <p:nvPr>
            <p:ph type="body" sz="half" idx="2"/>
          </p:nvPr>
        </p:nvSpPr>
        <p:spPr>
          <a:xfrm>
            <a:off x="247135" y="1350819"/>
            <a:ext cx="3583461" cy="4110868"/>
          </a:xfrm>
        </p:spPr>
        <p:txBody>
          <a:bodyPr>
            <a:normAutofit fontScale="85000" lnSpcReduction="20000"/>
          </a:bodyPr>
          <a:lstStyle/>
          <a:p>
            <a:r>
              <a:rPr lang="en-US" sz="3300" dirty="0"/>
              <a:t>Madelyn </a:t>
            </a:r>
            <a:r>
              <a:rPr lang="en-US" sz="3300" dirty="0" err="1"/>
              <a:t>Arballo</a:t>
            </a:r>
            <a:endParaRPr lang="en-US" sz="3300" dirty="0"/>
          </a:p>
          <a:p>
            <a:r>
              <a:rPr lang="en-US" sz="2400" dirty="0"/>
              <a:t>Mt. San Antonio College</a:t>
            </a:r>
          </a:p>
          <a:p>
            <a:r>
              <a:rPr lang="en-US" sz="2400" dirty="0"/>
              <a:t>ACCE Past President</a:t>
            </a:r>
          </a:p>
          <a:p>
            <a:endParaRPr lang="en-US" dirty="0"/>
          </a:p>
          <a:p>
            <a:r>
              <a:rPr lang="en-US" sz="3300" dirty="0"/>
              <a:t>Jan Young</a:t>
            </a:r>
          </a:p>
          <a:p>
            <a:r>
              <a:rPr lang="en-US" sz="2400" dirty="0"/>
              <a:t>Glendale College</a:t>
            </a:r>
          </a:p>
          <a:p>
            <a:r>
              <a:rPr lang="en-US" sz="2400" dirty="0"/>
              <a:t>ACCE President</a:t>
            </a:r>
          </a:p>
          <a:p>
            <a:endParaRPr lang="en-US" dirty="0"/>
          </a:p>
          <a:p>
            <a:r>
              <a:rPr lang="en-US" sz="3300" dirty="0"/>
              <a:t>Cheryl </a:t>
            </a:r>
            <a:r>
              <a:rPr lang="en-US" sz="3300" dirty="0" err="1"/>
              <a:t>Aschenbach</a:t>
            </a:r>
            <a:endParaRPr lang="en-US" sz="3300" dirty="0"/>
          </a:p>
          <a:p>
            <a:r>
              <a:rPr lang="en-US" sz="2400" dirty="0"/>
              <a:t>Lassen College</a:t>
            </a:r>
          </a:p>
          <a:p>
            <a:r>
              <a:rPr lang="en-US" sz="2400" dirty="0"/>
              <a:t>ASCCC Secretary</a:t>
            </a:r>
          </a:p>
        </p:txBody>
      </p:sp>
      <p:sp>
        <p:nvSpPr>
          <p:cNvPr id="5" name="Slide Number Placeholder 4"/>
          <p:cNvSpPr>
            <a:spLocks noGrp="1"/>
          </p:cNvSpPr>
          <p:nvPr>
            <p:ph type="sldNum" sz="quarter" idx="12"/>
          </p:nvPr>
        </p:nvSpPr>
        <p:spPr/>
        <p:txBody>
          <a:bodyPr/>
          <a:lstStyle/>
          <a:p>
            <a:fld id="{492D8F1A-69A8-9242-9469-8400121D240A}" type="slidenum">
              <a:rPr lang="en-US" smtClean="0"/>
              <a:pPr/>
              <a:t>2</a:t>
            </a:fld>
            <a:endParaRPr lang="en-US" dirty="0"/>
          </a:p>
        </p:txBody>
      </p:sp>
    </p:spTree>
    <p:extLst>
      <p:ext uri="{BB962C8B-B14F-4D97-AF65-F5344CB8AC3E}">
        <p14:creationId xmlns:p14="http://schemas.microsoft.com/office/powerpoint/2010/main" val="2866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there is no hyphen in noncredit!</a:t>
            </a:r>
          </a:p>
        </p:txBody>
      </p:sp>
      <p:pic>
        <p:nvPicPr>
          <p:cNvPr id="5" name="Content Placeholder 4" descr="California Community Colleges CCCApply Noncredit Application banner correctly indicates how noncredit is used without a dash." title="CCC Apply Noncredit Application Bann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9860532">
            <a:off x="3677421" y="3096712"/>
            <a:ext cx="8664838" cy="1620123"/>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277650" y="2294867"/>
            <a:ext cx="3712464" cy="1908048"/>
          </a:xfrm>
        </p:spPr>
      </p:pic>
      <p:sp>
        <p:nvSpPr>
          <p:cNvPr id="8" name="Multiply 7" descr="Picture of a box that says Click Here to Register for Non-Credit Courses with a large red X over it to indicate that there is no dash between non and credit; it should be treated as a single word." title="Not Non-dash-credit"/>
          <p:cNvSpPr/>
          <p:nvPr/>
        </p:nvSpPr>
        <p:spPr>
          <a:xfrm>
            <a:off x="1057118" y="1098404"/>
            <a:ext cx="3932996" cy="4465565"/>
          </a:xfrm>
          <a:prstGeom prst="mathMultiply">
            <a:avLst/>
          </a:prstGeom>
          <a:solidFill>
            <a:srgbClr val="C00000">
              <a:alpha val="52000"/>
            </a:srgb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27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just rename a credit course noncredit</a:t>
            </a:r>
            <a:br>
              <a:rPr lang="en-US" dirty="0"/>
            </a:br>
            <a:r>
              <a:rPr lang="en-US" dirty="0"/>
              <a:t>(and you’ve tried</a:t>
            </a:r>
            <a:r>
              <a:rPr lang="mr-IN" dirty="0"/>
              <a:t>…</a:t>
            </a:r>
            <a:r>
              <a:rPr lang="en-US" dirty="0"/>
              <a:t>)</a:t>
            </a:r>
          </a:p>
        </p:txBody>
      </p:sp>
      <p:sp>
        <p:nvSpPr>
          <p:cNvPr id="3" name="Content Placeholder 2"/>
          <p:cNvSpPr>
            <a:spLocks noGrp="1"/>
          </p:cNvSpPr>
          <p:nvPr>
            <p:ph sz="half" idx="1"/>
          </p:nvPr>
        </p:nvSpPr>
        <p:spPr>
          <a:xfrm>
            <a:off x="1277650" y="1798320"/>
            <a:ext cx="10431750" cy="4754880"/>
          </a:xfrm>
        </p:spPr>
        <p:txBody>
          <a:bodyPr>
            <a:normAutofit/>
          </a:bodyPr>
          <a:lstStyle/>
          <a:p>
            <a:r>
              <a:rPr lang="en-US" b="1" dirty="0"/>
              <a:t>Categories: </a:t>
            </a:r>
            <a:r>
              <a:rPr lang="en-US" dirty="0">
                <a:solidFill>
                  <a:schemeClr val="accent6">
                    <a:lumMod val="75000"/>
                  </a:schemeClr>
                </a:solidFill>
              </a:rPr>
              <a:t>English as a Second Language</a:t>
            </a:r>
            <a:r>
              <a:rPr lang="en-US" dirty="0"/>
              <a:t>, Immigrant Education, </a:t>
            </a:r>
            <a:r>
              <a:rPr lang="en-US" dirty="0">
                <a:solidFill>
                  <a:schemeClr val="accent6">
                    <a:lumMod val="75000"/>
                  </a:schemeClr>
                </a:solidFill>
              </a:rPr>
              <a:t>Elementary and Secondary Basic Skills</a:t>
            </a:r>
            <a:r>
              <a:rPr lang="en-US" dirty="0"/>
              <a:t>, Health and Safety, Substantial Disabilities, Parenting, Home Economics, Courses for Older Adults, </a:t>
            </a:r>
            <a:r>
              <a:rPr lang="en-US" dirty="0">
                <a:solidFill>
                  <a:schemeClr val="accent6">
                    <a:lumMod val="75000"/>
                  </a:schemeClr>
                </a:solidFill>
              </a:rPr>
              <a:t>Short-Term Vocational</a:t>
            </a:r>
            <a:r>
              <a:rPr lang="en-US" dirty="0"/>
              <a:t>, and </a:t>
            </a:r>
            <a:r>
              <a:rPr lang="en-US" dirty="0">
                <a:solidFill>
                  <a:schemeClr val="accent6">
                    <a:lumMod val="75000"/>
                  </a:schemeClr>
                </a:solidFill>
              </a:rPr>
              <a:t>Workforce Preparation</a:t>
            </a:r>
            <a:r>
              <a:rPr lang="en-US" dirty="0"/>
              <a:t>.</a:t>
            </a:r>
          </a:p>
          <a:p>
            <a:r>
              <a:rPr lang="en-US" b="1" dirty="0"/>
              <a:t>Career Development and College Preparation (CDCP) </a:t>
            </a:r>
            <a:r>
              <a:rPr lang="en-US" dirty="0"/>
              <a:t>programs have enhanced funding in four disciplines (above). Programs must be comprised of at least two courses.</a:t>
            </a:r>
          </a:p>
          <a:p>
            <a:r>
              <a:rPr lang="en-US" b="1" dirty="0"/>
              <a:t>Certificate of Competency: </a:t>
            </a:r>
            <a:r>
              <a:rPr lang="en-US" dirty="0"/>
              <a:t>ESL, Elementary and Secondary Basic Skills</a:t>
            </a:r>
          </a:p>
          <a:p>
            <a:r>
              <a:rPr lang="en-US" b="1" dirty="0"/>
              <a:t>Certificate of Completion: </a:t>
            </a:r>
            <a:r>
              <a:rPr lang="en-US" dirty="0"/>
              <a:t>Short-Term Vocational, Workforce Prep</a:t>
            </a:r>
          </a:p>
          <a:p>
            <a:r>
              <a:rPr lang="en-US" dirty="0"/>
              <a:t>Dodging the repeatability issue</a:t>
            </a:r>
          </a:p>
          <a:p>
            <a:r>
              <a:rPr lang="en-US" dirty="0"/>
              <a:t>Positive Attendance Accounting needs to be captured </a:t>
            </a:r>
          </a:p>
        </p:txBody>
      </p:sp>
    </p:spTree>
    <p:extLst>
      <p:ext uri="{BB962C8B-B14F-4D97-AF65-F5344CB8AC3E}">
        <p14:creationId xmlns:p14="http://schemas.microsoft.com/office/powerpoint/2010/main" val="90845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 Tool in Your </a:t>
            </a:r>
            <a:r>
              <a:rPr lang="en-US" dirty="0" err="1"/>
              <a:t>Toolbelt</a:t>
            </a:r>
            <a:endParaRPr lang="en-US" dirty="0"/>
          </a:p>
        </p:txBody>
      </p:sp>
      <p:sp>
        <p:nvSpPr>
          <p:cNvPr id="3" name="Content Placeholder 2"/>
          <p:cNvSpPr>
            <a:spLocks noGrp="1"/>
          </p:cNvSpPr>
          <p:nvPr>
            <p:ph sz="half" idx="1"/>
          </p:nvPr>
        </p:nvSpPr>
        <p:spPr/>
        <p:txBody>
          <a:bodyPr>
            <a:normAutofit/>
          </a:bodyPr>
          <a:lstStyle/>
          <a:p>
            <a:pPr lvl="0"/>
            <a:r>
              <a:rPr lang="en-US" b="1" dirty="0"/>
              <a:t>Goal: </a:t>
            </a:r>
            <a:r>
              <a:rPr lang="en-US" dirty="0"/>
              <a:t>Develop curriculum based on identifying the needs of students. </a:t>
            </a:r>
          </a:p>
          <a:p>
            <a:pPr lvl="1"/>
            <a:r>
              <a:rPr lang="en-US" dirty="0"/>
              <a:t>Not just a progression from noncredit to credit. Many credit students take noncredit classes</a:t>
            </a:r>
          </a:p>
          <a:p>
            <a:pPr lvl="0"/>
            <a:r>
              <a:rPr lang="en-US" dirty="0"/>
              <a:t> Students may need more than 16-18 weeks to learn new skill</a:t>
            </a:r>
          </a:p>
          <a:p>
            <a:pPr lvl="1"/>
            <a:r>
              <a:rPr lang="en-US" dirty="0"/>
              <a:t>Original Competency Based Learning program</a:t>
            </a:r>
          </a:p>
          <a:p>
            <a:pPr lvl="1"/>
            <a:r>
              <a:rPr lang="en-US" dirty="0"/>
              <a:t>Time is the variable until mastery is achieved</a:t>
            </a:r>
          </a:p>
          <a:p>
            <a:pPr lvl="1"/>
            <a:r>
              <a:rPr lang="en-US" dirty="0"/>
              <a:t>Students can have repeated enrollment in course. </a:t>
            </a:r>
          </a:p>
          <a:p>
            <a:pPr lvl="1"/>
            <a:r>
              <a:rPr lang="en-US" dirty="0"/>
              <a:t>Progress is measured, P, SP, NP</a:t>
            </a:r>
          </a:p>
          <a:p>
            <a:pPr lvl="0"/>
            <a:r>
              <a:rPr lang="en-US" dirty="0"/>
              <a:t>Noncredit is not Community Ed</a:t>
            </a:r>
          </a:p>
          <a:p>
            <a:endParaRPr lang="en-US" dirty="0"/>
          </a:p>
        </p:txBody>
      </p:sp>
    </p:spTree>
    <p:extLst>
      <p:ext uri="{BB962C8B-B14F-4D97-AF65-F5344CB8AC3E}">
        <p14:creationId xmlns:p14="http://schemas.microsoft.com/office/powerpoint/2010/main" val="111732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my college need noncredit courses?</a:t>
            </a:r>
          </a:p>
        </p:txBody>
      </p:sp>
      <p:sp>
        <p:nvSpPr>
          <p:cNvPr id="3" name="Content Placeholder 2"/>
          <p:cNvSpPr>
            <a:spLocks noGrp="1"/>
          </p:cNvSpPr>
          <p:nvPr>
            <p:ph sz="half" idx="1"/>
          </p:nvPr>
        </p:nvSpPr>
        <p:spPr/>
        <p:txBody>
          <a:bodyPr/>
          <a:lstStyle/>
          <a:p>
            <a:pPr lvl="0"/>
            <a:r>
              <a:rPr lang="en-US" dirty="0"/>
              <a:t>The Public Policy Institute of California recently did a study (2020) of the graduation of high school-age students. The typical multi-year decline in CA persists over a decade or more and is greater than 20 percent. </a:t>
            </a:r>
          </a:p>
          <a:p>
            <a:endParaRPr lang="en-US" dirty="0"/>
          </a:p>
          <a:p>
            <a:pPr lvl="0"/>
            <a:r>
              <a:rPr lang="en-US" dirty="0"/>
              <a:t>Access of students: older, immigrants, returning adults who wanting to upskill --broadens base of college meeting the needs of 2.5m adults without degrees</a:t>
            </a:r>
          </a:p>
          <a:p>
            <a:pPr lvl="0"/>
            <a:endParaRPr lang="en-US" dirty="0"/>
          </a:p>
          <a:p>
            <a:r>
              <a:rPr lang="en-US" dirty="0"/>
              <a:t>Student Success Funding formula -100% of funding based on FTES </a:t>
            </a:r>
          </a:p>
        </p:txBody>
      </p:sp>
    </p:spTree>
    <p:extLst>
      <p:ext uri="{BB962C8B-B14F-4D97-AF65-F5344CB8AC3E}">
        <p14:creationId xmlns:p14="http://schemas.microsoft.com/office/powerpoint/2010/main" val="156547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noncredit courses complement credit courses?</a:t>
            </a:r>
          </a:p>
        </p:txBody>
      </p:sp>
      <p:sp>
        <p:nvSpPr>
          <p:cNvPr id="3" name="Content Placeholder 2"/>
          <p:cNvSpPr>
            <a:spLocks noGrp="1"/>
          </p:cNvSpPr>
          <p:nvPr>
            <p:ph sz="half" idx="1"/>
          </p:nvPr>
        </p:nvSpPr>
        <p:spPr/>
        <p:txBody>
          <a:bodyPr/>
          <a:lstStyle/>
          <a:p>
            <a:pPr lvl="0"/>
            <a:r>
              <a:rPr lang="en-US" dirty="0"/>
              <a:t>Students may have gaps in education and want more preparation before accessing financial aid and starting credit programs-- especially true with AB705. With high number of students working, there is no time to devote to 6-8 units of co-requisite Math or English. </a:t>
            </a:r>
          </a:p>
          <a:p>
            <a:pPr lvl="0"/>
            <a:r>
              <a:rPr lang="en-US" dirty="0"/>
              <a:t>How prepared are credit students in introductory classes?</a:t>
            </a:r>
          </a:p>
          <a:p>
            <a:pPr lvl="0"/>
            <a:r>
              <a:rPr lang="en-US" dirty="0"/>
              <a:t>Gap analysis of introductory courses:  what skills would you like entering students to be more proficient at?</a:t>
            </a:r>
          </a:p>
          <a:p>
            <a:r>
              <a:rPr lang="en-US" dirty="0"/>
              <a:t>Examples:  </a:t>
            </a:r>
          </a:p>
          <a:p>
            <a:pPr lvl="1"/>
            <a:r>
              <a:rPr lang="en-US" dirty="0"/>
              <a:t>Glendale CC - Intro to Engineering</a:t>
            </a:r>
          </a:p>
          <a:p>
            <a:pPr lvl="1"/>
            <a:r>
              <a:rPr lang="en-US" dirty="0"/>
              <a:t>Mt. Sac – Intro to Anatomy </a:t>
            </a:r>
          </a:p>
        </p:txBody>
      </p:sp>
    </p:spTree>
    <p:extLst>
      <p:ext uri="{BB962C8B-B14F-4D97-AF65-F5344CB8AC3E}">
        <p14:creationId xmlns:p14="http://schemas.microsoft.com/office/powerpoint/2010/main" val="16275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noncredit courses strengthen the success rates of credit students?</a:t>
            </a:r>
          </a:p>
        </p:txBody>
      </p:sp>
      <p:sp>
        <p:nvSpPr>
          <p:cNvPr id="3" name="Content Placeholder 2"/>
          <p:cNvSpPr>
            <a:spLocks noGrp="1"/>
          </p:cNvSpPr>
          <p:nvPr>
            <p:ph sz="half" idx="1"/>
          </p:nvPr>
        </p:nvSpPr>
        <p:spPr/>
        <p:txBody>
          <a:bodyPr/>
          <a:lstStyle/>
          <a:p>
            <a:pPr lvl="0"/>
            <a:r>
              <a:rPr lang="en-US" dirty="0"/>
              <a:t>Opportunity to learn college “skills” e.g. time management, Canvas, awareness of student support services on campus</a:t>
            </a:r>
          </a:p>
          <a:p>
            <a:pPr lvl="0"/>
            <a:r>
              <a:rPr lang="en-US" dirty="0"/>
              <a:t>Noncredit prep courses can introduce vocabulary of credit course, ensuring better preparation in credit course. </a:t>
            </a:r>
          </a:p>
          <a:p>
            <a:pPr lvl="0"/>
            <a:r>
              <a:rPr lang="en-US" dirty="0"/>
              <a:t>At Glendale, many accounting students take noncredit course prior to credit course. Need B in Financial Accounting to transfer to Cal State </a:t>
            </a:r>
          </a:p>
        </p:txBody>
      </p:sp>
    </p:spTree>
    <p:extLst>
      <p:ext uri="{BB962C8B-B14F-4D97-AF65-F5344CB8AC3E}">
        <p14:creationId xmlns:p14="http://schemas.microsoft.com/office/powerpoint/2010/main" val="140370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Noncredit students entering credit programs are more successful than students entering credit programs directly </a:t>
            </a:r>
            <a:r>
              <a:rPr lang="en-US" sz="2000" dirty="0"/>
              <a:t>(Source: GCC Research and Planning)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38272522"/>
              </p:ext>
            </p:extLst>
          </p:nvPr>
        </p:nvGraphicFramePr>
        <p:xfrm>
          <a:off x="1277650" y="1905000"/>
          <a:ext cx="10058400" cy="4617480"/>
        </p:xfrm>
        <a:graphic>
          <a:graphicData uri="http://schemas.openxmlformats.org/drawingml/2006/table">
            <a:tbl>
              <a:tblPr firstRow="1" bandRow="1">
                <a:tableStyleId>{FABFCF23-3B69-468F-B69F-88F6DE6A72F2}</a:tableStyleId>
              </a:tblPr>
              <a:tblGrid>
                <a:gridCol w="4564062">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gridCol w="1811338">
                  <a:extLst>
                    <a:ext uri="{9D8B030D-6E8A-4147-A177-3AD203B41FA5}">
                      <a16:colId xmlns:a16="http://schemas.microsoft.com/office/drawing/2014/main" xmlns="" val="20003"/>
                    </a:ext>
                  </a:extLst>
                </a:gridCol>
              </a:tblGrid>
              <a:tr h="203518">
                <a:tc>
                  <a:txBody>
                    <a:bodyPr/>
                    <a:lstStyle/>
                    <a:p>
                      <a:endParaRPr lang="en-US" dirty="0"/>
                    </a:p>
                  </a:txBody>
                  <a:tcPr/>
                </a:tc>
                <a:tc>
                  <a:txBody>
                    <a:bodyPr/>
                    <a:lstStyle/>
                    <a:p>
                      <a:pPr algn="ctr"/>
                      <a:r>
                        <a:rPr lang="en-US" dirty="0"/>
                        <a:t>2014-2015</a:t>
                      </a:r>
                      <a:r>
                        <a:rPr lang="en-US" baseline="0" dirty="0"/>
                        <a:t> </a:t>
                      </a:r>
                    </a:p>
                    <a:p>
                      <a:pPr algn="ctr"/>
                      <a:r>
                        <a:rPr lang="en-US" baseline="0" dirty="0"/>
                        <a:t>to 2016-2017</a:t>
                      </a:r>
                      <a:endParaRPr lang="en-US" dirty="0"/>
                    </a:p>
                  </a:txBody>
                  <a:tcPr/>
                </a:tc>
                <a:tc>
                  <a:txBody>
                    <a:bodyPr/>
                    <a:lstStyle/>
                    <a:p>
                      <a:pPr algn="ctr"/>
                      <a:r>
                        <a:rPr lang="en-US" dirty="0"/>
                        <a:t>2015-2016</a:t>
                      </a:r>
                    </a:p>
                    <a:p>
                      <a:pPr algn="ctr"/>
                      <a:r>
                        <a:rPr lang="en-US" dirty="0"/>
                        <a:t>To</a:t>
                      </a:r>
                      <a:r>
                        <a:rPr lang="en-US" baseline="0" dirty="0"/>
                        <a:t> 2017-2018</a:t>
                      </a:r>
                      <a:endParaRPr lang="en-US" dirty="0"/>
                    </a:p>
                  </a:txBody>
                  <a:tcPr/>
                </a:tc>
                <a:tc>
                  <a:txBody>
                    <a:bodyPr/>
                    <a:lstStyle/>
                    <a:p>
                      <a:pPr algn="ctr"/>
                      <a:r>
                        <a:rPr lang="en-US" dirty="0"/>
                        <a:t>2016-2017</a:t>
                      </a:r>
                    </a:p>
                    <a:p>
                      <a:pPr algn="ctr"/>
                      <a:r>
                        <a:rPr lang="en-US" dirty="0"/>
                        <a:t>To 2018-2019</a:t>
                      </a:r>
                    </a:p>
                  </a:txBody>
                  <a:tcPr/>
                </a:tc>
                <a:extLst>
                  <a:ext uri="{0D108BD9-81ED-4DB2-BD59-A6C34878D82A}">
                    <a16:rowId xmlns:a16="http://schemas.microsoft.com/office/drawing/2014/main" xmlns="" val="10000"/>
                  </a:ext>
                </a:extLst>
              </a:tr>
              <a:tr h="556220">
                <a:tc>
                  <a:txBody>
                    <a:bodyPr/>
                    <a:lstStyle/>
                    <a:p>
                      <a:r>
                        <a:rPr lang="en-US" b="1" dirty="0">
                          <a:solidFill>
                            <a:schemeClr val="accent6"/>
                          </a:solidFill>
                        </a:rPr>
                        <a:t>Pass Rate of Englis</a:t>
                      </a:r>
                      <a:r>
                        <a:rPr lang="en-US" b="1" baseline="0" dirty="0">
                          <a:solidFill>
                            <a:schemeClr val="accent6"/>
                          </a:solidFill>
                        </a:rPr>
                        <a:t>h 101 Students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56220">
                <a:tc>
                  <a:txBody>
                    <a:bodyPr/>
                    <a:lstStyle/>
                    <a:p>
                      <a:r>
                        <a:rPr lang="en-US" dirty="0"/>
                        <a:t>Credit Students</a:t>
                      </a:r>
                    </a:p>
                  </a:txBody>
                  <a:tcPr/>
                </a:tc>
                <a:tc>
                  <a:txBody>
                    <a:bodyPr/>
                    <a:lstStyle/>
                    <a:p>
                      <a:pPr algn="ctr"/>
                      <a:r>
                        <a:rPr lang="en-US" dirty="0"/>
                        <a:t>66.4%</a:t>
                      </a:r>
                    </a:p>
                  </a:txBody>
                  <a:tcPr/>
                </a:tc>
                <a:tc>
                  <a:txBody>
                    <a:bodyPr/>
                    <a:lstStyle/>
                    <a:p>
                      <a:pPr algn="ctr"/>
                      <a:r>
                        <a:rPr lang="en-US" dirty="0"/>
                        <a:t>67.6%</a:t>
                      </a:r>
                    </a:p>
                  </a:txBody>
                  <a:tcPr/>
                </a:tc>
                <a:tc>
                  <a:txBody>
                    <a:bodyPr/>
                    <a:lstStyle/>
                    <a:p>
                      <a:pPr algn="ctr"/>
                      <a:r>
                        <a:rPr lang="en-US" dirty="0"/>
                        <a:t>70.2%</a:t>
                      </a:r>
                    </a:p>
                  </a:txBody>
                  <a:tcPr/>
                </a:tc>
                <a:extLst>
                  <a:ext uri="{0D108BD9-81ED-4DB2-BD59-A6C34878D82A}">
                    <a16:rowId xmlns:a16="http://schemas.microsoft.com/office/drawing/2014/main" xmlns="" val="10002"/>
                  </a:ext>
                </a:extLst>
              </a:tr>
              <a:tr h="556220">
                <a:tc>
                  <a:txBody>
                    <a:bodyPr/>
                    <a:lstStyle/>
                    <a:p>
                      <a:r>
                        <a:rPr lang="en-US" dirty="0"/>
                        <a:t>Noncredit Students</a:t>
                      </a:r>
                    </a:p>
                  </a:txBody>
                  <a:tcPr/>
                </a:tc>
                <a:tc>
                  <a:txBody>
                    <a:bodyPr/>
                    <a:lstStyle/>
                    <a:p>
                      <a:pPr algn="ctr"/>
                      <a:r>
                        <a:rPr lang="en-US" dirty="0"/>
                        <a:t>71.5%</a:t>
                      </a:r>
                    </a:p>
                  </a:txBody>
                  <a:tcPr/>
                </a:tc>
                <a:tc>
                  <a:txBody>
                    <a:bodyPr/>
                    <a:lstStyle/>
                    <a:p>
                      <a:pPr algn="ctr"/>
                      <a:r>
                        <a:rPr lang="en-US" dirty="0"/>
                        <a:t>70.7%</a:t>
                      </a:r>
                    </a:p>
                  </a:txBody>
                  <a:tcPr/>
                </a:tc>
                <a:tc>
                  <a:txBody>
                    <a:bodyPr/>
                    <a:lstStyle/>
                    <a:p>
                      <a:pPr algn="ctr"/>
                      <a:r>
                        <a:rPr lang="en-US" dirty="0"/>
                        <a:t>80.1%</a:t>
                      </a:r>
                    </a:p>
                  </a:txBody>
                  <a:tcPr/>
                </a:tc>
                <a:extLst>
                  <a:ext uri="{0D108BD9-81ED-4DB2-BD59-A6C34878D82A}">
                    <a16:rowId xmlns:a16="http://schemas.microsoft.com/office/drawing/2014/main" xmlns="" val="10003"/>
                  </a:ext>
                </a:extLst>
              </a:tr>
              <a:tr h="5562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556220">
                <a:tc>
                  <a:txBody>
                    <a:bodyPr/>
                    <a:lstStyle/>
                    <a:p>
                      <a:r>
                        <a:rPr lang="en-US" b="1" dirty="0">
                          <a:solidFill>
                            <a:schemeClr val="accent6"/>
                          </a:solidFill>
                        </a:rPr>
                        <a:t>Pass Rate of English 104 Students </a:t>
                      </a:r>
                    </a:p>
                    <a:p>
                      <a:r>
                        <a:rPr lang="en-US" b="0" dirty="0">
                          <a:solidFill>
                            <a:schemeClr val="accent6"/>
                          </a:solidFill>
                        </a:rPr>
                        <a:t>(2 courses later, success continues)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556220">
                <a:tc>
                  <a:txBody>
                    <a:bodyPr/>
                    <a:lstStyle/>
                    <a:p>
                      <a:r>
                        <a:rPr lang="en-US" dirty="0"/>
                        <a:t>Credit Students</a:t>
                      </a:r>
                    </a:p>
                  </a:txBody>
                  <a:tcPr/>
                </a:tc>
                <a:tc>
                  <a:txBody>
                    <a:bodyPr/>
                    <a:lstStyle/>
                    <a:p>
                      <a:pPr algn="ctr"/>
                      <a:r>
                        <a:rPr lang="en-US" dirty="0"/>
                        <a:t>76.6%</a:t>
                      </a:r>
                    </a:p>
                  </a:txBody>
                  <a:tcPr/>
                </a:tc>
                <a:tc>
                  <a:txBody>
                    <a:bodyPr/>
                    <a:lstStyle/>
                    <a:p>
                      <a:pPr algn="ctr"/>
                      <a:r>
                        <a:rPr lang="en-US" dirty="0"/>
                        <a:t>76.5%</a:t>
                      </a:r>
                    </a:p>
                  </a:txBody>
                  <a:tcPr/>
                </a:tc>
                <a:tc>
                  <a:txBody>
                    <a:bodyPr/>
                    <a:lstStyle/>
                    <a:p>
                      <a:pPr algn="ctr"/>
                      <a:r>
                        <a:rPr lang="en-US" dirty="0"/>
                        <a:t>74.2%</a:t>
                      </a:r>
                    </a:p>
                  </a:txBody>
                  <a:tcPr/>
                </a:tc>
                <a:extLst>
                  <a:ext uri="{0D108BD9-81ED-4DB2-BD59-A6C34878D82A}">
                    <a16:rowId xmlns:a16="http://schemas.microsoft.com/office/drawing/2014/main" xmlns="" val="10006"/>
                  </a:ext>
                </a:extLst>
              </a:tr>
              <a:tr h="556220">
                <a:tc>
                  <a:txBody>
                    <a:bodyPr/>
                    <a:lstStyle/>
                    <a:p>
                      <a:r>
                        <a:rPr lang="en-US" dirty="0"/>
                        <a:t>Noncredit Students</a:t>
                      </a:r>
                    </a:p>
                  </a:txBody>
                  <a:tcPr/>
                </a:tc>
                <a:tc>
                  <a:txBody>
                    <a:bodyPr/>
                    <a:lstStyle/>
                    <a:p>
                      <a:pPr algn="ctr"/>
                      <a:r>
                        <a:rPr lang="en-US" dirty="0"/>
                        <a:t>75.2%</a:t>
                      </a:r>
                    </a:p>
                  </a:txBody>
                  <a:tcPr/>
                </a:tc>
                <a:tc>
                  <a:txBody>
                    <a:bodyPr/>
                    <a:lstStyle/>
                    <a:p>
                      <a:pPr algn="ctr"/>
                      <a:r>
                        <a:rPr lang="en-US" dirty="0"/>
                        <a:t>76.6%</a:t>
                      </a:r>
                    </a:p>
                  </a:txBody>
                  <a:tcPr/>
                </a:tc>
                <a:tc>
                  <a:txBody>
                    <a:bodyPr/>
                    <a:lstStyle/>
                    <a:p>
                      <a:pPr algn="ctr"/>
                      <a:r>
                        <a:rPr lang="en-US" dirty="0"/>
                        <a:t>80.1%</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26282470"/>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A (1)</Template>
  <TotalTime>2028</TotalTime>
  <Words>1293</Words>
  <Application>Microsoft Macintosh PowerPoint</Application>
  <PresentationFormat>Widescreen</PresentationFormat>
  <Paragraphs>176</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Courier New</vt:lpstr>
      <vt:lpstr>Gill Sans</vt:lpstr>
      <vt:lpstr>Gill Sans Ultra Bold</vt:lpstr>
      <vt:lpstr>Mangal</vt:lpstr>
      <vt:lpstr>Palatino</vt:lpstr>
      <vt:lpstr>Arial</vt:lpstr>
      <vt:lpstr>ASCCC Curriculum Inst. 2020 Theme</vt:lpstr>
      <vt:lpstr>Things Credit Folks Need to Know  about Noncredit</vt:lpstr>
      <vt:lpstr>PowerPoint Presentation</vt:lpstr>
      <vt:lpstr>First, there is no hyphen in noncredit!</vt:lpstr>
      <vt:lpstr>You can’t just rename a credit course noncredit (and you’ve tried…)</vt:lpstr>
      <vt:lpstr>Noncredit: A Tool in Your Toolbelt</vt:lpstr>
      <vt:lpstr>Why would my college need noncredit courses?</vt:lpstr>
      <vt:lpstr>How do noncredit courses complement credit courses?</vt:lpstr>
      <vt:lpstr>How do noncredit courses strengthen the success rates of credit students?</vt:lpstr>
      <vt:lpstr>Noncredit students entering credit programs are more successful than students entering credit programs directly (Source: GCC Research and Planning) </vt:lpstr>
      <vt:lpstr>Glendale Community College:  Success in Credit Math Courses of Noncredit Students (Source: GCC Research and Planning) </vt:lpstr>
      <vt:lpstr>What is different about designing curriculum?</vt:lpstr>
      <vt:lpstr>What is different about designing curriculum?</vt:lpstr>
      <vt:lpstr>What is different about teaching noncredit?</vt:lpstr>
      <vt:lpstr>How do noncredit courses strengthen efforts of Guided Pathways?</vt:lpstr>
      <vt:lpstr> Guided Pathways is not new in Noncredit Pathways developed with equity mindedness </vt:lpstr>
      <vt:lpstr>Support Services and Transitions</vt:lpstr>
      <vt:lpstr>Resources</vt:lpstr>
      <vt:lpstr>Questions?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Credit Folks Need to Know About Noncredit</dc:title>
  <dc:creator>Microsoft Office User</dc:creator>
  <cp:lastModifiedBy>Microsoft Office User</cp:lastModifiedBy>
  <cp:revision>21</cp:revision>
  <dcterms:created xsi:type="dcterms:W3CDTF">2020-07-02T17:54:54Z</dcterms:created>
  <dcterms:modified xsi:type="dcterms:W3CDTF">2020-07-09T14:37:27Z</dcterms:modified>
</cp:coreProperties>
</file>