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97" r:id="rId4"/>
    <p:sldId id="286" r:id="rId5"/>
    <p:sldId id="292" r:id="rId6"/>
    <p:sldId id="291" r:id="rId7"/>
    <p:sldId id="290" r:id="rId8"/>
    <p:sldId id="295" r:id="rId9"/>
    <p:sldId id="296" r:id="rId10"/>
    <p:sldId id="300" r:id="rId11"/>
    <p:sldId id="298" r:id="rId12"/>
    <p:sldId id="299" r:id="rId13"/>
    <p:sldId id="279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4" autoAdjust="0"/>
    <p:restoredTop sz="86441" autoAdjust="0"/>
  </p:normalViewPr>
  <p:slideViewPr>
    <p:cSldViewPr snapToGrid="0" snapToObjects="1">
      <p:cViewPr>
        <p:scale>
          <a:sx n="90" d="100"/>
          <a:sy n="90" d="100"/>
        </p:scale>
        <p:origin x="12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2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7/14/17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6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3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July 14,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July 14,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xtranet.cccco.edu/Portals/1/AA/ProgramCourseApproval/Handbook_5thEd_BOGapproved.pdf" TargetMode="External"/><Relationship Id="rId4" Type="http://schemas.openxmlformats.org/officeDocument/2006/relationships/hyperlink" Target="http://extranet.cccco.edu/Divisions/AcademicAffairs/CurriculumandInstructionUnit/Curriculum/NoncreditCurriculumandInstructionalPrograms.aspx" TargetMode="External"/><Relationship Id="rId5" Type="http://schemas.openxmlformats.org/officeDocument/2006/relationships/hyperlink" Target="http://www.asccc.org/sites/default/files/publications/noncredit-instruction09_0.pdf" TargetMode="External"/><Relationship Id="rId6" Type="http://schemas.openxmlformats.org/officeDocument/2006/relationships/hyperlink" Target="http://californiacommunitycolleges.cccco.edu/Portals/0/Reports/2016-CDCP-Report-ADA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reitaje@lacitycollege.edu" TargetMode="External"/><Relationship Id="rId4" Type="http://schemas.openxmlformats.org/officeDocument/2006/relationships/hyperlink" Target="mailto:mparsons@sdccd.edu" TargetMode="External"/><Relationship Id="rId5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aschenbach@lassencolleg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585559"/>
          </a:xfrm>
        </p:spPr>
        <p:txBody>
          <a:bodyPr/>
          <a:lstStyle/>
          <a:p>
            <a:pPr algn="ctr"/>
            <a:r>
              <a:rPr lang="en-US" sz="4000" cap="none" dirty="0" smtClean="0">
                <a:latin typeface="Times New Roman"/>
              </a:rPr>
              <a:t>Pathways and Ramping into Credit from Noncredit</a:t>
            </a:r>
            <a:endParaRPr lang="en-US" sz="4000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306251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Cheryl </a:t>
            </a:r>
            <a:r>
              <a:rPr lang="en-US" dirty="0" err="1" smtClean="0">
                <a:latin typeface="Times New Roman"/>
                <a:cs typeface="Times New Roman"/>
              </a:rPr>
              <a:t>Aschenbach</a:t>
            </a:r>
            <a:r>
              <a:rPr lang="en-US" dirty="0" smtClean="0">
                <a:latin typeface="Times New Roman"/>
                <a:cs typeface="Times New Roman"/>
              </a:rPr>
              <a:t>, ASCCC North Representative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John Freitas, ASCCC Treasurer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Toni Parsons, San Diego Mesa College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Curriculum 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Institute – Riverside Convention Center - July 13,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2017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2668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Audience Participation, Part </a:t>
            </a:r>
            <a:r>
              <a:rPr lang="en-US" sz="3200" dirty="0" err="1" smtClean="0"/>
              <a:t>Deux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The Reality Check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00224"/>
            <a:ext cx="5595489" cy="4557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Now that you dreamed up the ideal noncredit pathways unicorn, what are the realities that could clash with the ideal that will need to be addressed? For example: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are the potential structural realities?</a:t>
            </a:r>
          </a:p>
          <a:p>
            <a:r>
              <a:rPr lang="en-US" dirty="0" smtClean="0"/>
              <a:t>What are the potential cultural realities?</a:t>
            </a:r>
          </a:p>
          <a:p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potential personality realities?</a:t>
            </a:r>
          </a:p>
          <a:p>
            <a:r>
              <a:rPr lang="en-US" dirty="0" smtClean="0"/>
              <a:t>How could you address the realities?</a:t>
            </a:r>
          </a:p>
          <a:p>
            <a:r>
              <a:rPr lang="en-US" dirty="0" smtClean="0"/>
              <a:t>For any of this to be successful, what is the key ingredient(s)?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89" y="4079081"/>
            <a:ext cx="3120679" cy="23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– Potential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&amp; pay differences between noncredit and credit can be a barrier</a:t>
            </a:r>
          </a:p>
          <a:p>
            <a:r>
              <a:rPr lang="en-US" dirty="0" smtClean="0"/>
              <a:t>Campus culture may not be supportive of noncredit</a:t>
            </a:r>
          </a:p>
          <a:p>
            <a:r>
              <a:rPr lang="en-US" dirty="0" smtClean="0"/>
              <a:t>Credit departments may be territorial</a:t>
            </a:r>
          </a:p>
          <a:p>
            <a:r>
              <a:rPr lang="en-US" dirty="0" smtClean="0"/>
              <a:t>Internal structures, services, and staff may not be familiar with noncredit</a:t>
            </a:r>
          </a:p>
          <a:p>
            <a:pPr lvl="1"/>
            <a:r>
              <a:rPr lang="en-US" dirty="0" smtClean="0"/>
              <a:t>Counseling &amp; advising, financial aid, admissions &amp; records, scheduling, and more</a:t>
            </a:r>
          </a:p>
          <a:p>
            <a:r>
              <a:rPr lang="en-US" dirty="0" smtClean="0"/>
              <a:t>Internal policies may not include noncredit students</a:t>
            </a:r>
          </a:p>
          <a:p>
            <a:pPr lvl="1"/>
            <a:r>
              <a:rPr lang="en-US" dirty="0" smtClean="0"/>
              <a:t>Access to library services, student government, health services</a:t>
            </a:r>
          </a:p>
          <a:p>
            <a:r>
              <a:rPr lang="en-US" dirty="0" smtClean="0"/>
              <a:t>Minimum qualifications: credit vs </a:t>
            </a:r>
            <a:r>
              <a:rPr lang="en-US" dirty="0" smtClean="0"/>
              <a:t>noncredit</a:t>
            </a:r>
          </a:p>
          <a:p>
            <a:r>
              <a:rPr lang="en-US" dirty="0" smtClean="0"/>
              <a:t>Lack of coherent vision and/or committed leadership.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development about noncredit is important in all areas of campus including student services, business services, academic affairs</a:t>
            </a:r>
          </a:p>
          <a:p>
            <a:r>
              <a:rPr lang="en-US" dirty="0" smtClean="0"/>
              <a:t>Credit faculty need to understand the opportunities noncredit offers to students as well as the ways it can be leveraged to strengthen credit programs (change culture, reduce territorialism)</a:t>
            </a:r>
          </a:p>
          <a:p>
            <a:r>
              <a:rPr lang="en-US" dirty="0" smtClean="0"/>
              <a:t>Curriculum committees need to understand noncredit</a:t>
            </a:r>
          </a:p>
          <a:p>
            <a:pPr lvl="1"/>
            <a:r>
              <a:rPr lang="en-US" dirty="0" smtClean="0"/>
              <a:t>What it is, opportunities it provides, regulations regarding curriculum development</a:t>
            </a:r>
          </a:p>
          <a:p>
            <a:pPr lvl="1"/>
            <a:r>
              <a:rPr lang="en-US" dirty="0" smtClean="0"/>
              <a:t>Use noncredit presentations from CI as a start!</a:t>
            </a:r>
          </a:p>
          <a:p>
            <a:pPr lvl="1"/>
            <a:r>
              <a:rPr lang="en-US" dirty="0" smtClean="0"/>
              <a:t>Minimum qualifications, assigning courses to disciplines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4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latin typeface="Times New Roman"/>
                <a:cs typeface="Times New Roman"/>
              </a:rPr>
              <a:t>References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981201"/>
            <a:ext cx="7924800" cy="47413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0" dirty="0" smtClean="0">
                <a:latin typeface="Times New Roman"/>
                <a:cs typeface="Times New Roman"/>
              </a:rPr>
              <a:t>Program and Course Approval Handbook (PCAH)</a:t>
            </a:r>
          </a:p>
          <a:p>
            <a:pPr lvl="1"/>
            <a:r>
              <a:rPr lang="en-US" dirty="0">
                <a:latin typeface="Times New Roman"/>
                <a:cs typeface="Times New Roman"/>
                <a:hlinkClick r:id="rId3"/>
              </a:rPr>
              <a:t>http://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extranet.cccco.edu/Portals/1/AA/ProgramCourseApproval/Handbook_5thEd_BOGapproved.pdf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0" i="0" dirty="0" smtClean="0">
                <a:latin typeface="Times New Roman"/>
                <a:cs typeface="Times New Roman"/>
              </a:rPr>
              <a:t>Chancellor’s Office Noncredit Info</a:t>
            </a:r>
          </a:p>
          <a:p>
            <a:pPr lvl="1"/>
            <a:r>
              <a:rPr lang="en-US" dirty="0">
                <a:latin typeface="Times New Roman"/>
                <a:cs typeface="Times New Roman"/>
                <a:hlinkClick r:id="rId4"/>
              </a:rPr>
              <a:t>http://</a:t>
            </a:r>
            <a:r>
              <a:rPr lang="en-US" dirty="0" smtClean="0">
                <a:latin typeface="Times New Roman"/>
                <a:cs typeface="Times New Roman"/>
                <a:hlinkClick r:id="rId4"/>
              </a:rPr>
              <a:t>extranet.cccco.edu/Divisions/AcademicAffairs/CurriculumandInstructionUnit/Curriculum/NoncreditCurriculumandInstructionalPrograms.aspx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0" i="0" dirty="0" smtClean="0">
                <a:latin typeface="Times New Roman"/>
                <a:cs typeface="Times New Roman"/>
              </a:rPr>
              <a:t>Noncredit Instruction: Opportunity and Challenge (ASCCC paper)</a:t>
            </a:r>
          </a:p>
          <a:p>
            <a:pPr lvl="1"/>
            <a:r>
              <a:rPr lang="en-US" dirty="0">
                <a:latin typeface="Times New Roman"/>
                <a:cs typeface="Times New Roman"/>
                <a:hlinkClick r:id="rId5"/>
              </a:rPr>
              <a:t>http://</a:t>
            </a:r>
            <a:r>
              <a:rPr lang="en-US" dirty="0" smtClean="0">
                <a:latin typeface="Times New Roman"/>
                <a:cs typeface="Times New Roman"/>
                <a:hlinkClick r:id="rId5"/>
              </a:rPr>
              <a:t>www.asccc.org/sites/default/files/publications/noncredit-instruction09_0.pdf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0" i="0" dirty="0" smtClean="0">
                <a:latin typeface="Times New Roman"/>
                <a:cs typeface="Times New Roman"/>
              </a:rPr>
              <a:t>Preparing Students for Careers and College through Noncredit Enhanced Funding (CCCCO Report – Dec 2016)</a:t>
            </a:r>
          </a:p>
          <a:p>
            <a:pPr lvl="1"/>
            <a:r>
              <a:rPr lang="en-US" dirty="0">
                <a:latin typeface="Times New Roman"/>
                <a:cs typeface="Times New Roman"/>
                <a:hlinkClick r:id="rId6"/>
              </a:rPr>
              <a:t>http://</a:t>
            </a:r>
            <a:r>
              <a:rPr lang="en-US" dirty="0" smtClean="0">
                <a:latin typeface="Times New Roman"/>
                <a:cs typeface="Times New Roman"/>
                <a:hlinkClick r:id="rId6"/>
              </a:rPr>
              <a:t>californiacommunitycolleges.cccco.edu/Portals/0/Reports/2016-CDCP-Report-ADA.pdf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b="0" i="0" dirty="0" smtClean="0">
              <a:latin typeface="Times New Roman"/>
              <a:cs typeface="Times New Roman"/>
            </a:endParaRPr>
          </a:p>
          <a:p>
            <a:endParaRPr lang="en-US" sz="2800" b="0" i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97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120698"/>
          </a:xfrm>
        </p:spPr>
        <p:txBody>
          <a:bodyPr/>
          <a:lstStyle/>
          <a:p>
            <a:pPr indent="0" algn="ctr" eaLnBrk="1" hangingPunct="1">
              <a:defRPr/>
            </a:pPr>
            <a:r>
              <a:rPr lang="en-US" dirty="0" smtClean="0">
                <a:latin typeface="Times New Roman"/>
                <a:cs typeface="Times New Roman"/>
              </a:rPr>
              <a:t>Questions?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/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4496"/>
            <a:ext cx="8229600" cy="31025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Cheryl </a:t>
            </a:r>
            <a:r>
              <a:rPr lang="en-US" dirty="0" err="1" smtClean="0">
                <a:latin typeface="Times New Roman"/>
                <a:cs typeface="Times New Roman"/>
              </a:rPr>
              <a:t>Aschenbach</a:t>
            </a:r>
            <a:r>
              <a:rPr lang="en-US" dirty="0" smtClean="0">
                <a:latin typeface="Times New Roman"/>
                <a:cs typeface="Times New Roman"/>
              </a:rPr>
              <a:t>:  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caschenbach@lassencollege.edu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John Freitas: 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freitaje@lacitycollege.edu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Toni Parsons: </a:t>
            </a:r>
            <a:r>
              <a:rPr lang="en-US" dirty="0" smtClean="0">
                <a:latin typeface="Times New Roman"/>
                <a:cs typeface="Times New Roman"/>
                <a:hlinkClick r:id="rId4"/>
              </a:rPr>
              <a:t>mparsons@sdccd.edu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/>
                <a:cs typeface="Times New Roman"/>
              </a:rPr>
              <a:t>Other questions?  </a:t>
            </a:r>
            <a:r>
              <a:rPr lang="en-US" dirty="0" smtClean="0">
                <a:latin typeface="Times New Roman"/>
                <a:cs typeface="Times New Roman"/>
                <a:hlinkClick r:id="rId5"/>
              </a:rPr>
              <a:t>info@asccc.org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75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Getting Started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0" dirty="0" smtClean="0">
                <a:latin typeface="Times New Roman"/>
                <a:cs typeface="Times New Roman"/>
              </a:rPr>
              <a:t>On a scale of 1-10 (1 = rookie &amp; 10 = experienced veteran) where do you rate yourself in regards to your knowledge of noncredit?</a:t>
            </a:r>
          </a:p>
          <a:p>
            <a:endParaRPr lang="en-US" b="0" dirty="0" smtClean="0">
              <a:latin typeface="Times New Roman"/>
              <a:cs typeface="Times New Roman"/>
            </a:endParaRPr>
          </a:p>
          <a:p>
            <a:endParaRPr lang="en-US" b="0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96734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you using noncredit as part of pathways?  How?</a:t>
            </a:r>
          </a:p>
          <a:p>
            <a:endParaRPr lang="en-US" dirty="0" smtClean="0"/>
          </a:p>
          <a:p>
            <a:r>
              <a:rPr lang="en-US" dirty="0" smtClean="0"/>
              <a:t>What do you need to support consideration of noncredit to credit pathways or to further develop noncredit as part of pathways?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50" y="3483461"/>
            <a:ext cx="3471169" cy="32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4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Background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The priority of policy makers and the legislature is to move students through to completion and subsequently to transfer and/or careers, as evidenced by:</a:t>
            </a:r>
          </a:p>
          <a:p>
            <a:pPr lvl="1"/>
            <a:r>
              <a:rPr lang="en-US" sz="2195" dirty="0">
                <a:latin typeface="Times New Roman"/>
                <a:ea typeface="Century Gothic" charset="0"/>
                <a:cs typeface="Times New Roman"/>
              </a:rPr>
              <a:t>Realignment of Adult Education </a:t>
            </a:r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from K-12 to </a:t>
            </a:r>
            <a:r>
              <a:rPr lang="en-US" sz="2195" dirty="0">
                <a:latin typeface="Times New Roman"/>
                <a:ea typeface="Century Gothic" charset="0"/>
                <a:cs typeface="Times New Roman"/>
              </a:rPr>
              <a:t>CCCs.</a:t>
            </a:r>
          </a:p>
          <a:p>
            <a:pPr lvl="1"/>
            <a:endParaRPr lang="en-US" sz="2195" dirty="0" smtClean="0">
              <a:latin typeface="Times New Roman"/>
              <a:ea typeface="Century Gothic" charset="0"/>
              <a:cs typeface="Times New Roman"/>
            </a:endParaRP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Equalization of CDCP noncredit apportionment rate with credit.</a:t>
            </a:r>
          </a:p>
          <a:p>
            <a:pPr lvl="1"/>
            <a:endParaRPr lang="en-US" sz="2195" dirty="0" smtClean="0">
              <a:latin typeface="Times New Roman"/>
              <a:ea typeface="Century Gothic" charset="0"/>
              <a:cs typeface="Times New Roman"/>
            </a:endParaRP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Establishment of the Strong Workforce Program.</a:t>
            </a:r>
          </a:p>
          <a:p>
            <a:pPr lvl="1"/>
            <a:endParaRPr lang="en-US" sz="2195" dirty="0">
              <a:latin typeface="Times New Roman"/>
              <a:ea typeface="Century Gothic" charset="0"/>
              <a:cs typeface="Times New Roman"/>
            </a:endParaRPr>
          </a:p>
          <a:p>
            <a:pPr lvl="1"/>
            <a:r>
              <a:rPr lang="en-US" sz="2195" dirty="0">
                <a:latin typeface="Times New Roman"/>
                <a:ea typeface="Century Gothic" charset="0"/>
                <a:cs typeface="Times New Roman"/>
              </a:rPr>
              <a:t>$150 million for Guided Pathways in 2017-2018 budget</a:t>
            </a:r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.</a:t>
            </a:r>
          </a:p>
          <a:p>
            <a:pPr lvl="1"/>
            <a:endParaRPr lang="en-US" sz="2195" dirty="0">
              <a:latin typeface="Times New Roman"/>
              <a:ea typeface="Century Gothic" charset="0"/>
              <a:cs typeface="Times New Roman"/>
            </a:endParaRPr>
          </a:p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Noncredit can play an integral role in meeting this priority.</a:t>
            </a:r>
            <a:endParaRPr lang="en-US" sz="2595" dirty="0">
              <a:latin typeface="Times New Roman"/>
              <a:ea typeface="Century Gothic" charset="0"/>
              <a:cs typeface="Times New Roman"/>
            </a:endParaRPr>
          </a:p>
          <a:p>
            <a:pPr lvl="1"/>
            <a:endParaRPr lang="en-US" sz="2195" dirty="0">
              <a:latin typeface="Times New Roman"/>
              <a:ea typeface="Century Gothic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67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Noncredit as an Entry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The nature of noncredit (FREE!, low risk) allows colleges to attract students who may not otherwise consider college</a:t>
            </a:r>
          </a:p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Consistent with a pathways approach, broader coursework can be developed in noncredit to help students filter into more narrow studies/career preparation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Career exploration 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Basic skills – math, ESL, English language and literacy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Broad concepts that could benefit multiple CTE disciplines – allied health, manufacturing, agriculture, and more</a:t>
            </a:r>
          </a:p>
          <a:p>
            <a:r>
              <a:rPr lang="en-US" sz="2595" dirty="0">
                <a:latin typeface="Times New Roman"/>
                <a:ea typeface="Century Gothic" charset="0"/>
                <a:cs typeface="Times New Roman"/>
              </a:rPr>
              <a:t>Noncredit can provide entry level career training; credit can provide training for advancement </a:t>
            </a:r>
          </a:p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Students can “step up” from noncredit into credit or into career</a:t>
            </a:r>
          </a:p>
        </p:txBody>
      </p:sp>
    </p:spTree>
    <p:extLst>
      <p:ext uri="{BB962C8B-B14F-4D97-AF65-F5344CB8AC3E}">
        <p14:creationId xmlns:p14="http://schemas.microsoft.com/office/powerpoint/2010/main" val="15821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Noncredit Leading to Credit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Noncredit can be used as prerequisites and co-requisites to credit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Nothing in CA Ed Code or Title 5 precludes this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Chancellor’s Office, with ASCCC input, is preparing guidelines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Keep in mind a prerequisite can be a barrier </a:t>
            </a:r>
            <a:r>
              <a:rPr lang="en-US" sz="2195" smtClean="0">
                <a:latin typeface="Times New Roman"/>
                <a:ea typeface="Century Gothic" charset="0"/>
                <a:cs typeface="Times New Roman"/>
              </a:rPr>
              <a:t>to students</a:t>
            </a:r>
            <a:endParaRPr lang="en-US" sz="2195" dirty="0" smtClean="0">
              <a:latin typeface="Times New Roman"/>
              <a:ea typeface="Century Gothic" charset="0"/>
              <a:cs typeface="Times New Roman"/>
            </a:endParaRPr>
          </a:p>
          <a:p>
            <a:r>
              <a:rPr lang="en-US" sz="2595" dirty="0" smtClean="0">
                <a:latin typeface="Times New Roman"/>
                <a:ea typeface="Century Gothic" charset="0"/>
                <a:cs typeface="Times New Roman"/>
              </a:rPr>
              <a:t>Or, articulation agreements can be set up between noncredit and credit courses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Allows students to enter through credit or noncredit without barrier of prerequisites</a:t>
            </a:r>
          </a:p>
          <a:p>
            <a:pPr lvl="1"/>
            <a:r>
              <a:rPr lang="en-US" sz="2195" dirty="0" smtClean="0">
                <a:latin typeface="Times New Roman"/>
                <a:ea typeface="Century Gothic" charset="0"/>
                <a:cs typeface="Times New Roman"/>
              </a:rPr>
              <a:t>Allows students to later earn credit for noncredit experience if deciding to pursue a credit certificate or degree</a:t>
            </a:r>
          </a:p>
          <a:p>
            <a:endParaRPr lang="en-US" sz="2595" dirty="0">
              <a:latin typeface="Times New Roman"/>
              <a:ea typeface="Century Gothic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5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Noncredit Program Development</a:t>
            </a:r>
            <a:br>
              <a:rPr lang="en-US" dirty="0"/>
            </a:br>
            <a:r>
              <a:rPr lang="en-US" sz="3100" dirty="0"/>
              <a:t>Common Questions / Places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700" dirty="0"/>
              <a:t>Student-related logistics</a:t>
            </a:r>
          </a:p>
          <a:p>
            <a:pPr marL="1085850" lvl="1" indent="-342900"/>
            <a:r>
              <a:rPr lang="en-US" sz="2500" dirty="0"/>
              <a:t>Registration processes</a:t>
            </a:r>
          </a:p>
          <a:p>
            <a:pPr marL="1085850" lvl="1" indent="-342900"/>
            <a:r>
              <a:rPr lang="en-US" sz="2500" dirty="0"/>
              <a:t>Student services, </a:t>
            </a:r>
            <a:r>
              <a:rPr lang="en-US" sz="2500" dirty="0" err="1"/>
              <a:t>ed</a:t>
            </a:r>
            <a:r>
              <a:rPr lang="en-US" sz="2500" dirty="0"/>
              <a:t> plans, fees</a:t>
            </a:r>
          </a:p>
          <a:p>
            <a:pPr marL="1085850" lvl="1" indent="-342900"/>
            <a:r>
              <a:rPr lang="en-US" sz="2500" dirty="0"/>
              <a:t>Library, health services, &amp; other access</a:t>
            </a:r>
          </a:p>
          <a:p>
            <a:pPr marL="457200" indent="-457200"/>
            <a:r>
              <a:rPr lang="en-US" sz="2700" dirty="0"/>
              <a:t>Campus-related logistics</a:t>
            </a:r>
          </a:p>
          <a:p>
            <a:pPr marL="1005840" lvl="2" indent="-457200"/>
            <a:r>
              <a:rPr lang="en-US" sz="2500" dirty="0"/>
              <a:t>Noncredit “place” within campus org charts</a:t>
            </a:r>
          </a:p>
          <a:p>
            <a:pPr marL="1485900" lvl="2" indent="-342900"/>
            <a:r>
              <a:rPr lang="en-US" sz="2300" dirty="0"/>
              <a:t>Within dept., separate division, or college?</a:t>
            </a:r>
          </a:p>
          <a:p>
            <a:pPr marL="1485900" lvl="2" indent="-342900"/>
            <a:r>
              <a:rPr lang="en-US" sz="2300" dirty="0"/>
              <a:t>Under which dean or administrator?</a:t>
            </a:r>
          </a:p>
          <a:p>
            <a:pPr marL="1051560" indent="-457200"/>
            <a:r>
              <a:rPr lang="en-US" sz="2500" dirty="0"/>
              <a:t>Commitment regardless of economy</a:t>
            </a:r>
            <a:r>
              <a:rPr lang="en-US" sz="25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02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54" y="4356311"/>
            <a:ext cx="6110092" cy="185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4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 – </a:t>
            </a:r>
            <a:r>
              <a:rPr lang="en-US" dirty="0" smtClean="0"/>
              <a:t>Build Your Unicorn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3138"/>
            <a:ext cx="6043613" cy="42338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Talk </a:t>
            </a:r>
            <a:r>
              <a:rPr lang="en-US" dirty="0"/>
              <a:t>with 1-2 people near </a:t>
            </a:r>
            <a:r>
              <a:rPr lang="en-US" dirty="0" smtClean="0"/>
              <a:t>you about</a:t>
            </a:r>
          </a:p>
          <a:p>
            <a:pPr marL="0" indent="0">
              <a:buNone/>
            </a:pPr>
            <a:r>
              <a:rPr lang="en-US" dirty="0" smtClean="0"/>
              <a:t>creating the </a:t>
            </a:r>
            <a:r>
              <a:rPr lang="en-US" b="1" dirty="0" smtClean="0"/>
              <a:t>ideal</a:t>
            </a:r>
            <a:r>
              <a:rPr lang="en-US" dirty="0" smtClean="0"/>
              <a:t> noncredit pathway “unicorn.”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is only one rule </a:t>
            </a:r>
            <a:r>
              <a:rPr lang="mr-IN" dirty="0" smtClean="0"/>
              <a:t>–</a:t>
            </a:r>
            <a:r>
              <a:rPr lang="en-US" dirty="0" smtClean="0"/>
              <a:t> you must assume that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nicorns exist!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What would your noncredit pathway “unicorn” look like?</a:t>
            </a:r>
          </a:p>
          <a:p>
            <a:r>
              <a:rPr lang="en-US" sz="2000" dirty="0" smtClean="0"/>
              <a:t>What </a:t>
            </a:r>
            <a:r>
              <a:rPr lang="en-US" sz="2000" dirty="0" smtClean="0"/>
              <a:t>potential is there for noncredit to credit pathways on your campus?  </a:t>
            </a:r>
            <a:endParaRPr lang="en-US" sz="2000" dirty="0"/>
          </a:p>
          <a:p>
            <a:r>
              <a:rPr lang="en-US" sz="2000" dirty="0" smtClean="0"/>
              <a:t>What programs are well-suited for use of noncredit as part of a pathway</a:t>
            </a:r>
            <a:r>
              <a:rPr lang="en-US" sz="2000" dirty="0" smtClean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1524000"/>
            <a:ext cx="2312003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517</TotalTime>
  <Words>818</Words>
  <Application>Microsoft Macintosh PowerPoint</Application>
  <PresentationFormat>On-screen Show (4:3)</PresentationFormat>
  <Paragraphs>109</Paragraphs>
  <Slides>14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Mangal</vt:lpstr>
      <vt:lpstr>Times New Roman</vt:lpstr>
      <vt:lpstr>Arial</vt:lpstr>
      <vt:lpstr>Clarity</vt:lpstr>
      <vt:lpstr>Pathways and Ramping into Credit from Noncredit</vt:lpstr>
      <vt:lpstr>Getting Started</vt:lpstr>
      <vt:lpstr>Feedback</vt:lpstr>
      <vt:lpstr>Background</vt:lpstr>
      <vt:lpstr>Noncredit as an Entry Point</vt:lpstr>
      <vt:lpstr>Noncredit Leading to Credit</vt:lpstr>
      <vt:lpstr>Noncredit Program Development Common Questions / Places for Discussion</vt:lpstr>
      <vt:lpstr>Examples</vt:lpstr>
      <vt:lpstr>Activity – Build Your Unicorn</vt:lpstr>
      <vt:lpstr>Audience Participation, Part Deux –  The Reality Check</vt:lpstr>
      <vt:lpstr>Considerations – Potential Barriers</vt:lpstr>
      <vt:lpstr>Other Considerations</vt:lpstr>
      <vt:lpstr>References</vt:lpstr>
      <vt:lpstr>Questions?  Thank you!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Microsoft Office User</cp:lastModifiedBy>
  <cp:revision>91</cp:revision>
  <cp:lastPrinted>2017-07-15T05:50:45Z</cp:lastPrinted>
  <dcterms:created xsi:type="dcterms:W3CDTF">2015-10-21T19:14:41Z</dcterms:created>
  <dcterms:modified xsi:type="dcterms:W3CDTF">2017-07-15T05:55:28Z</dcterms:modified>
</cp:coreProperties>
</file>