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23"/>
  </p:notesMasterIdLst>
  <p:sldIdLst>
    <p:sldId id="256" r:id="rId2"/>
    <p:sldId id="258" r:id="rId3"/>
    <p:sldId id="259" r:id="rId4"/>
    <p:sldId id="260" r:id="rId5"/>
    <p:sldId id="261" r:id="rId6"/>
    <p:sldId id="262" r:id="rId7"/>
    <p:sldId id="265" r:id="rId8"/>
    <p:sldId id="263" r:id="rId9"/>
    <p:sldId id="264" r:id="rId10"/>
    <p:sldId id="270" r:id="rId11"/>
    <p:sldId id="280" r:id="rId12"/>
    <p:sldId id="271" r:id="rId13"/>
    <p:sldId id="266" r:id="rId14"/>
    <p:sldId id="277" r:id="rId15"/>
    <p:sldId id="267" r:id="rId16"/>
    <p:sldId id="278" r:id="rId17"/>
    <p:sldId id="268" r:id="rId18"/>
    <p:sldId id="269" r:id="rId19"/>
    <p:sldId id="272" r:id="rId20"/>
    <p:sldId id="281"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81"/>
    <p:restoredTop sz="84845"/>
  </p:normalViewPr>
  <p:slideViewPr>
    <p:cSldViewPr snapToGrid="0" snapToObjects="1">
      <p:cViewPr varScale="1">
        <p:scale>
          <a:sx n="68" d="100"/>
          <a:sy n="68" d="100"/>
        </p:scale>
        <p:origin x="800"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173A7-7A21-9C46-A621-8A9E5250BE55}" type="datetimeFigureOut">
              <a:rPr lang="en-US" smtClean="0"/>
              <a:t>7/13/18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4126A-F74E-104D-AC58-C0F58C1B50BC}" type="slidenum">
              <a:rPr lang="en-US" smtClean="0"/>
              <a:t>‹#›</a:t>
            </a:fld>
            <a:endParaRPr lang="en-US"/>
          </a:p>
        </p:txBody>
      </p:sp>
    </p:spTree>
    <p:extLst>
      <p:ext uri="{BB962C8B-B14F-4D97-AF65-F5344CB8AC3E}">
        <p14:creationId xmlns:p14="http://schemas.microsoft.com/office/powerpoint/2010/main" val="24650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s://govt.westlaw.com/calregs/Document/I48471C40325E11E194EACEFFB46E37D1?viewType=FullText&amp;originationContext=documenttoc&amp;transitionType=CategoryPageItem&amp;contextData=(sc.Default)&amp;bhcp=1"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If a CDCP program is submitted to CCCCO for approval and it includes a supervised tutoring (TOP Code 4930.09), we will send it back for revision and request that it be removed, since CDCP statute (EC 84760.5) requires an organized sequence (i.e., ESL 1, ESL 2, ESL 3) of courses. The co-requisite approach (learning assistance course tied to a parent course) would be approved, but a stand-alone (Program Status / CB24 = 2) Supervised Tutoring course carrying TOP Code 4930.09 “sequenced” as part of a program would be sent back to the college for revision. </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9</a:t>
            </a:fld>
            <a:endParaRPr lang="en-US"/>
          </a:p>
        </p:txBody>
      </p:sp>
    </p:spTree>
    <p:extLst>
      <p:ext uri="{BB962C8B-B14F-4D97-AF65-F5344CB8AC3E}">
        <p14:creationId xmlns:p14="http://schemas.microsoft.com/office/powerpoint/2010/main" val="1508799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Bullet #2 lists the AHSD (Diploma) as being a CDCP program. The AHSD </a:t>
            </a:r>
            <a:r>
              <a:rPr lang="en-US" sz="1200" b="0" i="0" kern="1200" dirty="0" err="1" smtClean="0">
                <a:solidFill>
                  <a:schemeClr val="tx1"/>
                </a:solidFill>
                <a:effectLst/>
                <a:latin typeface="+mn-lt"/>
                <a:ea typeface="+mn-ea"/>
                <a:cs typeface="+mn-cs"/>
              </a:rPr>
              <a:t>regs</a:t>
            </a:r>
            <a:r>
              <a:rPr lang="en-US" sz="1200" b="0" i="0" kern="1200" dirty="0" smtClean="0">
                <a:solidFill>
                  <a:schemeClr val="tx1"/>
                </a:solidFill>
                <a:effectLst/>
                <a:latin typeface="+mn-lt"/>
                <a:ea typeface="+mn-ea"/>
                <a:cs typeface="+mn-cs"/>
              </a:rPr>
              <a:t> are in a separate section from CDCP (</a:t>
            </a:r>
            <a:r>
              <a:rPr lang="en-US" sz="1200" b="0" i="0" kern="1200" dirty="0" smtClean="0">
                <a:solidFill>
                  <a:schemeClr val="tx1"/>
                </a:solidFill>
                <a:effectLst/>
                <a:latin typeface="+mn-lt"/>
                <a:ea typeface="+mn-ea"/>
                <a:cs typeface="+mn-cs"/>
                <a:hlinkClick r:id="rId3"/>
              </a:rPr>
              <a:t>55154</a:t>
            </a:r>
            <a:r>
              <a:rPr lang="en-US" sz="1200" b="0" i="0" kern="1200" dirty="0" smtClean="0">
                <a:solidFill>
                  <a:schemeClr val="tx1"/>
                </a:solidFill>
                <a:effectLst/>
                <a:latin typeface="+mn-lt"/>
                <a:ea typeface="+mn-ea"/>
                <a:cs typeface="+mn-cs"/>
              </a:rPr>
              <a:t>). The AHSD by itself will not generate CDCP $. Colleges with an approved AHSD that wish to receive CDCP $ for it must submit a separate CDCP certificate (“Certificate of Competency in Secondary Education”). Then, courses attached to that newly created certificate (per 55154 (f) ) are eligible for CDCP funding. </a:t>
            </a:r>
          </a:p>
          <a:p>
            <a:r>
              <a:rPr lang="en-US" sz="1200" b="0" i="0" kern="1200" dirty="0" smtClean="0">
                <a:solidFill>
                  <a:schemeClr val="tx1"/>
                </a:solidFill>
                <a:effectLst/>
                <a:latin typeface="+mn-lt"/>
                <a:ea typeface="+mn-ea"/>
                <a:cs typeface="+mn-cs"/>
              </a:rPr>
              <a:t>Just want to make sure colleges do not think that a CCCCO approved AHSD will automatically generate CDCP $. A separate CDCP certificate must be created (55154 (f)), submitted to CCCCO, and approved.</a:t>
            </a:r>
          </a:p>
          <a:p>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10</a:t>
            </a:fld>
            <a:endParaRPr lang="en-US"/>
          </a:p>
        </p:txBody>
      </p:sp>
    </p:spTree>
    <p:extLst>
      <p:ext uri="{BB962C8B-B14F-4D97-AF65-F5344CB8AC3E}">
        <p14:creationId xmlns:p14="http://schemas.microsoft.com/office/powerpoint/2010/main" val="130061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Noncredit MQs</a:t>
            </a:r>
            <a:r>
              <a:rPr lang="en-US" baseline="0" dirty="0" smtClean="0"/>
              <a:t> are found in title 5 section 53412 and in the Disciplines List.  Beware of unintended consequences if considering assigning to credit MQs.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16</a:t>
            </a:fld>
            <a:endParaRPr lang="en-US"/>
          </a:p>
        </p:txBody>
      </p:sp>
    </p:spTree>
    <p:extLst>
      <p:ext uri="{BB962C8B-B14F-4D97-AF65-F5344CB8AC3E}">
        <p14:creationId xmlns:p14="http://schemas.microsoft.com/office/powerpoint/2010/main" val="110628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 letter grades are used primarily for</a:t>
            </a:r>
            <a:r>
              <a:rPr lang="en-US" baseline="0" dirty="0" smtClean="0"/>
              <a:t> noncredit courses that are part of a continuing education high school diploma program.  For example, San Diego Continuing Education uses A-F for all courses, while North Orange CCD School of Continuing Education uses A-F for HS diploma courses and P/NP for CDCP noncredit courses.</a:t>
            </a:r>
            <a:endParaRPr lang="en-US" dirty="0"/>
          </a:p>
        </p:txBody>
      </p:sp>
      <p:sp>
        <p:nvSpPr>
          <p:cNvPr id="4" name="Slide Number Placeholder 3"/>
          <p:cNvSpPr>
            <a:spLocks noGrp="1"/>
          </p:cNvSpPr>
          <p:nvPr>
            <p:ph type="sldNum" sz="quarter" idx="10"/>
          </p:nvPr>
        </p:nvSpPr>
        <p:spPr/>
        <p:txBody>
          <a:bodyPr/>
          <a:lstStyle/>
          <a:p>
            <a:fld id="{DAE4126A-F74E-104D-AC58-C0F58C1B50BC}" type="slidenum">
              <a:rPr lang="en-US" smtClean="0"/>
              <a:t>17</a:t>
            </a:fld>
            <a:endParaRPr lang="en-US"/>
          </a:p>
        </p:txBody>
      </p:sp>
    </p:spTree>
    <p:extLst>
      <p:ext uri="{BB962C8B-B14F-4D97-AF65-F5344CB8AC3E}">
        <p14:creationId xmlns:p14="http://schemas.microsoft.com/office/powerpoint/2010/main" val="54000054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62849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9A07-70CD-724D-8E9F-FCB560528CF9}" type="datetimeFigureOut">
              <a:rPr lang="en-US" smtClean="0"/>
              <a:t>7/13/18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4379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26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7/13/18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117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9449A07-70CD-724D-8E9F-FCB560528CF9}" type="datetimeFigureOut">
              <a:rPr lang="en-US" smtClean="0"/>
              <a:t>7/13/18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141843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7/13/18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4088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7/13/18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435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449A07-70CD-724D-8E9F-FCB560528CF9}" type="datetimeFigureOut">
              <a:rPr lang="en-US" smtClean="0"/>
              <a:t>7/13/18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8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7/13/18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992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7/13/18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86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7/13/18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22400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5" Type="http://schemas.microsoft.com/office/2007/relationships/hdphoto" Target="../media/hdphoto1.wdp"/><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9449A07-70CD-724D-8E9F-FCB560528CF9}" type="datetimeFigureOut">
              <a:rPr lang="en-US" smtClean="0"/>
              <a:t>7/13/18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70432310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sccc.org/sites/default/files/publications/Noncredit_2006_0.pdf" TargetMode="External"/><Relationship Id="rId4" Type="http://schemas.openxmlformats.org/officeDocument/2006/relationships/hyperlink" Target="http://asccc.org/sites/default/files/COR.pdf" TargetMode="External"/><Relationship Id="rId1" Type="http://schemas.openxmlformats.org/officeDocument/2006/relationships/slideLayout" Target="../slideLayouts/slideLayout2.xml"/><Relationship Id="rId2" Type="http://schemas.openxmlformats.org/officeDocument/2006/relationships/hyperlink" Target="http://asccc.org/sites/default/files/publications/noncredit-instruction09_0.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cguiney@CCCCO.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183" y="661514"/>
            <a:ext cx="9966960" cy="3035808"/>
          </a:xfrm>
        </p:spPr>
        <p:txBody>
          <a:bodyPr/>
          <a:lstStyle/>
          <a:p>
            <a:r>
              <a:rPr lang="en-US" dirty="0" smtClean="0"/>
              <a:t>Basics of Noncredit</a:t>
            </a:r>
            <a:endParaRPr lang="en-US" dirty="0"/>
          </a:p>
        </p:txBody>
      </p:sp>
      <p:sp>
        <p:nvSpPr>
          <p:cNvPr id="3" name="Subtitle 2"/>
          <p:cNvSpPr>
            <a:spLocks noGrp="1"/>
          </p:cNvSpPr>
          <p:nvPr>
            <p:ph type="subTitle" idx="1"/>
          </p:nvPr>
        </p:nvSpPr>
        <p:spPr>
          <a:xfrm>
            <a:off x="973183" y="2928390"/>
            <a:ext cx="8877717" cy="2000477"/>
          </a:xfrm>
        </p:spPr>
        <p:txBody>
          <a:bodyPr>
            <a:normAutofit fontScale="92500" lnSpcReduction="10000"/>
          </a:bodyPr>
          <a:lstStyle/>
          <a:p>
            <a:r>
              <a:rPr lang="en-US" dirty="0" smtClean="0"/>
              <a:t>Cheryl </a:t>
            </a:r>
            <a:r>
              <a:rPr lang="en-US" dirty="0" err="1" smtClean="0"/>
              <a:t>Aschenbach</a:t>
            </a:r>
            <a:r>
              <a:rPr lang="en-US" dirty="0" smtClean="0"/>
              <a:t>, ASCCC North Representative</a:t>
            </a:r>
          </a:p>
          <a:p>
            <a:r>
              <a:rPr lang="en-US" dirty="0" smtClean="0"/>
              <a:t>Chantee Guiney, Specialist, Chancellor’s Office</a:t>
            </a:r>
          </a:p>
          <a:p>
            <a:endParaRPr lang="en-US" dirty="0"/>
          </a:p>
          <a:p>
            <a:r>
              <a:rPr lang="en-US" dirty="0" smtClean="0"/>
              <a:t>2018 ASCCC Curriculum Institute</a:t>
            </a:r>
          </a:p>
          <a:p>
            <a:r>
              <a:rPr lang="en-US" dirty="0" smtClean="0"/>
              <a:t>Riverside Convention Center</a:t>
            </a:r>
            <a:endParaRPr lang="en-US" dirty="0"/>
          </a:p>
        </p:txBody>
      </p:sp>
      <p:pic>
        <p:nvPicPr>
          <p:cNvPr id="4" name="Picture 3"/>
          <p:cNvPicPr>
            <a:picLocks noChangeAspect="1"/>
          </p:cNvPicPr>
          <p:nvPr/>
        </p:nvPicPr>
        <p:blipFill>
          <a:blip r:embed="rId2">
            <a:alphaModFix amt="76000"/>
            <a:extLst>
              <a:ext uri="{28A0092B-C50C-407E-A947-70E740481C1C}">
                <a14:useLocalDpi xmlns:a14="http://schemas.microsoft.com/office/drawing/2010/main" val="0"/>
              </a:ext>
            </a:extLst>
          </a:blip>
          <a:stretch>
            <a:fillRect/>
          </a:stretch>
        </p:blipFill>
        <p:spPr>
          <a:xfrm>
            <a:off x="973183" y="5539933"/>
            <a:ext cx="4711700" cy="889000"/>
          </a:xfrm>
          <a:prstGeom prst="rect">
            <a:avLst/>
          </a:prstGeom>
          <a:no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412" y="5539933"/>
            <a:ext cx="6015735" cy="609188"/>
          </a:xfrm>
          <a:prstGeom prst="rect">
            <a:avLst/>
          </a:prstGeom>
        </p:spPr>
      </p:pic>
    </p:spTree>
    <p:extLst>
      <p:ext uri="{BB962C8B-B14F-4D97-AF65-F5344CB8AC3E}">
        <p14:creationId xmlns:p14="http://schemas.microsoft.com/office/powerpoint/2010/main" val="72673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Career </a:t>
            </a:r>
            <a:r>
              <a:rPr lang="en-US" smtClean="0"/>
              <a:t>development </a:t>
            </a:r>
            <a:r>
              <a:rPr lang="en-US" dirty="0" smtClean="0"/>
              <a:t>&amp; College prep (</a:t>
            </a:r>
            <a:r>
              <a:rPr lang="en-US" dirty="0" err="1" smtClean="0"/>
              <a:t>Cdcp</a:t>
            </a:r>
            <a:r>
              <a:rPr lang="en-US" dirty="0" smtClean="0"/>
              <a:t>)	</a:t>
            </a:r>
            <a:endParaRPr lang="en-US" dirty="0"/>
          </a:p>
        </p:txBody>
      </p:sp>
      <p:sp>
        <p:nvSpPr>
          <p:cNvPr id="3" name="Content Placeholder 2"/>
          <p:cNvSpPr>
            <a:spLocks noGrp="1"/>
          </p:cNvSpPr>
          <p:nvPr>
            <p:ph idx="1"/>
          </p:nvPr>
        </p:nvSpPr>
        <p:spPr>
          <a:xfrm>
            <a:off x="1069848" y="2121408"/>
            <a:ext cx="10058400" cy="4736592"/>
          </a:xfrm>
        </p:spPr>
        <p:txBody>
          <a:bodyPr>
            <a:noAutofit/>
          </a:bodyPr>
          <a:lstStyle/>
          <a:p>
            <a:r>
              <a:rPr lang="en-US" sz="2200" dirty="0" smtClean="0"/>
              <a:t>Preparation for employment or success in college-level credit coursework</a:t>
            </a:r>
          </a:p>
          <a:p>
            <a:r>
              <a:rPr lang="en-US" sz="2200" dirty="0" smtClean="0"/>
              <a:t>In </a:t>
            </a:r>
            <a:r>
              <a:rPr lang="en-US" sz="2200" dirty="0"/>
              <a:t>accordance with </a:t>
            </a:r>
            <a:r>
              <a:rPr lang="en-US" sz="2200" b="1" dirty="0"/>
              <a:t>Title 5, section §55151</a:t>
            </a:r>
            <a:r>
              <a:rPr lang="en-US" sz="2200" dirty="0"/>
              <a:t>, colleges may offer a sequence of noncredit courses that culminate in:</a:t>
            </a:r>
          </a:p>
          <a:p>
            <a:pPr marL="457200" indent="-457200">
              <a:buFont typeface="Arial"/>
              <a:buChar char="•"/>
            </a:pPr>
            <a:r>
              <a:rPr lang="en-US" dirty="0"/>
              <a:t>Certificate of Competency </a:t>
            </a:r>
          </a:p>
          <a:p>
            <a:pPr marL="457200" indent="-457200">
              <a:buFont typeface="Arial"/>
              <a:buChar char="•"/>
            </a:pPr>
            <a:r>
              <a:rPr lang="en-US" dirty="0"/>
              <a:t>Certificate of Completion </a:t>
            </a:r>
          </a:p>
          <a:p>
            <a:pPr marL="457200" indent="-457200">
              <a:buFont typeface="Arial"/>
              <a:buChar char="•"/>
            </a:pPr>
            <a:r>
              <a:rPr lang="en-US" dirty="0" smtClean="0"/>
              <a:t>Adult </a:t>
            </a:r>
            <a:r>
              <a:rPr lang="en-US" dirty="0"/>
              <a:t>High School </a:t>
            </a:r>
            <a:r>
              <a:rPr lang="en-US" dirty="0" smtClean="0"/>
              <a:t>Diploma (</a:t>
            </a:r>
            <a:r>
              <a:rPr lang="en-US" i="1" dirty="0" smtClean="0"/>
              <a:t>only </a:t>
            </a:r>
            <a:r>
              <a:rPr lang="en-US" i="1" dirty="0"/>
              <a:t>eligible for CDCP when approved in accordance with title 5 section 55154 (f</a:t>
            </a:r>
            <a:r>
              <a:rPr lang="en-US" i="1" dirty="0" smtClean="0"/>
              <a:t>))</a:t>
            </a:r>
            <a:endParaRPr lang="en-US" dirty="0" smtClean="0"/>
          </a:p>
          <a:p>
            <a:r>
              <a:rPr lang="en-US" sz="2200" dirty="0" smtClean="0"/>
              <a:t>Four categories: ESL, Basic Skills, Short-term Vocational, Workforce Prep</a:t>
            </a:r>
          </a:p>
          <a:p>
            <a:r>
              <a:rPr lang="en-US" sz="2200" dirty="0" smtClean="0"/>
              <a:t>CDCP courses can </a:t>
            </a:r>
            <a:r>
              <a:rPr lang="en-US" sz="2200" dirty="0"/>
              <a:t>be eligible for apportionment funding equal to </a:t>
            </a:r>
            <a:r>
              <a:rPr lang="en-US" sz="2200" dirty="0" smtClean="0"/>
              <a:t>credit</a:t>
            </a:r>
          </a:p>
          <a:p>
            <a:r>
              <a:rPr lang="en-US" sz="2200" dirty="0" smtClean="0"/>
              <a:t>Requirements established in Ed. Code 84760.5</a:t>
            </a:r>
            <a:endParaRPr lang="en-US" sz="2200" dirty="0"/>
          </a:p>
        </p:txBody>
      </p:sp>
    </p:spTree>
    <p:extLst>
      <p:ext uri="{BB962C8B-B14F-4D97-AF65-F5344CB8AC3E}">
        <p14:creationId xmlns:p14="http://schemas.microsoft.com/office/powerpoint/2010/main" val="216993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517391" y="1552311"/>
            <a:ext cx="10610857" cy="4201150"/>
          </a:xfrm>
          <a:prstGeom prst="rect">
            <a:avLst/>
          </a:prstGeom>
        </p:spPr>
        <p:txBody>
          <a:bodyPr wrap="square">
            <a:spAutoFit/>
          </a:bodyPr>
          <a:lstStyle/>
          <a:p>
            <a:r>
              <a:rPr lang="en-US" sz="2800" dirty="0"/>
              <a:t>Data element CB22 is used to designate a course as </a:t>
            </a:r>
            <a:r>
              <a:rPr lang="en-US" sz="2800" dirty="0" smtClean="0"/>
              <a:t>CDCP</a:t>
            </a:r>
            <a:r>
              <a:rPr lang="en-US" sz="2800" dirty="0"/>
              <a:t>:</a:t>
            </a:r>
            <a:endParaRPr lang="en-US" sz="2800" dirty="0" smtClean="0"/>
          </a:p>
          <a:p>
            <a:endParaRPr lang="en-US" sz="2800" dirty="0"/>
          </a:p>
          <a:p>
            <a:pPr marL="457200" indent="-457200">
              <a:spcAft>
                <a:spcPts val="600"/>
              </a:spcAft>
              <a:buFont typeface="Arial" charset="0"/>
              <a:buChar char="•"/>
            </a:pPr>
            <a:r>
              <a:rPr lang="en-US" sz="2800" dirty="0" smtClean="0"/>
              <a:t>A </a:t>
            </a:r>
            <a:r>
              <a:rPr lang="en-US" sz="2800" dirty="0"/>
              <a:t>- English as a Second Language (ESL)</a:t>
            </a:r>
          </a:p>
          <a:p>
            <a:pPr marL="457200" indent="-457200">
              <a:spcAft>
                <a:spcPts val="600"/>
              </a:spcAft>
              <a:buFont typeface="Arial" charset="0"/>
              <a:buChar char="•"/>
            </a:pPr>
            <a:r>
              <a:rPr lang="en-US" sz="2800" dirty="0"/>
              <a:t>C - Elementary and Secondary Basic Skills</a:t>
            </a:r>
          </a:p>
          <a:p>
            <a:pPr marL="457200" indent="-457200">
              <a:spcAft>
                <a:spcPts val="600"/>
              </a:spcAft>
              <a:buFont typeface="Arial" charset="0"/>
              <a:buChar char="•"/>
            </a:pPr>
            <a:r>
              <a:rPr lang="en-US" sz="2800" dirty="0"/>
              <a:t>I - Short-term Vocational</a:t>
            </a:r>
          </a:p>
          <a:p>
            <a:pPr marL="457200" indent="-457200">
              <a:buFont typeface="Arial" charset="0"/>
              <a:buChar char="•"/>
            </a:pPr>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Certificate of Completion</a:t>
            </a:r>
          </a:p>
          <a:p>
            <a:pPr lvl="1"/>
            <a:r>
              <a:rPr lang="en-US" sz="3000" dirty="0" smtClean="0"/>
              <a:t>Sequence of CDCP courses in Short-term Vocational or Workforce Preparation</a:t>
            </a:r>
          </a:p>
          <a:p>
            <a:pPr lvl="1"/>
            <a:r>
              <a:rPr lang="en-US" sz="3000" dirty="0" smtClean="0"/>
              <a:t>Defined in Title 5, section 55151(h)</a:t>
            </a:r>
          </a:p>
          <a:p>
            <a:pPr marL="0" indent="0">
              <a:buNone/>
            </a:pPr>
            <a:r>
              <a:rPr lang="en-US" sz="3200" dirty="0" smtClean="0"/>
              <a:t>Certificate of Competency</a:t>
            </a:r>
          </a:p>
          <a:p>
            <a:pPr lvl="1"/>
            <a:r>
              <a:rPr lang="en-US" sz="3000" dirty="0" smtClean="0"/>
              <a:t>Sequence of CDCP courses in ESL or Elementary &amp; Secondary Basic Skills</a:t>
            </a:r>
          </a:p>
          <a:p>
            <a:pPr lvl="1"/>
            <a:r>
              <a:rPr lang="en-US" sz="3000" dirty="0" smtClean="0"/>
              <a:t>Defined in Title 5, section 55151(</a:t>
            </a:r>
            <a:r>
              <a:rPr lang="en-US" sz="3000" dirty="0" err="1" smtClean="0"/>
              <a:t>i</a:t>
            </a:r>
            <a:r>
              <a:rPr lang="en-US" sz="3000" dirty="0" smtClean="0"/>
              <a:t>)</a:t>
            </a:r>
          </a:p>
          <a:p>
            <a:pPr marL="0" indent="0">
              <a:buNone/>
            </a:pPr>
            <a:r>
              <a:rPr lang="en-US" sz="3200" dirty="0" smtClean="0"/>
              <a:t>Standards for approval are defined in 55151(j)</a:t>
            </a:r>
          </a:p>
          <a:p>
            <a:pPr lvl="1"/>
            <a:r>
              <a:rPr lang="en-US" sz="3000" dirty="0" smtClean="0"/>
              <a:t>Same standards of quality as credit certs (55070)</a:t>
            </a:r>
            <a:endParaRPr lang="en-US" sz="3000" dirty="0"/>
          </a:p>
        </p:txBody>
      </p:sp>
    </p:spTree>
    <p:extLst>
      <p:ext uri="{BB962C8B-B14F-4D97-AF65-F5344CB8AC3E}">
        <p14:creationId xmlns:p14="http://schemas.microsoft.com/office/powerpoint/2010/main" val="1138015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restrictions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CORs for courses intended for special populations must clearly demonstrate that the course meets the needs of those populations (Immigrant Education, Parenting, Persons with Substantial Disabilities, Older Adults)</a:t>
            </a:r>
          </a:p>
          <a:p>
            <a:r>
              <a:rPr lang="en-US" sz="3200" dirty="0" smtClean="0"/>
              <a:t>“No state aid or apportionment may be claimed on account of attendance of students in noncredit classes in dancing or recreational physical education”   -Title 5, section 58130</a:t>
            </a:r>
          </a:p>
          <a:p>
            <a:r>
              <a:rPr lang="en-US" sz="3200" dirty="0" smtClean="0"/>
              <a:t>Apportionment by positive attendance, not census</a:t>
            </a:r>
            <a:endParaRPr lang="en-US" sz="3200" dirty="0"/>
          </a:p>
        </p:txBody>
      </p:sp>
    </p:spTree>
    <p:extLst>
      <p:ext uri="{BB962C8B-B14F-4D97-AF65-F5344CB8AC3E}">
        <p14:creationId xmlns:p14="http://schemas.microsoft.com/office/powerpoint/2010/main" val="541431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5 Required Elements of the COR FOR Noncredit</a:t>
            </a:r>
          </a:p>
        </p:txBody>
      </p:sp>
      <p:sp>
        <p:nvSpPr>
          <p:cNvPr id="3" name="Content Placeholder 2"/>
          <p:cNvSpPr>
            <a:spLocks noGrp="1"/>
          </p:cNvSpPr>
          <p:nvPr>
            <p:ph idx="1"/>
          </p:nvPr>
        </p:nvSpPr>
        <p:spPr>
          <a:xfrm>
            <a:off x="599492" y="2322043"/>
            <a:ext cx="10689033" cy="3082714"/>
          </a:xfrm>
        </p:spPr>
        <p:txBody>
          <a:bodyPr numCol="2">
            <a:normAutofit fontScale="92500" lnSpcReduction="10000"/>
          </a:bodyPr>
          <a:lstStyle/>
          <a:p>
            <a:pPr marL="457200" indent="-457200">
              <a:buFont typeface="Courier New" panose="02070309020205020404" pitchFamily="49" charset="0"/>
              <a:buChar char="o"/>
            </a:pPr>
            <a:r>
              <a:rPr lang="en-US" sz="3600" dirty="0" smtClean="0"/>
              <a:t>Course </a:t>
            </a:r>
            <a:r>
              <a:rPr lang="en-US" sz="3600" dirty="0"/>
              <a:t>Number and Title </a:t>
            </a:r>
          </a:p>
          <a:p>
            <a:pPr marL="457200" indent="-457200">
              <a:buFont typeface="Courier New" panose="02070309020205020404" pitchFamily="49" charset="0"/>
              <a:buChar char="o"/>
            </a:pPr>
            <a:r>
              <a:rPr lang="en-US" sz="3600" dirty="0"/>
              <a:t>Course Description </a:t>
            </a:r>
            <a:endParaRPr lang="en-US" sz="3600" dirty="0" smtClean="0"/>
          </a:p>
          <a:p>
            <a:pPr marL="457200" indent="-457200">
              <a:buFont typeface="Courier New" panose="02070309020205020404" pitchFamily="49" charset="0"/>
              <a:buChar char="o"/>
            </a:pPr>
            <a:r>
              <a:rPr lang="en-US" sz="3600" dirty="0" smtClean="0"/>
              <a:t>Total </a:t>
            </a:r>
            <a:r>
              <a:rPr lang="en-US" sz="3600" dirty="0"/>
              <a:t>Contact Hours </a:t>
            </a:r>
          </a:p>
          <a:p>
            <a:pPr marL="457200" indent="-457200">
              <a:buFont typeface="Courier New" panose="02070309020205020404" pitchFamily="49" charset="0"/>
              <a:buChar char="o"/>
            </a:pPr>
            <a:r>
              <a:rPr lang="en-US" sz="3600" dirty="0"/>
              <a:t>Course Objectives</a:t>
            </a:r>
          </a:p>
          <a:p>
            <a:pPr marL="457200" indent="-457200">
              <a:buFont typeface="Courier New" panose="02070309020205020404" pitchFamily="49" charset="0"/>
              <a:buChar char="o"/>
            </a:pPr>
            <a:r>
              <a:rPr lang="en-US" sz="3600" dirty="0" smtClean="0"/>
              <a:t>Course </a:t>
            </a:r>
            <a:r>
              <a:rPr lang="en-US" sz="3600" dirty="0"/>
              <a:t>Content</a:t>
            </a:r>
          </a:p>
          <a:p>
            <a:pPr marL="457200" indent="-457200">
              <a:buFont typeface="Courier New" panose="02070309020205020404" pitchFamily="49" charset="0"/>
              <a:buChar char="o"/>
            </a:pPr>
            <a:r>
              <a:rPr lang="en-US" sz="3600" dirty="0"/>
              <a:t>Method of Instruction</a:t>
            </a:r>
          </a:p>
          <a:p>
            <a:pPr marL="457200" indent="-457200">
              <a:buFont typeface="Courier New" panose="02070309020205020404" pitchFamily="49" charset="0"/>
              <a:buChar char="o"/>
            </a:pPr>
            <a:r>
              <a:rPr lang="en-US" sz="3600" dirty="0"/>
              <a:t>Methods of Evaluation</a:t>
            </a:r>
          </a:p>
          <a:p>
            <a:pPr marL="457200" indent="-457200">
              <a:buFont typeface="Courier New" panose="02070309020205020404" pitchFamily="49" charset="0"/>
              <a:buChar char="o"/>
            </a:pPr>
            <a:r>
              <a:rPr lang="en-US" sz="3600" dirty="0" smtClean="0"/>
              <a:t>Assignments and/or </a:t>
            </a:r>
            <a:r>
              <a:rPr lang="en-US" sz="3600" dirty="0"/>
              <a:t>O</a:t>
            </a:r>
            <a:r>
              <a:rPr lang="en-US" sz="3600" dirty="0" smtClean="0"/>
              <a:t>ther </a:t>
            </a:r>
            <a:r>
              <a:rPr lang="en-US" sz="3600" dirty="0"/>
              <a:t>A</a:t>
            </a:r>
            <a:r>
              <a:rPr lang="en-US" sz="3600" dirty="0" smtClean="0"/>
              <a:t>ctivities</a:t>
            </a:r>
            <a:endParaRPr lang="en-US" sz="3600" dirty="0"/>
          </a:p>
          <a:p>
            <a:pPr marL="0" indent="0">
              <a:buNone/>
            </a:pPr>
            <a:endParaRPr lang="en-US" dirty="0"/>
          </a:p>
        </p:txBody>
      </p:sp>
      <p:sp>
        <p:nvSpPr>
          <p:cNvPr id="4" name="TextBox 3"/>
          <p:cNvSpPr txBox="1"/>
          <p:nvPr/>
        </p:nvSpPr>
        <p:spPr>
          <a:xfrm>
            <a:off x="832757" y="5225143"/>
            <a:ext cx="9682843" cy="523220"/>
          </a:xfrm>
          <a:prstGeom prst="rect">
            <a:avLst/>
          </a:prstGeom>
          <a:noFill/>
        </p:spPr>
        <p:txBody>
          <a:bodyPr wrap="square" rtlCol="0">
            <a:spAutoFit/>
          </a:bodyPr>
          <a:lstStyle/>
          <a:p>
            <a:pPr algn="ctr"/>
            <a:r>
              <a:rPr lang="en-US" sz="2800" b="1" dirty="0" smtClean="0"/>
              <a:t>Title 5 </a:t>
            </a:r>
            <a:r>
              <a:rPr lang="en-US" sz="2800" b="1" dirty="0"/>
              <a:t>§</a:t>
            </a:r>
            <a:r>
              <a:rPr lang="en-US" sz="2800" b="1" dirty="0" smtClean="0"/>
              <a:t>55002(c)1</a:t>
            </a:r>
            <a:endParaRPr lang="en-US" sz="2800" b="1" dirty="0"/>
          </a:p>
        </p:txBody>
      </p:sp>
    </p:spTree>
    <p:extLst>
      <p:ext uri="{BB962C8B-B14F-4D97-AF65-F5344CB8AC3E}">
        <p14:creationId xmlns:p14="http://schemas.microsoft.com/office/powerpoint/2010/main" val="181022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smtClean="0"/>
              <a:t>Noncredit course approval</a:t>
            </a:r>
            <a:endParaRPr lang="en-US" dirty="0"/>
          </a:p>
        </p:txBody>
      </p:sp>
      <p:sp>
        <p:nvSpPr>
          <p:cNvPr id="3" name="Content Placeholder 2"/>
          <p:cNvSpPr>
            <a:spLocks noGrp="1"/>
          </p:cNvSpPr>
          <p:nvPr>
            <p:ph idx="1"/>
          </p:nvPr>
        </p:nvSpPr>
        <p:spPr>
          <a:xfrm>
            <a:off x="595783" y="1489591"/>
            <a:ext cx="10708421" cy="5216009"/>
          </a:xfrm>
        </p:spPr>
        <p:txBody>
          <a:bodyPr>
            <a:noAutofit/>
          </a:bodyPr>
          <a:lstStyle/>
          <a:p>
            <a:pPr marL="0" indent="0">
              <a:buNone/>
            </a:pPr>
            <a:r>
              <a:rPr lang="en-US" sz="2800" dirty="0" smtClean="0"/>
              <a:t>Title 5 Standards for Approval same as for credit:</a:t>
            </a:r>
          </a:p>
          <a:p>
            <a:pPr lvl="1"/>
            <a:r>
              <a:rPr lang="en-US" sz="2800" b="1" dirty="0" smtClean="0"/>
              <a:t>Section 55002(c)1 </a:t>
            </a:r>
            <a:r>
              <a:rPr lang="en-US" sz="2800" dirty="0" smtClean="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endParaRPr lang="en-US" sz="2800" dirty="0" smtClean="0"/>
          </a:p>
          <a:p>
            <a:pPr lvl="1"/>
            <a:r>
              <a:rPr lang="en-US" sz="2800" dirty="0"/>
              <a:t>The role of the curriculum committee is to review and approve curriculum just as it does for credit </a:t>
            </a:r>
            <a:r>
              <a:rPr lang="en-US" sz="2800" dirty="0" smtClean="0"/>
              <a:t>curriculum</a:t>
            </a:r>
            <a:endParaRPr lang="en-US" sz="2800" dirty="0"/>
          </a:p>
        </p:txBody>
      </p:sp>
    </p:spTree>
    <p:extLst>
      <p:ext uri="{BB962C8B-B14F-4D97-AF65-F5344CB8AC3E}">
        <p14:creationId xmlns:p14="http://schemas.microsoft.com/office/powerpoint/2010/main" val="846893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674176" y="1756150"/>
            <a:ext cx="10454072" cy="4416050"/>
          </a:xfrm>
        </p:spPr>
        <p:txBody>
          <a:bodyPr>
            <a:normAutofit lnSpcReduction="10000"/>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r>
              <a:rPr lang="en-US" sz="2800" dirty="0" smtClean="0"/>
              <a:t>”.</a:t>
            </a:r>
          </a:p>
          <a:p>
            <a:pPr lvl="1"/>
            <a:endParaRPr lang="en-US" sz="2800" dirty="0"/>
          </a:p>
          <a:p>
            <a:pPr lvl="1"/>
            <a:r>
              <a:rPr lang="en-US" sz="2800" dirty="0"/>
              <a:t>Discipline assignments for noncredit </a:t>
            </a:r>
            <a:r>
              <a:rPr lang="en-US" sz="2800" dirty="0" smtClean="0"/>
              <a:t>courses may be </a:t>
            </a:r>
            <a:r>
              <a:rPr lang="en-US" sz="2800" dirty="0"/>
              <a:t>noncredit </a:t>
            </a:r>
            <a:r>
              <a:rPr lang="en-US" sz="2800" dirty="0" smtClean="0"/>
              <a:t>discipline minimum qualifications or </a:t>
            </a:r>
            <a:r>
              <a:rPr lang="en-US" sz="2800" dirty="0"/>
              <a:t>credit </a:t>
            </a:r>
            <a:r>
              <a:rPr lang="en-US" sz="2800" dirty="0" smtClean="0"/>
              <a:t>discipline minimum qualifications.</a:t>
            </a:r>
          </a:p>
          <a:p>
            <a:pPr lvl="1"/>
            <a:endParaRPr lang="en-US" sz="2800" dirty="0" smtClean="0"/>
          </a:p>
          <a:p>
            <a:pPr lvl="1"/>
            <a:r>
              <a:rPr lang="en-US" sz="2800" dirty="0" smtClean="0"/>
              <a:t>If noncredit courses are assigned to noncredit discipline MQs, than anyone who meets or exceeds those MQs can teach the courses.</a:t>
            </a:r>
            <a:endParaRPr lang="en-US" sz="2800" dirty="0"/>
          </a:p>
          <a:p>
            <a:endParaRPr lang="en-US" sz="2800" dirty="0"/>
          </a:p>
        </p:txBody>
      </p:sp>
    </p:spTree>
    <p:extLst>
      <p:ext uri="{BB962C8B-B14F-4D97-AF65-F5344CB8AC3E}">
        <p14:creationId xmlns:p14="http://schemas.microsoft.com/office/powerpoint/2010/main" val="4012306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smtClean="0"/>
              <a:t>Noncredit grading options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Locally determined.</a:t>
            </a:r>
          </a:p>
          <a:p>
            <a:endParaRPr lang="en-US" sz="3200" dirty="0" smtClean="0"/>
          </a:p>
          <a:p>
            <a:r>
              <a:rPr lang="en-US" sz="3200" dirty="0" smtClean="0"/>
              <a:t>Letter grades (A-F), Pass/No Pass (P/NP),and Satisfactory Progress (SP) permitted.</a:t>
            </a:r>
          </a:p>
          <a:p>
            <a:endParaRPr lang="en-US" sz="3200" dirty="0" smtClean="0"/>
          </a:p>
          <a:p>
            <a:r>
              <a:rPr lang="en-US" sz="3200" dirty="0" smtClean="0"/>
              <a:t>Regardless of chosen grading options, course design still needs to include student evaluation and feedback.</a:t>
            </a:r>
            <a:endParaRPr lang="en-US" sz="3200" dirty="0"/>
          </a:p>
        </p:txBody>
      </p:sp>
    </p:spTree>
    <p:extLst>
      <p:ext uri="{BB962C8B-B14F-4D97-AF65-F5344CB8AC3E}">
        <p14:creationId xmlns:p14="http://schemas.microsoft.com/office/powerpoint/2010/main" val="1594662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discussion</a:t>
            </a:r>
            <a:endParaRPr lang="en-US" dirty="0"/>
          </a:p>
        </p:txBody>
      </p:sp>
      <p:sp>
        <p:nvSpPr>
          <p:cNvPr id="3" name="Content Placeholder 2"/>
          <p:cNvSpPr>
            <a:spLocks noGrp="1"/>
          </p:cNvSpPr>
          <p:nvPr>
            <p:ph idx="1"/>
          </p:nvPr>
        </p:nvSpPr>
        <p:spPr/>
        <p:txBody>
          <a:bodyPr/>
          <a:lstStyle/>
          <a:p>
            <a:r>
              <a:rPr lang="en-US" sz="3200" dirty="0" smtClean="0"/>
              <a:t>Overlap between credit and noncredit basic skills</a:t>
            </a:r>
          </a:p>
          <a:p>
            <a:r>
              <a:rPr lang="en-US" sz="3200" dirty="0" smtClean="0"/>
              <a:t>Overlap between credit CTE and noncredit CTE</a:t>
            </a:r>
          </a:p>
          <a:p>
            <a:r>
              <a:rPr lang="en-US" sz="3200" dirty="0" smtClean="0"/>
              <a:t>Use of noncredit as requisite course</a:t>
            </a:r>
          </a:p>
          <a:p>
            <a:r>
              <a:rPr lang="en-US" sz="3200" dirty="0" smtClean="0"/>
              <a:t>Inequities between credit and noncredit faculty compensation/teaching hours</a:t>
            </a:r>
          </a:p>
          <a:p>
            <a:r>
              <a:rPr lang="en-US" sz="3200" dirty="0" smtClean="0"/>
              <a:t>Matching student needs with type of course</a:t>
            </a:r>
          </a:p>
          <a:p>
            <a:endParaRPr lang="en-US" dirty="0"/>
          </a:p>
        </p:txBody>
      </p:sp>
    </p:spTree>
    <p:extLst>
      <p:ext uri="{BB962C8B-B14F-4D97-AF65-F5344CB8AC3E}">
        <p14:creationId xmlns:p14="http://schemas.microsoft.com/office/powerpoint/2010/main" val="247583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 having discussions?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Faculty!</a:t>
            </a:r>
          </a:p>
          <a:p>
            <a:r>
              <a:rPr lang="en-US" sz="3200" dirty="0" smtClean="0"/>
              <a:t>Noncredit course and programs are curriculum, therefore faculty have primacy</a:t>
            </a:r>
          </a:p>
          <a:p>
            <a:r>
              <a:rPr lang="en-US" sz="3200" dirty="0" smtClean="0"/>
              <a:t>Faculty need to actively influence decisions</a:t>
            </a:r>
          </a:p>
          <a:p>
            <a:r>
              <a:rPr lang="en-US" sz="3200" dirty="0" smtClean="0"/>
              <a:t>Include faculty –credit and noncredit - in all disciplines that may be affected</a:t>
            </a:r>
          </a:p>
          <a:p>
            <a:r>
              <a:rPr lang="en-US" sz="3200" dirty="0" smtClean="0"/>
              <a:t>Curriculum, not funding, should drive discussions and decisions</a:t>
            </a:r>
            <a:endParaRPr lang="en-US" sz="3200" dirty="0"/>
          </a:p>
        </p:txBody>
      </p:sp>
    </p:spTree>
    <p:extLst>
      <p:ext uri="{BB962C8B-B14F-4D97-AF65-F5344CB8AC3E}">
        <p14:creationId xmlns:p14="http://schemas.microsoft.com/office/powerpoint/2010/main" val="903749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noncredit?</a:t>
            </a:r>
            <a:endParaRPr lang="en-US" dirty="0"/>
          </a:p>
        </p:txBody>
      </p:sp>
      <p:sp>
        <p:nvSpPr>
          <p:cNvPr id="3" name="Content Placeholder 2"/>
          <p:cNvSpPr>
            <a:spLocks noGrp="1"/>
          </p:cNvSpPr>
          <p:nvPr>
            <p:ph idx="1"/>
          </p:nvPr>
        </p:nvSpPr>
        <p:spPr/>
        <p:txBody>
          <a:bodyPr>
            <a:normAutofit/>
          </a:bodyPr>
          <a:lstStyle/>
          <a:p>
            <a:r>
              <a:rPr lang="en-US" sz="3200" dirty="0" smtClean="0"/>
              <a:t>Noncredit courses are zero unit courses </a:t>
            </a:r>
            <a:r>
              <a:rPr lang="en-US" sz="3200" dirty="0"/>
              <a:t>offered </a:t>
            </a:r>
            <a:r>
              <a:rPr lang="en-US" sz="3200" dirty="0" smtClean="0"/>
              <a:t>to students without the expense of </a:t>
            </a:r>
            <a:r>
              <a:rPr lang="en-US" sz="3200" dirty="0"/>
              <a:t>enrollment </a:t>
            </a:r>
            <a:r>
              <a:rPr lang="en-US" sz="3200" dirty="0" smtClean="0"/>
              <a:t>fees and designed to help students reach personal, academic, and professional goals</a:t>
            </a:r>
          </a:p>
          <a:p>
            <a:r>
              <a:rPr lang="en-US" sz="3200" dirty="0" smtClean="0"/>
              <a:t>Noncredit courses often serve as a point of entry for underserved students as well as a transition point to prepare students for credit instruction</a:t>
            </a:r>
            <a:endParaRPr lang="en-US" sz="3200" dirty="0"/>
          </a:p>
        </p:txBody>
      </p:sp>
    </p:spTree>
    <p:extLst>
      <p:ext uri="{BB962C8B-B14F-4D97-AF65-F5344CB8AC3E}">
        <p14:creationId xmlns:p14="http://schemas.microsoft.com/office/powerpoint/2010/main" val="1930371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1918"/>
            <a:ext cx="10058400" cy="1247915"/>
          </a:xfrm>
        </p:spPr>
        <p:txBody>
          <a:bodyPr/>
          <a:lstStyle/>
          <a:p>
            <a:r>
              <a:rPr lang="en-US" dirty="0" err="1" smtClean="0"/>
              <a:t>REsources</a:t>
            </a:r>
            <a:endParaRPr lang="en-US" dirty="0"/>
          </a:p>
        </p:txBody>
      </p:sp>
      <p:sp>
        <p:nvSpPr>
          <p:cNvPr id="3" name="Content Placeholder 2"/>
          <p:cNvSpPr>
            <a:spLocks noGrp="1"/>
          </p:cNvSpPr>
          <p:nvPr>
            <p:ph idx="1"/>
          </p:nvPr>
        </p:nvSpPr>
        <p:spPr>
          <a:xfrm>
            <a:off x="1069848" y="1459833"/>
            <a:ext cx="10058400" cy="4712368"/>
          </a:xfrm>
        </p:spPr>
        <p:txBody>
          <a:bodyPr>
            <a:normAutofit lnSpcReduction="10000"/>
          </a:bodyPr>
          <a:lstStyle/>
          <a:p>
            <a:r>
              <a:rPr lang="en-US" sz="2400" i="1" dirty="0">
                <a:hlinkClick r:id="rId2"/>
              </a:rPr>
              <a:t>Noncredit Instruction: Opportunity and </a:t>
            </a:r>
            <a:r>
              <a:rPr lang="en-US" sz="2400" i="1" dirty="0" smtClean="0">
                <a:hlinkClick r:id="rId2"/>
              </a:rPr>
              <a:t>Challenge</a:t>
            </a:r>
            <a:r>
              <a:rPr lang="en-US" sz="2400" dirty="0" smtClean="0"/>
              <a:t>, ASCCC, </a:t>
            </a:r>
            <a:r>
              <a:rPr lang="en-US" sz="2400" dirty="0"/>
              <a:t>adopted spring </a:t>
            </a:r>
            <a:r>
              <a:rPr lang="en-US" sz="2400" dirty="0" smtClean="0"/>
              <a:t>2009.</a:t>
            </a:r>
          </a:p>
          <a:p>
            <a:pPr marL="0" indent="0">
              <a:buNone/>
            </a:pPr>
            <a:endParaRPr lang="en-US" sz="2400" dirty="0" smtClean="0"/>
          </a:p>
          <a:p>
            <a:r>
              <a:rPr lang="en-US" sz="2400" i="1" dirty="0">
                <a:hlinkClick r:id="rId3"/>
              </a:rPr>
              <a:t>The Role of Noncredit in the California Community </a:t>
            </a:r>
            <a:r>
              <a:rPr lang="en-US" sz="2400" i="1" dirty="0" smtClean="0">
                <a:hlinkClick r:id="rId3"/>
              </a:rPr>
              <a:t>Colleges</a:t>
            </a:r>
            <a:r>
              <a:rPr lang="en-US" sz="2400" dirty="0" smtClean="0"/>
              <a:t>, ASCCC, adopted fall 2006.</a:t>
            </a:r>
          </a:p>
          <a:p>
            <a:endParaRPr lang="en-US" sz="2400" dirty="0" smtClean="0"/>
          </a:p>
          <a:p>
            <a:r>
              <a:rPr lang="en-US" sz="2400" i="1" dirty="0" smtClean="0">
                <a:hlinkClick r:id="rId4"/>
              </a:rPr>
              <a:t>The Course Outline of Record: A Curriculum Reference Guide Revisited</a:t>
            </a:r>
            <a:r>
              <a:rPr lang="en-US" sz="2400" dirty="0" smtClean="0"/>
              <a:t>, ASCCC, adopted spring 2017.</a:t>
            </a:r>
          </a:p>
          <a:p>
            <a:endParaRPr lang="en-US" sz="2400" dirty="0" smtClean="0"/>
          </a:p>
          <a:p>
            <a:r>
              <a:rPr lang="en-US" sz="2400" i="1" dirty="0" smtClean="0"/>
              <a:t>Program and Course Approval Handbook</a:t>
            </a:r>
            <a:r>
              <a:rPr lang="en-US" sz="2400" dirty="0" smtClean="0"/>
              <a:t>, 6</a:t>
            </a:r>
            <a:r>
              <a:rPr lang="en-US" sz="2400" baseline="30000" dirty="0" smtClean="0"/>
              <a:t>th</a:t>
            </a:r>
            <a:r>
              <a:rPr lang="en-US" sz="2400" dirty="0" smtClean="0"/>
              <a:t> Edition, Chancellor’s Office, 2017.</a:t>
            </a:r>
            <a:r>
              <a:rPr lang="en-US" dirty="0"/>
              <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421895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3200" dirty="0" smtClean="0"/>
              <a:t>Cheryl </a:t>
            </a:r>
            <a:r>
              <a:rPr lang="en-US" sz="3200" dirty="0" err="1" smtClean="0"/>
              <a:t>Aschenbach</a:t>
            </a:r>
            <a:r>
              <a:rPr lang="en-US" sz="3200" dirty="0" smtClean="0"/>
              <a:t> </a:t>
            </a:r>
            <a:r>
              <a:rPr lang="en-US" sz="3200" dirty="0" smtClean="0">
                <a:hlinkClick r:id="rId2"/>
              </a:rPr>
              <a:t>caschenbach@lassencollege.edu</a:t>
            </a:r>
            <a:endParaRPr lang="en-US" sz="3200" dirty="0" smtClean="0"/>
          </a:p>
          <a:p>
            <a:endParaRPr lang="en-US" sz="3000" dirty="0" smtClean="0"/>
          </a:p>
          <a:p>
            <a:r>
              <a:rPr lang="en-US" sz="3000" dirty="0" smtClean="0"/>
              <a:t>Chantee </a:t>
            </a:r>
            <a:r>
              <a:rPr lang="en-US" sz="3000" dirty="0"/>
              <a:t>Guiney </a:t>
            </a:r>
            <a:r>
              <a:rPr lang="en-US" sz="3000" dirty="0" smtClean="0"/>
              <a:t>			    </a:t>
            </a:r>
            <a:br>
              <a:rPr lang="en-US" sz="3000" dirty="0" smtClean="0"/>
            </a:br>
            <a:r>
              <a:rPr lang="en-US" sz="3000" dirty="0" smtClean="0">
                <a:hlinkClick r:id="rId3"/>
              </a:rPr>
              <a:t>cguiney@CCCCO.edu</a:t>
            </a:r>
            <a:endParaRPr lang="en-US" sz="3000" dirty="0" smtClean="0"/>
          </a:p>
          <a:p>
            <a:pPr marL="0" indent="0">
              <a:buNone/>
            </a:pPr>
            <a:endParaRPr lang="en-US" sz="3000" dirty="0" smtClean="0"/>
          </a:p>
          <a:p>
            <a:endParaRPr lang="en-US" sz="3200" dirty="0" smtClean="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Student benefits</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smtClean="0"/>
              <a:t>Affordable (FREE!)</a:t>
            </a:r>
          </a:p>
          <a:p>
            <a:pPr lvl="1"/>
            <a:r>
              <a:rPr lang="en-US" sz="3500" dirty="0" smtClean="0"/>
              <a:t>No cost </a:t>
            </a:r>
          </a:p>
          <a:p>
            <a:pPr lvl="1"/>
            <a:r>
              <a:rPr lang="en-US" sz="3500" dirty="0" smtClean="0"/>
              <a:t>No financial aid necessary</a:t>
            </a:r>
          </a:p>
          <a:p>
            <a:r>
              <a:rPr lang="en-US" sz="3500" dirty="0"/>
              <a:t>Accessible </a:t>
            </a:r>
            <a:endParaRPr lang="en-US" sz="3500" dirty="0" smtClean="0"/>
          </a:p>
          <a:p>
            <a:r>
              <a:rPr lang="en-US" sz="3500" dirty="0" smtClean="0"/>
              <a:t>Open entry/open exit format (optional) can serve students at point of inquiry</a:t>
            </a:r>
          </a:p>
          <a:p>
            <a:r>
              <a:rPr lang="en-US" sz="3500" dirty="0" smtClean="0"/>
              <a:t>Flexible scheduling</a:t>
            </a:r>
          </a:p>
          <a:p>
            <a:r>
              <a:rPr lang="en-US" sz="3500" dirty="0" smtClean="0"/>
              <a:t>Access </a:t>
            </a:r>
            <a:r>
              <a:rPr lang="en-US" sz="3500" dirty="0"/>
              <a:t>to counseling and SSSP services</a:t>
            </a:r>
          </a:p>
          <a:p>
            <a:endParaRPr lang="en-US" sz="3200" dirty="0" smtClean="0"/>
          </a:p>
          <a:p>
            <a:endParaRPr lang="en-US" dirty="0"/>
          </a:p>
        </p:txBody>
      </p:sp>
    </p:spTree>
    <p:extLst>
      <p:ext uri="{BB962C8B-B14F-4D97-AF65-F5344CB8AC3E}">
        <p14:creationId xmlns:p14="http://schemas.microsoft.com/office/powerpoint/2010/main" val="838412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Student Benefits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Focus </a:t>
            </a:r>
            <a:r>
              <a:rPr lang="en-US" sz="3200" dirty="0"/>
              <a:t>on skill attainment, not grades or units</a:t>
            </a:r>
          </a:p>
          <a:p>
            <a:r>
              <a:rPr lang="en-US" sz="3200" dirty="0" smtClean="0"/>
              <a:t>Students may re-enroll until achieving all outcomes and objectives</a:t>
            </a:r>
          </a:p>
          <a:p>
            <a:r>
              <a:rPr lang="en-US" sz="3200" dirty="0"/>
              <a:t>N</a:t>
            </a:r>
            <a:r>
              <a:rPr lang="en-US" sz="3200" dirty="0" smtClean="0"/>
              <a:t>ot </a:t>
            </a:r>
            <a:r>
              <a:rPr lang="en-US" sz="3200" dirty="0"/>
              <a:t>affected by 30-unit basic skills limitation</a:t>
            </a:r>
          </a:p>
          <a:p>
            <a:r>
              <a:rPr lang="en-US" sz="3200" dirty="0" smtClean="0"/>
              <a:t>Pre-collegiate skills development</a:t>
            </a:r>
          </a:p>
          <a:p>
            <a:r>
              <a:rPr lang="en-US" sz="3200" dirty="0" smtClean="0"/>
              <a:t>Prepare for credit programs or employment</a:t>
            </a:r>
            <a:endParaRPr lang="en-US" sz="3200" dirty="0"/>
          </a:p>
          <a:p>
            <a:pPr lvl="1"/>
            <a:r>
              <a:rPr lang="en-US" sz="3000" dirty="0" smtClean="0"/>
              <a:t>CTE: preparation, practice, and certification</a:t>
            </a:r>
          </a:p>
          <a:p>
            <a:pPr lvl="1"/>
            <a:r>
              <a:rPr lang="en-US" sz="3000" dirty="0" smtClean="0"/>
              <a:t>Bridge to other educational/career pathways</a:t>
            </a:r>
          </a:p>
          <a:p>
            <a:endParaRPr lang="en-US" sz="3200" dirty="0" smtClean="0"/>
          </a:p>
          <a:p>
            <a:endParaRPr lang="en-US" dirty="0"/>
          </a:p>
        </p:txBody>
      </p:sp>
    </p:spTree>
    <p:extLst>
      <p:ext uri="{BB962C8B-B14F-4D97-AF65-F5344CB8AC3E}">
        <p14:creationId xmlns:p14="http://schemas.microsoft.com/office/powerpoint/2010/main" val="622736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a:bodyPr>
          <a:lstStyle/>
          <a:p>
            <a:r>
              <a:rPr lang="en-US" sz="3200" dirty="0" smtClean="0"/>
              <a:t>Focus on skill attainment, not units</a:t>
            </a:r>
          </a:p>
          <a:p>
            <a:r>
              <a:rPr lang="en-US" sz="3200" dirty="0"/>
              <a:t>Innovate! Create new courses and programs to meet student need</a:t>
            </a:r>
          </a:p>
          <a:p>
            <a:r>
              <a:rPr lang="en-US" sz="3200" dirty="0"/>
              <a:t>Opportunity for students to re-enroll in a course, practice skills, and become more proficient</a:t>
            </a:r>
          </a:p>
          <a:p>
            <a:r>
              <a:rPr lang="en-US" sz="3200" dirty="0" smtClean="0"/>
              <a:t>Courses have immediate impact on students’ lives and communities</a:t>
            </a:r>
          </a:p>
          <a:p>
            <a:endParaRPr lang="en-US" dirty="0"/>
          </a:p>
        </p:txBody>
      </p:sp>
    </p:spTree>
    <p:extLst>
      <p:ext uri="{BB962C8B-B14F-4D97-AF65-F5344CB8AC3E}">
        <p14:creationId xmlns:p14="http://schemas.microsoft.com/office/powerpoint/2010/main" val="95312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Noncredit? Faculty perspective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Option for students struggling with credit courses, especially basic skills</a:t>
            </a:r>
          </a:p>
          <a:p>
            <a:r>
              <a:rPr lang="en-US" sz="3200" dirty="0" smtClean="0"/>
              <a:t>Opens the equity door – provides access to underserved students</a:t>
            </a:r>
          </a:p>
          <a:p>
            <a:r>
              <a:rPr lang="en-US" sz="3200" dirty="0" smtClean="0"/>
              <a:t>Completion of noncredit courses can be part of multiple measures assessments</a:t>
            </a:r>
          </a:p>
          <a:p>
            <a:r>
              <a:rPr lang="en-US" sz="3200" dirty="0" smtClean="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Not-for-credit?  NO!</a:t>
            </a:r>
            <a:endParaRPr lang="en-US" dirty="0"/>
          </a:p>
        </p:txBody>
      </p:sp>
      <p:sp>
        <p:nvSpPr>
          <p:cNvPr id="3" name="Content Placeholder 2"/>
          <p:cNvSpPr>
            <a:spLocks noGrp="1"/>
          </p:cNvSpPr>
          <p:nvPr>
            <p:ph idx="1"/>
          </p:nvPr>
        </p:nvSpPr>
        <p:spPr>
          <a:xfrm>
            <a:off x="1069848" y="2121408"/>
            <a:ext cx="10058400" cy="4584192"/>
          </a:xfrm>
        </p:spPr>
        <p:txBody>
          <a:bodyPr>
            <a:noAutofit/>
          </a:bodyPr>
          <a:lstStyle/>
          <a:p>
            <a:r>
              <a:rPr lang="en-US" sz="3200" dirty="0" smtClean="0"/>
              <a:t>Not-for-credit</a:t>
            </a:r>
            <a:endParaRPr lang="en-US" sz="3200" dirty="0"/>
          </a:p>
          <a:p>
            <a:pPr lvl="1"/>
            <a:r>
              <a:rPr lang="en-US" sz="3200" dirty="0"/>
              <a:t>Also called community </a:t>
            </a:r>
            <a:r>
              <a:rPr lang="en-US" sz="3200" dirty="0" smtClean="0"/>
              <a:t>service, </a:t>
            </a:r>
            <a:r>
              <a:rPr lang="en-US" sz="3200" dirty="0"/>
              <a:t>or community </a:t>
            </a:r>
            <a:r>
              <a:rPr lang="en-US" sz="3200" dirty="0" smtClean="0"/>
              <a:t>education, or fee-based.</a:t>
            </a:r>
            <a:endParaRPr lang="en-US" sz="3200" dirty="0"/>
          </a:p>
          <a:p>
            <a:pPr lvl="1"/>
            <a:r>
              <a:rPr lang="en-US" sz="3200" dirty="0" smtClean="0"/>
              <a:t>Self-supporting – registration fees must cover complete cost of offering course</a:t>
            </a:r>
            <a:endParaRPr lang="en-US" sz="3200" dirty="0"/>
          </a:p>
          <a:p>
            <a:pPr lvl="1"/>
            <a:r>
              <a:rPr lang="en-US" sz="3200" dirty="0"/>
              <a:t>No curriculum approval required (unless local process)</a:t>
            </a:r>
          </a:p>
          <a:p>
            <a:pPr lvl="1"/>
            <a:r>
              <a:rPr lang="en-US" sz="3200" dirty="0"/>
              <a:t>No MQs established by </a:t>
            </a:r>
            <a:r>
              <a:rPr lang="en-US" sz="3200" dirty="0" smtClean="0"/>
              <a:t>state</a:t>
            </a:r>
            <a:endParaRPr lang="en-US" sz="3200" dirty="0"/>
          </a:p>
        </p:txBody>
      </p:sp>
    </p:spTree>
    <p:extLst>
      <p:ext uri="{BB962C8B-B14F-4D97-AF65-F5344CB8AC3E}">
        <p14:creationId xmlns:p14="http://schemas.microsoft.com/office/powerpoint/2010/main" val="101082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err="1" smtClean="0"/>
              <a:t>CREDIt</a:t>
            </a:r>
            <a:r>
              <a:rPr lang="en-US" dirty="0" smtClean="0"/>
              <a:t>       vs.     noncredit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3785772"/>
              </p:ext>
            </p:extLst>
          </p:nvPr>
        </p:nvGraphicFramePr>
        <p:xfrm>
          <a:off x="1069848" y="1572126"/>
          <a:ext cx="9886910" cy="5231330"/>
        </p:xfrm>
        <a:graphic>
          <a:graphicData uri="http://schemas.openxmlformats.org/drawingml/2006/table">
            <a:tbl>
              <a:tblPr firstRow="1" bandRow="1">
                <a:tableStyleId>{5C22544A-7EE6-4342-B048-85BDC9FD1C3A}</a:tableStyleId>
              </a:tblPr>
              <a:tblGrid>
                <a:gridCol w="4943455">
                  <a:extLst>
                    <a:ext uri="{9D8B030D-6E8A-4147-A177-3AD203B41FA5}">
                      <a16:colId xmlns:a16="http://schemas.microsoft.com/office/drawing/2014/main" xmlns="" val="20000"/>
                    </a:ext>
                  </a:extLst>
                </a:gridCol>
                <a:gridCol w="4943455">
                  <a:extLst>
                    <a:ext uri="{9D8B030D-6E8A-4147-A177-3AD203B41FA5}">
                      <a16:colId xmlns:a16="http://schemas.microsoft.com/office/drawing/2014/main" xmlns="" val="20001"/>
                    </a:ext>
                  </a:extLst>
                </a:gridCol>
              </a:tblGrid>
              <a:tr h="622434">
                <a:tc>
                  <a:txBody>
                    <a:bodyPr/>
                    <a:lstStyle/>
                    <a:p>
                      <a:r>
                        <a:rPr lang="en-US" sz="2400" b="0" dirty="0" smtClean="0">
                          <a:solidFill>
                            <a:schemeClr val="tx1"/>
                          </a:solidFill>
                        </a:rPr>
                        <a:t>Degrees and certificates</a:t>
                      </a:r>
                      <a:r>
                        <a:rPr lang="en-US" sz="2400" b="0" baseline="0" dirty="0" smtClean="0">
                          <a:solidFill>
                            <a:schemeClr val="tx1"/>
                          </a:solidFill>
                        </a:rPr>
                        <a:t> of achievement</a:t>
                      </a:r>
                    </a:p>
                  </a:txBody>
                  <a:tcPr>
                    <a:solidFill>
                      <a:schemeClr val="accent1">
                        <a:lumMod val="60000"/>
                        <a:lumOff val="40000"/>
                      </a:schemeClr>
                    </a:solidFill>
                  </a:tcPr>
                </a:tc>
                <a:tc>
                  <a:txBody>
                    <a:bodyPr/>
                    <a:lstStyle/>
                    <a:p>
                      <a:r>
                        <a:rPr lang="en-US" sz="2400" b="0" dirty="0" smtClean="0">
                          <a:solidFill>
                            <a:schemeClr val="tx1"/>
                          </a:solidFill>
                        </a:rPr>
                        <a:t>Certificates</a:t>
                      </a:r>
                      <a:r>
                        <a:rPr lang="en-US" sz="2400" b="0" baseline="0" dirty="0" smtClean="0">
                          <a:solidFill>
                            <a:schemeClr val="tx1"/>
                          </a:solidFill>
                        </a:rPr>
                        <a:t> of completion, competency</a:t>
                      </a:r>
                    </a:p>
                  </a:txBody>
                  <a:tcPr>
                    <a:lnB w="635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Unit bearing</a:t>
                      </a:r>
                    </a:p>
                  </a:txBody>
                  <a:tcPr>
                    <a:solidFill>
                      <a:schemeClr val="accent1">
                        <a:lumMod val="60000"/>
                        <a:lumOff val="40000"/>
                      </a:schemeClr>
                    </a:solidFill>
                  </a:tcPr>
                </a:tc>
                <a:tc>
                  <a:txBody>
                    <a:bodyPr/>
                    <a:lstStyle/>
                    <a:p>
                      <a:r>
                        <a:rPr lang="en-US" sz="2400" baseline="0" dirty="0" smtClean="0"/>
                        <a:t>Hour bearing </a:t>
                      </a:r>
                      <a:endParaRPr lang="en-US" sz="2400" dirty="0"/>
                    </a:p>
                  </a:txBody>
                  <a:tcPr>
                    <a:lnT w="63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xmlns="" val="10001"/>
                  </a:ext>
                </a:extLst>
              </a:tr>
              <a:tr h="43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Designated lecture &amp; lab hours</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 lecture or lab designation</a:t>
                      </a:r>
                    </a:p>
                  </a:txBody>
                  <a:tcPr>
                    <a:solidFill>
                      <a:schemeClr val="accent1">
                        <a:lumMod val="40000"/>
                        <a:lumOff val="60000"/>
                      </a:schemeClr>
                    </a:solidFill>
                  </a:tcPr>
                </a:tc>
                <a:extLst>
                  <a:ext uri="{0D108BD9-81ED-4DB2-BD59-A6C34878D82A}">
                    <a16:rowId xmlns:a16="http://schemas.microsoft.com/office/drawing/2014/main" xmlns="" val="10002"/>
                  </a:ext>
                </a:extLst>
              </a:tr>
              <a:tr h="791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(A-F or P/NP)</a:t>
                      </a:r>
                    </a:p>
                    <a:p>
                      <a:endParaRPr lang="en-US" sz="2400" baseline="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Grades dependent on district (P/SP/NP, A-F)</a:t>
                      </a:r>
                    </a:p>
                  </a:txBody>
                  <a:tcPr>
                    <a:solidFill>
                      <a:schemeClr val="accent1">
                        <a:lumMod val="40000"/>
                        <a:lumOff val="60000"/>
                      </a:schemeClr>
                    </a:solidFill>
                  </a:tcPr>
                </a:tc>
                <a:extLst>
                  <a:ext uri="{0D108BD9-81ED-4DB2-BD59-A6C34878D82A}">
                    <a16:rowId xmlns:a16="http://schemas.microsoft.com/office/drawing/2014/main" xmlns="" val="10003"/>
                  </a:ext>
                </a:extLst>
              </a:tr>
              <a:tr h="441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Transcript</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Not </a:t>
                      </a:r>
                      <a:r>
                        <a:rPr lang="en-US" sz="2400" baseline="0" dirty="0" err="1" smtClean="0"/>
                        <a:t>transcripted</a:t>
                      </a:r>
                      <a:r>
                        <a:rPr lang="en-US" sz="2400" baseline="0" dirty="0" smtClean="0"/>
                        <a:t> at most colleges</a:t>
                      </a:r>
                      <a:r>
                        <a:rPr lang="is-IS" sz="2400" baseline="0" dirty="0" smtClean="0"/>
                        <a:t>…yet</a:t>
                      </a:r>
                    </a:p>
                  </a:txBody>
                  <a:tcPr>
                    <a:solidFill>
                      <a:schemeClr val="accent1">
                        <a:lumMod val="40000"/>
                        <a:lumOff val="60000"/>
                      </a:schemeClr>
                    </a:solidFill>
                  </a:tcPr>
                </a:tc>
                <a:extLst>
                  <a:ext uri="{0D108BD9-81ED-4DB2-BD59-A6C34878D82A}">
                    <a16:rowId xmlns:a16="http://schemas.microsoft.com/office/drawing/2014/main" xmlns="" val="10004"/>
                  </a:ext>
                </a:extLst>
              </a:tr>
              <a:tr h="7773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Generates</a:t>
                      </a:r>
                      <a:r>
                        <a:rPr lang="en-US" sz="2400" baseline="0" dirty="0" smtClean="0"/>
                        <a:t> apportionment</a:t>
                      </a:r>
                    </a:p>
                    <a:p>
                      <a:endParaRPr lang="en-US" sz="2400" dirty="0" smtClean="0"/>
                    </a:p>
                  </a:txBody>
                  <a:tcPr>
                    <a:solidFill>
                      <a:schemeClr val="accent1">
                        <a:lumMod val="60000"/>
                        <a:lumOff val="40000"/>
                      </a:schemeClr>
                    </a:solidFill>
                  </a:tcPr>
                </a:tc>
                <a:tc>
                  <a:txBody>
                    <a:bodyPr/>
                    <a:lstStyle/>
                    <a:p>
                      <a:r>
                        <a:rPr lang="is-IS" sz="2400" baseline="0" dirty="0" smtClean="0"/>
                        <a:t>Generates apportionment:</a:t>
                      </a:r>
                    </a:p>
                    <a:p>
                      <a:r>
                        <a:rPr lang="is-IS" sz="2400" baseline="0" dirty="0" smtClean="0"/>
                        <a:t>CDCP or regular noncredit</a:t>
                      </a:r>
                    </a:p>
                  </a:txBody>
                  <a:tcPr>
                    <a:solidFill>
                      <a:schemeClr val="accent1">
                        <a:lumMod val="40000"/>
                        <a:lumOff val="60000"/>
                      </a:schemeClr>
                    </a:solidFill>
                  </a:tcPr>
                </a:tc>
                <a:extLst>
                  <a:ext uri="{0D108BD9-81ED-4DB2-BD59-A6C34878D82A}">
                    <a16:rowId xmlns:a16="http://schemas.microsoft.com/office/drawing/2014/main" xmlns="" val="10005"/>
                  </a:ext>
                </a:extLst>
              </a:tr>
              <a:tr h="4989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Student fees apply</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No student fees</a:t>
                      </a:r>
                    </a:p>
                  </a:txBody>
                  <a:tcPr>
                    <a:solidFill>
                      <a:schemeClr val="accent1">
                        <a:lumMod val="40000"/>
                        <a:lumOff val="60000"/>
                      </a:schemeClr>
                    </a:solidFill>
                  </a:tcPr>
                </a:tc>
                <a:extLst>
                  <a:ext uri="{0D108BD9-81ED-4DB2-BD59-A6C34878D82A}">
                    <a16:rowId xmlns:a16="http://schemas.microsoft.com/office/drawing/2014/main" xmlns="" val="10006"/>
                  </a:ext>
                </a:extLst>
              </a:tr>
              <a:tr h="526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Not</a:t>
                      </a:r>
                      <a:r>
                        <a:rPr lang="en-US" sz="2400" baseline="0" dirty="0" smtClean="0"/>
                        <a:t> repeatable</a:t>
                      </a:r>
                      <a:endParaRPr lang="en-US" sz="2400" dirty="0" smtClean="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2400" baseline="0" dirty="0" smtClean="0"/>
                        <a:t>Re-enrollment allowed</a:t>
                      </a:r>
                    </a:p>
                  </a:txBody>
                  <a:tcPr>
                    <a:solidFill>
                      <a:schemeClr val="accent1">
                        <a:lumMod val="40000"/>
                        <a:lumOff val="6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883699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categories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3160446"/>
              </p:ext>
            </p:extLst>
          </p:nvPr>
        </p:nvGraphicFramePr>
        <p:xfrm>
          <a:off x="1069848" y="1767973"/>
          <a:ext cx="10058400" cy="485140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xmlns="" val="20000"/>
                    </a:ext>
                  </a:extLst>
                </a:gridCol>
                <a:gridCol w="3352800">
                  <a:extLst>
                    <a:ext uri="{9D8B030D-6E8A-4147-A177-3AD203B41FA5}">
                      <a16:colId xmlns:a16="http://schemas.microsoft.com/office/drawing/2014/main" xmlns="" val="20001"/>
                    </a:ext>
                  </a:extLst>
                </a:gridCol>
                <a:gridCol w="3352800">
                  <a:extLst>
                    <a:ext uri="{9D8B030D-6E8A-4147-A177-3AD203B41FA5}">
                      <a16:colId xmlns:a16="http://schemas.microsoft.com/office/drawing/2014/main" xmlns="" val="20002"/>
                    </a:ext>
                  </a:extLst>
                </a:gridCol>
              </a:tblGrid>
              <a:tr h="370840">
                <a:tc>
                  <a:txBody>
                    <a:bodyPr/>
                    <a:lstStyle/>
                    <a:p>
                      <a:pPr algn="ctr"/>
                      <a:r>
                        <a:rPr lang="en-US" dirty="0" smtClean="0"/>
                        <a:t>Noncredit</a:t>
                      </a:r>
                      <a:endParaRPr lang="en-US" dirty="0"/>
                    </a:p>
                  </a:txBody>
                  <a:tcPr/>
                </a:tc>
                <a:tc>
                  <a:txBody>
                    <a:bodyPr/>
                    <a:lstStyle/>
                    <a:p>
                      <a:pPr algn="ctr"/>
                      <a:r>
                        <a:rPr lang="en-US" dirty="0" smtClean="0"/>
                        <a:t>AEBG</a:t>
                      </a:r>
                      <a:endParaRPr lang="en-US" dirty="0"/>
                    </a:p>
                  </a:txBody>
                  <a:tcPr/>
                </a:tc>
                <a:tc>
                  <a:txBody>
                    <a:bodyPr/>
                    <a:lstStyle/>
                    <a:p>
                      <a:pPr algn="ctr"/>
                      <a:r>
                        <a:rPr lang="en-US" dirty="0" smtClean="0"/>
                        <a:t>CDCP</a:t>
                      </a:r>
                      <a:endParaRPr lang="en-US" dirty="0"/>
                    </a:p>
                  </a:txBody>
                  <a:tcPr/>
                </a:tc>
                <a:extLst>
                  <a:ext uri="{0D108BD9-81ED-4DB2-BD59-A6C34878D82A}">
                    <a16:rowId xmlns:a16="http://schemas.microsoft.com/office/drawing/2014/main" xmlns="" val="10000"/>
                  </a:ext>
                </a:extLst>
              </a:tr>
              <a:tr h="370840">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a:t>
                      </a:r>
                    </a:p>
                    <a:p>
                      <a:pPr marL="285750" indent="-285750">
                        <a:buFont typeface="Arial" charset="0"/>
                        <a:buChar char="•"/>
                      </a:pPr>
                      <a:r>
                        <a:rPr lang="en-US" dirty="0" smtClean="0"/>
                        <a:t>Short-term</a:t>
                      </a:r>
                      <a:r>
                        <a:rPr lang="en-US" baseline="0" dirty="0" smtClean="0"/>
                        <a:t> Vocational</a:t>
                      </a:r>
                    </a:p>
                    <a:p>
                      <a:pPr marL="285750" indent="-285750">
                        <a:buFont typeface="Arial" charset="0"/>
                        <a:buChar char="•"/>
                      </a:pPr>
                      <a:r>
                        <a:rPr lang="en-US" baseline="0" dirty="0" smtClean="0"/>
                        <a:t>Workforce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 Substantial Disabilities</a:t>
                      </a:r>
                    </a:p>
                    <a:p>
                      <a:pPr marL="285750" indent="-285750">
                        <a:buFont typeface="Arial" charset="0"/>
                        <a:buChar char="•"/>
                      </a:pPr>
                      <a:r>
                        <a:rPr lang="en-US" baseline="0" dirty="0" smtClean="0"/>
                        <a:t>Parenting</a:t>
                      </a:r>
                    </a:p>
                    <a:p>
                      <a:pPr marL="285750" indent="-285750">
                        <a:buFont typeface="Arial" charset="0"/>
                        <a:buChar char="•"/>
                      </a:pPr>
                      <a:r>
                        <a:rPr lang="en-US" baseline="0" dirty="0" smtClean="0"/>
                        <a:t>Programs for Older Adults</a:t>
                      </a:r>
                    </a:p>
                    <a:p>
                      <a:pPr marL="285750" indent="-285750">
                        <a:buFont typeface="Arial" charset="0"/>
                        <a:buChar char="•"/>
                      </a:pPr>
                      <a:r>
                        <a:rPr lang="en-US" baseline="0" dirty="0" smtClean="0"/>
                        <a:t>Family &amp; Consumer Sciences</a:t>
                      </a:r>
                    </a:p>
                    <a:p>
                      <a:pPr marL="285750" indent="-285750">
                        <a:buFont typeface="Arial" charset="0"/>
                        <a:buChar char="•"/>
                      </a:pPr>
                      <a:r>
                        <a:rPr lang="en-US" baseline="0" dirty="0" smtClean="0"/>
                        <a:t>Health &amp; Safety</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p>
                    <a:p>
                      <a:pPr marL="285750" indent="-285750">
                        <a:buFont typeface="Arial" charset="0"/>
                        <a:buChar char="•"/>
                      </a:pPr>
                      <a:endParaRPr lang="en-US" baseline="0" dirty="0" smtClean="0"/>
                    </a:p>
                    <a:p>
                      <a:pPr marL="285750" indent="-285750">
                        <a:buFont typeface="Arial" charset="0"/>
                        <a:buChar char="•"/>
                      </a:pPr>
                      <a:r>
                        <a:rPr lang="en-US" baseline="0" dirty="0" smtClean="0"/>
                        <a:t>Immigrant Education</a:t>
                      </a:r>
                    </a:p>
                    <a:p>
                      <a:pPr marL="285750" indent="-285750">
                        <a:buFont typeface="Arial" charset="0"/>
                        <a:buChar char="•"/>
                      </a:pPr>
                      <a:r>
                        <a:rPr lang="en-US" baseline="0" dirty="0" smtClean="0"/>
                        <a:t>Courses for Adults with Disabilities</a:t>
                      </a:r>
                    </a:p>
                    <a:p>
                      <a:pPr marL="285750" indent="-285750">
                        <a:buFont typeface="Arial" charset="0"/>
                        <a:buChar char="•"/>
                      </a:pPr>
                      <a:r>
                        <a:rPr lang="en-US" baseline="0" dirty="0" smtClean="0"/>
                        <a:t>Parenting</a:t>
                      </a:r>
                    </a:p>
                    <a:p>
                      <a:endParaRPr lang="en-US" baseline="0" dirty="0" smtClean="0"/>
                    </a:p>
                    <a:p>
                      <a:endParaRPr lang="en-US" baseline="0" dirty="0" smtClean="0"/>
                    </a:p>
                    <a:p>
                      <a:r>
                        <a:rPr lang="en-US" baseline="0" dirty="0" smtClean="0"/>
                        <a:t>*May include supervised tutoring, high school diploma or equivalency, and classes for adults helping students</a:t>
                      </a:r>
                      <a:endParaRPr lang="en-US" dirty="0"/>
                    </a:p>
                  </a:txBody>
                  <a:tcPr/>
                </a:tc>
                <a:tc>
                  <a:txBody>
                    <a:bodyPr/>
                    <a:lstStyle/>
                    <a:p>
                      <a:pPr marL="285750" indent="-285750">
                        <a:buFont typeface="Arial" charset="0"/>
                        <a:buChar char="•"/>
                      </a:pPr>
                      <a:r>
                        <a:rPr lang="en-US" dirty="0" smtClean="0"/>
                        <a:t>ESL</a:t>
                      </a:r>
                    </a:p>
                    <a:p>
                      <a:pPr marL="285750" indent="-285750">
                        <a:buFont typeface="Arial" charset="0"/>
                        <a:buChar char="•"/>
                      </a:pPr>
                      <a:r>
                        <a:rPr lang="en-US" dirty="0" smtClean="0"/>
                        <a:t>Basic Skills *</a:t>
                      </a:r>
                    </a:p>
                    <a:p>
                      <a:pPr marL="285750" indent="-285750">
                        <a:buFont typeface="Arial" charset="0"/>
                        <a:buChar char="•"/>
                      </a:pPr>
                      <a:r>
                        <a:rPr lang="en-US" dirty="0" smtClean="0"/>
                        <a:t>Short-term Vocational</a:t>
                      </a:r>
                    </a:p>
                    <a:p>
                      <a:pPr marL="285750" indent="-285750">
                        <a:buFont typeface="Arial" charset="0"/>
                        <a:buChar char="•"/>
                      </a:pPr>
                      <a:r>
                        <a:rPr lang="en-US" dirty="0" smtClean="0"/>
                        <a:t>Workforce</a:t>
                      </a:r>
                      <a:r>
                        <a:rPr lang="en-US" baseline="0" dirty="0" smtClean="0"/>
                        <a:t> Preparation</a:t>
                      </a: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*May include co-requisite</a:t>
                      </a:r>
                      <a:r>
                        <a:rPr lang="en-US" baseline="0" dirty="0" smtClean="0"/>
                        <a:t> learning assistance but not stand alone </a:t>
                      </a:r>
                      <a:r>
                        <a:rPr lang="en-US" dirty="0" smtClean="0"/>
                        <a:t>supervised tutoring.</a:t>
                      </a:r>
                      <a:r>
                        <a:rPr lang="en-US" baseline="0" dirty="0" smtClean="0"/>
                        <a:t> May also include high school equivalency</a:t>
                      </a:r>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72105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818</TotalTime>
  <Words>1446</Words>
  <Application>Microsoft Macintosh PowerPoint</Application>
  <PresentationFormat>Widescreen</PresentationFormat>
  <Paragraphs>188</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Courier New</vt:lpstr>
      <vt:lpstr>Rockwell</vt:lpstr>
      <vt:lpstr>Rockwell Condensed</vt:lpstr>
      <vt:lpstr>Rockwell Extra Bold</vt:lpstr>
      <vt:lpstr>Wingdings</vt:lpstr>
      <vt:lpstr>Arial</vt:lpstr>
      <vt:lpstr>Wood Type</vt:lpstr>
      <vt:lpstr>Basics of Noncredit</vt:lpstr>
      <vt:lpstr>What is noncredit?</vt:lpstr>
      <vt:lpstr>WHY Noncredit? Student benefits</vt:lpstr>
      <vt:lpstr>WHY Noncredit? Student Benefits</vt:lpstr>
      <vt:lpstr>WHY Noncredit? Faculty perspective</vt:lpstr>
      <vt:lpstr>WHY Noncredit? Faculty perspective</vt:lpstr>
      <vt:lpstr>Not-for-credit?  NO!</vt:lpstr>
      <vt:lpstr>CREDIt       vs.     noncredit</vt:lpstr>
      <vt:lpstr>Noncredit categories</vt:lpstr>
      <vt:lpstr>Career development &amp; College prep (Cdcp) </vt:lpstr>
      <vt:lpstr>Designating courses as CDCP:</vt:lpstr>
      <vt:lpstr>Noncredit certificates</vt:lpstr>
      <vt:lpstr>Noncredit restrictions</vt:lpstr>
      <vt:lpstr>Title 5 Required Elements of the COR FOR Noncredit</vt:lpstr>
      <vt:lpstr>Noncredit course approval</vt:lpstr>
      <vt:lpstr>Noncredit course approval</vt:lpstr>
      <vt:lpstr>Noncredit grading options </vt:lpstr>
      <vt:lpstr>Areas for discussion</vt:lpstr>
      <vt:lpstr>Who should be having discussions? </vt:lpstr>
      <vt:lpstr>REsources</vt:lpstr>
      <vt:lpstr>Questions?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Microsoft Office User</cp:lastModifiedBy>
  <cp:revision>56</cp:revision>
  <dcterms:created xsi:type="dcterms:W3CDTF">2016-07-07T00:12:25Z</dcterms:created>
  <dcterms:modified xsi:type="dcterms:W3CDTF">2018-07-13T19:06:47Z</dcterms:modified>
</cp:coreProperties>
</file>