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6" r:id="rId2"/>
    <p:sldMasterId id="2147483690" r:id="rId3"/>
  </p:sldMasterIdLst>
  <p:notesMasterIdLst>
    <p:notesMasterId r:id="rId26"/>
  </p:notesMasterIdLst>
  <p:handoutMasterIdLst>
    <p:handoutMasterId r:id="rId27"/>
  </p:handoutMasterIdLst>
  <p:sldIdLst>
    <p:sldId id="256" r:id="rId4"/>
    <p:sldId id="584" r:id="rId5"/>
    <p:sldId id="585" r:id="rId6"/>
    <p:sldId id="586" r:id="rId7"/>
    <p:sldId id="587" r:id="rId8"/>
    <p:sldId id="577" r:id="rId9"/>
    <p:sldId id="598" r:id="rId10"/>
    <p:sldId id="599" r:id="rId11"/>
    <p:sldId id="612" r:id="rId12"/>
    <p:sldId id="613" r:id="rId13"/>
    <p:sldId id="611" r:id="rId14"/>
    <p:sldId id="600" r:id="rId15"/>
    <p:sldId id="554" r:id="rId16"/>
    <p:sldId id="601" r:id="rId17"/>
    <p:sldId id="607" r:id="rId18"/>
    <p:sldId id="608" r:id="rId19"/>
    <p:sldId id="603" r:id="rId20"/>
    <p:sldId id="609" r:id="rId21"/>
    <p:sldId id="610" r:id="rId22"/>
    <p:sldId id="593" r:id="rId23"/>
    <p:sldId id="602" r:id="rId24"/>
    <p:sldId id="5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4" autoAdjust="0"/>
    <p:restoredTop sz="83137" autoAdjust="0"/>
  </p:normalViewPr>
  <p:slideViewPr>
    <p:cSldViewPr snapToGrid="0">
      <p:cViewPr varScale="1">
        <p:scale>
          <a:sx n="71" d="100"/>
          <a:sy n="71" d="100"/>
        </p:scale>
        <p:origin x="696" y="16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DDBBE9-0D9B-EF41-A34B-D9F32579456F}" type="datetimeFigureOut">
              <a:rPr lang="en-US" smtClean="0"/>
              <a:t>4/24/19</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33792CE-9C0E-C04A-BA57-1D94BB4C1C8E}" type="slidenum">
              <a:rPr lang="en-US" smtClean="0"/>
              <a:t>‹#›</a:t>
            </a:fld>
            <a:endParaRPr lang="en-US" dirty="0"/>
          </a:p>
        </p:txBody>
      </p:sp>
    </p:spTree>
    <p:extLst>
      <p:ext uri="{BB962C8B-B14F-4D97-AF65-F5344CB8AC3E}">
        <p14:creationId xmlns:p14="http://schemas.microsoft.com/office/powerpoint/2010/main" val="9454998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5B517A-71EB-4509-BAE5-189BC8583ACC}" type="datetimeFigureOut">
              <a:rPr lang="en-US" smtClean="0"/>
              <a:t>4/24/19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76EAC2-157E-434C-9995-73CD4FD359D0}" type="slidenum">
              <a:rPr lang="en-US" smtClean="0"/>
              <a:t>‹#›</a:t>
            </a:fld>
            <a:endParaRPr lang="en-US" dirty="0"/>
          </a:p>
        </p:txBody>
      </p:sp>
    </p:spTree>
    <p:extLst>
      <p:ext uri="{BB962C8B-B14F-4D97-AF65-F5344CB8AC3E}">
        <p14:creationId xmlns:p14="http://schemas.microsoft.com/office/powerpoint/2010/main" val="6342895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76EAC2-157E-434C-9995-73CD4FD359D0}" type="slidenum">
              <a:rPr lang="en-US" smtClean="0"/>
              <a:t>1</a:t>
            </a:fld>
            <a:endParaRPr lang="en-US" dirty="0"/>
          </a:p>
        </p:txBody>
      </p:sp>
    </p:spTree>
    <p:extLst>
      <p:ext uri="{BB962C8B-B14F-4D97-AF65-F5344CB8AC3E}">
        <p14:creationId xmlns:p14="http://schemas.microsoft.com/office/powerpoint/2010/main" val="3116151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DA1C0585-4D7D-4D45-9C19-73128ED2C6A9}" type="datetime1">
              <a:rPr lang="en-US" smtClean="0">
                <a:solidFill>
                  <a:prstClr val="black">
                    <a:tint val="75000"/>
                  </a:prstClr>
                </a:solidFill>
              </a:rPr>
              <a:t>4/24/19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275777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A9A364-8B88-F04D-B905-B2DB6394261B}" type="datetime1">
              <a:rPr lang="en-US" smtClean="0">
                <a:solidFill>
                  <a:prstClr val="black">
                    <a:tint val="75000"/>
                  </a:prstClr>
                </a:solidFill>
              </a:rPr>
              <a:t>4/24/19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5" name="Slide Number Placeholder 4"/>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40438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070DB-D728-294B-A79C-80F1A1ED464C}" type="datetime1">
              <a:rPr lang="en-US" smtClean="0">
                <a:solidFill>
                  <a:prstClr val="black">
                    <a:tint val="75000"/>
                  </a:prstClr>
                </a:solidFill>
              </a:rPr>
              <a:t>4/24/19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4" name="Slide Number Placeholder 3"/>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65878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37"/>
            <a:ext cx="3932237" cy="1193799"/>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1600" y="987432"/>
            <a:ext cx="6172200" cy="50053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18122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47788D-10CB-AB42-8797-5415699053B7}" type="datetime1">
              <a:rPr lang="en-US" smtClean="0">
                <a:solidFill>
                  <a:prstClr val="black">
                    <a:tint val="75000"/>
                  </a:prstClr>
                </a:solidFill>
              </a:rPr>
              <a:t>4/24/19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80643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987426"/>
            <a:ext cx="3932237" cy="1069974"/>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6"/>
            <a:ext cx="6172200" cy="499427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9243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32680B4-757E-E547-A4A2-546B1519745B}" type="datetime1">
              <a:rPr lang="en-US" smtClean="0">
                <a:solidFill>
                  <a:prstClr val="black">
                    <a:tint val="75000"/>
                  </a:prstClr>
                </a:solidFill>
              </a:rPr>
              <a:t>4/24/19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17009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EC131-4BDF-594D-8BA4-EB7FA169BE8E}"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544398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923925"/>
            <a:ext cx="2628900" cy="52530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3" y="923925"/>
            <a:ext cx="7734300" cy="52530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51D6A2-85D1-064D-AA37-955176B4DDE4}"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940836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42E460-689B-6145-8E04-BDCA3F6CF607}"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EF6F41-F5D6-F342-A934-B051F05C3B72}"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BEA31F-A095-8647-B241-FA0281CD3FE7}"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3688126-BF94-DA41-989A-117EF627DE91}" type="datetime1">
              <a:rPr lang="en-US" smtClean="0"/>
              <a:t>4/24/19</a:t>
            </a:fld>
            <a:endParaRPr lang="en-US" dirty="0"/>
          </a:p>
        </p:txBody>
      </p:sp>
      <p:sp>
        <p:nvSpPr>
          <p:cNvPr id="6" name="Footer Placeholder 5"/>
          <p:cNvSpPr>
            <a:spLocks noGrp="1"/>
          </p:cNvSpPr>
          <p:nvPr>
            <p:ph type="ftr" sz="quarter" idx="11"/>
          </p:nvPr>
        </p:nvSpPr>
        <p:spPr/>
        <p:txBody>
          <a:bodyPr/>
          <a:lstStyle/>
          <a:p>
            <a:r>
              <a:rPr lang="en-US"/>
              <a:t>Accreditation Institute , February 19-20, 2016, San Diego, CA</a:t>
            </a:r>
            <a:endParaRPr lang="en-US" dirty="0"/>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277C961-3F48-0842-8059-D42628DE48B2}" type="datetime1">
              <a:rPr lang="en-US" smtClean="0"/>
              <a:t>4/24/19</a:t>
            </a:fld>
            <a:endParaRPr lang="en-US" dirty="0"/>
          </a:p>
        </p:txBody>
      </p:sp>
      <p:sp>
        <p:nvSpPr>
          <p:cNvPr id="6" name="Footer Placeholder 5"/>
          <p:cNvSpPr>
            <a:spLocks noGrp="1"/>
          </p:cNvSpPr>
          <p:nvPr>
            <p:ph type="ftr" sz="quarter" idx="11"/>
          </p:nvPr>
        </p:nvSpPr>
        <p:spPr/>
        <p:txBody>
          <a:bodyPr/>
          <a:lstStyle/>
          <a:p>
            <a:r>
              <a:rPr lang="en-US" dirty="0"/>
              <a:t>Accreditation Institute , February 19-20, 2016, San Diego, CA</a:t>
            </a:r>
          </a:p>
        </p:txBody>
      </p:sp>
      <p:sp>
        <p:nvSpPr>
          <p:cNvPr id="7" name="Slide Number Placeholder 6"/>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348671832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20B53A-828D-3647-B60D-5A62B8481F07}" type="datetime1">
              <a:rPr lang="en-US" smtClean="0">
                <a:solidFill>
                  <a:prstClr val="black">
                    <a:tint val="75000"/>
                  </a:prstClr>
                </a:solidFill>
              </a:rPr>
              <a:t>4/24/19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44B929-B3C0-9744-AA2D-FD96B80BB392}" type="datetime1">
              <a:rPr lang="en-US" smtClean="0"/>
              <a:t>4/24/19</a:t>
            </a:fld>
            <a:endParaRPr lang="en-US" dirty="0"/>
          </a:p>
        </p:txBody>
      </p:sp>
      <p:sp>
        <p:nvSpPr>
          <p:cNvPr id="4" name="Footer Placeholder 3"/>
          <p:cNvSpPr>
            <a:spLocks noGrp="1"/>
          </p:cNvSpPr>
          <p:nvPr>
            <p:ph type="ftr" sz="quarter" idx="11"/>
          </p:nvPr>
        </p:nvSpPr>
        <p:spPr/>
        <p:txBody>
          <a:bodyPr/>
          <a:lstStyle/>
          <a:p>
            <a:r>
              <a:rPr lang="en-US"/>
              <a:t>Accreditation Institute , February 19-20, 2016, San Diego, CA</a:t>
            </a:r>
            <a:endParaRPr lang="en-US" dirty="0"/>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BB2C0-8A13-ED4D-8B25-6E1FE7D47D35}" type="datetime1">
              <a:rPr lang="en-US" smtClean="0"/>
              <a:t>4/24/19</a:t>
            </a:fld>
            <a:endParaRPr lang="en-US" dirty="0"/>
          </a:p>
        </p:txBody>
      </p:sp>
      <p:sp>
        <p:nvSpPr>
          <p:cNvPr id="3" name="Footer Placeholder 2"/>
          <p:cNvSpPr>
            <a:spLocks noGrp="1"/>
          </p:cNvSpPr>
          <p:nvPr>
            <p:ph type="ftr" sz="quarter" idx="11"/>
          </p:nvPr>
        </p:nvSpPr>
        <p:spPr/>
        <p:txBody>
          <a:bodyPr/>
          <a:lstStyle/>
          <a:p>
            <a:r>
              <a:rPr lang="en-US"/>
              <a:t>Accreditation Institute , February 19-20, 2016, San Diego, CA</a:t>
            </a:r>
            <a:endParaRPr lang="en-US" dirty="0"/>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E6BD60-4FAA-C74B-A939-D67954AC6875}" type="datetime1">
              <a:rPr lang="en-US" smtClean="0">
                <a:solidFill>
                  <a:prstClr val="black">
                    <a:tint val="75000"/>
                  </a:prstClr>
                </a:solidFill>
              </a:rPr>
              <a:t>4/24/19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256949-C632-5A42-8617-513EC3499810}" type="datetime1">
              <a:rPr lang="en-US" smtClean="0">
                <a:solidFill>
                  <a:prstClr val="black">
                    <a:tint val="75000"/>
                  </a:prstClr>
                </a:solidFill>
              </a:rPr>
              <a:t>4/24/19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99E1B42-4D29-1F4D-B4E9-7BE01F99DEB2}"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1196ACA-88E2-1D47-B274-FE92B4BF46F0}"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A527DD8-70A4-FF41-A2A6-EC3175042E4D}" type="datetime1">
              <a:rPr lang="en-US" smtClean="0"/>
              <a:t>4/24/19</a:t>
            </a:fld>
            <a:endParaRPr lang="en-US" dirty="0"/>
          </a:p>
        </p:txBody>
      </p:sp>
      <p:sp>
        <p:nvSpPr>
          <p:cNvPr id="4" name="Footer Placeholder 3"/>
          <p:cNvSpPr>
            <a:spLocks noGrp="1"/>
          </p:cNvSpPr>
          <p:nvPr>
            <p:ph type="ftr" sz="quarter" idx="11"/>
          </p:nvPr>
        </p:nvSpPr>
        <p:spPr/>
        <p:txBody>
          <a:bodyPr/>
          <a:lstStyle/>
          <a:p>
            <a:r>
              <a:rPr lang="en-US" dirty="0"/>
              <a:t>Accreditation Institute , February 19-20, 2016, San Diego, CA</a:t>
            </a:r>
          </a:p>
        </p:txBody>
      </p:sp>
      <p:sp>
        <p:nvSpPr>
          <p:cNvPr id="5" name="Slide Number Placeholder 4"/>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1932493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20765D-3202-DA49-B801-A86D74B55F1C}" type="datetime1">
              <a:rPr lang="en-US" smtClean="0"/>
              <a:t>4/24/19</a:t>
            </a:fld>
            <a:endParaRPr lang="en-US" dirty="0"/>
          </a:p>
        </p:txBody>
      </p:sp>
      <p:sp>
        <p:nvSpPr>
          <p:cNvPr id="3" name="Footer Placeholder 2"/>
          <p:cNvSpPr>
            <a:spLocks noGrp="1"/>
          </p:cNvSpPr>
          <p:nvPr>
            <p:ph type="ftr" sz="quarter" idx="11"/>
          </p:nvPr>
        </p:nvSpPr>
        <p:spPr/>
        <p:txBody>
          <a:bodyPr/>
          <a:lstStyle/>
          <a:p>
            <a:r>
              <a:rPr lang="en-US" dirty="0"/>
              <a:t>Accreditation Institute , February 19-20, 2016, San Diego, CA</a:t>
            </a:r>
          </a:p>
        </p:txBody>
      </p:sp>
      <p:sp>
        <p:nvSpPr>
          <p:cNvPr id="4" name="Slide Number Placeholder 3"/>
          <p:cNvSpPr>
            <a:spLocks noGrp="1"/>
          </p:cNvSpPr>
          <p:nvPr>
            <p:ph type="sldNum" sz="quarter" idx="12"/>
          </p:nvPr>
        </p:nvSpPr>
        <p:spPr/>
        <p:txBody>
          <a:bodyPr/>
          <a:lstStyle/>
          <a:p>
            <a:fld id="{F01EB0EE-5C55-4A20-9AF4-1E061F85A2B6}" type="slidenum">
              <a:rPr lang="en-US" smtClean="0"/>
              <a:t>‹#›</a:t>
            </a:fld>
            <a:endParaRPr lang="en-US" dirty="0"/>
          </a:p>
        </p:txBody>
      </p:sp>
    </p:spTree>
    <p:extLst>
      <p:ext uri="{BB962C8B-B14F-4D97-AF65-F5344CB8AC3E}">
        <p14:creationId xmlns:p14="http://schemas.microsoft.com/office/powerpoint/2010/main" val="2055540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2" name="Date Placeholder 21"/>
          <p:cNvSpPr>
            <a:spLocks noGrp="1"/>
          </p:cNvSpPr>
          <p:nvPr>
            <p:ph type="dt" sz="half" idx="14"/>
          </p:nvPr>
        </p:nvSpPr>
        <p:spPr/>
        <p:txBody>
          <a:bodyPr/>
          <a:lstStyle/>
          <a:p>
            <a:fld id="{20669248-8F2E-5F44-8C03-50B9F667322B}" type="datetime1">
              <a:rPr lang="en-US" smtClean="0">
                <a:solidFill>
                  <a:prstClr val="black">
                    <a:tint val="75000"/>
                  </a:prstClr>
                </a:solidFill>
              </a:rPr>
              <a:t>4/24/19</a:t>
            </a:fld>
            <a:endParaRPr lang="en-US" dirty="0">
              <a:solidFill>
                <a:prstClr val="black">
                  <a:tint val="75000"/>
                </a:prstClr>
              </a:solidFill>
            </a:endParaRPr>
          </a:p>
        </p:txBody>
      </p:sp>
      <p:sp>
        <p:nvSpPr>
          <p:cNvPr id="23" name="Footer Placeholder 22"/>
          <p:cNvSpPr>
            <a:spLocks noGrp="1"/>
          </p:cNvSpPr>
          <p:nvPr>
            <p:ph type="ftr" sz="quarter" idx="15"/>
          </p:nvPr>
        </p:nvSpPr>
        <p:spPr/>
        <p:txBody>
          <a:bodyPr/>
          <a:lstStyle/>
          <a:p>
            <a:r>
              <a:rPr lang="en-US" dirty="0">
                <a:solidFill>
                  <a:prstClr val="black">
                    <a:tint val="75000"/>
                  </a:prstClr>
                </a:solidFill>
              </a:rPr>
              <a:t>Accreditation Institute , February 19-20, 2016, San Diego, CA</a:t>
            </a:r>
          </a:p>
        </p:txBody>
      </p:sp>
      <p:sp>
        <p:nvSpPr>
          <p:cNvPr id="24" name="Slide Number Placeholder 23"/>
          <p:cNvSpPr>
            <a:spLocks noGrp="1"/>
          </p:cNvSpPr>
          <p:nvPr>
            <p:ph type="sldNum" sz="quarter" idx="16"/>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5674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978953-FBB3-0242-804D-0BA30DDB432A}"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42281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5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7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8C138A2-098F-7E4A-A416-25E52FF4FCA5}"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4633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54A1BF-A36E-6944-8B65-CA6ACD9F29FF}" type="datetime1">
              <a:rPr lang="en-US" smtClean="0">
                <a:solidFill>
                  <a:prstClr val="black">
                    <a:tint val="75000"/>
                  </a:prstClr>
                </a:solidFill>
              </a:rPr>
              <a:t>4/24/19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7" name="Slide Number Placeholder 6"/>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157681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895361"/>
            <a:ext cx="10515600" cy="7953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3"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3"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0D283C1-E7F0-0345-9F26-0D98D0C5B90B}" type="datetime1">
              <a:rPr lang="en-US" smtClean="0">
                <a:solidFill>
                  <a:prstClr val="black">
                    <a:tint val="75000"/>
                  </a:prstClr>
                </a:solidFill>
              </a:rPr>
              <a:t>4/24/19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r>
              <a:rPr lang="en-US" dirty="0">
                <a:solidFill>
                  <a:prstClr val="black">
                    <a:tint val="75000"/>
                  </a:prstClr>
                </a:solidFill>
              </a:rPr>
              <a:t>Accreditation Institute , February 19-20, 2016, San Diego, CA</a:t>
            </a:r>
          </a:p>
        </p:txBody>
      </p:sp>
      <p:sp>
        <p:nvSpPr>
          <p:cNvPr id="9" name="Slide Number Placeholder 8"/>
          <p:cNvSpPr>
            <a:spLocks noGrp="1"/>
          </p:cNvSpPr>
          <p:nvPr>
            <p:ph type="sldNum" sz="quarter" idx="12"/>
          </p:nvPr>
        </p:nvSpPr>
        <p:spPr/>
        <p:txBody>
          <a:body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6210455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image" Target="../media/image2.jp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BCDDE-E2AF-1448-B141-9745F70A215F}"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8505259"/>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904886"/>
            <a:ext cx="10515600" cy="91440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6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D9B0D2-A6B0-6647-B899-AA0585D723CB}"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3"/>
          </p:nvPr>
        </p:nvSpPr>
        <p:spPr>
          <a:xfrm>
            <a:off x="4038600" y="635636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solidFill>
                  <a:prstClr val="black">
                    <a:tint val="75000"/>
                  </a:prstClr>
                </a:solidFill>
              </a:rPr>
              <a:t>Accreditation Institute , February 19-20, 2016, San Diego, CA</a:t>
            </a:r>
          </a:p>
        </p:txBody>
      </p:sp>
      <p:sp>
        <p:nvSpPr>
          <p:cNvPr id="6" name="Slide Number Placeholder 5"/>
          <p:cNvSpPr>
            <a:spLocks noGrp="1"/>
          </p:cNvSpPr>
          <p:nvPr>
            <p:ph type="sldNum" sz="quarter" idx="4"/>
          </p:nvPr>
        </p:nvSpPr>
        <p:spPr>
          <a:xfrm>
            <a:off x="8610600" y="635636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08468519"/>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l" defTabSz="914400" rtl="0" eaLnBrk="1" latinLnBrk="0" hangingPunct="1">
        <a:lnSpc>
          <a:spcPct val="90000"/>
        </a:lnSpc>
        <a:spcBef>
          <a:spcPct val="0"/>
        </a:spcBef>
        <a:buNone/>
        <a:defRPr sz="3600" b="1" i="1" kern="1200">
          <a:solidFill>
            <a:srgbClr val="261300"/>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1" i="1" kern="1200">
          <a:solidFill>
            <a:srgbClr val="1A0D00"/>
          </a:solidFill>
          <a:latin typeface="Georgia" panose="02040502050405020303"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A0D00"/>
          </a:solidFill>
          <a:latin typeface="Georgia" panose="02040502050405020303"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A0D00"/>
          </a:solidFill>
          <a:latin typeface="Georgia" panose="02040502050405020303"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A0D00"/>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1458C281-77C3-EF4B-8F77-F872A0A203DC}" type="datetime1">
              <a:rPr lang="en-US" smtClean="0">
                <a:solidFill>
                  <a:prstClr val="black">
                    <a:tint val="75000"/>
                  </a:prstClr>
                </a:solidFill>
              </a:rPr>
              <a:t>4/24/19</a:t>
            </a:fld>
            <a:endParaRPr lang="en-US" dirty="0">
              <a:solidFill>
                <a:prstClr val="black">
                  <a:tint val="75000"/>
                </a:prstClr>
              </a:solidFill>
            </a:endParaRPr>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r>
              <a:rPr lang="en-US">
                <a:solidFill>
                  <a:prstClr val="black">
                    <a:tint val="75000"/>
                  </a:prstClr>
                </a:solidFill>
              </a:rPr>
              <a:t>Accreditation Institute , February 19-20, 2016, San Diego, CA</a:t>
            </a:r>
            <a:endParaRPr lang="en-US" dirty="0">
              <a:solidFill>
                <a:prstClr val="black">
                  <a:tint val="75000"/>
                </a:prstClr>
              </a:solidFill>
            </a:endParaRPr>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FFF6F13D-F0A3-46C2-B698-AB3A8038C3A8}"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b="1" cap="small" dirty="0"/>
              <a:t>The changing world of noncredit</a:t>
            </a:r>
            <a:endParaRPr lang="en-US" b="1" i="0" cap="small" dirty="0"/>
          </a:p>
        </p:txBody>
      </p:sp>
      <p:sp>
        <p:nvSpPr>
          <p:cNvPr id="3" name="Subtitle 2"/>
          <p:cNvSpPr>
            <a:spLocks noGrp="1"/>
          </p:cNvSpPr>
          <p:nvPr>
            <p:ph type="subTitle" idx="1"/>
          </p:nvPr>
        </p:nvSpPr>
        <p:spPr>
          <a:xfrm>
            <a:off x="687867" y="3828131"/>
            <a:ext cx="11058783" cy="2381555"/>
          </a:xfrm>
        </p:spPr>
        <p:txBody>
          <a:bodyPr>
            <a:normAutofit fontScale="92500" lnSpcReduction="20000"/>
          </a:bodyPr>
          <a:lstStyle/>
          <a:p>
            <a:r>
              <a:rPr lang="en-US" sz="3000" i="0" dirty="0"/>
              <a:t>Wendy Brill-Wynkoop, College of the Canyons</a:t>
            </a:r>
          </a:p>
          <a:p>
            <a:r>
              <a:rPr lang="en-US" sz="3000" i="0" dirty="0"/>
              <a:t>Craig Rutan, ASCCC Secretary and Noncredit Committee Chair</a:t>
            </a:r>
          </a:p>
          <a:p>
            <a:endParaRPr lang="en-US" sz="2000" b="1" i="0" dirty="0"/>
          </a:p>
          <a:p>
            <a:endParaRPr lang="en-US" b="1" i="0" dirty="0"/>
          </a:p>
          <a:p>
            <a:endParaRPr lang="en-US" sz="1800" dirty="0"/>
          </a:p>
          <a:p>
            <a:pPr algn="r"/>
            <a:r>
              <a:rPr lang="en-US" sz="1800" i="0" dirty="0">
                <a:solidFill>
                  <a:srgbClr val="0070C0"/>
                </a:solidFill>
              </a:rPr>
              <a:t>ASCCC Career and Noncredit Education Institute</a:t>
            </a:r>
          </a:p>
          <a:p>
            <a:pPr algn="r"/>
            <a:r>
              <a:rPr lang="en-US" sz="1800" dirty="0">
                <a:solidFill>
                  <a:srgbClr val="0070C0"/>
                </a:solidFill>
              </a:rPr>
              <a:t>April 25, 2019</a:t>
            </a:r>
            <a:endParaRPr lang="en-US" sz="1800" i="0" dirty="0">
              <a:solidFill>
                <a:srgbClr val="0070C0"/>
              </a:solidFill>
            </a:endParaRPr>
          </a:p>
          <a:p>
            <a:endParaRPr lang="en-US" sz="1800" i="0" dirty="0"/>
          </a:p>
        </p:txBody>
      </p:sp>
      <p:pic>
        <p:nvPicPr>
          <p:cNvPr id="4" name="Picture 3" descr="ASCCC_Logo"/>
          <p:cNvPicPr/>
          <p:nvPr/>
        </p:nvPicPr>
        <p:blipFill>
          <a:blip r:embed="rId3"/>
          <a:srcRect/>
          <a:stretch>
            <a:fillRect/>
          </a:stretch>
        </p:blipFill>
        <p:spPr bwMode="auto">
          <a:xfrm>
            <a:off x="4231348" y="585131"/>
            <a:ext cx="4231671" cy="786470"/>
          </a:xfrm>
          <a:prstGeom prst="rect">
            <a:avLst/>
          </a:prstGeom>
          <a:noFill/>
          <a:ln w="9525">
            <a:noFill/>
            <a:miter lim="800000"/>
            <a:headEnd/>
            <a:tailEnd/>
          </a:ln>
        </p:spPr>
      </p:pic>
    </p:spTree>
    <p:extLst>
      <p:ext uri="{BB962C8B-B14F-4D97-AF65-F5344CB8AC3E}">
        <p14:creationId xmlns:p14="http://schemas.microsoft.com/office/powerpoint/2010/main" val="2958598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4C6F-7403-A440-BFC7-2AA7B677DC4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Improved Educational Opportunities</a:t>
            </a:r>
          </a:p>
        </p:txBody>
      </p:sp>
      <p:sp>
        <p:nvSpPr>
          <p:cNvPr id="3" name="Content Placeholder 2">
            <a:extLst>
              <a:ext uri="{FF2B5EF4-FFF2-40B4-BE49-F238E27FC236}">
                <a16:creationId xmlns:a16="http://schemas.microsoft.com/office/drawing/2014/main" id="{62C9F991-98D9-A54F-BFF4-80FCCB5E5734}"/>
              </a:ext>
            </a:extLst>
          </p:cNvPr>
          <p:cNvSpPr>
            <a:spLocks noGrp="1"/>
          </p:cNvSpPr>
          <p:nvPr>
            <p:ph idx="1"/>
          </p:nvPr>
        </p:nvSpPr>
        <p:spPr/>
        <p:txBody>
          <a:bodyPr>
            <a:normAutofit/>
          </a:bodyPr>
          <a:lstStyle/>
          <a:p>
            <a:pPr marL="0" indent="0">
              <a:buNone/>
            </a:pPr>
            <a:r>
              <a:rPr lang="en-US" sz="2800" b="1" dirty="0">
                <a:latin typeface="Arial" panose="020B0604020202020204" pitchFamily="34" charset="0"/>
                <a:cs typeface="Arial" panose="020B0604020202020204" pitchFamily="34" charset="0"/>
              </a:rPr>
              <a:t>CCCs the largest post-secondary education system in the nation, is the primary pathway to a college education and upward mobility for many Californians. </a:t>
            </a:r>
          </a:p>
          <a:p>
            <a:pPr marL="0" indent="0">
              <a:buNone/>
            </a:pP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As of 2017-2018, only 5.8% of the total FTES generated in the CCCs was from noncredit</a:t>
            </a:r>
          </a:p>
          <a:p>
            <a:r>
              <a:rPr lang="en-US" dirty="0">
                <a:latin typeface="Arial" panose="020B0604020202020204" pitchFamily="34" charset="0"/>
                <a:cs typeface="Arial" panose="020B0604020202020204" pitchFamily="34" charset="0"/>
              </a:rPr>
              <a:t>Even at its peak in 2008-2009, noncredit only accounted for 7.5% of the system’s total FTES.</a:t>
            </a:r>
          </a:p>
          <a:p>
            <a:pPr marL="0" indent="0">
              <a:buNone/>
            </a:pPr>
            <a:endParaRPr lang="en-US" dirty="0"/>
          </a:p>
          <a:p>
            <a:endParaRPr lang="en-US" dirty="0"/>
          </a:p>
        </p:txBody>
      </p:sp>
    </p:spTree>
    <p:extLst>
      <p:ext uri="{BB962C8B-B14F-4D97-AF65-F5344CB8AC3E}">
        <p14:creationId xmlns:p14="http://schemas.microsoft.com/office/powerpoint/2010/main" val="6650059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4C6F-7403-A440-BFC7-2AA7B677DC4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1</a:t>
            </a:r>
          </a:p>
        </p:txBody>
      </p:sp>
      <p:sp>
        <p:nvSpPr>
          <p:cNvPr id="3" name="Content Placeholder 2">
            <a:extLst>
              <a:ext uri="{FF2B5EF4-FFF2-40B4-BE49-F238E27FC236}">
                <a16:creationId xmlns:a16="http://schemas.microsoft.com/office/drawing/2014/main" id="{62C9F991-98D9-A54F-BFF4-80FCCB5E5734}"/>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Academic Senate for California Community Colleges should work with the California Community Colleges Chancellor’s Office to revise regulations and the Student Attendance Accounting Manual to provide noncredit attendance accounting options in addition to positive attendance in a manner similar to those available for credit courses. </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recommendation is a carry over from the previous paper and becomes even more important with the increased offering of managed enrollment courses in noncredit.</a:t>
            </a:r>
          </a:p>
          <a:p>
            <a:r>
              <a:rPr lang="en-US" dirty="0">
                <a:latin typeface="Times New Roman" panose="02020603050405020304" pitchFamily="18" charset="0"/>
                <a:cs typeface="Times New Roman" panose="02020603050405020304" pitchFamily="18" charset="0"/>
              </a:rPr>
              <a:t>AB 1727 (Weber) would address this recommendation if it is adopted by the Legislature and signed by the Governor.</a:t>
            </a:r>
          </a:p>
          <a:p>
            <a:endParaRPr lang="en-US" dirty="0"/>
          </a:p>
        </p:txBody>
      </p:sp>
    </p:spTree>
    <p:extLst>
      <p:ext uri="{BB962C8B-B14F-4D97-AF65-F5344CB8AC3E}">
        <p14:creationId xmlns:p14="http://schemas.microsoft.com/office/powerpoint/2010/main" val="1320169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2</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Academic Senate for California Community Colleges will work with the California Community Colleges Chancellor’s Office and system partners to develop noncredit measures for the Student Centered Funding Formula to ensure that noncredit students are included in the access and equity metrics.</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ASCCC and ACCE both agree that noncredit needs to be part of the funding formula to ensure it continues to be properly funded (we have been told that eliminating the funding formula is not on the table).</a:t>
            </a:r>
          </a:p>
          <a:p>
            <a:r>
              <a:rPr lang="en-US" dirty="0">
                <a:latin typeface="Times New Roman" panose="02020603050405020304" pitchFamily="18" charset="0"/>
                <a:cs typeface="Times New Roman" panose="02020603050405020304" pitchFamily="18" charset="0"/>
              </a:rPr>
              <a:t>There are indications that major changes to the funding formula won’t happen until the 2021 fiscal year, but noncredit needs to be incorporated into the metrics if the formula will continue to exist.</a:t>
            </a:r>
          </a:p>
        </p:txBody>
      </p:sp>
    </p:spTree>
    <p:extLst>
      <p:ext uri="{BB962C8B-B14F-4D97-AF65-F5344CB8AC3E}">
        <p14:creationId xmlns:p14="http://schemas.microsoft.com/office/powerpoint/2010/main" val="25440831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3</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normAutofit fontScale="92500" lnSpcReduction="10000"/>
          </a:bodyPr>
          <a:lstStyle/>
          <a:p>
            <a:r>
              <a:rPr lang="en-US" b="1" dirty="0">
                <a:latin typeface="Times New Roman" panose="02020603050405020304" pitchFamily="18" charset="0"/>
                <a:cs typeface="Times New Roman" panose="02020603050405020304" pitchFamily="18" charset="0"/>
              </a:rPr>
              <a:t>The Academic Senate for California Community Colleges will work with the California Community Colleges Chancellor’s Office to establish both interim and final goals for a noncredit full-time to part-time faculty ratio—perhaps by amending regulations to mandate that a portion of any additional noncredit funds be used to hire additional full-time noncredit faculty. The Academic Senate for California Community Colleges will work with the California Community Colleges Chancellor’s Office to establish both interim and final goals for a noncredit full-time to part-time faculty ratio—perhaps by amending regulations to mandate that a portion of any additional noncredit funds be used to hire additional full-time noncredit faculty. </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This has been discussed with the Chancellor’s Office before, but it has been unclear how to set the starting point for each program’s noncredit FON. This uncertainty has lead to a lack of action.</a:t>
            </a:r>
          </a:p>
          <a:p>
            <a:r>
              <a:rPr lang="en-US" dirty="0">
                <a:latin typeface="Times New Roman" panose="02020603050405020304" pitchFamily="18" charset="0"/>
                <a:cs typeface="Times New Roman" panose="02020603050405020304" pitchFamily="18" charset="0"/>
              </a:rPr>
              <a:t>SB 777 (Rubio) would force the Chancellor’s Office to develop a plan to move towards 75% full-time instruction for noncredit and credit instruction.</a:t>
            </a:r>
          </a:p>
        </p:txBody>
      </p:sp>
    </p:spTree>
    <p:extLst>
      <p:ext uri="{BB962C8B-B14F-4D97-AF65-F5344CB8AC3E}">
        <p14:creationId xmlns:p14="http://schemas.microsoft.com/office/powerpoint/2010/main" val="24095181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Recommendation 4</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The Academic Senate for California Community Colleges should work with the Chancellor’s Office to investigate and address and calendar issues impacting noncredit faculty. </a:t>
            </a:r>
          </a:p>
          <a:p>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Some noncredit programs do not follow the same instructional calendar as their credit colleagues, but those structural differences have not been addressed by the Chancellor’s Office.</a:t>
            </a:r>
          </a:p>
        </p:txBody>
      </p:sp>
    </p:spTree>
    <p:extLst>
      <p:ext uri="{BB962C8B-B14F-4D97-AF65-F5344CB8AC3E}">
        <p14:creationId xmlns:p14="http://schemas.microsoft.com/office/powerpoint/2010/main" val="468059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Recommendation 5</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The Academic Senate for California Community Colleges will work with the California Community Colleges Chancellor’s Office, through the California Community Colleges Curriculum Committee, to shift the approval of noncredit curriculum from the Chancellor’s Office to the colleges.</a:t>
            </a:r>
          </a:p>
          <a:p>
            <a:pPr lvl="0"/>
            <a:endParaRPr lang="en-US"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Since the creations of streamlined approval for credit curriculum, our noncredit colleagues have wanted to be included in automated approval.</a:t>
            </a:r>
          </a:p>
          <a:p>
            <a:r>
              <a:rPr lang="en-US" dirty="0">
                <a:latin typeface="Times New Roman" panose="02020603050405020304" pitchFamily="18" charset="0"/>
                <a:cs typeface="Times New Roman" panose="02020603050405020304" pitchFamily="18" charset="0"/>
              </a:rPr>
              <a:t>The California Community Colleges Curriculum Committee has drafted regulatory changes that would allow some noncredit curriculum to be automatically approved.</a:t>
            </a:r>
          </a:p>
          <a:p>
            <a:r>
              <a:rPr lang="en-US" dirty="0">
                <a:latin typeface="Times New Roman" panose="02020603050405020304" pitchFamily="18" charset="0"/>
                <a:cs typeface="Times New Roman" panose="02020603050405020304" pitchFamily="18" charset="0"/>
              </a:rPr>
              <a:t>This recommendation may be addressed shortly.</a:t>
            </a:r>
          </a:p>
        </p:txBody>
      </p:sp>
    </p:spTree>
    <p:extLst>
      <p:ext uri="{BB962C8B-B14F-4D97-AF65-F5344CB8AC3E}">
        <p14:creationId xmlns:p14="http://schemas.microsoft.com/office/powerpoint/2010/main" val="18161299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Recommendation 6</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The Academic Senate for California Community Colleges will work with the California Community Colleges Chancellor’s Office to ensure that noncredit student and support services continue to be funded adequately and that noncredit specific outcomes be developed to ensure that noncredit services are properly funded.</a:t>
            </a:r>
          </a:p>
          <a:p>
            <a:r>
              <a:rPr lang="en-US" dirty="0">
                <a:latin typeface="Times New Roman" panose="02020603050405020304" pitchFamily="18" charset="0"/>
                <a:cs typeface="Times New Roman" panose="02020603050405020304" pitchFamily="18" charset="0"/>
              </a:rPr>
              <a:t>The previous SSSP program separated credit and noncredit elements and funded noncredit SSSP separately</a:t>
            </a:r>
          </a:p>
          <a:p>
            <a:r>
              <a:rPr lang="en-US" dirty="0">
                <a:latin typeface="Times New Roman" panose="02020603050405020304" pitchFamily="18" charset="0"/>
                <a:cs typeface="Times New Roman" panose="02020603050405020304" pitchFamily="18" charset="0"/>
              </a:rPr>
              <a:t>The Student Equity and Achievement (SEA) Program provides districts with a single disbursement that must be distributed between the campuses in a district and between credit and noncredit.</a:t>
            </a:r>
          </a:p>
          <a:p>
            <a:r>
              <a:rPr lang="en-US" dirty="0">
                <a:latin typeface="Times New Roman" panose="02020603050405020304" pitchFamily="18" charset="0"/>
                <a:cs typeface="Times New Roman" panose="02020603050405020304" pitchFamily="18" charset="0"/>
              </a:rPr>
              <a:t>The SEA Program Workgroup has discussed keeping the credit and noncredit data elements separate to help colleges determine the funding for each.</a:t>
            </a:r>
          </a:p>
        </p:txBody>
      </p:sp>
    </p:spTree>
    <p:extLst>
      <p:ext uri="{BB962C8B-B14F-4D97-AF65-F5344CB8AC3E}">
        <p14:creationId xmlns:p14="http://schemas.microsoft.com/office/powerpoint/2010/main" val="1085110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7</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The Academic Senate for California Community Colleges will work with the California Community Colleges Chancellor’s Office to modify regulations and the Student Attendance Accounting Manual to ensure that noncredit online courses are funded at the same rate as those offered by the California Online Community College. </a:t>
            </a:r>
          </a:p>
          <a:p>
            <a:pPr lvl="0"/>
            <a:r>
              <a:rPr lang="en-US" dirty="0">
                <a:latin typeface="Times New Roman" panose="02020603050405020304" pitchFamily="18" charset="0"/>
                <a:cs typeface="Times New Roman" panose="02020603050405020304" pitchFamily="18" charset="0"/>
              </a:rPr>
              <a:t>The current attendance accounting methods are cumbersome and colleges often lose money when offering online instruction.</a:t>
            </a:r>
          </a:p>
          <a:p>
            <a:pPr lvl="0"/>
            <a:r>
              <a:rPr lang="en-US" dirty="0">
                <a:latin typeface="Times New Roman" panose="02020603050405020304" pitchFamily="18" charset="0"/>
                <a:cs typeface="Times New Roman" panose="02020603050405020304" pitchFamily="18" charset="0"/>
              </a:rPr>
              <a:t>There is no way that the California Online Community College will be funded using the same method and existing noncredit programs should have access to the new funding methodology </a:t>
            </a:r>
          </a:p>
        </p:txBody>
      </p:sp>
    </p:spTree>
    <p:extLst>
      <p:ext uri="{BB962C8B-B14F-4D97-AF65-F5344CB8AC3E}">
        <p14:creationId xmlns:p14="http://schemas.microsoft.com/office/powerpoint/2010/main" val="39710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8</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The Academic Senate for California Community Colleges will investigate the alignment of ASC WASC-ACCJC expectations for noncredit programs to ensure effective inclusion and integration of noncredit programs into the college’s accreditation work, including the identification of institutional goals, improvement plans, and the Quality Focus Essay (QFE), whether they are organizationally part of a college or are a separate institution in a district.</a:t>
            </a:r>
          </a:p>
          <a:p>
            <a:pPr lvl="0"/>
            <a:r>
              <a:rPr lang="en-US" dirty="0">
                <a:latin typeface="Times New Roman" panose="02020603050405020304" pitchFamily="18" charset="0"/>
                <a:cs typeface="Times New Roman" panose="02020603050405020304" pitchFamily="18" charset="0"/>
              </a:rPr>
              <a:t>This is a carry over recommendation that was not addressed in the previous paper.</a:t>
            </a:r>
          </a:p>
          <a:p>
            <a:pPr lvl="0"/>
            <a:r>
              <a:rPr lang="en-US" dirty="0">
                <a:latin typeface="Times New Roman" panose="02020603050405020304" pitchFamily="18" charset="0"/>
                <a:cs typeface="Times New Roman" panose="02020603050405020304" pitchFamily="18" charset="0"/>
              </a:rPr>
              <a:t>There are some possible advantages to ASC WASC accreditation and it could be advantageous to work with ACCJC to see if all noncredit programs could have access to those advantages without having to go through two accreditation processes.</a:t>
            </a:r>
          </a:p>
        </p:txBody>
      </p:sp>
    </p:spTree>
    <p:extLst>
      <p:ext uri="{BB962C8B-B14F-4D97-AF65-F5344CB8AC3E}">
        <p14:creationId xmlns:p14="http://schemas.microsoft.com/office/powerpoint/2010/main" val="4199556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D4085-14D2-EF4C-B19B-46238DD69D48}"/>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Recommendation 9</a:t>
            </a:r>
            <a:endParaRPr lang="en-US" dirty="0"/>
          </a:p>
        </p:txBody>
      </p:sp>
      <p:sp>
        <p:nvSpPr>
          <p:cNvPr id="3" name="Content Placeholder 2">
            <a:extLst>
              <a:ext uri="{FF2B5EF4-FFF2-40B4-BE49-F238E27FC236}">
                <a16:creationId xmlns:a16="http://schemas.microsoft.com/office/drawing/2014/main" id="{D5CCB737-A422-C845-8956-4920F83FAE59}"/>
              </a:ext>
            </a:extLst>
          </p:cNvPr>
          <p:cNvSpPr>
            <a:spLocks noGrp="1"/>
          </p:cNvSpPr>
          <p:nvPr>
            <p:ph idx="1"/>
          </p:nvPr>
        </p:nvSpPr>
        <p:spPr/>
        <p:txBody>
          <a:bodyPr/>
          <a:lstStyle/>
          <a:p>
            <a:pPr lvl="0"/>
            <a:r>
              <a:rPr lang="en-US" b="1" dirty="0">
                <a:latin typeface="Times New Roman" panose="02020603050405020304" pitchFamily="18" charset="0"/>
                <a:cs typeface="Times New Roman" panose="02020603050405020304" pitchFamily="18" charset="0"/>
              </a:rPr>
              <a:t>The Academic Senate for California Community Colleges should work with the California Community Colleges Chancellor’s Office, constituency groups, and local colleges must ensure that the data being submitted to Management Information System (MIS) accurately reflect the progress and outcomes of noncredit students and that the newly developed metrics provide accurate information to colleges, the Legislature, and members of the public.</a:t>
            </a:r>
          </a:p>
          <a:p>
            <a:pPr lvl="0"/>
            <a:r>
              <a:rPr lang="en-US" dirty="0">
                <a:latin typeface="Times New Roman" panose="02020603050405020304" pitchFamily="18" charset="0"/>
                <a:cs typeface="Times New Roman" panose="02020603050405020304" pitchFamily="18" charset="0"/>
              </a:rPr>
              <a:t>With noncredit measures included in the Student Success Metrics, it is vital that the noncredit information submitted to MIS is accurate so the metrics properly reflect the success of these programs.</a:t>
            </a:r>
          </a:p>
        </p:txBody>
      </p:sp>
    </p:spTree>
    <p:extLst>
      <p:ext uri="{BB962C8B-B14F-4D97-AF65-F5344CB8AC3E}">
        <p14:creationId xmlns:p14="http://schemas.microsoft.com/office/powerpoint/2010/main" val="2861719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BD020D-65D7-A148-B3E7-987B61EBDECB}"/>
              </a:ext>
            </a:extLst>
          </p:cNvPr>
          <p:cNvSpPr>
            <a:spLocks noGrp="1"/>
          </p:cNvSpPr>
          <p:nvPr>
            <p:ph type="title"/>
          </p:nvPr>
        </p:nvSpPr>
        <p:spPr/>
        <p:txBody>
          <a:bodyPr>
            <a:normAutofit/>
          </a:bodyPr>
          <a:lstStyle/>
          <a:p>
            <a:r>
              <a:rPr lang="en-US" cap="none" dirty="0"/>
              <a:t>Highlights from </a:t>
            </a:r>
            <a:r>
              <a:rPr lang="en-US" i="1" cap="none" dirty="0"/>
              <a:t>Noncredit Instruction: Opportunity and Challenge</a:t>
            </a:r>
            <a:endParaRPr lang="en-US" cap="none" dirty="0"/>
          </a:p>
        </p:txBody>
      </p:sp>
      <p:sp>
        <p:nvSpPr>
          <p:cNvPr id="3" name="Text Placeholder 2">
            <a:extLst>
              <a:ext uri="{FF2B5EF4-FFF2-40B4-BE49-F238E27FC236}">
                <a16:creationId xmlns:a16="http://schemas.microsoft.com/office/drawing/2014/main" id="{51D8DF23-B6C4-9148-99F1-3DA2DC555462}"/>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55546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9A8E0F-A77E-DC47-8840-8999B1B980C5}"/>
              </a:ext>
            </a:extLst>
          </p:cNvPr>
          <p:cNvSpPr>
            <a:spLocks noGrp="1"/>
          </p:cNvSpPr>
          <p:nvPr>
            <p:ph type="title"/>
          </p:nvPr>
        </p:nvSpPr>
        <p:spPr/>
        <p:txBody>
          <a:bodyPr/>
          <a:lstStyle/>
          <a:p>
            <a:r>
              <a:rPr lang="en-US" cap="none" dirty="0"/>
              <a:t>Next Steps</a:t>
            </a:r>
          </a:p>
        </p:txBody>
      </p:sp>
      <p:sp>
        <p:nvSpPr>
          <p:cNvPr id="3" name="Text Placeholder 2">
            <a:extLst>
              <a:ext uri="{FF2B5EF4-FFF2-40B4-BE49-F238E27FC236}">
                <a16:creationId xmlns:a16="http://schemas.microsoft.com/office/drawing/2014/main" id="{D3EE59BC-9CB0-684C-8EEE-B073B099F79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288633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B646A-E718-F845-B32F-57868ECD378F}"/>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What Happens Now?</a:t>
            </a:r>
            <a:endParaRPr lang="en-US" dirty="0"/>
          </a:p>
        </p:txBody>
      </p:sp>
      <p:sp>
        <p:nvSpPr>
          <p:cNvPr id="3" name="Content Placeholder 2">
            <a:extLst>
              <a:ext uri="{FF2B5EF4-FFF2-40B4-BE49-F238E27FC236}">
                <a16:creationId xmlns:a16="http://schemas.microsoft.com/office/drawing/2014/main" id="{E6AA0DD4-4FB8-D447-B40A-59EB8933EE22}"/>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revised paper was adopted at the Spring 2019 ASCCC Plenary Sessions and the recommendations are now the adopted positions of the Academic Senate.</a:t>
            </a:r>
          </a:p>
          <a:p>
            <a:r>
              <a:rPr lang="en-US" dirty="0">
                <a:latin typeface="Times New Roman" panose="02020603050405020304" pitchFamily="18" charset="0"/>
                <a:cs typeface="Times New Roman" panose="02020603050405020304" pitchFamily="18" charset="0"/>
              </a:rPr>
              <a:t>Some of these recommendations may be addressed quickly, either by the CO or by the adoption of legislation, but others will take more work.</a:t>
            </a:r>
          </a:p>
          <a:p>
            <a:r>
              <a:rPr lang="en-US" dirty="0">
                <a:latin typeface="Times New Roman" panose="02020603050405020304" pitchFamily="18" charset="0"/>
                <a:cs typeface="Times New Roman" panose="02020603050405020304" pitchFamily="18" charset="0"/>
              </a:rPr>
              <a:t>It is vital that noncredit practitioners volunteer for statewide service to work on these issues with the ASCCC Noncredit Committee and committees at the Chancellor’s Office. Without noncredit volunteers, credit faculty will have to advocate for the needs of noncredit.</a:t>
            </a:r>
          </a:p>
        </p:txBody>
      </p:sp>
    </p:spTree>
    <p:extLst>
      <p:ext uri="{BB962C8B-B14F-4D97-AF65-F5344CB8AC3E}">
        <p14:creationId xmlns:p14="http://schemas.microsoft.com/office/powerpoint/2010/main" val="17824263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0311-0081-0F49-A47E-4308F002FFB6}"/>
              </a:ext>
            </a:extLst>
          </p:cNvPr>
          <p:cNvSpPr>
            <a:spLocks noGrp="1"/>
          </p:cNvSpPr>
          <p:nvPr>
            <p:ph type="title"/>
          </p:nvPr>
        </p:nvSpPr>
        <p:spPr/>
        <p:txBody>
          <a:bodyPr/>
          <a:lstStyle/>
          <a:p>
            <a:r>
              <a:rPr lang="en-US" cap="none" dirty="0"/>
              <a:t>Questions?</a:t>
            </a:r>
          </a:p>
        </p:txBody>
      </p:sp>
      <p:sp>
        <p:nvSpPr>
          <p:cNvPr id="3" name="Text Placeholder 2">
            <a:extLst>
              <a:ext uri="{FF2B5EF4-FFF2-40B4-BE49-F238E27FC236}">
                <a16:creationId xmlns:a16="http://schemas.microsoft.com/office/drawing/2014/main" id="{CFD74FEA-BCEB-FB4D-AF62-156B270AC2E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188837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AA256-D9A0-244A-9913-0A63699DB2D7}"/>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Adoption of 2009 Paper</a:t>
            </a:r>
          </a:p>
        </p:txBody>
      </p:sp>
      <p:sp>
        <p:nvSpPr>
          <p:cNvPr id="3" name="Content Placeholder 2">
            <a:extLst>
              <a:ext uri="{FF2B5EF4-FFF2-40B4-BE49-F238E27FC236}">
                <a16:creationId xmlns:a16="http://schemas.microsoft.com/office/drawing/2014/main" id="{3D27B7A0-EA1C-3544-8A44-59B8A9425C3A}"/>
              </a:ext>
            </a:extLst>
          </p:cNvPr>
          <p:cNvSpPr>
            <a:spLocks noGrp="1"/>
          </p:cNvSpPr>
          <p:nvPr>
            <p:ph idx="1"/>
          </p:nvPr>
        </p:nvSpPr>
        <p:spPr/>
        <p:txBody>
          <a:bodyPr>
            <a:normAutofit lnSpcReduction="10000"/>
          </a:bodyPr>
          <a:lstStyle/>
          <a:p>
            <a:r>
              <a:rPr lang="en-US" sz="2800" dirty="0"/>
              <a:t>In 2009, ASCCC adopted the paper </a:t>
            </a:r>
            <a:r>
              <a:rPr lang="en-US" sz="2800" i="1" dirty="0"/>
              <a:t>Noncredit Instruction: Opportunity and Challenge</a:t>
            </a:r>
            <a:r>
              <a:rPr lang="en-US" sz="2800" dirty="0"/>
              <a:t>.</a:t>
            </a:r>
          </a:p>
          <a:p>
            <a:r>
              <a:rPr lang="en-US" sz="2800" dirty="0"/>
              <a:t>One of the motivations for this paper was to outline the landscape of noncredit instruction as colleges considered expansion of their offerings with the creation of CDCP by SB 361 (Scott).</a:t>
            </a:r>
          </a:p>
          <a:p>
            <a:r>
              <a:rPr lang="en-US" sz="2800" dirty="0"/>
              <a:t>The paper included a series of recommendations including equalization of funding between credit and noncredit courses, incorporation of noncredit into statewide measures of success, to increase the number of attendance accounting options for noncredit instruction, creation of a noncredit FON, and alignment of accreditation standards between adult education and noncredit.</a:t>
            </a:r>
          </a:p>
          <a:p>
            <a:endParaRPr lang="en-US" dirty="0"/>
          </a:p>
        </p:txBody>
      </p:sp>
    </p:spTree>
    <p:extLst>
      <p:ext uri="{BB962C8B-B14F-4D97-AF65-F5344CB8AC3E}">
        <p14:creationId xmlns:p14="http://schemas.microsoft.com/office/powerpoint/2010/main" val="1255365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1988F-093D-524E-B3F9-C8504B2C2732}"/>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How Far Have We Come?</a:t>
            </a:r>
          </a:p>
        </p:txBody>
      </p:sp>
      <p:sp>
        <p:nvSpPr>
          <p:cNvPr id="3" name="Content Placeholder 2">
            <a:extLst>
              <a:ext uri="{FF2B5EF4-FFF2-40B4-BE49-F238E27FC236}">
                <a16:creationId xmlns:a16="http://schemas.microsoft.com/office/drawing/2014/main" id="{959DDFB7-AA4F-D14E-8C04-B55911B87A63}"/>
              </a:ext>
            </a:extLst>
          </p:cNvPr>
          <p:cNvSpPr>
            <a:spLocks noGrp="1"/>
          </p:cNvSpPr>
          <p:nvPr>
            <p:ph idx="1"/>
          </p:nvPr>
        </p:nvSpPr>
        <p:spPr/>
        <p:txBody>
          <a:bodyPr>
            <a:normAutofit/>
          </a:bodyPr>
          <a:lstStyle/>
          <a:p>
            <a:r>
              <a:rPr lang="en-US" dirty="0"/>
              <a:t>In the 10 years since the adoption of the previous paper, there has been progress in noncredit, but some of the recommendations from the previous paper have not been fully addressed. </a:t>
            </a:r>
          </a:p>
          <a:p>
            <a:r>
              <a:rPr lang="en-US" dirty="0"/>
              <a:t>There is still no noncredit FON,  noncredit courses are all positive attendance, and some noncredit programs are still being accredited by ASC-WASC instead of ACCJC.</a:t>
            </a:r>
          </a:p>
          <a:p>
            <a:r>
              <a:rPr lang="en-US" dirty="0"/>
              <a:t>Noncredit CDCP Instruction did gain equalized funding, but noncredit was not included in the performance metrics of the Student Centered Funding Formula.</a:t>
            </a:r>
          </a:p>
          <a:p>
            <a:r>
              <a:rPr lang="en-US" dirty="0"/>
              <a:t>Noncredit CDCP was included in the Student Success Scorecard and the new Student Success Metrics, but there are questions about the accuracy of the measures and how well they reflect the success of noncredit programs.</a:t>
            </a:r>
          </a:p>
          <a:p>
            <a:pPr lvl="2"/>
            <a:endParaRPr lang="en-US" dirty="0"/>
          </a:p>
          <a:p>
            <a:pPr lvl="2"/>
            <a:endParaRPr lang="en-US" dirty="0"/>
          </a:p>
        </p:txBody>
      </p:sp>
    </p:spTree>
    <p:extLst>
      <p:ext uri="{BB962C8B-B14F-4D97-AF65-F5344CB8AC3E}">
        <p14:creationId xmlns:p14="http://schemas.microsoft.com/office/powerpoint/2010/main" val="2308593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4F8A8-2859-6348-BD7D-01A372BC07CB}"/>
              </a:ext>
            </a:extLst>
          </p:cNvPr>
          <p:cNvSpPr>
            <a:spLocks noGrp="1"/>
          </p:cNvSpPr>
          <p:nvPr>
            <p:ph type="title"/>
          </p:nvPr>
        </p:nvSpPr>
        <p:spPr/>
        <p:txBody>
          <a:bodyPr/>
          <a:lstStyle/>
          <a:p>
            <a:pPr algn="ctr"/>
            <a:r>
              <a:rPr lang="en-US" b="1" dirty="0">
                <a:solidFill>
                  <a:srgbClr val="0070C0"/>
                </a:solidFill>
                <a:latin typeface="Arial" panose="020B0604020202020204" pitchFamily="34" charset="0"/>
                <a:cs typeface="Arial" panose="020B0604020202020204" pitchFamily="34" charset="0"/>
              </a:rPr>
              <a:t>Other Changes Since 2009</a:t>
            </a:r>
            <a:endParaRPr lang="en-US" dirty="0"/>
          </a:p>
        </p:txBody>
      </p:sp>
      <p:sp>
        <p:nvSpPr>
          <p:cNvPr id="3" name="Content Placeholder 2">
            <a:extLst>
              <a:ext uri="{FF2B5EF4-FFF2-40B4-BE49-F238E27FC236}">
                <a16:creationId xmlns:a16="http://schemas.microsoft.com/office/drawing/2014/main" id="{96143A78-F939-9040-8CDC-D36FAB5267B7}"/>
              </a:ext>
            </a:extLst>
          </p:cNvPr>
          <p:cNvSpPr>
            <a:spLocks noGrp="1"/>
          </p:cNvSpPr>
          <p:nvPr>
            <p:ph idx="1"/>
          </p:nvPr>
        </p:nvSpPr>
        <p:spPr/>
        <p:txBody>
          <a:bodyPr/>
          <a:lstStyle/>
          <a:p>
            <a:r>
              <a:rPr lang="en-US" dirty="0"/>
              <a:t>In addition of addressing the recommendations that haven’t been completed, noncredit has seen additional changes to their programs.</a:t>
            </a:r>
          </a:p>
          <a:p>
            <a:r>
              <a:rPr lang="en-US" dirty="0"/>
              <a:t>There has been an increase in online course offerings, but the attendance accounting procedures make it difficult for programs to break even.</a:t>
            </a:r>
          </a:p>
          <a:p>
            <a:r>
              <a:rPr lang="en-US" dirty="0"/>
              <a:t>The creation of the California Online Community College has been designed to serve students that noncredit programs already serve and may be offering programs that already exist in noncredit.</a:t>
            </a:r>
          </a:p>
          <a:p>
            <a:r>
              <a:rPr lang="en-US" dirty="0"/>
              <a:t>The funding of noncredit is separate from the new Student Centered Funding Formula and this could be problematic if there are budget reductions.</a:t>
            </a:r>
          </a:p>
          <a:p>
            <a:r>
              <a:rPr lang="en-US" dirty="0"/>
              <a:t>The changes in adult education with the California Adult Education Program (CAEP) that began with AB 86 are still evolving.</a:t>
            </a:r>
          </a:p>
        </p:txBody>
      </p:sp>
    </p:spTree>
    <p:extLst>
      <p:ext uri="{BB962C8B-B14F-4D97-AF65-F5344CB8AC3E}">
        <p14:creationId xmlns:p14="http://schemas.microsoft.com/office/powerpoint/2010/main" val="37113832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97EB5-696B-6C4D-B0E0-DA0156DFF9AC}"/>
              </a:ext>
            </a:extLst>
          </p:cNvPr>
          <p:cNvSpPr>
            <a:spLocks noGrp="1"/>
          </p:cNvSpPr>
          <p:nvPr>
            <p:ph type="title"/>
          </p:nvPr>
        </p:nvSpPr>
        <p:spPr/>
        <p:txBody>
          <a:bodyPr/>
          <a:lstStyle/>
          <a:p>
            <a:r>
              <a:rPr lang="en-US" cap="none" dirty="0"/>
              <a:t>Revised Paper and New Recommendations</a:t>
            </a:r>
          </a:p>
        </p:txBody>
      </p:sp>
      <p:sp>
        <p:nvSpPr>
          <p:cNvPr id="3" name="Text Placeholder 2">
            <a:extLst>
              <a:ext uri="{FF2B5EF4-FFF2-40B4-BE49-F238E27FC236}">
                <a16:creationId xmlns:a16="http://schemas.microsoft.com/office/drawing/2014/main" id="{5DF0DAFB-479D-5A4B-B529-1C05D055791F}"/>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607973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E82D4-3516-9942-A16D-16BCAB25A309}"/>
              </a:ext>
            </a:extLst>
          </p:cNvPr>
          <p:cNvSpPr>
            <a:spLocks noGrp="1"/>
          </p:cNvSpPr>
          <p:nvPr>
            <p:ph type="title"/>
          </p:nvPr>
        </p:nvSpPr>
        <p:spPr/>
        <p:txBody>
          <a:bodyPr>
            <a:normAutofit fontScale="90000"/>
          </a:bodyPr>
          <a:lstStyle/>
          <a:p>
            <a:pPr algn="ctr"/>
            <a:r>
              <a:rPr lang="en-US" b="1" dirty="0">
                <a:solidFill>
                  <a:srgbClr val="0070C0"/>
                </a:solidFill>
                <a:latin typeface="Arial" panose="020B0604020202020204" pitchFamily="34" charset="0"/>
                <a:cs typeface="Arial" panose="020B0604020202020204" pitchFamily="34" charset="0"/>
              </a:rPr>
              <a:t>Revised </a:t>
            </a:r>
            <a:r>
              <a:rPr lang="en-US" b="1" i="1" dirty="0">
                <a:solidFill>
                  <a:srgbClr val="0070C0"/>
                </a:solidFill>
                <a:latin typeface="Arial" panose="020B0604020202020204" pitchFamily="34" charset="0"/>
                <a:cs typeface="Arial" panose="020B0604020202020204" pitchFamily="34" charset="0"/>
              </a:rPr>
              <a:t>Noncredit Instruction: Opportunity and Challenge</a:t>
            </a:r>
            <a:endParaRPr lang="en-US"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32DB1899-A889-0E4C-A4C4-10D3711E459A}"/>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Resolution 13.02 F2015 called on ASCCC to updated the 2009 paper </a:t>
            </a:r>
            <a:r>
              <a:rPr lang="en-US" i="1" dirty="0">
                <a:latin typeface="Times New Roman" panose="02020603050405020304" pitchFamily="18" charset="0"/>
                <a:cs typeface="Times New Roman" panose="02020603050405020304" pitchFamily="18" charset="0"/>
              </a:rPr>
              <a:t>Noncredit Instruction: Opportunity and Challenge</a:t>
            </a:r>
          </a:p>
          <a:p>
            <a:r>
              <a:rPr lang="en-US" dirty="0">
                <a:latin typeface="Times New Roman" panose="02020603050405020304" pitchFamily="18" charset="0"/>
                <a:cs typeface="Times New Roman" panose="02020603050405020304" pitchFamily="18" charset="0"/>
              </a:rPr>
              <a:t>This year’s ASCCC Noncredit Committee rewrote the entire paper to serve the needs of those that are looking to learn more about noncredit and those that are looking to help move noncredit forward.</a:t>
            </a:r>
          </a:p>
          <a:p>
            <a:r>
              <a:rPr lang="en-US" dirty="0">
                <a:latin typeface="Times New Roman" panose="02020603050405020304" pitchFamily="18" charset="0"/>
                <a:cs typeface="Times New Roman" panose="02020603050405020304" pitchFamily="18" charset="0"/>
              </a:rPr>
              <a:t>The paper incorporates new developments like the California Adult Education Program (CAEP), the Student Centered Funding Formula, and the impacts of AB 705 (Irwin) on noncredit instruction.</a:t>
            </a:r>
          </a:p>
          <a:p>
            <a:r>
              <a:rPr lang="en-US" dirty="0">
                <a:latin typeface="Times New Roman" panose="02020603050405020304" pitchFamily="18" charset="0"/>
                <a:cs typeface="Times New Roman" panose="02020603050405020304" pitchFamily="18" charset="0"/>
              </a:rPr>
              <a:t>The revised paper includes a set of new recommendations for ASCCC to work with the Chancellor’s Office and things for colleges to look at to better support their noncredit programs.</a:t>
            </a:r>
          </a:p>
        </p:txBody>
      </p:sp>
    </p:spTree>
    <p:extLst>
      <p:ext uri="{BB962C8B-B14F-4D97-AF65-F5344CB8AC3E}">
        <p14:creationId xmlns:p14="http://schemas.microsoft.com/office/powerpoint/2010/main" val="51159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4C6F-7403-A440-BFC7-2AA7B677DC49}"/>
              </a:ext>
            </a:extLst>
          </p:cNvPr>
          <p:cNvSpPr>
            <a:spLocks noGrp="1"/>
          </p:cNvSpPr>
          <p:nvPr>
            <p:ph type="title"/>
          </p:nvPr>
        </p:nvSpPr>
        <p:spPr>
          <a:xfrm>
            <a:off x="609600" y="533400"/>
            <a:ext cx="10972800" cy="811306"/>
          </a:xfrm>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The Need for Noncredit Instruction </a:t>
            </a:r>
          </a:p>
        </p:txBody>
      </p:sp>
      <p:sp>
        <p:nvSpPr>
          <p:cNvPr id="3" name="Content Placeholder 2">
            <a:extLst>
              <a:ext uri="{FF2B5EF4-FFF2-40B4-BE49-F238E27FC236}">
                <a16:creationId xmlns:a16="http://schemas.microsoft.com/office/drawing/2014/main" id="{62C9F991-98D9-A54F-BFF4-80FCCB5E5734}"/>
              </a:ext>
            </a:extLst>
          </p:cNvPr>
          <p:cNvSpPr>
            <a:spLocks noGrp="1"/>
          </p:cNvSpPr>
          <p:nvPr>
            <p:ph idx="1"/>
          </p:nvPr>
        </p:nvSpPr>
        <p:spPr>
          <a:xfrm>
            <a:off x="609600" y="1470212"/>
            <a:ext cx="10972800" cy="5006788"/>
          </a:xfrm>
        </p:spPr>
        <p:txBody>
          <a:bodyPr>
            <a:normAutofit/>
          </a:bodyPr>
          <a:lstStyle/>
          <a:p>
            <a:pPr marL="0" indent="0">
              <a:buNone/>
            </a:pPr>
            <a:r>
              <a:rPr lang="en-US" b="1" dirty="0">
                <a:latin typeface="Arial" panose="020B0604020202020204" pitchFamily="34" charset="0"/>
                <a:cs typeface="Arial" panose="020B0604020202020204" pitchFamily="34" charset="0"/>
              </a:rPr>
              <a:t>Changes in Our Economy Due to Demographic Shifts and Technology </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By 2030 </a:t>
            </a:r>
          </a:p>
          <a:p>
            <a:pPr lvl="0"/>
            <a:r>
              <a:rPr lang="en-US" dirty="0">
                <a:latin typeface="Arial" panose="020B0604020202020204" pitchFamily="34" charset="0"/>
                <a:cs typeface="Arial" panose="020B0604020202020204" pitchFamily="34" charset="0"/>
              </a:rPr>
              <a:t>Baby boomers (20% of the population) will be retirement age or older </a:t>
            </a:r>
          </a:p>
          <a:p>
            <a:pPr lvl="0"/>
            <a:r>
              <a:rPr lang="en-US" dirty="0">
                <a:latin typeface="Arial" panose="020B0604020202020204" pitchFamily="34" charset="0"/>
                <a:cs typeface="Arial" panose="020B0604020202020204" pitchFamily="34" charset="0"/>
              </a:rPr>
              <a:t>It is estimated that around 85% of the jobs that today’s learners will be doing haven’t been invented yet.</a:t>
            </a:r>
          </a:p>
          <a:p>
            <a:pPr marL="0" indent="0">
              <a:buNone/>
            </a:pPr>
            <a:endParaRPr lang="en-US"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2035 </a:t>
            </a:r>
          </a:p>
          <a:p>
            <a:pPr lvl="0"/>
            <a:r>
              <a:rPr lang="en-US" dirty="0">
                <a:latin typeface="Arial" panose="020B0604020202020204" pitchFamily="34" charset="0"/>
                <a:cs typeface="Arial" panose="020B0604020202020204" pitchFamily="34" charset="0"/>
              </a:rPr>
              <a:t>Older adults will outnumber children and natural population growth will be dwarfed by immigration further increasing the diversity of the country</a:t>
            </a:r>
          </a:p>
          <a:p>
            <a:r>
              <a:rPr lang="en-US" dirty="0">
                <a:latin typeface="Arial" panose="020B0604020202020204" pitchFamily="34" charset="0"/>
                <a:cs typeface="Arial" panose="020B0604020202020204" pitchFamily="34" charset="0"/>
              </a:rPr>
              <a:t>California’s future economy is at risk from a shortage of educated workers</a:t>
            </a:r>
          </a:p>
          <a:p>
            <a:endParaRPr lang="en-US" dirty="0"/>
          </a:p>
        </p:txBody>
      </p:sp>
    </p:spTree>
    <p:extLst>
      <p:ext uri="{BB962C8B-B14F-4D97-AF65-F5344CB8AC3E}">
        <p14:creationId xmlns:p14="http://schemas.microsoft.com/office/powerpoint/2010/main" val="18021047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94C6F-7403-A440-BFC7-2AA7B677DC49}"/>
              </a:ext>
            </a:extLst>
          </p:cNvPr>
          <p:cNvSpPr>
            <a:spLocks noGrp="1"/>
          </p:cNvSpPr>
          <p:nvPr>
            <p:ph type="title"/>
          </p:nvPr>
        </p:nvSpPr>
        <p:spPr/>
        <p:txBody>
          <a:bodyPr>
            <a:normAutofit/>
          </a:bodyPr>
          <a:lstStyle/>
          <a:p>
            <a:pPr algn="ctr"/>
            <a:r>
              <a:rPr lang="en-US" b="1" dirty="0">
                <a:solidFill>
                  <a:srgbClr val="0070C0"/>
                </a:solidFill>
                <a:latin typeface="Arial" panose="020B0604020202020204" pitchFamily="34" charset="0"/>
                <a:cs typeface="Arial" panose="020B0604020202020204" pitchFamily="34" charset="0"/>
              </a:rPr>
              <a:t>Improved Educational Opportunities</a:t>
            </a:r>
          </a:p>
        </p:txBody>
      </p:sp>
      <p:sp>
        <p:nvSpPr>
          <p:cNvPr id="3" name="Content Placeholder 2">
            <a:extLst>
              <a:ext uri="{FF2B5EF4-FFF2-40B4-BE49-F238E27FC236}">
                <a16:creationId xmlns:a16="http://schemas.microsoft.com/office/drawing/2014/main" id="{62C9F991-98D9-A54F-BFF4-80FCCB5E5734}"/>
              </a:ext>
            </a:extLst>
          </p:cNvPr>
          <p:cNvSpPr>
            <a:spLocks noGrp="1"/>
          </p:cNvSpPr>
          <p:nvPr>
            <p:ph idx="1"/>
          </p:nvPr>
        </p:nvSpPr>
        <p:spPr/>
        <p:txBody>
          <a:bodyPr>
            <a:normAutofit/>
          </a:bodyPr>
          <a:lstStyle/>
          <a:p>
            <a:pPr marL="0" indent="0">
              <a:buNone/>
            </a:pPr>
            <a:r>
              <a:rPr lang="en-US" dirty="0">
                <a:latin typeface="Arial" panose="020B0604020202020204" pitchFamily="34" charset="0"/>
                <a:cs typeface="Arial" panose="020B0604020202020204" pitchFamily="34" charset="0"/>
              </a:rPr>
              <a:t>Noncredit curriculum’s primary purpose is to provide education in “skills they need to participate in society and the workforce.” </a:t>
            </a:r>
          </a:p>
          <a:p>
            <a:pPr lvl="0"/>
            <a:r>
              <a:rPr lang="en-US" dirty="0">
                <a:latin typeface="Arial" panose="020B0604020202020204" pitchFamily="34" charset="0"/>
                <a:cs typeface="Arial" panose="020B0604020202020204" pitchFamily="34" charset="0"/>
              </a:rPr>
              <a:t>English as a Second Language</a:t>
            </a:r>
          </a:p>
          <a:p>
            <a:pPr lvl="0"/>
            <a:r>
              <a:rPr lang="en-US" dirty="0">
                <a:latin typeface="Arial" panose="020B0604020202020204" pitchFamily="34" charset="0"/>
                <a:cs typeface="Arial" panose="020B0604020202020204" pitchFamily="34" charset="0"/>
              </a:rPr>
              <a:t>GED</a:t>
            </a:r>
          </a:p>
          <a:p>
            <a:pPr lvl="0"/>
            <a:r>
              <a:rPr lang="en-US" dirty="0">
                <a:latin typeface="Arial" panose="020B0604020202020204" pitchFamily="34" charset="0"/>
                <a:cs typeface="Arial" panose="020B0604020202020204" pitchFamily="34" charset="0"/>
              </a:rPr>
              <a:t>Citizenship class</a:t>
            </a:r>
          </a:p>
          <a:p>
            <a:pPr lvl="0"/>
            <a:r>
              <a:rPr lang="en-US" dirty="0">
                <a:latin typeface="Arial" panose="020B0604020202020204" pitchFamily="34" charset="0"/>
                <a:cs typeface="Arial" panose="020B0604020202020204" pitchFamily="34" charset="0"/>
              </a:rPr>
              <a:t>Basic skills</a:t>
            </a:r>
          </a:p>
          <a:p>
            <a:pPr lvl="0"/>
            <a:r>
              <a:rPr lang="en-US" dirty="0">
                <a:latin typeface="Arial" panose="020B0604020202020204" pitchFamily="34" charset="0"/>
                <a:cs typeface="Arial" panose="020B0604020202020204" pitchFamily="34" charset="0"/>
              </a:rPr>
              <a:t>Competency-based skills and/or up skilling</a:t>
            </a:r>
          </a:p>
          <a:p>
            <a:pPr lvl="0"/>
            <a:r>
              <a:rPr lang="en-US" dirty="0">
                <a:latin typeface="Arial" panose="020B0604020202020204" pitchFamily="34" charset="0"/>
                <a:cs typeface="Arial" panose="020B0604020202020204" pitchFamily="34" charset="0"/>
              </a:rPr>
              <a:t>Career exploration</a:t>
            </a:r>
          </a:p>
          <a:p>
            <a:pPr lvl="0"/>
            <a:r>
              <a:rPr lang="en-US" dirty="0">
                <a:latin typeface="Arial" panose="020B0604020202020204" pitchFamily="34" charset="0"/>
                <a:cs typeface="Arial" panose="020B0604020202020204" pitchFamily="34" charset="0"/>
              </a:rPr>
              <a:t>College readiness and support for credit courses</a:t>
            </a:r>
          </a:p>
          <a:p>
            <a:pPr lvl="0"/>
            <a:r>
              <a:rPr lang="en-US" dirty="0">
                <a:latin typeface="Arial" panose="020B0604020202020204" pitchFamily="34" charset="0"/>
                <a:cs typeface="Arial" panose="020B0604020202020204" pitchFamily="34" charset="0"/>
              </a:rPr>
              <a:t>Life long learning </a:t>
            </a:r>
          </a:p>
          <a:p>
            <a:pPr marL="0" indent="0">
              <a:buNone/>
            </a:pPr>
            <a:endParaRPr lang="en-US" dirty="0"/>
          </a:p>
          <a:p>
            <a:endParaRPr lang="en-US" dirty="0"/>
          </a:p>
        </p:txBody>
      </p:sp>
    </p:spTree>
    <p:extLst>
      <p:ext uri="{BB962C8B-B14F-4D97-AF65-F5344CB8AC3E}">
        <p14:creationId xmlns:p14="http://schemas.microsoft.com/office/powerpoint/2010/main" val="512253434"/>
      </p:ext>
    </p:extLst>
  </p:cSld>
  <p:clrMapOvr>
    <a:masterClrMapping/>
  </p:clrMapOvr>
</p:sld>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1_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C6C0C59A-314C-476A-9EA5-9BC28D9283A5}" vid="{6A25FF00-F3F4-435C-AC82-54739F77B3A6}"/>
    </a:ext>
  </a:extLst>
</a:theme>
</file>

<file path=ppt/theme/theme2.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422100"/>
      </a:accent1>
      <a:accent2>
        <a:srgbClr val="ED7D31"/>
      </a:accent2>
      <a:accent3>
        <a:srgbClr val="C28446"/>
      </a:accent3>
      <a:accent4>
        <a:srgbClr val="FFC000"/>
      </a:accent4>
      <a:accent5>
        <a:srgbClr val="9F9F9F"/>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E08B9877-1A5F-4C8C-AE8B-A393F1B2205C}" vid="{6C1C3204-970A-4D19-960B-0C81057B61D5}"/>
    </a:ext>
  </a:extLst>
</a:theme>
</file>

<file path=ppt/theme/theme3.xml><?xml version="1.0" encoding="utf-8"?>
<a:theme xmlns:a="http://schemas.openxmlformats.org/drawingml/2006/main" name="ASCCC 2">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16488</TotalTime>
  <Words>1772</Words>
  <Application>Microsoft Macintosh PowerPoint</Application>
  <PresentationFormat>Widescreen</PresentationFormat>
  <Paragraphs>103</Paragraphs>
  <Slides>22</Slides>
  <Notes>1</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22</vt:i4>
      </vt:variant>
    </vt:vector>
  </HeadingPairs>
  <TitlesOfParts>
    <vt:vector size="29" baseType="lpstr">
      <vt:lpstr>Arial</vt:lpstr>
      <vt:lpstr>Calibri</vt:lpstr>
      <vt:lpstr>Georgia</vt:lpstr>
      <vt:lpstr>Times New Roman</vt:lpstr>
      <vt:lpstr>1_Office Theme</vt:lpstr>
      <vt:lpstr>Office Theme</vt:lpstr>
      <vt:lpstr>ASCCC 2</vt:lpstr>
      <vt:lpstr>The changing world of noncredit</vt:lpstr>
      <vt:lpstr>Highlights from Noncredit Instruction: Opportunity and Challenge</vt:lpstr>
      <vt:lpstr>Adoption of 2009 Paper</vt:lpstr>
      <vt:lpstr>How Far Have We Come?</vt:lpstr>
      <vt:lpstr>Other Changes Since 2009</vt:lpstr>
      <vt:lpstr>Revised Paper and New Recommendations</vt:lpstr>
      <vt:lpstr>Revised Noncredit Instruction: Opportunity and Challenge</vt:lpstr>
      <vt:lpstr>The Need for Noncredit Instruction </vt:lpstr>
      <vt:lpstr>Improved Educational Opportunities</vt:lpstr>
      <vt:lpstr>Improved Educational Opportunities</vt:lpstr>
      <vt:lpstr>Recommendation 1</vt:lpstr>
      <vt:lpstr>Recommendation 2</vt:lpstr>
      <vt:lpstr>Recommendation 3</vt:lpstr>
      <vt:lpstr>Recommendation 4</vt:lpstr>
      <vt:lpstr>Recommendation 5</vt:lpstr>
      <vt:lpstr>Recommendation 6</vt:lpstr>
      <vt:lpstr>Recommendation 7</vt:lpstr>
      <vt:lpstr>Recommendation 8</vt:lpstr>
      <vt:lpstr>Recommendation 9</vt:lpstr>
      <vt:lpstr>Next Steps</vt:lpstr>
      <vt:lpstr>What Happens Now?</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Grant</dc:creator>
  <cp:lastModifiedBy>Rutan, Craig</cp:lastModifiedBy>
  <cp:revision>149</cp:revision>
  <cp:lastPrinted>2016-02-16T18:18:44Z</cp:lastPrinted>
  <dcterms:created xsi:type="dcterms:W3CDTF">2015-05-02T02:46:00Z</dcterms:created>
  <dcterms:modified xsi:type="dcterms:W3CDTF">2019-04-24T18:57:18Z</dcterms:modified>
</cp:coreProperties>
</file>