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9" r:id="rId4"/>
    <p:sldId id="266" r:id="rId5"/>
    <p:sldId id="268" r:id="rId6"/>
    <p:sldId id="290" r:id="rId7"/>
    <p:sldId id="291" r:id="rId8"/>
    <p:sldId id="262" r:id="rId9"/>
    <p:sldId id="264" r:id="rId10"/>
    <p:sldId id="258" r:id="rId11"/>
    <p:sldId id="260" r:id="rId12"/>
    <p:sldId id="270" r:id="rId13"/>
    <p:sldId id="271" r:id="rId14"/>
    <p:sldId id="272" r:id="rId15"/>
    <p:sldId id="274" r:id="rId16"/>
    <p:sldId id="276" r:id="rId17"/>
    <p:sldId id="277" r:id="rId18"/>
    <p:sldId id="278" r:id="rId19"/>
    <p:sldId id="279" r:id="rId20"/>
    <p:sldId id="280" r:id="rId21"/>
    <p:sldId id="282" r:id="rId22"/>
    <p:sldId id="283" r:id="rId23"/>
    <p:sldId id="284" r:id="rId24"/>
    <p:sldId id="285" r:id="rId25"/>
    <p:sldId id="286" r:id="rId26"/>
    <p:sldId id="287" r:id="rId27"/>
    <p:sldId id="288" r:id="rId28"/>
    <p:sldId id="28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p:restoredTop sz="93077"/>
  </p:normalViewPr>
  <p:slideViewPr>
    <p:cSldViewPr snapToGrid="0" snapToObjects="1">
      <p:cViewPr varScale="1">
        <p:scale>
          <a:sx n="91" d="100"/>
          <a:sy n="91" d="100"/>
        </p:scale>
        <p:origin x="6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Enrollement</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Basic Skills</c:v>
                </c:pt>
                <c:pt idx="1">
                  <c:v>ESL</c:v>
                </c:pt>
                <c:pt idx="2">
                  <c:v>CTE</c:v>
                </c:pt>
                <c:pt idx="3">
                  <c:v>AWD</c:v>
                </c:pt>
              </c:strCache>
            </c:strRef>
          </c:cat>
          <c:val>
            <c:numRef>
              <c:f>Sheet1!$B$2:$B$5</c:f>
              <c:numCache>
                <c:formatCode>#,##0</c:formatCode>
                <c:ptCount val="4"/>
                <c:pt idx="0">
                  <c:v>713263.0</c:v>
                </c:pt>
                <c:pt idx="1">
                  <c:v>414832.0</c:v>
                </c:pt>
                <c:pt idx="2">
                  <c:v>239077.0</c:v>
                </c:pt>
                <c:pt idx="3">
                  <c:v>75204.0</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alpha val="50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CSU/UC</c:v>
                </c:pt>
                <c:pt idx="1">
                  <c:v>CCC</c:v>
                </c:pt>
                <c:pt idx="2">
                  <c:v>NC&amp; AE</c:v>
                </c:pt>
                <c:pt idx="3">
                  <c:v>NO HIGH SCHOOL </c:v>
                </c:pt>
              </c:strCache>
            </c:strRef>
          </c:cat>
          <c:val>
            <c:numRef>
              <c:f>Sheet1!$B$2:$B$5</c:f>
              <c:numCache>
                <c:formatCode>#,##0</c:formatCode>
                <c:ptCount val="4"/>
                <c:pt idx="0">
                  <c:v>562739.0</c:v>
                </c:pt>
                <c:pt idx="1">
                  <c:v>1.582898E6</c:v>
                </c:pt>
                <c:pt idx="2">
                  <c:v>1.442E6</c:v>
                </c:pt>
                <c:pt idx="3">
                  <c:v>4.694321E6</c:v>
                </c:pt>
              </c:numCache>
            </c:numRef>
          </c:val>
        </c:ser>
        <c:dLbls>
          <c:dLblPos val="inEnd"/>
          <c:showLegendKey val="0"/>
          <c:showVal val="1"/>
          <c:showCatName val="0"/>
          <c:showSerName val="0"/>
          <c:showPercent val="0"/>
          <c:showBubbleSize val="0"/>
        </c:dLbls>
        <c:gapWidth val="219"/>
        <c:overlap val="-27"/>
        <c:axId val="2104429792"/>
        <c:axId val="-2119723552"/>
      </c:barChart>
      <c:catAx>
        <c:axId val="2104429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19723552"/>
        <c:crosses val="autoZero"/>
        <c:auto val="1"/>
        <c:lblAlgn val="ctr"/>
        <c:lblOffset val="100"/>
        <c:noMultiLvlLbl val="0"/>
      </c:catAx>
      <c:valAx>
        <c:axId val="-21197235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44297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4A60D0-391F-FA44-88E8-72735B3CFBBB}" type="datetimeFigureOut">
              <a:rPr lang="en-US" smtClean="0"/>
              <a:t>7/7/16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65B1E-138F-6343-9C1D-B69E7380E30F}" type="slidenum">
              <a:rPr lang="en-US" smtClean="0"/>
              <a:t>‹#›</a:t>
            </a:fld>
            <a:endParaRPr lang="en-US"/>
          </a:p>
        </p:txBody>
      </p:sp>
    </p:spTree>
    <p:extLst>
      <p:ext uri="{BB962C8B-B14F-4D97-AF65-F5344CB8AC3E}">
        <p14:creationId xmlns:p14="http://schemas.microsoft.com/office/powerpoint/2010/main" val="2112573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A60D0-391F-FA44-88E8-72735B3CFBBB}" type="datetimeFigureOut">
              <a:rPr lang="en-US" smtClean="0"/>
              <a:t>7/7/16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65B1E-138F-6343-9C1D-B69E7380E30F}" type="slidenum">
              <a:rPr lang="en-US" smtClean="0"/>
              <a:t>‹#›</a:t>
            </a:fld>
            <a:endParaRPr lang="en-US"/>
          </a:p>
        </p:txBody>
      </p:sp>
    </p:spTree>
    <p:extLst>
      <p:ext uri="{BB962C8B-B14F-4D97-AF65-F5344CB8AC3E}">
        <p14:creationId xmlns:p14="http://schemas.microsoft.com/office/powerpoint/2010/main" val="1150732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A60D0-391F-FA44-88E8-72735B3CFBBB}" type="datetimeFigureOut">
              <a:rPr lang="en-US" smtClean="0"/>
              <a:t>7/7/16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65B1E-138F-6343-9C1D-B69E7380E30F}" type="slidenum">
              <a:rPr lang="en-US" smtClean="0"/>
              <a:t>‹#›</a:t>
            </a:fld>
            <a:endParaRPr lang="en-US"/>
          </a:p>
        </p:txBody>
      </p:sp>
    </p:spTree>
    <p:extLst>
      <p:ext uri="{BB962C8B-B14F-4D97-AF65-F5344CB8AC3E}">
        <p14:creationId xmlns:p14="http://schemas.microsoft.com/office/powerpoint/2010/main" val="119469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A60D0-391F-FA44-88E8-72735B3CFBBB}" type="datetimeFigureOut">
              <a:rPr lang="en-US" smtClean="0"/>
              <a:t>7/7/16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65B1E-138F-6343-9C1D-B69E7380E30F}"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382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A60D0-391F-FA44-88E8-72735B3CFBBB}" type="datetimeFigureOut">
              <a:rPr lang="en-US" smtClean="0"/>
              <a:t>7/7/16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65B1E-138F-6343-9C1D-B69E7380E30F}" type="slidenum">
              <a:rPr lang="en-US" smtClean="0"/>
              <a:t>‹#›</a:t>
            </a:fld>
            <a:endParaRPr lang="en-US"/>
          </a:p>
        </p:txBody>
      </p:sp>
    </p:spTree>
    <p:extLst>
      <p:ext uri="{BB962C8B-B14F-4D97-AF65-F5344CB8AC3E}">
        <p14:creationId xmlns:p14="http://schemas.microsoft.com/office/powerpoint/2010/main" val="1312436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34A60D0-391F-FA44-88E8-72735B3CFBBB}" type="datetimeFigureOut">
              <a:rPr lang="en-US" smtClean="0"/>
              <a:t>7/7/16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465B1E-138F-6343-9C1D-B69E7380E30F}" type="slidenum">
              <a:rPr lang="en-US" smtClean="0"/>
              <a:t>‹#›</a:t>
            </a:fld>
            <a:endParaRPr lang="en-US"/>
          </a:p>
        </p:txBody>
      </p:sp>
    </p:spTree>
    <p:extLst>
      <p:ext uri="{BB962C8B-B14F-4D97-AF65-F5344CB8AC3E}">
        <p14:creationId xmlns:p14="http://schemas.microsoft.com/office/powerpoint/2010/main" val="1308826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34A60D0-391F-FA44-88E8-72735B3CFBBB}" type="datetimeFigureOut">
              <a:rPr lang="en-US" smtClean="0"/>
              <a:t>7/7/16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465B1E-138F-6343-9C1D-B69E7380E30F}" type="slidenum">
              <a:rPr lang="en-US" smtClean="0"/>
              <a:t>‹#›</a:t>
            </a:fld>
            <a:endParaRPr lang="en-US"/>
          </a:p>
        </p:txBody>
      </p:sp>
    </p:spTree>
    <p:extLst>
      <p:ext uri="{BB962C8B-B14F-4D97-AF65-F5344CB8AC3E}">
        <p14:creationId xmlns:p14="http://schemas.microsoft.com/office/powerpoint/2010/main" val="768510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4A60D0-391F-FA44-88E8-72735B3CFBBB}" type="datetimeFigureOut">
              <a:rPr lang="en-US" smtClean="0"/>
              <a:t>7/7/16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65B1E-138F-6343-9C1D-B69E7380E30F}" type="slidenum">
              <a:rPr lang="en-US" smtClean="0"/>
              <a:t>‹#›</a:t>
            </a:fld>
            <a:endParaRPr lang="en-US"/>
          </a:p>
        </p:txBody>
      </p:sp>
    </p:spTree>
    <p:extLst>
      <p:ext uri="{BB962C8B-B14F-4D97-AF65-F5344CB8AC3E}">
        <p14:creationId xmlns:p14="http://schemas.microsoft.com/office/powerpoint/2010/main" val="1384782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4A60D0-391F-FA44-88E8-72735B3CFBBB}" type="datetimeFigureOut">
              <a:rPr lang="en-US" smtClean="0"/>
              <a:t>7/7/16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65B1E-138F-6343-9C1D-B69E7380E30F}" type="slidenum">
              <a:rPr lang="en-US" smtClean="0"/>
              <a:t>‹#›</a:t>
            </a:fld>
            <a:endParaRPr lang="en-US"/>
          </a:p>
        </p:txBody>
      </p:sp>
    </p:spTree>
    <p:extLst>
      <p:ext uri="{BB962C8B-B14F-4D97-AF65-F5344CB8AC3E}">
        <p14:creationId xmlns:p14="http://schemas.microsoft.com/office/powerpoint/2010/main" val="1760068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4A60D0-391F-FA44-88E8-72735B3CFBBB}" type="datetimeFigureOut">
              <a:rPr lang="en-US" smtClean="0"/>
              <a:t>7/7/16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65B1E-138F-6343-9C1D-B69E7380E30F}" type="slidenum">
              <a:rPr lang="en-US" smtClean="0"/>
              <a:t>‹#›</a:t>
            </a:fld>
            <a:endParaRPr lang="en-US"/>
          </a:p>
        </p:txBody>
      </p:sp>
    </p:spTree>
    <p:extLst>
      <p:ext uri="{BB962C8B-B14F-4D97-AF65-F5344CB8AC3E}">
        <p14:creationId xmlns:p14="http://schemas.microsoft.com/office/powerpoint/2010/main" val="1680451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4A60D0-391F-FA44-88E8-72735B3CFBBB}" type="datetimeFigureOut">
              <a:rPr lang="en-US" smtClean="0"/>
              <a:t>7/7/16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65B1E-138F-6343-9C1D-B69E7380E30F}" type="slidenum">
              <a:rPr lang="en-US" smtClean="0"/>
              <a:t>‹#›</a:t>
            </a:fld>
            <a:endParaRPr lang="en-US"/>
          </a:p>
        </p:txBody>
      </p:sp>
    </p:spTree>
    <p:extLst>
      <p:ext uri="{BB962C8B-B14F-4D97-AF65-F5344CB8AC3E}">
        <p14:creationId xmlns:p14="http://schemas.microsoft.com/office/powerpoint/2010/main" val="1796582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4A60D0-391F-FA44-88E8-72735B3CFBBB}" type="datetimeFigureOut">
              <a:rPr lang="en-US" smtClean="0"/>
              <a:t>7/7/16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65B1E-138F-6343-9C1D-B69E7380E30F}" type="slidenum">
              <a:rPr lang="en-US" smtClean="0"/>
              <a:t>‹#›</a:t>
            </a:fld>
            <a:endParaRPr lang="en-US"/>
          </a:p>
        </p:txBody>
      </p:sp>
    </p:spTree>
    <p:extLst>
      <p:ext uri="{BB962C8B-B14F-4D97-AF65-F5344CB8AC3E}">
        <p14:creationId xmlns:p14="http://schemas.microsoft.com/office/powerpoint/2010/main" val="1546404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4A60D0-391F-FA44-88E8-72735B3CFBBB}" type="datetimeFigureOut">
              <a:rPr lang="en-US" smtClean="0"/>
              <a:t>7/7/16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465B1E-138F-6343-9C1D-B69E7380E30F}" type="slidenum">
              <a:rPr lang="en-US" smtClean="0"/>
              <a:t>‹#›</a:t>
            </a:fld>
            <a:endParaRPr lang="en-US"/>
          </a:p>
        </p:txBody>
      </p:sp>
    </p:spTree>
    <p:extLst>
      <p:ext uri="{BB962C8B-B14F-4D97-AF65-F5344CB8AC3E}">
        <p14:creationId xmlns:p14="http://schemas.microsoft.com/office/powerpoint/2010/main" val="1566848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4A60D0-391F-FA44-88E8-72735B3CFBBB}" type="datetimeFigureOut">
              <a:rPr lang="en-US" smtClean="0"/>
              <a:t>7/7/16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465B1E-138F-6343-9C1D-B69E7380E30F}" type="slidenum">
              <a:rPr lang="en-US" smtClean="0"/>
              <a:t>‹#›</a:t>
            </a:fld>
            <a:endParaRPr lang="en-US"/>
          </a:p>
        </p:txBody>
      </p:sp>
    </p:spTree>
    <p:extLst>
      <p:ext uri="{BB962C8B-B14F-4D97-AF65-F5344CB8AC3E}">
        <p14:creationId xmlns:p14="http://schemas.microsoft.com/office/powerpoint/2010/main" val="1569923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34A60D0-391F-FA44-88E8-72735B3CFBBB}" type="datetimeFigureOut">
              <a:rPr lang="en-US" smtClean="0"/>
              <a:t>7/7/16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465B1E-138F-6343-9C1D-B69E7380E30F}" type="slidenum">
              <a:rPr lang="en-US" smtClean="0"/>
              <a:t>‹#›</a:t>
            </a:fld>
            <a:endParaRPr lang="en-US"/>
          </a:p>
        </p:txBody>
      </p:sp>
    </p:spTree>
    <p:extLst>
      <p:ext uri="{BB962C8B-B14F-4D97-AF65-F5344CB8AC3E}">
        <p14:creationId xmlns:p14="http://schemas.microsoft.com/office/powerpoint/2010/main" val="1723774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A60D0-391F-FA44-88E8-72735B3CFBBB}" type="datetimeFigureOut">
              <a:rPr lang="en-US" smtClean="0"/>
              <a:t>7/7/16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65B1E-138F-6343-9C1D-B69E7380E30F}" type="slidenum">
              <a:rPr lang="en-US" smtClean="0"/>
              <a:t>‹#›</a:t>
            </a:fld>
            <a:endParaRPr lang="en-US"/>
          </a:p>
        </p:txBody>
      </p:sp>
    </p:spTree>
    <p:extLst>
      <p:ext uri="{BB962C8B-B14F-4D97-AF65-F5344CB8AC3E}">
        <p14:creationId xmlns:p14="http://schemas.microsoft.com/office/powerpoint/2010/main" val="1917841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4A60D0-391F-FA44-88E8-72735B3CFBBB}" type="datetimeFigureOut">
              <a:rPr lang="en-US" smtClean="0"/>
              <a:t>7/7/16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65B1E-138F-6343-9C1D-B69E7380E30F}" type="slidenum">
              <a:rPr lang="en-US" smtClean="0"/>
              <a:t>‹#›</a:t>
            </a:fld>
            <a:endParaRPr lang="en-US"/>
          </a:p>
        </p:txBody>
      </p:sp>
    </p:spTree>
    <p:extLst>
      <p:ext uri="{BB962C8B-B14F-4D97-AF65-F5344CB8AC3E}">
        <p14:creationId xmlns:p14="http://schemas.microsoft.com/office/powerpoint/2010/main" val="15861168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34A60D0-391F-FA44-88E8-72735B3CFBBB}" type="datetimeFigureOut">
              <a:rPr lang="en-US" smtClean="0"/>
              <a:t>7/7/16</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E1465B1E-138F-6343-9C1D-B69E7380E30F}" type="slidenum">
              <a:rPr lang="en-US" smtClean="0"/>
              <a:t>‹#›</a:t>
            </a:fld>
            <a:endParaRPr lang="en-US"/>
          </a:p>
        </p:txBody>
      </p:sp>
    </p:spTree>
    <p:extLst>
      <p:ext uri="{BB962C8B-B14F-4D97-AF65-F5344CB8AC3E}">
        <p14:creationId xmlns:p14="http://schemas.microsoft.com/office/powerpoint/2010/main" val="196885468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urriculum.cccco.edu/" TargetMode="External"/><Relationship Id="rId3"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schenbach@lassencollege.edu" TargetMode="External"/><Relationship Id="rId3" Type="http://schemas.openxmlformats.org/officeDocument/2006/relationships/hyperlink" Target="mailto:sgelpi@hancock.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Effective practices for creating and using noncredit certificates</a:t>
            </a:r>
            <a:endParaRPr lang="en-US" dirty="0"/>
          </a:p>
        </p:txBody>
      </p:sp>
      <p:sp>
        <p:nvSpPr>
          <p:cNvPr id="3" name="Subtitle 2"/>
          <p:cNvSpPr>
            <a:spLocks noGrp="1"/>
          </p:cNvSpPr>
          <p:nvPr>
            <p:ph type="subTitle" idx="1"/>
          </p:nvPr>
        </p:nvSpPr>
        <p:spPr>
          <a:xfrm>
            <a:off x="1575581" y="3886200"/>
            <a:ext cx="9087729" cy="1371599"/>
          </a:xfrm>
        </p:spPr>
        <p:txBody>
          <a:bodyPr>
            <a:normAutofit/>
          </a:bodyPr>
          <a:lstStyle/>
          <a:p>
            <a:r>
              <a:rPr lang="en-US" dirty="0" smtClean="0"/>
              <a:t>Cheryl </a:t>
            </a:r>
            <a:r>
              <a:rPr lang="en-US" dirty="0" err="1" smtClean="0"/>
              <a:t>Aschenbach</a:t>
            </a:r>
            <a:r>
              <a:rPr lang="en-US" dirty="0" smtClean="0"/>
              <a:t>, Lassen College, ASCCC Executive Committee</a:t>
            </a:r>
          </a:p>
          <a:p>
            <a:r>
              <a:rPr lang="en-US" dirty="0" smtClean="0"/>
              <a:t>Sofia Ramirez </a:t>
            </a:r>
            <a:r>
              <a:rPr lang="en-US" dirty="0" err="1" smtClean="0"/>
              <a:t>Gelpi</a:t>
            </a:r>
            <a:r>
              <a:rPr lang="en-US" dirty="0" smtClean="0"/>
              <a:t>, Allen Hancock college, dean Academic Affairs</a:t>
            </a:r>
            <a:endParaRPr lang="en-US" dirty="0"/>
          </a:p>
        </p:txBody>
      </p:sp>
    </p:spTree>
    <p:extLst>
      <p:ext uri="{BB962C8B-B14F-4D97-AF65-F5344CB8AC3E}">
        <p14:creationId xmlns:p14="http://schemas.microsoft.com/office/powerpoint/2010/main" val="1147240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certificates</a:t>
            </a:r>
            <a:endParaRPr lang="en-US" dirty="0"/>
          </a:p>
        </p:txBody>
      </p:sp>
      <p:sp>
        <p:nvSpPr>
          <p:cNvPr id="3" name="Content Placeholder 2"/>
          <p:cNvSpPr>
            <a:spLocks noGrp="1"/>
          </p:cNvSpPr>
          <p:nvPr>
            <p:ph sz="quarter" idx="13"/>
          </p:nvPr>
        </p:nvSpPr>
        <p:spPr/>
        <p:txBody>
          <a:bodyPr>
            <a:noAutofit/>
          </a:bodyPr>
          <a:lstStyle/>
          <a:p>
            <a:pPr marL="0" indent="0">
              <a:buNone/>
            </a:pPr>
            <a:r>
              <a:rPr lang="en-US" dirty="0"/>
              <a:t>Certificate of Completion</a:t>
            </a:r>
          </a:p>
          <a:p>
            <a:pPr lvl="1"/>
            <a:r>
              <a:rPr lang="en-US" dirty="0"/>
              <a:t>Sequence of CDCP courses in Short-term Vocational or Workforce Preparation</a:t>
            </a:r>
          </a:p>
          <a:p>
            <a:pPr lvl="1"/>
            <a:r>
              <a:rPr lang="en-US" dirty="0"/>
              <a:t>Defined in Title 5, section 55151(h)</a:t>
            </a:r>
          </a:p>
          <a:p>
            <a:pPr marL="0" indent="0">
              <a:buNone/>
            </a:pPr>
            <a:r>
              <a:rPr lang="en-US" dirty="0"/>
              <a:t>Certificate of Competency</a:t>
            </a:r>
          </a:p>
          <a:p>
            <a:pPr lvl="1"/>
            <a:r>
              <a:rPr lang="en-US" dirty="0"/>
              <a:t>Sequence of CDCP courses in ESL or Elementary &amp; Secondary Basic Skills</a:t>
            </a:r>
          </a:p>
          <a:p>
            <a:pPr lvl="1"/>
            <a:r>
              <a:rPr lang="en-US" dirty="0"/>
              <a:t>Defined in Title 5, section 55151(</a:t>
            </a:r>
            <a:r>
              <a:rPr lang="en-US" dirty="0" err="1"/>
              <a:t>i</a:t>
            </a:r>
            <a:r>
              <a:rPr lang="en-US" dirty="0"/>
              <a:t>)</a:t>
            </a:r>
          </a:p>
          <a:p>
            <a:pPr marL="0" indent="0">
              <a:buNone/>
            </a:pPr>
            <a:r>
              <a:rPr lang="en-US" dirty="0"/>
              <a:t>Standards for approval are defined in 55151(j)</a:t>
            </a:r>
          </a:p>
          <a:p>
            <a:pPr lvl="1"/>
            <a:r>
              <a:rPr lang="en-US" dirty="0"/>
              <a:t>Same standards of quality as credit certs (55070</a:t>
            </a:r>
            <a:r>
              <a:rPr lang="en-US" dirty="0" smtClean="0"/>
              <a:t>)</a:t>
            </a:r>
            <a:endParaRPr lang="en-US" dirty="0"/>
          </a:p>
        </p:txBody>
      </p:sp>
    </p:spTree>
    <p:extLst>
      <p:ext uri="{BB962C8B-B14F-4D97-AF65-F5344CB8AC3E}">
        <p14:creationId xmlns:p14="http://schemas.microsoft.com/office/powerpoint/2010/main" val="918962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noncredit </a:t>
            </a:r>
            <a:br>
              <a:rPr lang="en-US" dirty="0" smtClean="0"/>
            </a:br>
            <a:r>
              <a:rPr lang="en-US" dirty="0" smtClean="0"/>
              <a:t>courses and programs</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Impact on students</a:t>
            </a:r>
          </a:p>
          <a:p>
            <a:pPr lvl="1"/>
            <a:r>
              <a:rPr lang="en-US" dirty="0" smtClean="0"/>
              <a:t>Access &amp; Success</a:t>
            </a:r>
          </a:p>
          <a:p>
            <a:pPr lvl="1"/>
            <a:r>
              <a:rPr lang="en-US" dirty="0" smtClean="0"/>
              <a:t>Financial aid</a:t>
            </a:r>
          </a:p>
          <a:p>
            <a:pPr lvl="1"/>
            <a:r>
              <a:rPr lang="en-US" dirty="0" smtClean="0"/>
              <a:t>Academic loads</a:t>
            </a:r>
          </a:p>
          <a:p>
            <a:pPr lvl="1"/>
            <a:r>
              <a:rPr lang="en-US" dirty="0" smtClean="0"/>
              <a:t>Athletic eligibility</a:t>
            </a:r>
          </a:p>
          <a:p>
            <a:r>
              <a:rPr lang="en-US" dirty="0" smtClean="0"/>
              <a:t>Appropriateness of content for noncredit/credit</a:t>
            </a:r>
          </a:p>
          <a:p>
            <a:r>
              <a:rPr lang="en-US" dirty="0" smtClean="0"/>
              <a:t>Impact on other courses and programs</a:t>
            </a:r>
          </a:p>
          <a:p>
            <a:r>
              <a:rPr lang="en-US" dirty="0" smtClean="0"/>
              <a:t>What else?</a:t>
            </a:r>
          </a:p>
          <a:p>
            <a:endParaRPr lang="en-US" dirty="0"/>
          </a:p>
        </p:txBody>
      </p:sp>
    </p:spTree>
    <p:extLst>
      <p:ext uri="{BB962C8B-B14F-4D97-AF65-F5344CB8AC3E}">
        <p14:creationId xmlns:p14="http://schemas.microsoft.com/office/powerpoint/2010/main" val="1287658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436563"/>
            <a:ext cx="8041440" cy="2171726"/>
          </a:xfrm>
        </p:spPr>
        <p:txBody>
          <a:bodyPr/>
          <a:lstStyle/>
          <a:p>
            <a:r>
              <a:rPr lang="en-US" dirty="0" smtClean="0"/>
              <a:t>Ways to Use </a:t>
            </a:r>
            <a:r>
              <a:rPr lang="en-US" smtClean="0"/>
              <a:t>Noncredit for Student Access &amp; Success </a:t>
            </a:r>
            <a:br>
              <a:rPr lang="en-US" smtClean="0"/>
            </a:br>
            <a:r>
              <a:rPr lang="en-US" smtClean="0"/>
              <a:t>in CTE</a:t>
            </a:r>
            <a:endParaRPr lang="en-US" dirty="0"/>
          </a:p>
        </p:txBody>
      </p:sp>
      <p:sp>
        <p:nvSpPr>
          <p:cNvPr id="3" name="Content Placeholder 2"/>
          <p:cNvSpPr>
            <a:spLocks noGrp="1"/>
          </p:cNvSpPr>
          <p:nvPr>
            <p:ph idx="4294967295"/>
          </p:nvPr>
        </p:nvSpPr>
        <p:spPr>
          <a:xfrm>
            <a:off x="2362200" y="2038389"/>
            <a:ext cx="7467600" cy="3951337"/>
          </a:xfrm>
          <a:prstGeom prst="rect">
            <a:avLst/>
          </a:prstGeom>
        </p:spPr>
        <p:txBody>
          <a:bodyPr/>
          <a:lstStyle/>
          <a:p>
            <a:endParaRPr lang="en-US"/>
          </a:p>
        </p:txBody>
      </p:sp>
    </p:spTree>
    <p:extLst>
      <p:ext uri="{BB962C8B-B14F-4D97-AF65-F5344CB8AC3E}">
        <p14:creationId xmlns:p14="http://schemas.microsoft.com/office/powerpoint/2010/main" val="675252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CTE &amp; Noncredit</a:t>
            </a:r>
            <a:endParaRPr lang="en-US" dirty="0"/>
          </a:p>
        </p:txBody>
      </p:sp>
      <p:sp>
        <p:nvSpPr>
          <p:cNvPr id="3" name="Content Placeholder 2"/>
          <p:cNvSpPr>
            <a:spLocks noGrp="1"/>
          </p:cNvSpPr>
          <p:nvPr>
            <p:ph idx="4294967295"/>
          </p:nvPr>
        </p:nvSpPr>
        <p:spPr>
          <a:xfrm>
            <a:off x="2362200" y="2038388"/>
            <a:ext cx="7467600" cy="4598242"/>
          </a:xfrm>
          <a:prstGeom prst="rect">
            <a:avLst/>
          </a:prstGeom>
        </p:spPr>
        <p:txBody>
          <a:bodyPr>
            <a:noAutofit/>
          </a:bodyPr>
          <a:lstStyle/>
          <a:p>
            <a:pPr marL="786384" lvl="1" indent="-457200">
              <a:buFont typeface="+mj-lt"/>
              <a:buAutoNum type="arabicPeriod"/>
            </a:pPr>
            <a:r>
              <a:rPr lang="en-US" sz="2000" dirty="0" smtClean="0"/>
              <a:t>Noncredit ESL courses alongside credit or noncredit CTE offerings (VESL)</a:t>
            </a:r>
          </a:p>
          <a:p>
            <a:pPr marL="786384" lvl="1" indent="-457200">
              <a:buFont typeface="+mj-lt"/>
              <a:buAutoNum type="arabicPeriod"/>
            </a:pPr>
            <a:r>
              <a:rPr lang="en-US" sz="2000" dirty="0" smtClean="0"/>
              <a:t>Noncredit basic skills (BS) courses alongside credit or noncredit CTE offerings</a:t>
            </a:r>
          </a:p>
          <a:p>
            <a:pPr marL="786384" lvl="1" indent="-457200">
              <a:buFont typeface="+mj-lt"/>
              <a:buAutoNum type="arabicPeriod"/>
            </a:pPr>
            <a:r>
              <a:rPr lang="en-US" sz="2000" dirty="0" smtClean="0"/>
              <a:t>Noncredit career development courses to help convey job search and job retention skills</a:t>
            </a:r>
          </a:p>
          <a:p>
            <a:pPr marL="786384" lvl="1" indent="-457200">
              <a:buFont typeface="+mj-lt"/>
              <a:buAutoNum type="arabicPeriod"/>
            </a:pPr>
            <a:r>
              <a:rPr lang="en-US" sz="2000" dirty="0" smtClean="0"/>
              <a:t>Noncredit CTE prior to credit CTE</a:t>
            </a:r>
          </a:p>
          <a:p>
            <a:pPr marL="786384" lvl="1" indent="-457200">
              <a:buFont typeface="+mj-lt"/>
              <a:buAutoNum type="arabicPeriod"/>
            </a:pPr>
            <a:r>
              <a:rPr lang="en-US" sz="2000" dirty="0" smtClean="0"/>
              <a:t>Noncredit CTE instead of credit CTE</a:t>
            </a:r>
          </a:p>
        </p:txBody>
      </p:sp>
    </p:spTree>
    <p:extLst>
      <p:ext uri="{BB962C8B-B14F-4D97-AF65-F5344CB8AC3E}">
        <p14:creationId xmlns:p14="http://schemas.microsoft.com/office/powerpoint/2010/main" val="1666857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VESL &amp; CTE</a:t>
            </a:r>
            <a:endParaRPr lang="en-US" dirty="0"/>
          </a:p>
        </p:txBody>
      </p:sp>
      <p:sp>
        <p:nvSpPr>
          <p:cNvPr id="3" name="Content Placeholder 2"/>
          <p:cNvSpPr>
            <a:spLocks noGrp="1"/>
          </p:cNvSpPr>
          <p:nvPr>
            <p:ph idx="4294967295"/>
          </p:nvPr>
        </p:nvSpPr>
        <p:spPr>
          <a:xfrm>
            <a:off x="1772529" y="1771096"/>
            <a:ext cx="8820443" cy="4598242"/>
          </a:xfrm>
          <a:prstGeom prst="rect">
            <a:avLst/>
          </a:prstGeom>
        </p:spPr>
        <p:txBody>
          <a:bodyPr>
            <a:normAutofit fontScale="92500" lnSpcReduction="10000"/>
          </a:bodyPr>
          <a:lstStyle/>
          <a:p>
            <a:pPr marL="0" indent="0">
              <a:buNone/>
            </a:pPr>
            <a:r>
              <a:rPr lang="en-US" sz="2400" dirty="0" smtClean="0"/>
              <a:t>Noncredit vocational ESL (VESL) courses can be taught with credit or noncredit CTE </a:t>
            </a:r>
            <a:r>
              <a:rPr lang="en-US" sz="2400" dirty="0" smtClean="0"/>
              <a:t>courses to contextualize </a:t>
            </a:r>
            <a:r>
              <a:rPr lang="en-US" sz="2400" dirty="0" err="1" smtClean="0"/>
              <a:t>english</a:t>
            </a:r>
            <a:r>
              <a:rPr lang="en-US" sz="2400" dirty="0" smtClean="0"/>
              <a:t> skills within a vocational environment</a:t>
            </a:r>
            <a:endParaRPr lang="en-US" sz="2400" dirty="0" smtClean="0"/>
          </a:p>
          <a:p>
            <a:r>
              <a:rPr lang="en-US" sz="2400" dirty="0" smtClean="0"/>
              <a:t>Examples: </a:t>
            </a:r>
          </a:p>
          <a:p>
            <a:pPr lvl="1"/>
            <a:r>
              <a:rPr lang="en-US" sz="2000" dirty="0" smtClean="0"/>
              <a:t>VESL Automotive at San Diego CC</a:t>
            </a:r>
          </a:p>
          <a:p>
            <a:pPr lvl="1"/>
            <a:r>
              <a:rPr lang="en-US" sz="2000" dirty="0" smtClean="0"/>
              <a:t>English for Special Uses (ESU) &amp; Welding at Mt. </a:t>
            </a:r>
            <a:r>
              <a:rPr lang="en-US" sz="2000" dirty="0" smtClean="0"/>
              <a:t>SAC</a:t>
            </a:r>
          </a:p>
          <a:p>
            <a:pPr lvl="2">
              <a:lnSpc>
                <a:spcPct val="80000"/>
              </a:lnSpc>
              <a:spcBef>
                <a:spcPts val="400"/>
              </a:spcBef>
            </a:pPr>
            <a:r>
              <a:rPr lang="en-US" dirty="0"/>
              <a:t>Designed for advanced level ESL students – currently being modified for all students</a:t>
            </a:r>
          </a:p>
          <a:p>
            <a:pPr marL="1028700" lvl="2" indent="0">
              <a:lnSpc>
                <a:spcPct val="80000"/>
              </a:lnSpc>
              <a:spcBef>
                <a:spcPts val="400"/>
              </a:spcBef>
              <a:buNone/>
            </a:pPr>
            <a:endParaRPr lang="en-US" sz="800" dirty="0"/>
          </a:p>
          <a:p>
            <a:pPr lvl="2">
              <a:lnSpc>
                <a:spcPct val="80000"/>
              </a:lnSpc>
              <a:spcBef>
                <a:spcPts val="400"/>
              </a:spcBef>
            </a:pPr>
            <a:r>
              <a:rPr lang="en-US" dirty="0"/>
              <a:t>Opportunity to improve English language skills, including specialized vocabulary and language functions for academic and vocational purposes</a:t>
            </a:r>
          </a:p>
          <a:p>
            <a:pPr marL="1028700" lvl="2" indent="0">
              <a:lnSpc>
                <a:spcPct val="80000"/>
              </a:lnSpc>
              <a:spcBef>
                <a:spcPts val="400"/>
              </a:spcBef>
              <a:buNone/>
            </a:pPr>
            <a:endParaRPr lang="en-US" sz="800" dirty="0"/>
          </a:p>
          <a:p>
            <a:pPr lvl="2">
              <a:lnSpc>
                <a:spcPct val="80000"/>
              </a:lnSpc>
              <a:spcBef>
                <a:spcPts val="400"/>
              </a:spcBef>
            </a:pPr>
            <a:r>
              <a:rPr lang="en-US" dirty="0"/>
              <a:t>Strengthen critical thinking skills, ability to work in teams, and autonomous learning strategies</a:t>
            </a:r>
          </a:p>
          <a:p>
            <a:pPr marL="1028700" lvl="2" indent="0">
              <a:lnSpc>
                <a:spcPct val="80000"/>
              </a:lnSpc>
              <a:spcBef>
                <a:spcPts val="400"/>
              </a:spcBef>
              <a:buNone/>
            </a:pPr>
            <a:endParaRPr lang="en-US" sz="800" dirty="0"/>
          </a:p>
          <a:p>
            <a:pPr lvl="2">
              <a:lnSpc>
                <a:spcPct val="80000"/>
              </a:lnSpc>
              <a:spcBef>
                <a:spcPts val="400"/>
              </a:spcBef>
            </a:pPr>
            <a:r>
              <a:rPr lang="en-US" dirty="0"/>
              <a:t>May be offered concurrently with other courses as a supplemental </a:t>
            </a:r>
            <a:r>
              <a:rPr lang="en-US" dirty="0" smtClean="0"/>
              <a:t>course, and Can </a:t>
            </a:r>
            <a:r>
              <a:rPr lang="en-US" dirty="0"/>
              <a:t>be tailored to accommodate a variety of academic and vocational subjects</a:t>
            </a:r>
          </a:p>
          <a:p>
            <a:pPr lvl="1"/>
            <a:endParaRPr lang="en-US" sz="2000" dirty="0"/>
          </a:p>
          <a:p>
            <a:pPr marL="0" indent="0">
              <a:buNone/>
            </a:pPr>
            <a:endParaRPr lang="en-US" dirty="0" smtClean="0"/>
          </a:p>
          <a:p>
            <a:endParaRPr lang="en-US" dirty="0" smtClean="0"/>
          </a:p>
        </p:txBody>
      </p:sp>
    </p:spTree>
    <p:extLst>
      <p:ext uri="{BB962C8B-B14F-4D97-AF65-F5344CB8AC3E}">
        <p14:creationId xmlns:p14="http://schemas.microsoft.com/office/powerpoint/2010/main" val="949020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Skills &amp; CTE</a:t>
            </a:r>
            <a:endParaRPr lang="en-US" dirty="0"/>
          </a:p>
        </p:txBody>
      </p:sp>
      <p:sp>
        <p:nvSpPr>
          <p:cNvPr id="3" name="Content Placeholder 2"/>
          <p:cNvSpPr>
            <a:spLocks noGrp="1"/>
          </p:cNvSpPr>
          <p:nvPr>
            <p:ph idx="4294967295"/>
          </p:nvPr>
        </p:nvSpPr>
        <p:spPr>
          <a:xfrm>
            <a:off x="2362200" y="2038388"/>
            <a:ext cx="7467600" cy="4598242"/>
          </a:xfrm>
          <a:prstGeom prst="rect">
            <a:avLst/>
          </a:prstGeom>
        </p:spPr>
        <p:txBody>
          <a:bodyPr>
            <a:normAutofit/>
          </a:bodyPr>
          <a:lstStyle/>
          <a:p>
            <a:pPr marL="0" indent="0">
              <a:buNone/>
            </a:pPr>
            <a:r>
              <a:rPr lang="en-US" sz="2400" dirty="0" smtClean="0"/>
              <a:t>Similar to VESL, basic skills English and math courses can be taught with credit or noncredit CTE courses</a:t>
            </a:r>
          </a:p>
          <a:p>
            <a:r>
              <a:rPr lang="en-US" sz="2400" dirty="0" smtClean="0"/>
              <a:t>Skills can be contextualized for relevance</a:t>
            </a:r>
          </a:p>
          <a:p>
            <a:r>
              <a:rPr lang="en-US" sz="2400" dirty="0" smtClean="0"/>
              <a:t>Noncredit BS courses can provide support for more advanced English and math needs within CTE program</a:t>
            </a:r>
          </a:p>
          <a:p>
            <a:r>
              <a:rPr lang="en-US" sz="2400" dirty="0" smtClean="0"/>
              <a:t>Examples:</a:t>
            </a:r>
          </a:p>
          <a:p>
            <a:pPr lvl="1"/>
            <a:r>
              <a:rPr lang="en-US" sz="2000" dirty="0" smtClean="0"/>
              <a:t>Transitional Math for Allied Health @ Mt. SAC</a:t>
            </a:r>
          </a:p>
          <a:p>
            <a:endParaRPr lang="en-US" dirty="0" smtClean="0"/>
          </a:p>
        </p:txBody>
      </p:sp>
    </p:spTree>
    <p:extLst>
      <p:ext uri="{BB962C8B-B14F-4D97-AF65-F5344CB8AC3E}">
        <p14:creationId xmlns:p14="http://schemas.microsoft.com/office/powerpoint/2010/main" val="153871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Development &amp; CTE</a:t>
            </a:r>
            <a:endParaRPr lang="en-US" dirty="0"/>
          </a:p>
        </p:txBody>
      </p:sp>
      <p:sp>
        <p:nvSpPr>
          <p:cNvPr id="3" name="Content Placeholder 2"/>
          <p:cNvSpPr>
            <a:spLocks noGrp="1"/>
          </p:cNvSpPr>
          <p:nvPr>
            <p:ph idx="4294967295"/>
          </p:nvPr>
        </p:nvSpPr>
        <p:spPr>
          <a:xfrm>
            <a:off x="2362200" y="2038388"/>
            <a:ext cx="7467600" cy="4598242"/>
          </a:xfrm>
          <a:prstGeom prst="rect">
            <a:avLst/>
          </a:prstGeom>
        </p:spPr>
        <p:txBody>
          <a:bodyPr>
            <a:normAutofit/>
          </a:bodyPr>
          <a:lstStyle/>
          <a:p>
            <a:pPr marL="0" indent="0">
              <a:buNone/>
            </a:pPr>
            <a:r>
              <a:rPr lang="en-US" sz="2400" dirty="0" smtClean="0"/>
              <a:t>Career development courses can be taught with credit or noncredit CTE courses to help students prepare for work and retain work </a:t>
            </a:r>
          </a:p>
          <a:p>
            <a:r>
              <a:rPr lang="en-US" sz="2400" dirty="0" smtClean="0"/>
              <a:t>Job search skills, resume writing, interviewing, training skills, employment soft skills</a:t>
            </a:r>
          </a:p>
          <a:p>
            <a:r>
              <a:rPr lang="en-US" sz="2400" dirty="0" smtClean="0"/>
              <a:t>Examples:</a:t>
            </a:r>
          </a:p>
          <a:p>
            <a:pPr lvl="1"/>
            <a:r>
              <a:rPr lang="en-US" sz="2000" dirty="0" smtClean="0"/>
              <a:t>Retraining Readiness @ Southwestern</a:t>
            </a:r>
          </a:p>
          <a:p>
            <a:pPr lvl="1"/>
            <a:r>
              <a:rPr lang="en-US" sz="2000" dirty="0" smtClean="0"/>
              <a:t>Career &amp; Life Skills @ Lassen College</a:t>
            </a:r>
          </a:p>
        </p:txBody>
      </p:sp>
    </p:spTree>
    <p:extLst>
      <p:ext uri="{BB962C8B-B14F-4D97-AF65-F5344CB8AC3E}">
        <p14:creationId xmlns:p14="http://schemas.microsoft.com/office/powerpoint/2010/main" val="13363811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CTE Prior to Credit</a:t>
            </a:r>
            <a:endParaRPr lang="en-US" dirty="0"/>
          </a:p>
        </p:txBody>
      </p:sp>
      <p:sp>
        <p:nvSpPr>
          <p:cNvPr id="3" name="Content Placeholder 2"/>
          <p:cNvSpPr>
            <a:spLocks noGrp="1"/>
          </p:cNvSpPr>
          <p:nvPr>
            <p:ph idx="4294967295"/>
          </p:nvPr>
        </p:nvSpPr>
        <p:spPr>
          <a:xfrm>
            <a:off x="2362200" y="2038388"/>
            <a:ext cx="7467600" cy="4598242"/>
          </a:xfrm>
          <a:prstGeom prst="rect">
            <a:avLst/>
          </a:prstGeom>
        </p:spPr>
        <p:txBody>
          <a:bodyPr>
            <a:normAutofit/>
          </a:bodyPr>
          <a:lstStyle/>
          <a:p>
            <a:pPr marL="0" indent="0">
              <a:buNone/>
            </a:pPr>
            <a:r>
              <a:rPr lang="en-US" sz="2400" dirty="0" smtClean="0"/>
              <a:t>While credit courses can be used to lead to certification or licensure, noncredit courses can be used for entry-level or foundational skill development</a:t>
            </a:r>
          </a:p>
          <a:p>
            <a:r>
              <a:rPr lang="en-US" sz="2400" dirty="0" smtClean="0"/>
              <a:t>Examples:</a:t>
            </a:r>
          </a:p>
          <a:p>
            <a:pPr lvl="1"/>
            <a:r>
              <a:rPr lang="en-US" sz="2000" dirty="0" smtClean="0"/>
              <a:t>Funeral Service Assistant in noncredit @ North Orange SCE with Mortuary Science credit program @ Cypress College</a:t>
            </a:r>
          </a:p>
          <a:p>
            <a:pPr lvl="1"/>
            <a:r>
              <a:rPr lang="en-US" sz="2000" dirty="0" smtClean="0"/>
              <a:t>Medical assisting in noncredit (or credit) with LVN program in credit</a:t>
            </a:r>
          </a:p>
        </p:txBody>
      </p:sp>
    </p:spTree>
    <p:extLst>
      <p:ext uri="{BB962C8B-B14F-4D97-AF65-F5344CB8AC3E}">
        <p14:creationId xmlns:p14="http://schemas.microsoft.com/office/powerpoint/2010/main" val="26877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CTE Instead of Credit</a:t>
            </a:r>
            <a:endParaRPr lang="en-US" dirty="0"/>
          </a:p>
        </p:txBody>
      </p:sp>
      <p:sp>
        <p:nvSpPr>
          <p:cNvPr id="3" name="Content Placeholder 2"/>
          <p:cNvSpPr>
            <a:spLocks noGrp="1"/>
          </p:cNvSpPr>
          <p:nvPr>
            <p:ph idx="4294967295"/>
          </p:nvPr>
        </p:nvSpPr>
        <p:spPr>
          <a:xfrm>
            <a:off x="2362200" y="2038388"/>
            <a:ext cx="7467600" cy="4598242"/>
          </a:xfrm>
          <a:prstGeom prst="rect">
            <a:avLst/>
          </a:prstGeom>
        </p:spPr>
        <p:txBody>
          <a:bodyPr>
            <a:normAutofit/>
          </a:bodyPr>
          <a:lstStyle/>
          <a:p>
            <a:pPr marL="0" indent="0">
              <a:buNone/>
            </a:pPr>
            <a:r>
              <a:rPr lang="en-US" sz="2400" dirty="0" smtClean="0"/>
              <a:t>Noncredit courses rather than credit can open up career opportunities to more students</a:t>
            </a:r>
          </a:p>
          <a:p>
            <a:r>
              <a:rPr lang="en-US" sz="2400" dirty="0" smtClean="0"/>
              <a:t>Examples:</a:t>
            </a:r>
          </a:p>
          <a:p>
            <a:pPr lvl="1"/>
            <a:r>
              <a:rPr lang="en-US" sz="2000" dirty="0" smtClean="0"/>
              <a:t>Electronic Systems Technology @ Mt. SAC</a:t>
            </a:r>
          </a:p>
          <a:p>
            <a:pPr lvl="1"/>
            <a:r>
              <a:rPr lang="en-US" sz="2000" dirty="0" smtClean="0"/>
              <a:t>Pharmacy Technician @ North Orange </a:t>
            </a:r>
            <a:r>
              <a:rPr lang="en-US" sz="2000" dirty="0" smtClean="0"/>
              <a:t>SCE</a:t>
            </a:r>
          </a:p>
          <a:p>
            <a:pPr lvl="1"/>
            <a:r>
              <a:rPr lang="en-US" sz="2000" dirty="0" smtClean="0"/>
              <a:t>Accounting @ </a:t>
            </a:r>
            <a:r>
              <a:rPr lang="en-US" sz="2000" dirty="0" err="1" smtClean="0"/>
              <a:t>glendale</a:t>
            </a:r>
            <a:endParaRPr lang="en-US" sz="2000" dirty="0" smtClean="0"/>
          </a:p>
        </p:txBody>
      </p:sp>
    </p:spTree>
    <p:extLst>
      <p:ext uri="{BB962C8B-B14F-4D97-AF65-F5344CB8AC3E}">
        <p14:creationId xmlns:p14="http://schemas.microsoft.com/office/powerpoint/2010/main" val="750576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898754" y="284814"/>
            <a:ext cx="8364512" cy="6011055"/>
          </a:xfrm>
          <a:prstGeom prst="rect">
            <a:avLst/>
          </a:prstGeom>
        </p:spPr>
        <p:txBody>
          <a:bodyPr>
            <a:noAutofit/>
          </a:bodyPr>
          <a:lstStyle/>
          <a:p>
            <a:r>
              <a:rPr lang="en-US" sz="1600" dirty="0"/>
              <a:t>“We are getting a population of students that is </a:t>
            </a:r>
            <a:r>
              <a:rPr lang="en-US" sz="1600" b="1" i="1" dirty="0">
                <a:solidFill>
                  <a:srgbClr val="0070C0"/>
                </a:solidFill>
              </a:rPr>
              <a:t>different</a:t>
            </a:r>
            <a:r>
              <a:rPr lang="en-US" sz="1600" dirty="0"/>
              <a:t> from our usual electronics students. Most of the Continuing Ed students have never been exposed to technology before or ever considered a career in a field such as electronics wiring.</a:t>
            </a:r>
          </a:p>
          <a:p>
            <a:pPr>
              <a:spcBef>
                <a:spcPts val="1200"/>
              </a:spcBef>
            </a:pPr>
            <a:r>
              <a:rPr lang="en-US" sz="1600" dirty="0"/>
              <a:t> As a non-credit student, </a:t>
            </a:r>
            <a:r>
              <a:rPr lang="en-US" sz="1600" b="1" i="1" dirty="0">
                <a:solidFill>
                  <a:srgbClr val="0070C0"/>
                </a:solidFill>
              </a:rPr>
              <a:t>they do not have to go through a lengthy registration process, we do not charge them any fees, not even any materials fee</a:t>
            </a:r>
            <a:r>
              <a:rPr lang="en-US" sz="1600" dirty="0"/>
              <a:t>. Some of our supplies, such as fiber optics terminators, can be quite pricey. We do not have any pre-requisites in math or science; we cover all the basic math and principles needed. All the EST courses, like our credit electronics courses, have equal components of lecture and hands-on lab time.</a:t>
            </a:r>
          </a:p>
          <a:p>
            <a:pPr>
              <a:spcBef>
                <a:spcPts val="1200"/>
              </a:spcBef>
            </a:pPr>
            <a:r>
              <a:rPr lang="en-US" sz="1600" b="1" i="1" dirty="0">
                <a:solidFill>
                  <a:srgbClr val="0070C0"/>
                </a:solidFill>
              </a:rPr>
              <a:t>As a result, the students are eager to learn, enthusiastic, hard-working, and happy to be here</a:t>
            </a:r>
            <a:r>
              <a:rPr lang="en-US" sz="1600" b="1" dirty="0"/>
              <a:t>.</a:t>
            </a:r>
            <a:r>
              <a:rPr lang="en-US" sz="1600" dirty="0"/>
              <a:t> I have encouraged them to continue on to get an electronics degree after they have completed the EST program and have an entry level job. Many have expressed a desire to do so; many have expressed to me that an entire world of possibilities has opened up before them. </a:t>
            </a:r>
            <a:r>
              <a:rPr lang="en-US" sz="1600" b="1" i="1" dirty="0">
                <a:solidFill>
                  <a:srgbClr val="0070C0"/>
                </a:solidFill>
              </a:rPr>
              <a:t>Sometimes, I think I have more satisfaction teaching these students than the credit students</a:t>
            </a:r>
            <a:r>
              <a:rPr lang="en-US" sz="1600" dirty="0"/>
              <a:t>. </a:t>
            </a:r>
          </a:p>
          <a:p>
            <a:pPr>
              <a:spcBef>
                <a:spcPts val="1200"/>
              </a:spcBef>
            </a:pPr>
            <a:r>
              <a:rPr lang="en-US" sz="1600" dirty="0"/>
              <a:t>I have already had two students approach me to tell me that they cannot continue the program because they found jobs; one as a computer cable tech and the other at a phone system refurbishing company</a:t>
            </a:r>
            <a:r>
              <a:rPr lang="en-US" sz="1600" b="1" i="1" dirty="0"/>
              <a:t>. </a:t>
            </a:r>
            <a:r>
              <a:rPr lang="en-US" sz="1600" b="1" i="1" dirty="0">
                <a:solidFill>
                  <a:srgbClr val="0070C0"/>
                </a:solidFill>
              </a:rPr>
              <a:t>If I have to lose students, that’s the way I want to lose them</a:t>
            </a:r>
            <a:r>
              <a:rPr lang="en-US" sz="1600" b="1" i="1" dirty="0">
                <a:solidFill>
                  <a:srgbClr val="0070C0"/>
                </a:solidFill>
              </a:rPr>
              <a:t>.”</a:t>
            </a:r>
            <a:endParaRPr lang="en-US" sz="1600" b="1" i="1" dirty="0">
              <a:solidFill>
                <a:srgbClr val="0070C0"/>
              </a:solidFill>
            </a:endParaRPr>
          </a:p>
        </p:txBody>
      </p:sp>
    </p:spTree>
    <p:extLst>
      <p:ext uri="{BB962C8B-B14F-4D97-AF65-F5344CB8AC3E}">
        <p14:creationId xmlns:p14="http://schemas.microsoft.com/office/powerpoint/2010/main" val="620259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sz="quarter" idx="13"/>
          </p:nvPr>
        </p:nvSpPr>
        <p:spPr/>
        <p:txBody>
          <a:bodyPr/>
          <a:lstStyle/>
          <a:p>
            <a:pPr marL="0" indent="0">
              <a:buNone/>
            </a:pPr>
            <a:r>
              <a:rPr lang="en-US" sz="2800" dirty="0"/>
              <a:t>The equalization of CDCP noncredit apportionment with credit apportionment has spurred interest in the effective use of noncredit. This breakout explores effective practices for the creation and use of noncredit certificates of completion and competency.</a:t>
            </a:r>
          </a:p>
          <a:p>
            <a:endParaRPr lang="en-US" dirty="0"/>
          </a:p>
        </p:txBody>
      </p:sp>
    </p:spTree>
    <p:extLst>
      <p:ext uri="{BB962C8B-B14F-4D97-AF65-F5344CB8AC3E}">
        <p14:creationId xmlns:p14="http://schemas.microsoft.com/office/powerpoint/2010/main" val="803202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Ideas?</a:t>
            </a:r>
            <a:br>
              <a:rPr lang="en-US" dirty="0" smtClean="0"/>
            </a:br>
            <a:r>
              <a:rPr lang="en-US" sz="4400" dirty="0"/>
              <a:t>Let’s see what others are doing with noncredit &amp; CTE</a:t>
            </a:r>
            <a:endParaRPr lang="en-US" sz="4400"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142477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CTE-related Noncredit Programs</a:t>
            </a:r>
            <a:endParaRPr lang="en-US" dirty="0"/>
          </a:p>
        </p:txBody>
      </p:sp>
      <p:sp>
        <p:nvSpPr>
          <p:cNvPr id="3" name="Content Placeholder 2"/>
          <p:cNvSpPr>
            <a:spLocks noGrp="1"/>
          </p:cNvSpPr>
          <p:nvPr>
            <p:ph idx="4294967295"/>
          </p:nvPr>
        </p:nvSpPr>
        <p:spPr>
          <a:xfrm>
            <a:off x="2362200" y="2038388"/>
            <a:ext cx="7467600" cy="4598242"/>
          </a:xfrm>
          <a:prstGeom prst="rect">
            <a:avLst/>
          </a:prstGeom>
        </p:spPr>
        <p:txBody>
          <a:bodyPr>
            <a:normAutofit lnSpcReduction="10000"/>
          </a:bodyPr>
          <a:lstStyle/>
          <a:p>
            <a:pPr marL="0" indent="0">
              <a:buNone/>
            </a:pPr>
            <a:r>
              <a:rPr lang="en-US" sz="2400" dirty="0" smtClean="0"/>
              <a:t>General enough to support employment possibilities in a wide variety of settings</a:t>
            </a:r>
          </a:p>
          <a:p>
            <a:pPr lvl="1"/>
            <a:endParaRPr lang="en-US" sz="2000" dirty="0" smtClean="0"/>
          </a:p>
          <a:p>
            <a:pPr lvl="1"/>
            <a:r>
              <a:rPr lang="en-US" sz="2000" dirty="0" smtClean="0"/>
              <a:t>Customer Service </a:t>
            </a:r>
          </a:p>
          <a:p>
            <a:pPr lvl="1"/>
            <a:r>
              <a:rPr lang="en-US" sz="2000" dirty="0" smtClean="0"/>
              <a:t>Office Clerk </a:t>
            </a:r>
          </a:p>
          <a:p>
            <a:pPr lvl="2"/>
            <a:r>
              <a:rPr lang="en-US" sz="1800" dirty="0" smtClean="0"/>
              <a:t>Beginning</a:t>
            </a:r>
          </a:p>
          <a:p>
            <a:pPr lvl="2"/>
            <a:r>
              <a:rPr lang="en-US" sz="1800" dirty="0" smtClean="0"/>
              <a:t>Advanced</a:t>
            </a:r>
          </a:p>
          <a:p>
            <a:pPr lvl="2"/>
            <a:r>
              <a:rPr lang="en-US" sz="1800" dirty="0" smtClean="0"/>
              <a:t>Field-specific: General, Medical, Dental</a:t>
            </a:r>
          </a:p>
          <a:p>
            <a:pPr lvl="2"/>
            <a:r>
              <a:rPr lang="en-US" sz="1800" dirty="0" smtClean="0"/>
              <a:t>Executive or Administrative Assistant</a:t>
            </a:r>
          </a:p>
          <a:p>
            <a:pPr lvl="1"/>
            <a:r>
              <a:rPr lang="en-US" sz="2000" dirty="0" smtClean="0"/>
              <a:t>Computer Skills / Keyboarding</a:t>
            </a:r>
          </a:p>
          <a:p>
            <a:pPr lvl="1"/>
            <a:r>
              <a:rPr lang="en-US" sz="2000" dirty="0" smtClean="0"/>
              <a:t>Business Office Systems / Microsoft Office</a:t>
            </a:r>
          </a:p>
          <a:p>
            <a:endParaRPr lang="en-US" dirty="0"/>
          </a:p>
        </p:txBody>
      </p:sp>
    </p:spTree>
    <p:extLst>
      <p:ext uri="{BB962C8B-B14F-4D97-AF65-F5344CB8AC3E}">
        <p14:creationId xmlns:p14="http://schemas.microsoft.com/office/powerpoint/2010/main" val="1444522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CTE-related Noncredit Programs</a:t>
            </a:r>
            <a:endParaRPr lang="en-US" dirty="0"/>
          </a:p>
        </p:txBody>
      </p:sp>
      <p:sp>
        <p:nvSpPr>
          <p:cNvPr id="3" name="Content Placeholder 2"/>
          <p:cNvSpPr>
            <a:spLocks noGrp="1"/>
          </p:cNvSpPr>
          <p:nvPr>
            <p:ph idx="4294967295"/>
          </p:nvPr>
        </p:nvSpPr>
        <p:spPr>
          <a:xfrm>
            <a:off x="2362200" y="2038388"/>
            <a:ext cx="7467600" cy="4598242"/>
          </a:xfrm>
          <a:prstGeom prst="rect">
            <a:avLst/>
          </a:prstGeom>
        </p:spPr>
        <p:txBody>
          <a:bodyPr>
            <a:normAutofit/>
          </a:bodyPr>
          <a:lstStyle/>
          <a:p>
            <a:pPr marL="0" indent="0">
              <a:buNone/>
            </a:pPr>
            <a:r>
              <a:rPr lang="en-US" sz="2400" dirty="0" smtClean="0"/>
              <a:t>General enough to support employment possibilities in a wide variety of settings</a:t>
            </a:r>
          </a:p>
          <a:p>
            <a:pPr lvl="1"/>
            <a:endParaRPr lang="en-US" sz="2000" dirty="0" smtClean="0"/>
          </a:p>
          <a:p>
            <a:pPr lvl="1"/>
            <a:r>
              <a:rPr lang="en-US" sz="2000" dirty="0" smtClean="0"/>
              <a:t>In-Home </a:t>
            </a:r>
            <a:r>
              <a:rPr lang="en-US" sz="2000" dirty="0"/>
              <a:t>Support Service / Health Aide</a:t>
            </a:r>
          </a:p>
          <a:p>
            <a:pPr lvl="1"/>
            <a:r>
              <a:rPr lang="en-US" sz="2000" dirty="0"/>
              <a:t>Medical </a:t>
            </a:r>
            <a:r>
              <a:rPr lang="en-US" sz="2000" dirty="0" smtClean="0"/>
              <a:t>Assistant </a:t>
            </a:r>
            <a:endParaRPr lang="en-US" sz="2000" dirty="0"/>
          </a:p>
          <a:p>
            <a:pPr lvl="1"/>
            <a:r>
              <a:rPr lang="en-US" sz="2000" dirty="0" smtClean="0"/>
              <a:t>Retail Sales</a:t>
            </a:r>
          </a:p>
          <a:p>
            <a:pPr lvl="1"/>
            <a:r>
              <a:rPr lang="en-US" sz="2000" dirty="0" smtClean="0"/>
              <a:t>Culinary and Service Skills</a:t>
            </a:r>
          </a:p>
          <a:p>
            <a:pPr lvl="1"/>
            <a:r>
              <a:rPr lang="en-US" sz="2000" dirty="0" smtClean="0"/>
              <a:t>Project Management</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7849104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 CTE-related Noncredit Programs</a:t>
            </a:r>
            <a:endParaRPr lang="en-US" dirty="0"/>
          </a:p>
        </p:txBody>
      </p:sp>
      <p:sp>
        <p:nvSpPr>
          <p:cNvPr id="3" name="Content Placeholder 2"/>
          <p:cNvSpPr>
            <a:spLocks noGrp="1"/>
          </p:cNvSpPr>
          <p:nvPr>
            <p:ph idx="4294967295"/>
          </p:nvPr>
        </p:nvSpPr>
        <p:spPr>
          <a:xfrm>
            <a:off x="2362200" y="2038388"/>
            <a:ext cx="7467600" cy="4598242"/>
          </a:xfrm>
          <a:prstGeom prst="rect">
            <a:avLst/>
          </a:prstGeom>
        </p:spPr>
        <p:txBody>
          <a:bodyPr>
            <a:normAutofit fontScale="92500" lnSpcReduction="20000"/>
          </a:bodyPr>
          <a:lstStyle/>
          <a:p>
            <a:pPr marL="0" indent="0">
              <a:buNone/>
            </a:pPr>
            <a:r>
              <a:rPr lang="en-US" sz="2400" dirty="0" smtClean="0"/>
              <a:t>Designed for employment in specific jobs but applicable to a variety of employment settings:</a:t>
            </a:r>
          </a:p>
          <a:p>
            <a:r>
              <a:rPr lang="en-US" sz="2400" dirty="0" smtClean="0"/>
              <a:t>Graphic Design </a:t>
            </a:r>
          </a:p>
          <a:p>
            <a:r>
              <a:rPr lang="en-US" sz="2400" dirty="0" smtClean="0"/>
              <a:t>Tax Preparation</a:t>
            </a:r>
          </a:p>
          <a:p>
            <a:r>
              <a:rPr lang="en-US" sz="2400" dirty="0" smtClean="0"/>
              <a:t>Warehousing</a:t>
            </a:r>
          </a:p>
          <a:p>
            <a:r>
              <a:rPr lang="en-US" sz="2400" dirty="0" smtClean="0"/>
              <a:t>Food Preparation</a:t>
            </a:r>
          </a:p>
          <a:p>
            <a:r>
              <a:rPr lang="en-US" sz="2400" dirty="0" smtClean="0"/>
              <a:t>Multimedia Artists and Animators</a:t>
            </a:r>
          </a:p>
          <a:p>
            <a:r>
              <a:rPr lang="en-US" sz="2400" dirty="0" smtClean="0"/>
              <a:t>Supervision or Management</a:t>
            </a:r>
          </a:p>
          <a:p>
            <a:r>
              <a:rPr lang="en-US" sz="2400" dirty="0" smtClean="0"/>
              <a:t>Carpenter</a:t>
            </a:r>
          </a:p>
          <a:p>
            <a:r>
              <a:rPr lang="en-US" sz="2400" dirty="0" smtClean="0"/>
              <a:t>Gardener or Landscape Management</a:t>
            </a:r>
          </a:p>
          <a:p>
            <a:endParaRPr lang="en-US" dirty="0"/>
          </a:p>
        </p:txBody>
      </p:sp>
    </p:spTree>
    <p:extLst>
      <p:ext uri="{BB962C8B-B14F-4D97-AF65-F5344CB8AC3E}">
        <p14:creationId xmlns:p14="http://schemas.microsoft.com/office/powerpoint/2010/main" val="21459279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Very Specific CTE-related Noncredit Programs</a:t>
            </a:r>
            <a:endParaRPr lang="en-US" dirty="0"/>
          </a:p>
        </p:txBody>
      </p:sp>
      <p:sp>
        <p:nvSpPr>
          <p:cNvPr id="3" name="Content Placeholder 2"/>
          <p:cNvSpPr>
            <a:spLocks noGrp="1"/>
          </p:cNvSpPr>
          <p:nvPr>
            <p:ph idx="4294967295"/>
          </p:nvPr>
        </p:nvSpPr>
        <p:spPr>
          <a:xfrm>
            <a:off x="2362200" y="2038388"/>
            <a:ext cx="7467600" cy="4598242"/>
          </a:xfrm>
          <a:prstGeom prst="rect">
            <a:avLst/>
          </a:prstGeom>
        </p:spPr>
        <p:txBody>
          <a:bodyPr>
            <a:noAutofit/>
          </a:bodyPr>
          <a:lstStyle/>
          <a:p>
            <a:pPr marL="0" indent="0">
              <a:buNone/>
            </a:pPr>
            <a:r>
              <a:rPr lang="en-US" dirty="0" smtClean="0"/>
              <a:t>Designed for employment in specific jobs in specific fields:</a:t>
            </a:r>
          </a:p>
          <a:p>
            <a:r>
              <a:rPr lang="en-US" dirty="0" smtClean="0"/>
              <a:t>Recreation Assistant in a Marine Environment</a:t>
            </a:r>
          </a:p>
          <a:p>
            <a:r>
              <a:rPr lang="en-US" dirty="0" smtClean="0"/>
              <a:t>Shelter Dog Training</a:t>
            </a:r>
          </a:p>
          <a:p>
            <a:r>
              <a:rPr lang="en-US" dirty="0" smtClean="0"/>
              <a:t>Construction Technology</a:t>
            </a:r>
          </a:p>
          <a:p>
            <a:r>
              <a:rPr lang="en-US" dirty="0" smtClean="0"/>
              <a:t>Paraprofessional Mental Health Worker</a:t>
            </a:r>
          </a:p>
          <a:p>
            <a:r>
              <a:rPr lang="en-US" dirty="0" smtClean="0"/>
              <a:t>Textile and Fabric Design</a:t>
            </a:r>
          </a:p>
          <a:p>
            <a:r>
              <a:rPr lang="en-US" dirty="0" smtClean="0"/>
              <a:t>Bakeshop</a:t>
            </a:r>
          </a:p>
          <a:p>
            <a:r>
              <a:rPr lang="en-US" dirty="0" smtClean="0"/>
              <a:t>Linux Server Administration</a:t>
            </a:r>
          </a:p>
        </p:txBody>
      </p:sp>
    </p:spTree>
    <p:extLst>
      <p:ext uri="{BB962C8B-B14F-4D97-AF65-F5344CB8AC3E}">
        <p14:creationId xmlns:p14="http://schemas.microsoft.com/office/powerpoint/2010/main" val="17699652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Very Specific CTE-related Noncredit Programs</a:t>
            </a:r>
            <a:endParaRPr lang="en-US" dirty="0"/>
          </a:p>
        </p:txBody>
      </p:sp>
      <p:sp>
        <p:nvSpPr>
          <p:cNvPr id="3" name="Content Placeholder 2"/>
          <p:cNvSpPr>
            <a:spLocks noGrp="1"/>
          </p:cNvSpPr>
          <p:nvPr>
            <p:ph idx="4294967295"/>
          </p:nvPr>
        </p:nvSpPr>
        <p:spPr>
          <a:xfrm>
            <a:off x="2362200" y="2038388"/>
            <a:ext cx="7467600" cy="4598242"/>
          </a:xfrm>
          <a:prstGeom prst="rect">
            <a:avLst/>
          </a:prstGeom>
        </p:spPr>
        <p:txBody>
          <a:bodyPr>
            <a:normAutofit/>
          </a:bodyPr>
          <a:lstStyle/>
          <a:p>
            <a:pPr marL="0" indent="0">
              <a:buNone/>
            </a:pPr>
            <a:r>
              <a:rPr lang="en-US" dirty="0" smtClean="0"/>
              <a:t>Designed for employment in specific jobs in specific fields:</a:t>
            </a:r>
          </a:p>
          <a:p>
            <a:r>
              <a:rPr lang="en-US" dirty="0" smtClean="0"/>
              <a:t>Appliance/Refrigeration/Air Conditioning Repair</a:t>
            </a:r>
          </a:p>
          <a:p>
            <a:r>
              <a:rPr lang="en-US" dirty="0" smtClean="0"/>
              <a:t>Cisco Certified Network Associate</a:t>
            </a:r>
          </a:p>
          <a:p>
            <a:r>
              <a:rPr lang="en-US" dirty="0" smtClean="0"/>
              <a:t>Building Information Modeling and CADD</a:t>
            </a:r>
          </a:p>
          <a:p>
            <a:r>
              <a:rPr lang="en-US" dirty="0" smtClean="0"/>
              <a:t>CA Conditional Real Estate License</a:t>
            </a:r>
          </a:p>
          <a:p>
            <a:r>
              <a:rPr lang="en-US" dirty="0" smtClean="0"/>
              <a:t>Welder</a:t>
            </a:r>
          </a:p>
          <a:p>
            <a:pPr lvl="1"/>
            <a:r>
              <a:rPr lang="en-US" dirty="0" smtClean="0"/>
              <a:t>Automotive Welding, Cutting and Fabrication</a:t>
            </a:r>
          </a:p>
          <a:p>
            <a:pPr lvl="1"/>
            <a:r>
              <a:rPr lang="en-US" dirty="0" smtClean="0"/>
              <a:t>Gas Tungsten, Arc Welding</a:t>
            </a:r>
          </a:p>
          <a:p>
            <a:pPr lvl="1"/>
            <a:r>
              <a:rPr lang="en-US" dirty="0" smtClean="0"/>
              <a:t>Semiautomatic Arc Welding</a:t>
            </a:r>
          </a:p>
          <a:p>
            <a:pPr lvl="1"/>
            <a:endParaRPr lang="en-US" dirty="0"/>
          </a:p>
        </p:txBody>
      </p:sp>
    </p:spTree>
    <p:extLst>
      <p:ext uri="{BB962C8B-B14F-4D97-AF65-F5344CB8AC3E}">
        <p14:creationId xmlns:p14="http://schemas.microsoft.com/office/powerpoint/2010/main" val="8621591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Very Specific CTE-related Noncredit Programs</a:t>
            </a:r>
            <a:endParaRPr lang="en-US" dirty="0"/>
          </a:p>
        </p:txBody>
      </p:sp>
      <p:sp>
        <p:nvSpPr>
          <p:cNvPr id="3" name="Content Placeholder 2"/>
          <p:cNvSpPr>
            <a:spLocks noGrp="1"/>
          </p:cNvSpPr>
          <p:nvPr>
            <p:ph idx="4294967295"/>
          </p:nvPr>
        </p:nvSpPr>
        <p:spPr>
          <a:xfrm>
            <a:off x="2362200" y="2038388"/>
            <a:ext cx="7467600" cy="4598242"/>
          </a:xfrm>
          <a:prstGeom prst="rect">
            <a:avLst/>
          </a:prstGeom>
        </p:spPr>
        <p:txBody>
          <a:bodyPr>
            <a:normAutofit/>
          </a:bodyPr>
          <a:lstStyle/>
          <a:p>
            <a:pPr marL="0" indent="0">
              <a:buNone/>
            </a:pPr>
            <a:r>
              <a:rPr lang="en-US" dirty="0" smtClean="0"/>
              <a:t>Designed for employment in specific jobs in specific fields:</a:t>
            </a:r>
          </a:p>
          <a:p>
            <a:r>
              <a:rPr lang="en-US" dirty="0" smtClean="0"/>
              <a:t>Horse Ranch Management</a:t>
            </a:r>
          </a:p>
          <a:p>
            <a:r>
              <a:rPr lang="en-US" dirty="0" smtClean="0"/>
              <a:t>Electronic Cabling and Wiring</a:t>
            </a:r>
          </a:p>
          <a:p>
            <a:r>
              <a:rPr lang="en-US" dirty="0" smtClean="0"/>
              <a:t>Utilities and Construction Preparation</a:t>
            </a:r>
          </a:p>
          <a:p>
            <a:r>
              <a:rPr lang="en-US" dirty="0" smtClean="0"/>
              <a:t>Bank Teller</a:t>
            </a:r>
          </a:p>
          <a:p>
            <a:r>
              <a:rPr lang="en-US" dirty="0" smtClean="0"/>
              <a:t>Mechanic – Auto, Maintenance, Manufacturing</a:t>
            </a:r>
          </a:p>
          <a:p>
            <a:r>
              <a:rPr lang="en-US" dirty="0" smtClean="0"/>
              <a:t>Auto Body and Paint Technician</a:t>
            </a:r>
          </a:p>
          <a:p>
            <a:r>
              <a:rPr lang="en-US" dirty="0" smtClean="0"/>
              <a:t>Pipe Welding / Pipe Fitting</a:t>
            </a:r>
          </a:p>
          <a:p>
            <a:r>
              <a:rPr lang="en-US" dirty="0" smtClean="0"/>
              <a:t>Braille Transcribing</a:t>
            </a:r>
          </a:p>
          <a:p>
            <a:pPr lvl="1"/>
            <a:endParaRPr lang="en-US" dirty="0"/>
          </a:p>
        </p:txBody>
      </p:sp>
    </p:spTree>
    <p:extLst>
      <p:ext uri="{BB962C8B-B14F-4D97-AF65-F5344CB8AC3E}">
        <p14:creationId xmlns:p14="http://schemas.microsoft.com/office/powerpoint/2010/main" val="12370543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Want to see for yourself?</a:t>
            </a:r>
            <a:endParaRPr lang="en-US" dirty="0"/>
          </a:p>
        </p:txBody>
      </p:sp>
      <p:sp>
        <p:nvSpPr>
          <p:cNvPr id="3" name="Content Placeholder 2"/>
          <p:cNvSpPr>
            <a:spLocks noGrp="1"/>
          </p:cNvSpPr>
          <p:nvPr>
            <p:ph idx="4294967295"/>
          </p:nvPr>
        </p:nvSpPr>
        <p:spPr>
          <a:xfrm>
            <a:off x="2362200" y="1855504"/>
            <a:ext cx="7467600" cy="4598242"/>
          </a:xfrm>
          <a:prstGeom prst="rect">
            <a:avLst/>
          </a:prstGeom>
        </p:spPr>
        <p:txBody>
          <a:bodyPr>
            <a:normAutofit/>
          </a:bodyPr>
          <a:lstStyle/>
          <a:p>
            <a:r>
              <a:rPr lang="en-US" dirty="0" smtClean="0"/>
              <a:t>Review </a:t>
            </a:r>
            <a:r>
              <a:rPr lang="en-US" dirty="0" smtClean="0"/>
              <a:t>or explore </a:t>
            </a:r>
            <a:r>
              <a:rPr lang="en-US" smtClean="0"/>
              <a:t>other noncredit programs </a:t>
            </a:r>
            <a:r>
              <a:rPr lang="en-US" dirty="0" smtClean="0"/>
              <a:t>in the Chancellor’s Office Curriculum Inventory</a:t>
            </a:r>
          </a:p>
          <a:p>
            <a:pPr lvl="1"/>
            <a:r>
              <a:rPr lang="en-US" dirty="0" smtClean="0">
                <a:hlinkClick r:id="rId2"/>
              </a:rPr>
              <a:t>http://curriculum.cccco.edu</a:t>
            </a:r>
            <a:endParaRPr lang="en-US" dirty="0" smtClean="0"/>
          </a:p>
          <a:p>
            <a:pPr lvl="1"/>
            <a:r>
              <a:rPr lang="en-US" dirty="0" smtClean="0"/>
              <a:t>Reports </a:t>
            </a:r>
            <a:r>
              <a:rPr lang="en-US" dirty="0" smtClean="0">
                <a:sym typeface="Wingdings"/>
              </a:rPr>
              <a:t> Programs Report  Program Award: Noncredit</a:t>
            </a:r>
          </a:p>
          <a:p>
            <a:pPr lvl="1"/>
            <a:r>
              <a:rPr lang="en-US" dirty="0" smtClean="0">
                <a:sym typeface="Wingdings"/>
              </a:rPr>
              <a:t>Reports  Courses Report  Credit Status: Noncredit</a:t>
            </a:r>
          </a:p>
          <a:p>
            <a:pPr marL="329184" lvl="1" indent="0">
              <a:buNone/>
            </a:pPr>
            <a:endParaRPr lang="en-US" dirty="0" smtClean="0"/>
          </a:p>
          <a:p>
            <a:pPr lvl="1"/>
            <a:endParaRPr lang="en-US" dirty="0" smtClean="0"/>
          </a:p>
          <a:p>
            <a:pPr lvl="1"/>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6254" y="4049862"/>
            <a:ext cx="5490860" cy="2685271"/>
          </a:xfrm>
          <a:prstGeom prst="rect">
            <a:avLst/>
          </a:prstGeom>
        </p:spPr>
      </p:pic>
    </p:spTree>
    <p:extLst>
      <p:ext uri="{BB962C8B-B14F-4D97-AF65-F5344CB8AC3E}">
        <p14:creationId xmlns:p14="http://schemas.microsoft.com/office/powerpoint/2010/main" val="13824671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3"/>
          </p:nvPr>
        </p:nvSpPr>
        <p:spPr/>
        <p:txBody>
          <a:bodyPr/>
          <a:lstStyle/>
          <a:p>
            <a:r>
              <a:rPr lang="en-US" dirty="0" smtClean="0"/>
              <a:t>Cheryl </a:t>
            </a:r>
            <a:r>
              <a:rPr lang="en-US" dirty="0" err="1" smtClean="0"/>
              <a:t>Aschenbach</a:t>
            </a:r>
            <a:endParaRPr lang="en-US" dirty="0" smtClean="0"/>
          </a:p>
          <a:p>
            <a:pPr lvl="1"/>
            <a:r>
              <a:rPr lang="en-US" dirty="0" smtClean="0">
                <a:hlinkClick r:id="rId2"/>
              </a:rPr>
              <a:t>caschenbach@lassencollege.edu</a:t>
            </a:r>
            <a:endParaRPr lang="en-US" dirty="0" smtClean="0"/>
          </a:p>
          <a:p>
            <a:r>
              <a:rPr lang="en-US" dirty="0" smtClean="0"/>
              <a:t>Sofia </a:t>
            </a:r>
            <a:r>
              <a:rPr lang="en-US" dirty="0" err="1" smtClean="0"/>
              <a:t>RaMirez</a:t>
            </a:r>
            <a:r>
              <a:rPr lang="en-US" dirty="0" smtClean="0"/>
              <a:t> </a:t>
            </a:r>
            <a:r>
              <a:rPr lang="en-US" dirty="0" err="1" smtClean="0"/>
              <a:t>Gelpi</a:t>
            </a:r>
            <a:endParaRPr lang="en-US" dirty="0" smtClean="0"/>
          </a:p>
          <a:p>
            <a:pPr lvl="1"/>
            <a:r>
              <a:rPr lang="en-US" dirty="0" smtClean="0">
                <a:hlinkClick r:id="rId3"/>
              </a:rPr>
              <a:t>sgelpi@hancockcollege.edu</a:t>
            </a:r>
            <a:endParaRPr lang="en-US" dirty="0" smtClean="0"/>
          </a:p>
          <a:p>
            <a:pPr marL="457200" lvl="1" indent="0">
              <a:buNone/>
            </a:pPr>
            <a:endParaRPr lang="en-US" dirty="0" smtClean="0"/>
          </a:p>
        </p:txBody>
      </p:sp>
    </p:spTree>
    <p:extLst>
      <p:ext uri="{BB962C8B-B14F-4D97-AF65-F5344CB8AC3E}">
        <p14:creationId xmlns:p14="http://schemas.microsoft.com/office/powerpoint/2010/main" val="473460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Development and College Preparation (CDCP)</a:t>
            </a:r>
          </a:p>
        </p:txBody>
      </p:sp>
      <p:sp>
        <p:nvSpPr>
          <p:cNvPr id="3" name="Content Placeholder 2"/>
          <p:cNvSpPr>
            <a:spLocks noGrp="1"/>
          </p:cNvSpPr>
          <p:nvPr>
            <p:ph sz="quarter" idx="13"/>
          </p:nvPr>
        </p:nvSpPr>
        <p:spPr/>
        <p:txBody>
          <a:bodyPr>
            <a:normAutofit fontScale="92500" lnSpcReduction="20000"/>
          </a:bodyPr>
          <a:lstStyle/>
          <a:p>
            <a:r>
              <a:rPr lang="en-US" sz="2200" dirty="0"/>
              <a:t>Programs and required courses classified as noncredit </a:t>
            </a:r>
            <a:r>
              <a:rPr lang="en-US" sz="2200" b="1" dirty="0"/>
              <a:t>Career Development and College Preparation(CDCP)</a:t>
            </a:r>
            <a:r>
              <a:rPr lang="en-US" sz="2200" dirty="0"/>
              <a:t> prepare students for employment or to be successful in college-level credit coursework. In accordance with </a:t>
            </a:r>
            <a:r>
              <a:rPr lang="en-US" sz="2200" b="1" dirty="0"/>
              <a:t>Title 5, section §55151</a:t>
            </a:r>
            <a:r>
              <a:rPr lang="en-US" sz="2200" dirty="0"/>
              <a:t>, colleges may offer a sequence of noncredit courses that culminate in:</a:t>
            </a:r>
          </a:p>
          <a:p>
            <a:pPr marL="457200" indent="-457200">
              <a:buFont typeface="Arial"/>
              <a:buChar char="•"/>
            </a:pPr>
            <a:r>
              <a:rPr lang="en-US" sz="2200" dirty="0"/>
              <a:t>Certificate of Competency </a:t>
            </a:r>
          </a:p>
          <a:p>
            <a:pPr marL="457200" indent="-457200">
              <a:buFont typeface="Arial"/>
              <a:buChar char="•"/>
            </a:pPr>
            <a:r>
              <a:rPr lang="en-US" sz="2200" dirty="0"/>
              <a:t>Certificate of Completion - leading to improved employability or job opportunities</a:t>
            </a:r>
          </a:p>
          <a:p>
            <a:pPr marL="457200" indent="-457200">
              <a:buFont typeface="Arial"/>
              <a:buChar char="•"/>
            </a:pPr>
            <a:r>
              <a:rPr lang="en-US" sz="2200" dirty="0"/>
              <a:t>Adult High School Diploma</a:t>
            </a:r>
          </a:p>
          <a:p>
            <a:endParaRPr lang="en-US" dirty="0"/>
          </a:p>
        </p:txBody>
      </p:sp>
    </p:spTree>
    <p:extLst>
      <p:ext uri="{BB962C8B-B14F-4D97-AF65-F5344CB8AC3E}">
        <p14:creationId xmlns:p14="http://schemas.microsoft.com/office/powerpoint/2010/main" val="520268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Workforce Preparation</a:t>
            </a:r>
            <a:endParaRPr lang="en-US" dirty="0"/>
          </a:p>
        </p:txBody>
      </p:sp>
      <p:sp>
        <p:nvSpPr>
          <p:cNvPr id="3" name="Content Placeholder 2"/>
          <p:cNvSpPr>
            <a:spLocks noGrp="1"/>
          </p:cNvSpPr>
          <p:nvPr>
            <p:ph idx="4294967295"/>
          </p:nvPr>
        </p:nvSpPr>
        <p:spPr>
          <a:xfrm>
            <a:off x="2362200" y="2038389"/>
            <a:ext cx="7467600" cy="3918479"/>
          </a:xfrm>
          <a:prstGeom prst="rect">
            <a:avLst/>
          </a:prstGeom>
        </p:spPr>
        <p:txBody>
          <a:bodyPr>
            <a:normAutofit lnSpcReduction="10000"/>
          </a:bodyPr>
          <a:lstStyle/>
          <a:p>
            <a:r>
              <a:rPr lang="en-US" dirty="0" smtClean="0"/>
              <a:t>Provide instruction for skills necessary for job-specific technical training</a:t>
            </a:r>
          </a:p>
          <a:p>
            <a:pPr lvl="1"/>
            <a:r>
              <a:rPr lang="en-US" dirty="0" smtClean="0"/>
              <a:t>Speaking</a:t>
            </a:r>
          </a:p>
          <a:p>
            <a:pPr lvl="1"/>
            <a:r>
              <a:rPr lang="en-US" dirty="0" smtClean="0"/>
              <a:t>Reading</a:t>
            </a:r>
          </a:p>
          <a:p>
            <a:pPr lvl="1"/>
            <a:r>
              <a:rPr lang="en-US" dirty="0" smtClean="0"/>
              <a:t>Listening</a:t>
            </a:r>
          </a:p>
          <a:p>
            <a:pPr lvl="1"/>
            <a:r>
              <a:rPr lang="en-US" dirty="0" smtClean="0"/>
              <a:t>Writing</a:t>
            </a:r>
          </a:p>
          <a:p>
            <a:pPr lvl="1"/>
            <a:r>
              <a:rPr lang="en-US" dirty="0" smtClean="0"/>
              <a:t>Mathematics</a:t>
            </a:r>
          </a:p>
          <a:p>
            <a:pPr lvl="1"/>
            <a:r>
              <a:rPr lang="en-US" dirty="0" smtClean="0"/>
              <a:t>Decision-making</a:t>
            </a:r>
          </a:p>
          <a:p>
            <a:pPr lvl="1"/>
            <a:r>
              <a:rPr lang="en-US" dirty="0" smtClean="0"/>
              <a:t>Problem-solving</a:t>
            </a:r>
          </a:p>
          <a:p>
            <a:pPr lvl="1"/>
            <a:r>
              <a:rPr lang="en-US" dirty="0" smtClean="0"/>
              <a:t>Career Development</a:t>
            </a:r>
          </a:p>
        </p:txBody>
      </p:sp>
    </p:spTree>
    <p:extLst>
      <p:ext uri="{BB962C8B-B14F-4D97-AF65-F5344CB8AC3E}">
        <p14:creationId xmlns:p14="http://schemas.microsoft.com/office/powerpoint/2010/main" val="1389761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Short-term Vocational</a:t>
            </a:r>
            <a:endParaRPr lang="en-US" dirty="0"/>
          </a:p>
        </p:txBody>
      </p:sp>
      <p:sp>
        <p:nvSpPr>
          <p:cNvPr id="3" name="Content Placeholder 2"/>
          <p:cNvSpPr>
            <a:spLocks noGrp="1"/>
          </p:cNvSpPr>
          <p:nvPr>
            <p:ph idx="4294967295"/>
          </p:nvPr>
        </p:nvSpPr>
        <p:spPr>
          <a:xfrm>
            <a:off x="2362200" y="2038388"/>
            <a:ext cx="7467600" cy="4598242"/>
          </a:xfrm>
          <a:prstGeom prst="rect">
            <a:avLst/>
          </a:prstGeom>
        </p:spPr>
        <p:txBody>
          <a:bodyPr>
            <a:normAutofit/>
          </a:bodyPr>
          <a:lstStyle/>
          <a:p>
            <a:r>
              <a:rPr lang="en-US" dirty="0" smtClean="0"/>
              <a:t>Designed for high employment potential</a:t>
            </a:r>
          </a:p>
          <a:p>
            <a:r>
              <a:rPr lang="en-US" dirty="0" smtClean="0"/>
              <a:t>Lead to a CTE objective, certificate, or award related to employment</a:t>
            </a:r>
          </a:p>
          <a:p>
            <a:r>
              <a:rPr lang="en-US" dirty="0" smtClean="0"/>
              <a:t>Should do one or more of the following:</a:t>
            </a:r>
          </a:p>
          <a:p>
            <a:pPr lvl="1"/>
            <a:r>
              <a:rPr lang="en-US" dirty="0" smtClean="0"/>
              <a:t>Improve employability,</a:t>
            </a:r>
          </a:p>
          <a:p>
            <a:pPr lvl="1"/>
            <a:r>
              <a:rPr lang="en-US" dirty="0" smtClean="0"/>
              <a:t>Provide job placement opportunities,</a:t>
            </a:r>
          </a:p>
          <a:p>
            <a:pPr lvl="1"/>
            <a:r>
              <a:rPr lang="en-US" dirty="0"/>
              <a:t>P</a:t>
            </a:r>
            <a:r>
              <a:rPr lang="en-US" dirty="0" smtClean="0"/>
              <a:t>repare students for further college-level coursework</a:t>
            </a:r>
          </a:p>
          <a:p>
            <a:r>
              <a:rPr lang="en-US" dirty="0" smtClean="0"/>
              <a:t>Also need to</a:t>
            </a:r>
          </a:p>
          <a:p>
            <a:pPr lvl="1"/>
            <a:r>
              <a:rPr lang="en-US" dirty="0" smtClean="0"/>
              <a:t>Meet documented labor market demand</a:t>
            </a:r>
          </a:p>
        </p:txBody>
      </p:sp>
    </p:spTree>
    <p:extLst>
      <p:ext uri="{BB962C8B-B14F-4D97-AF65-F5344CB8AC3E}">
        <p14:creationId xmlns:p14="http://schemas.microsoft.com/office/powerpoint/2010/main" val="252528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Elementary &amp; secondary basic skills</a:t>
            </a:r>
            <a:endParaRPr lang="en-US" dirty="0"/>
          </a:p>
        </p:txBody>
      </p:sp>
      <p:sp>
        <p:nvSpPr>
          <p:cNvPr id="3" name="Content Placeholder 2"/>
          <p:cNvSpPr>
            <a:spLocks noGrp="1"/>
          </p:cNvSpPr>
          <p:nvPr>
            <p:ph sz="quarter" idx="13"/>
          </p:nvPr>
        </p:nvSpPr>
        <p:spPr>
          <a:xfrm>
            <a:off x="913774" y="2001324"/>
            <a:ext cx="10363826" cy="4315062"/>
          </a:xfrm>
        </p:spPr>
        <p:txBody>
          <a:bodyPr>
            <a:noAutofit/>
          </a:bodyPr>
          <a:lstStyle/>
          <a:p>
            <a:r>
              <a:rPr lang="en-US" sz="1400" dirty="0"/>
              <a:t>instruction for individuals in elementary- and secondary-level reading, writing, computation, and problem-solving skills </a:t>
            </a:r>
            <a:endParaRPr lang="en-US" sz="1400" dirty="0"/>
          </a:p>
          <a:p>
            <a:pPr lvl="1"/>
            <a:r>
              <a:rPr lang="en-US" sz="1200" dirty="0" smtClean="0"/>
              <a:t>Elementary-level generally considered content </a:t>
            </a:r>
            <a:r>
              <a:rPr lang="en-US" sz="1200" dirty="0"/>
              <a:t>and proficiencies at levels through the 8th </a:t>
            </a:r>
            <a:r>
              <a:rPr lang="en-US" sz="1200" dirty="0" smtClean="0"/>
              <a:t>grade</a:t>
            </a:r>
          </a:p>
          <a:p>
            <a:pPr lvl="1"/>
            <a:r>
              <a:rPr lang="en-US" sz="1200" dirty="0" smtClean="0"/>
              <a:t>Secondary-level </a:t>
            </a:r>
            <a:r>
              <a:rPr lang="en-US" sz="1200" dirty="0"/>
              <a:t>generally </a:t>
            </a:r>
            <a:r>
              <a:rPr lang="en-US" sz="1200" dirty="0" smtClean="0"/>
              <a:t>considered </a:t>
            </a:r>
            <a:r>
              <a:rPr lang="en-US" sz="1200" dirty="0"/>
              <a:t>content and proficiencies at levels through the 12th grade and may incorporate a high school diploma </a:t>
            </a:r>
            <a:endParaRPr lang="en-US" sz="1200" dirty="0"/>
          </a:p>
          <a:p>
            <a:r>
              <a:rPr lang="en-US" sz="1400" dirty="0"/>
              <a:t>Supplemental instruction, which includes supervised tutoring and learning assistance, is also authorized under this heading. </a:t>
            </a:r>
            <a:endParaRPr lang="en-US" sz="1400" dirty="0" smtClean="0"/>
          </a:p>
          <a:p>
            <a:pPr lvl="1"/>
            <a:r>
              <a:rPr lang="en-US" sz="1100" dirty="0" smtClean="0"/>
              <a:t>Learning </a:t>
            </a:r>
            <a:r>
              <a:rPr lang="en-US" sz="1100" dirty="0"/>
              <a:t>assistance can be a required component of another course for all students in that course </a:t>
            </a:r>
            <a:r>
              <a:rPr lang="en-US" sz="1100" dirty="0" smtClean="0"/>
              <a:t>(</a:t>
            </a:r>
            <a:r>
              <a:rPr lang="en-US" sz="1100" dirty="0"/>
              <a:t>California Code of Regulations, Title 5, section 58172), or the learning assistance may be optional and is provided through an open-entry/open-exit course, which is intended to strengthen student skills and reinforce student mastery of concepts taught in another course or courses (California Code of Regulations, Title 5, section 58164) </a:t>
            </a:r>
            <a:endParaRPr lang="en-US" sz="1100" dirty="0" smtClean="0"/>
          </a:p>
          <a:p>
            <a:r>
              <a:rPr lang="en-US" sz="1400" dirty="0"/>
              <a:t>Supervised tutoring, as addressed in Title 5, sections 58168 and 58170, must be provided only in noncredit courses with the title “Supervised Tutoring” that are designated with the TOP code 493009. More than one supervised tutoring course may be developed and offered in specific disciplines—such as mathematics skills for construction trades, writing skills for business </a:t>
            </a:r>
            <a:r>
              <a:rPr lang="en-US" sz="1400" dirty="0" smtClean="0"/>
              <a:t>management</a:t>
            </a:r>
            <a:r>
              <a:rPr lang="en-US" sz="1400" dirty="0"/>
              <a:t>, or reading comprehension in support of history courses—but they cannot be designed for a specific course or courses. </a:t>
            </a:r>
            <a:endParaRPr lang="en-US" sz="1400" dirty="0" smtClean="0"/>
          </a:p>
          <a:p>
            <a:pPr marL="0" indent="0" algn="r">
              <a:buNone/>
            </a:pPr>
            <a:r>
              <a:rPr lang="en-US" sz="1100" dirty="0" smtClean="0"/>
              <a:t>PCAH, 5</a:t>
            </a:r>
            <a:r>
              <a:rPr lang="en-US" sz="1100" baseline="30000" dirty="0" smtClean="0"/>
              <a:t>th</a:t>
            </a:r>
            <a:r>
              <a:rPr lang="en-US" sz="1100" dirty="0" smtClean="0"/>
              <a:t> ed., pages 96-97</a:t>
            </a:r>
            <a:endParaRPr lang="en-US" sz="1100" dirty="0"/>
          </a:p>
          <a:p>
            <a:endParaRPr lang="en-US" sz="1100" dirty="0"/>
          </a:p>
        </p:txBody>
      </p:sp>
    </p:spTree>
    <p:extLst>
      <p:ext uri="{BB962C8B-B14F-4D97-AF65-F5344CB8AC3E}">
        <p14:creationId xmlns:p14="http://schemas.microsoft.com/office/powerpoint/2010/main" val="1148239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ESL</a:t>
            </a:r>
            <a:endParaRPr lang="en-US" dirty="0"/>
          </a:p>
        </p:txBody>
      </p:sp>
      <p:sp>
        <p:nvSpPr>
          <p:cNvPr id="3" name="Content Placeholder 2"/>
          <p:cNvSpPr>
            <a:spLocks noGrp="1"/>
          </p:cNvSpPr>
          <p:nvPr>
            <p:ph sz="quarter" idx="13"/>
          </p:nvPr>
        </p:nvSpPr>
        <p:spPr>
          <a:xfrm>
            <a:off x="913774" y="2367092"/>
            <a:ext cx="10363826" cy="4075911"/>
          </a:xfrm>
        </p:spPr>
        <p:txBody>
          <a:bodyPr>
            <a:normAutofit fontScale="85000" lnSpcReduction="20000"/>
          </a:bodyPr>
          <a:lstStyle/>
          <a:p>
            <a:r>
              <a:rPr lang="en-US" sz="2300" dirty="0" smtClean="0"/>
              <a:t>instruction </a:t>
            </a:r>
            <a:r>
              <a:rPr lang="en-US" sz="2300" dirty="0"/>
              <a:t>in the English language to adult, non-native English speakers with varied academic, vocational, and personal </a:t>
            </a:r>
            <a:r>
              <a:rPr lang="en-US" sz="2300" dirty="0" smtClean="0"/>
              <a:t>goals</a:t>
            </a:r>
            <a:endParaRPr lang="en-US" sz="2300" dirty="0"/>
          </a:p>
          <a:p>
            <a:pPr lvl="1"/>
            <a:r>
              <a:rPr lang="en-US" sz="2000" dirty="0" smtClean="0"/>
              <a:t>listening</a:t>
            </a:r>
          </a:p>
          <a:p>
            <a:pPr lvl="1"/>
            <a:r>
              <a:rPr lang="en-US" sz="2000" dirty="0" smtClean="0"/>
              <a:t>speaking</a:t>
            </a:r>
          </a:p>
          <a:p>
            <a:pPr lvl="1"/>
            <a:r>
              <a:rPr lang="en-US" sz="2000" dirty="0" smtClean="0"/>
              <a:t>reading</a:t>
            </a:r>
          </a:p>
          <a:p>
            <a:pPr lvl="1"/>
            <a:r>
              <a:rPr lang="en-US" sz="2000" dirty="0" smtClean="0"/>
              <a:t>writing</a:t>
            </a:r>
          </a:p>
          <a:p>
            <a:r>
              <a:rPr lang="en-US" sz="2300" dirty="0" smtClean="0"/>
              <a:t>may </a:t>
            </a:r>
            <a:r>
              <a:rPr lang="en-US" sz="2300" dirty="0"/>
              <a:t>integrate other </a:t>
            </a:r>
            <a:r>
              <a:rPr lang="en-US" sz="2300" dirty="0" smtClean="0"/>
              <a:t>areas</a:t>
            </a:r>
          </a:p>
          <a:p>
            <a:pPr lvl="1"/>
            <a:r>
              <a:rPr lang="en-US" sz="2000" dirty="0" smtClean="0"/>
              <a:t>computer literacy</a:t>
            </a:r>
          </a:p>
          <a:p>
            <a:pPr lvl="1"/>
            <a:r>
              <a:rPr lang="en-US" sz="2000" dirty="0" smtClean="0"/>
              <a:t>cultural competency</a:t>
            </a:r>
          </a:p>
          <a:p>
            <a:pPr lvl="1"/>
            <a:r>
              <a:rPr lang="en-US" sz="2000" dirty="0" smtClean="0"/>
              <a:t>study skills</a:t>
            </a:r>
          </a:p>
          <a:p>
            <a:pPr lvl="1"/>
            <a:r>
              <a:rPr lang="en-US" sz="2000" dirty="0" smtClean="0"/>
              <a:t>vocational skills</a:t>
            </a:r>
          </a:p>
          <a:p>
            <a:pPr lvl="1"/>
            <a:r>
              <a:rPr lang="en-US" sz="2000" dirty="0" smtClean="0"/>
              <a:t>life </a:t>
            </a:r>
            <a:r>
              <a:rPr lang="en-US" sz="2000" dirty="0"/>
              <a:t>skills </a:t>
            </a:r>
            <a:endParaRPr lang="en-US" sz="2000" dirty="0"/>
          </a:p>
          <a:p>
            <a:endParaRPr lang="en-US" dirty="0"/>
          </a:p>
          <a:p>
            <a:endParaRPr lang="en-US" dirty="0"/>
          </a:p>
        </p:txBody>
      </p:sp>
    </p:spTree>
    <p:extLst>
      <p:ext uri="{BB962C8B-B14F-4D97-AF65-F5344CB8AC3E}">
        <p14:creationId xmlns:p14="http://schemas.microsoft.com/office/powerpoint/2010/main" val="499212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5280" y="238156"/>
            <a:ext cx="8041440" cy="1442674"/>
          </a:xfrm>
        </p:spPr>
        <p:txBody>
          <a:bodyPr/>
          <a:lstStyle/>
          <a:p>
            <a:r>
              <a:rPr lang="en-US" sz="2800" dirty="0"/>
              <a:t>Noncredit Enrollment by Instruction </a:t>
            </a:r>
            <a:r>
              <a:rPr lang="en-US" sz="2800" dirty="0" smtClean="0"/>
              <a:t>Area 2013-2014</a:t>
            </a:r>
            <a:endParaRPr lang="en-US" sz="2800" dirty="0"/>
          </a:p>
        </p:txBody>
      </p:sp>
      <p:graphicFrame>
        <p:nvGraphicFramePr>
          <p:cNvPr id="11" name="Content Placeholder 10"/>
          <p:cNvGraphicFramePr>
            <a:graphicFrameLocks noGrp="1"/>
          </p:cNvGraphicFramePr>
          <p:nvPr>
            <p:ph idx="4294967295"/>
            <p:extLst>
              <p:ext uri="{D42A27DB-BD31-4B8C-83A1-F6EECF244321}">
                <p14:modId xmlns:p14="http://schemas.microsoft.com/office/powerpoint/2010/main" val="166098385"/>
              </p:ext>
            </p:extLst>
          </p:nvPr>
        </p:nvGraphicFramePr>
        <p:xfrm>
          <a:off x="2570871" y="1519311"/>
          <a:ext cx="6995160" cy="3899314"/>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11"/>
          <p:cNvSpPr/>
          <p:nvPr/>
        </p:nvSpPr>
        <p:spPr>
          <a:xfrm>
            <a:off x="2570870" y="5418625"/>
            <a:ext cx="6995161" cy="800219"/>
          </a:xfrm>
          <a:prstGeom prst="rect">
            <a:avLst/>
          </a:prstGeom>
        </p:spPr>
        <p:txBody>
          <a:bodyPr wrap="square">
            <a:spAutoFit/>
          </a:bodyPr>
          <a:lstStyle/>
          <a:p>
            <a:r>
              <a:rPr lang="en-US" sz="1200" dirty="0"/>
              <a:t> </a:t>
            </a:r>
            <a:r>
              <a:rPr lang="en-US" sz="1200" dirty="0"/>
              <a:t>                      Basic Skills </a:t>
            </a:r>
            <a:r>
              <a:rPr lang="en-US" sz="1200" dirty="0"/>
              <a:t>– </a:t>
            </a:r>
            <a:r>
              <a:rPr lang="en-US" sz="1200" dirty="0"/>
              <a:t>713,263      ESL </a:t>
            </a:r>
            <a:r>
              <a:rPr lang="en-US" sz="1200" dirty="0"/>
              <a:t>– </a:t>
            </a:r>
            <a:r>
              <a:rPr lang="en-US" sz="1200" dirty="0"/>
              <a:t>414,832       CTE </a:t>
            </a:r>
            <a:r>
              <a:rPr lang="en-US" sz="1200" dirty="0"/>
              <a:t>– </a:t>
            </a:r>
            <a:r>
              <a:rPr lang="en-US" sz="1200" dirty="0"/>
              <a:t>239,077   AWD-75,204</a:t>
            </a:r>
          </a:p>
          <a:p>
            <a:endParaRPr lang="en-US" sz="1200" dirty="0"/>
          </a:p>
          <a:p>
            <a:endParaRPr lang="en-US" sz="1100" dirty="0"/>
          </a:p>
          <a:p>
            <a:r>
              <a:rPr lang="en-US" sz="1100" b="1" dirty="0"/>
              <a:t>*Source: LAO Workforce Education Consortia</a:t>
            </a:r>
            <a:endParaRPr lang="en-US" sz="1100" dirty="0"/>
          </a:p>
        </p:txBody>
      </p:sp>
    </p:spTree>
    <p:extLst>
      <p:ext uri="{BB962C8B-B14F-4D97-AF65-F5344CB8AC3E}">
        <p14:creationId xmlns:p14="http://schemas.microsoft.com/office/powerpoint/2010/main" val="1767782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CA Demographics 18-65 years</a:t>
            </a:r>
            <a:endParaRPr lang="en-US" sz="2800" dirty="0"/>
          </a:p>
        </p:txBody>
      </p:sp>
      <p:graphicFrame>
        <p:nvGraphicFramePr>
          <p:cNvPr id="6" name="Content Placeholder 5"/>
          <p:cNvGraphicFramePr>
            <a:graphicFrameLocks noGrp="1"/>
          </p:cNvGraphicFramePr>
          <p:nvPr>
            <p:ph idx="4294967295"/>
            <p:extLst/>
          </p:nvPr>
        </p:nvGraphicFramePr>
        <p:xfrm>
          <a:off x="2362200" y="2038350"/>
          <a:ext cx="7467600" cy="3951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681444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868</TotalTime>
  <Words>1566</Words>
  <Application>Microsoft Macintosh PowerPoint</Application>
  <PresentationFormat>Widescreen</PresentationFormat>
  <Paragraphs>191</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Tw Cen MT</vt:lpstr>
      <vt:lpstr>Wingdings</vt:lpstr>
      <vt:lpstr>Arial</vt:lpstr>
      <vt:lpstr>Droplet</vt:lpstr>
      <vt:lpstr>Effective practices for creating and using noncredit certificates</vt:lpstr>
      <vt:lpstr>Description</vt:lpstr>
      <vt:lpstr>Career Development and College Preparation (CDCP)</vt:lpstr>
      <vt:lpstr>Workforce Preparation</vt:lpstr>
      <vt:lpstr>Short-term Vocational</vt:lpstr>
      <vt:lpstr>Elementary &amp; secondary basic skills</vt:lpstr>
      <vt:lpstr>ESL</vt:lpstr>
      <vt:lpstr>Noncredit Enrollment by Instruction Area 2013-2014</vt:lpstr>
      <vt:lpstr>CA Demographics 18-65 years</vt:lpstr>
      <vt:lpstr>Noncredit certificates</vt:lpstr>
      <vt:lpstr>Considerations for noncredit  courses and programs</vt:lpstr>
      <vt:lpstr>Ways to Use Noncredit for Student Access &amp; Success  in CTE</vt:lpstr>
      <vt:lpstr>CTE &amp; Noncredit</vt:lpstr>
      <vt:lpstr>VESL &amp; CTE</vt:lpstr>
      <vt:lpstr>Basic Skills &amp; CTE</vt:lpstr>
      <vt:lpstr>Career Development &amp; CTE</vt:lpstr>
      <vt:lpstr>Noncredit CTE Prior to Credit</vt:lpstr>
      <vt:lpstr>Noncredit CTE Instead of Credit</vt:lpstr>
      <vt:lpstr>PowerPoint Presentation</vt:lpstr>
      <vt:lpstr>Need Ideas? Let’s see what others are doing with noncredit &amp; CTE</vt:lpstr>
      <vt:lpstr>Common CTE-related Noncredit Programs</vt:lpstr>
      <vt:lpstr>Common CTE-related Noncredit Programs</vt:lpstr>
      <vt:lpstr>More Specific CTE-related Noncredit Programs</vt:lpstr>
      <vt:lpstr>Very Specific CTE-related Noncredit Programs</vt:lpstr>
      <vt:lpstr>Very Specific CTE-related Noncredit Programs</vt:lpstr>
      <vt:lpstr>Very Specific CTE-related Noncredit Programs</vt:lpstr>
      <vt:lpstr>Want to see for yourself?</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practices for creating and using noncredit certificates</dc:title>
  <dc:creator>Cheryl Aschenbach</dc:creator>
  <cp:lastModifiedBy>Cheryl Aschenbach</cp:lastModifiedBy>
  <cp:revision>11</cp:revision>
  <dcterms:created xsi:type="dcterms:W3CDTF">2016-07-07T23:52:12Z</dcterms:created>
  <dcterms:modified xsi:type="dcterms:W3CDTF">2016-07-08T14:20:16Z</dcterms:modified>
</cp:coreProperties>
</file>