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3"/>
  </p:notesMasterIdLst>
  <p:sldIdLst>
    <p:sldId id="256" r:id="rId2"/>
    <p:sldId id="262" r:id="rId3"/>
    <p:sldId id="280" r:id="rId4"/>
    <p:sldId id="263" r:id="rId5"/>
    <p:sldId id="265" r:id="rId6"/>
    <p:sldId id="266" r:id="rId7"/>
    <p:sldId id="267" r:id="rId8"/>
    <p:sldId id="268" r:id="rId9"/>
    <p:sldId id="269" r:id="rId10"/>
    <p:sldId id="282" r:id="rId11"/>
    <p:sldId id="281" r:id="rId12"/>
    <p:sldId id="283" r:id="rId13"/>
    <p:sldId id="272" r:id="rId14"/>
    <p:sldId id="285" r:id="rId15"/>
    <p:sldId id="286" r:id="rId16"/>
    <p:sldId id="287" r:id="rId17"/>
    <p:sldId id="276" r:id="rId18"/>
    <p:sldId id="277" r:id="rId19"/>
    <p:sldId id="284" r:id="rId20"/>
    <p:sldId id="279" r:id="rId21"/>
    <p:sldId id="288"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F3B9D2-81C6-7F4D-80E7-9CE71898A5EE}">
          <p14:sldIdLst>
            <p14:sldId id="256"/>
            <p14:sldId id="262"/>
            <p14:sldId id="280"/>
            <p14:sldId id="263"/>
            <p14:sldId id="265"/>
            <p14:sldId id="266"/>
            <p14:sldId id="267"/>
            <p14:sldId id="268"/>
            <p14:sldId id="269"/>
            <p14:sldId id="282"/>
            <p14:sldId id="281"/>
            <p14:sldId id="283"/>
            <p14:sldId id="272"/>
            <p14:sldId id="285"/>
            <p14:sldId id="286"/>
            <p14:sldId id="287"/>
            <p14:sldId id="276"/>
            <p14:sldId id="277"/>
            <p14:sldId id="284"/>
            <p14:sldId id="279"/>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p:restoredTop sz="94626"/>
  </p:normalViewPr>
  <p:slideViewPr>
    <p:cSldViewPr snapToGrid="0" snapToObjects="1">
      <p:cViewPr varScale="1">
        <p:scale>
          <a:sx n="160" d="100"/>
          <a:sy n="160" d="100"/>
        </p:scale>
        <p:origin x="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75192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405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74C02D-D3C7-0541-A370-DF17D7EE82EC}"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6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93729B-F7CC-DE43-9529-A2146D4C7E9C}"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8598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BED608-72BA-2147-9AFA-6CE1CD9066D0}"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29872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6757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E94A88-56F0-EB4C-9AB8-F1D770D951D0}"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112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DAFEE-E0A0-2049-AD98-E543E0196E27}"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7508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14"/>
            <a:ext cx="4038600" cy="35387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94A8-8949-8448-B64E-E739C847A260}" type="datetime2">
              <a:rPr lang="en-US" smtClean="0"/>
              <a:t>Thursday, April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7982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FE5E-69D5-944A-830C-9D7109FF6BF3}" type="datetime2">
              <a:rPr lang="en-US" smtClean="0"/>
              <a:t>Thursday, April 18,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87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D1BA97-FA34-5E4F-8F4F-C91861BEFB15}" type="datetime2">
              <a:rPr lang="en-US" smtClean="0"/>
              <a:t>Thursday, April 18,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36621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C5775-4988-4041-8525-13E0884819C4}" type="datetime2">
              <a:rPr lang="en-US" smtClean="0"/>
              <a:t>Thursday, April 18,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5276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CEEB365-4042-4E46-9FE4-D7856E3A3A5A}" type="datetime2">
              <a:rPr lang="en-US" smtClean="0"/>
              <a:t>Thursday, April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75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5BFD30F-F316-844A-ADA3-F412CD5C6D21}" type="datetime2">
              <a:rPr lang="en-US" smtClean="0"/>
              <a:t>Thursday, April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3109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900">
                <a:solidFill>
                  <a:srgbClr val="FFFFFF"/>
                </a:solidFill>
              </a:defRPr>
            </a:lvl1pPr>
          </a:lstStyle>
          <a:p>
            <a:fld id="{CE32DC63-993D-7B42-9A67-D16585B4C369}" type="datetime2">
              <a:rPr lang="en-US" smtClean="0"/>
              <a:t>Thursday, April 18, 2019</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9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050" b="1">
                <a:solidFill>
                  <a:srgbClr val="FFFFFF"/>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49045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asccc.org/disciplines-list" TargetMode="External"/><Relationship Id="rId3" Type="http://schemas.openxmlformats.org/officeDocument/2006/relationships/hyperlink" Target="http://asccc.org/" TargetMode="External"/><Relationship Id="rId7" Type="http://schemas.openxmlformats.org/officeDocument/2006/relationships/hyperlink" Target="http://asccc.org/services"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asccc.org/calendar/list/events" TargetMode="External"/><Relationship Id="rId5" Type="http://schemas.openxmlformats.org/officeDocument/2006/relationships/hyperlink" Target="http://asccc.org/publications" TargetMode="External"/><Relationship Id="rId4" Type="http://schemas.openxmlformats.org/officeDocument/2006/relationships/hyperlink" Target="mailto:info@asccc.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11700" y="1353106"/>
            <a:ext cx="8520600" cy="1125065"/>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US" sz="3200" cap="none" dirty="0">
                <a:latin typeface="Times New Roman"/>
                <a:ea typeface="Times New Roman"/>
                <a:cs typeface="Times New Roman"/>
                <a:sym typeface="Times New Roman"/>
              </a:rPr>
              <a:t>Noncredit Prerequisites and Corequisites</a:t>
            </a:r>
            <a:endParaRPr sz="3200" cap="none" dirty="0">
              <a:latin typeface="Times New Roman"/>
              <a:ea typeface="Times New Roman"/>
              <a:cs typeface="Times New Roman"/>
              <a:sym typeface="Times New Roman"/>
            </a:endParaRPr>
          </a:p>
        </p:txBody>
      </p:sp>
      <p:sp>
        <p:nvSpPr>
          <p:cNvPr id="67" name="Shape 67"/>
          <p:cNvSpPr txBox="1">
            <a:spLocks noGrp="1"/>
          </p:cNvSpPr>
          <p:nvPr>
            <p:ph type="subTitle" idx="1"/>
          </p:nvPr>
        </p:nvSpPr>
        <p:spPr>
          <a:xfrm>
            <a:off x="311700" y="2880775"/>
            <a:ext cx="8520600" cy="78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latin typeface="Times New Roman"/>
                <a:ea typeface="Times New Roman"/>
                <a:cs typeface="Times New Roman"/>
                <a:sym typeface="Times New Roman"/>
              </a:rPr>
              <a:t>Donna </a:t>
            </a:r>
            <a:r>
              <a:rPr lang="en" sz="2000" dirty="0" err="1">
                <a:latin typeface="Times New Roman"/>
                <a:ea typeface="Times New Roman"/>
                <a:cs typeface="Times New Roman"/>
                <a:sym typeface="Times New Roman"/>
              </a:rPr>
              <a:t>Necke</a:t>
            </a:r>
            <a:r>
              <a:rPr lang="en" sz="2000" dirty="0">
                <a:latin typeface="Times New Roman"/>
                <a:ea typeface="Times New Roman"/>
                <a:cs typeface="Times New Roman"/>
                <a:sym typeface="Times New Roman"/>
              </a:rPr>
              <a:t>, Mt. San Antonio College</a:t>
            </a:r>
          </a:p>
          <a:p>
            <a:pPr marL="0" lvl="0" indent="0" algn="l" rtl="0">
              <a:spcBef>
                <a:spcPts val="0"/>
              </a:spcBef>
              <a:spcAft>
                <a:spcPts val="0"/>
              </a:spcAft>
              <a:buNone/>
            </a:pPr>
            <a:r>
              <a:rPr lang="en" sz="2000" dirty="0">
                <a:latin typeface="Times New Roman"/>
                <a:ea typeface="Times New Roman"/>
                <a:cs typeface="Times New Roman"/>
                <a:sym typeface="Times New Roman"/>
              </a:rPr>
              <a:t>Craig Rutan, ASCCC Secretary and Noncredit Committee Chair</a:t>
            </a:r>
            <a:br>
              <a:rPr lang="en" sz="2000" dirty="0">
                <a:latin typeface="Times New Roman"/>
                <a:ea typeface="Times New Roman"/>
                <a:cs typeface="Times New Roman"/>
                <a:sym typeface="Times New Roman"/>
              </a:rPr>
            </a:br>
            <a:endParaRPr lang="en" sz="2000" dirty="0">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lang="en" sz="2000" dirty="0">
              <a:latin typeface="Times New Roman"/>
              <a:ea typeface="Times New Roman"/>
              <a:cs typeface="Times New Roman"/>
              <a:sym typeface="Times New Roman"/>
            </a:endParaRPr>
          </a:p>
          <a:p>
            <a:pPr marL="0" lvl="0" indent="0" algn="r" rtl="0">
              <a:spcBef>
                <a:spcPts val="0"/>
              </a:spcBef>
              <a:spcAft>
                <a:spcPts val="0"/>
              </a:spcAft>
              <a:buClr>
                <a:schemeClr val="dk1"/>
              </a:buClr>
              <a:buSzPts val="1100"/>
              <a:buFont typeface="Arial"/>
              <a:buNone/>
            </a:pPr>
            <a:r>
              <a:rPr lang="en" sz="2000" dirty="0">
                <a:solidFill>
                  <a:srgbClr val="0070C0"/>
                </a:solidFill>
                <a:latin typeface="Calibri" panose="020F0502020204030204" pitchFamily="34" charset="0"/>
                <a:ea typeface="Times New Roman"/>
                <a:cs typeface="Calibri" panose="020F0502020204030204" pitchFamily="34" charset="0"/>
                <a:sym typeface="Times New Roman"/>
              </a:rPr>
              <a:t>2018 ASCCC Career and Noncredit Education Institute</a:t>
            </a:r>
            <a:endParaRPr sz="2000" dirty="0">
              <a:solidFill>
                <a:srgbClr val="0070C0"/>
              </a:solidFill>
              <a:latin typeface="Calibri" panose="020F0502020204030204" pitchFamily="34" charset="0"/>
              <a:ea typeface="Times New Roman"/>
              <a:cs typeface="Calibri" panose="020F0502020204030204" pitchFamily="34" charset="0"/>
              <a:sym typeface="Times New Roman"/>
            </a:endParaRPr>
          </a:p>
        </p:txBody>
      </p:sp>
      <p:pic>
        <p:nvPicPr>
          <p:cNvPr id="68" name="Shape 68"/>
          <p:cNvPicPr preferRelativeResize="0"/>
          <p:nvPr/>
        </p:nvPicPr>
        <p:blipFill>
          <a:blip r:embed="rId3">
            <a:alphaModFix/>
          </a:blip>
          <a:stretch>
            <a:fillRect/>
          </a:stretch>
        </p:blipFill>
        <p:spPr>
          <a:xfrm>
            <a:off x="2986075" y="583800"/>
            <a:ext cx="3171825" cy="581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9CB7-0066-9345-A80C-C6B3ECD8B12A}"/>
              </a:ext>
            </a:extLst>
          </p:cNvPr>
          <p:cNvSpPr>
            <a:spLocks noGrp="1"/>
          </p:cNvSpPr>
          <p:nvPr>
            <p:ph type="title"/>
          </p:nvPr>
        </p:nvSpPr>
        <p:spPr/>
        <p:txBody>
          <a:bodyPr/>
          <a:lstStyle/>
          <a:p>
            <a:r>
              <a:rPr lang="en" sz="3200" b="1" dirty="0">
                <a:solidFill>
                  <a:srgbClr val="0070C0"/>
                </a:solidFill>
                <a:latin typeface="Calibri" panose="020F0502020204030204" pitchFamily="34" charset="0"/>
                <a:cs typeface="Calibri" panose="020F0502020204030204" pitchFamily="34" charset="0"/>
              </a:rPr>
              <a:t>What Do the Changes Mean?</a:t>
            </a:r>
            <a:endParaRPr lang="en-US" dirty="0"/>
          </a:p>
        </p:txBody>
      </p:sp>
      <p:sp>
        <p:nvSpPr>
          <p:cNvPr id="3" name="Content Placeholder 2">
            <a:extLst>
              <a:ext uri="{FF2B5EF4-FFF2-40B4-BE49-F238E27FC236}">
                <a16:creationId xmlns:a16="http://schemas.microsoft.com/office/drawing/2014/main" id="{00B36BB8-5E34-CF47-B5D1-9EACEB710D7E}"/>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Colleges have the ability to require students to enroll in a noncredit course that may serve as a prerequisite or a corequisite for a credit course. </a:t>
            </a:r>
          </a:p>
          <a:p>
            <a:r>
              <a:rPr lang="en-US" dirty="0">
                <a:latin typeface="Calibri" panose="020F0502020204030204" pitchFamily="34" charset="0"/>
                <a:cs typeface="Calibri" panose="020F0502020204030204" pitchFamily="34" charset="0"/>
              </a:rPr>
              <a:t>These courses may be used to limit enrollment and prevent students from enrolling in a particular course.</a:t>
            </a:r>
          </a:p>
          <a:p>
            <a:r>
              <a:rPr lang="en-US" dirty="0">
                <a:latin typeface="Calibri" panose="020F0502020204030204" pitchFamily="34" charset="0"/>
                <a:cs typeface="Calibri" panose="020F0502020204030204" pitchFamily="34" charset="0"/>
              </a:rPr>
              <a:t>Colleges must validate these prerequisites and corequisites in the same way they would for credit courses.</a:t>
            </a:r>
          </a:p>
          <a:p>
            <a:r>
              <a:rPr lang="en-US" dirty="0">
                <a:latin typeface="Calibri" panose="020F0502020204030204" pitchFamily="34" charset="0"/>
                <a:cs typeface="Calibri" panose="020F0502020204030204" pitchFamily="34" charset="0"/>
              </a:rPr>
              <a:t>Students will have the ability to challenge these prerequisites and corequisites in accordance with their adopted challenge procedures.</a:t>
            </a:r>
          </a:p>
          <a:p>
            <a:r>
              <a:rPr lang="en-US" dirty="0">
                <a:latin typeface="Calibri" panose="020F0502020204030204" pitchFamily="34" charset="0"/>
                <a:cs typeface="Calibri" panose="020F0502020204030204" pitchFamily="34" charset="0"/>
              </a:rPr>
              <a:t>Colleges will need some way to document the completion of these courses in the college’s SIS system.</a:t>
            </a:r>
          </a:p>
          <a:p>
            <a:endParaRPr lang="en-US" dirty="0"/>
          </a:p>
        </p:txBody>
      </p:sp>
    </p:spTree>
    <p:extLst>
      <p:ext uri="{BB962C8B-B14F-4D97-AF65-F5344CB8AC3E}">
        <p14:creationId xmlns:p14="http://schemas.microsoft.com/office/powerpoint/2010/main" val="419509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91AFA-793C-3842-AB8E-DF2734115C38}"/>
              </a:ext>
            </a:extLst>
          </p:cNvPr>
          <p:cNvSpPr>
            <a:spLocks noGrp="1"/>
          </p:cNvSpPr>
          <p:nvPr>
            <p:ph type="title"/>
          </p:nvPr>
        </p:nvSpPr>
        <p:spPr/>
        <p:txBody>
          <a:bodyPr/>
          <a:lstStyle/>
          <a:p>
            <a:r>
              <a:rPr lang="en-US" cap="none" dirty="0"/>
              <a:t>Why Would We Create These Courses?</a:t>
            </a:r>
          </a:p>
        </p:txBody>
      </p:sp>
      <p:sp>
        <p:nvSpPr>
          <p:cNvPr id="3" name="Text Placeholder 2">
            <a:extLst>
              <a:ext uri="{FF2B5EF4-FFF2-40B4-BE49-F238E27FC236}">
                <a16:creationId xmlns:a16="http://schemas.microsoft.com/office/drawing/2014/main" id="{245A03B3-4A16-114F-B573-3815715D6E7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4019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BDF5E-C1AD-BA4E-95DB-C934B510518F}"/>
              </a:ext>
            </a:extLst>
          </p:cNvPr>
          <p:cNvSpPr>
            <a:spLocks noGrp="1"/>
          </p:cNvSpPr>
          <p:nvPr>
            <p:ph type="title"/>
          </p:nvPr>
        </p:nvSpPr>
        <p:spPr/>
        <p:txBody>
          <a:bodyPr/>
          <a:lstStyle/>
          <a:p>
            <a:r>
              <a:rPr lang="en" sz="2800" b="1" dirty="0">
                <a:solidFill>
                  <a:srgbClr val="0070C0"/>
                </a:solidFill>
                <a:latin typeface="Calibri" panose="020F0502020204030204" pitchFamily="34" charset="0"/>
                <a:cs typeface="Calibri" panose="020F0502020204030204" pitchFamily="34" charset="0"/>
              </a:rPr>
              <a:t>Realities of AB 705</a:t>
            </a:r>
            <a:endParaRPr lang="en-US" dirty="0"/>
          </a:p>
        </p:txBody>
      </p:sp>
      <p:sp>
        <p:nvSpPr>
          <p:cNvPr id="3" name="Content Placeholder 2">
            <a:extLst>
              <a:ext uri="{FF2B5EF4-FFF2-40B4-BE49-F238E27FC236}">
                <a16:creationId xmlns:a16="http://schemas.microsoft.com/office/drawing/2014/main" id="{B5E5D9A4-263E-E545-8C3E-71B4F966D93F}"/>
              </a:ext>
            </a:extLst>
          </p:cNvPr>
          <p:cNvSpPr>
            <a:spLocks noGrp="1"/>
          </p:cNvSpPr>
          <p:nvPr>
            <p:ph idx="1"/>
          </p:nvPr>
        </p:nvSpPr>
        <p:spPr/>
        <p:txBody>
          <a:bodyPr/>
          <a:lstStyle/>
          <a:p>
            <a:r>
              <a:rPr lang="en-US" dirty="0"/>
              <a:t>AB 705 has fundamentally changed the placement into and structure of course sequences in mathematics and English.</a:t>
            </a:r>
          </a:p>
          <a:p>
            <a:r>
              <a:rPr lang="en-US" dirty="0"/>
              <a:t>Although it is not required by AB 705, many colleges have eliminated all offerings of basic skills courses. Just because colleges do not plan to offer basic skills courses doesn’t mean that students don’t want to take them. </a:t>
            </a:r>
          </a:p>
          <a:p>
            <a:r>
              <a:rPr lang="en-US" dirty="0"/>
              <a:t>Some colleges are planning to require students to enroll in a corequisite, but some students cannot devote those hours to a single class and don’t feel ready to start at transfer level. By adding a noncredit option to the existing prerequisite, the student will be able to enroll in transfer level (without support) upon successful completion of the noncredit prerequisite.</a:t>
            </a:r>
          </a:p>
        </p:txBody>
      </p:sp>
    </p:spTree>
    <p:extLst>
      <p:ext uri="{BB962C8B-B14F-4D97-AF65-F5344CB8AC3E}">
        <p14:creationId xmlns:p14="http://schemas.microsoft.com/office/powerpoint/2010/main" val="2139174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0070C0"/>
                </a:solidFill>
                <a:latin typeface="Calibri" panose="020F0502020204030204" pitchFamily="34" charset="0"/>
                <a:cs typeface="Calibri" panose="020F0502020204030204" pitchFamily="34" charset="0"/>
              </a:rPr>
              <a:t>Creating Noncredit Corequisites</a:t>
            </a:r>
            <a:endParaRPr b="1" dirty="0">
              <a:solidFill>
                <a:srgbClr val="0070C0"/>
              </a:solidFill>
              <a:latin typeface="Calibri" panose="020F0502020204030204" pitchFamily="34" charset="0"/>
              <a:cs typeface="Calibri" panose="020F0502020204030204" pitchFamily="34" charset="0"/>
            </a:endParaRPr>
          </a:p>
        </p:txBody>
      </p:sp>
      <p:sp>
        <p:nvSpPr>
          <p:cNvPr id="194" name="Shape 194"/>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Font typeface="Arial" panose="020B0604020202020204" pitchFamily="34" charset="0"/>
              <a:buChar char="•"/>
            </a:pPr>
            <a:r>
              <a:rPr lang="en" sz="2000" dirty="0">
                <a:latin typeface="Calibri" panose="020F0502020204030204" pitchFamily="34" charset="0"/>
                <a:cs typeface="Calibri" panose="020F0502020204030204" pitchFamily="34" charset="0"/>
              </a:rPr>
              <a:t>The likelihood of students succeeding at the transfer level can be increased by offering some type of support (tutoring, SI, corequisite course)</a:t>
            </a:r>
            <a:endParaRPr sz="2000" dirty="0">
              <a:latin typeface="Calibri" panose="020F0502020204030204" pitchFamily="34" charset="0"/>
              <a:cs typeface="Calibri" panose="020F0502020204030204" pitchFamily="34" charset="0"/>
            </a:endParaRPr>
          </a:p>
          <a:p>
            <a:pPr marL="457200" lvl="0" indent="-355600" rtl="0">
              <a:spcBef>
                <a:spcPts val="0"/>
              </a:spcBef>
              <a:spcAft>
                <a:spcPts val="0"/>
              </a:spcAft>
              <a:buSzPts val="2000"/>
              <a:buFont typeface="Arial" panose="020B0604020202020204" pitchFamily="34" charset="0"/>
              <a:buChar char="•"/>
            </a:pPr>
            <a:r>
              <a:rPr lang="en" sz="2000" dirty="0">
                <a:latin typeface="Calibri" panose="020F0502020204030204" pitchFamily="34" charset="0"/>
                <a:cs typeface="Calibri" panose="020F0502020204030204" pitchFamily="34" charset="0"/>
              </a:rPr>
              <a:t>AB 705 specifically permits colleges to implement corequisite models</a:t>
            </a:r>
            <a:endParaRPr sz="2000" dirty="0">
              <a:latin typeface="Calibri" panose="020F0502020204030204" pitchFamily="34" charset="0"/>
              <a:cs typeface="Calibri" panose="020F0502020204030204" pitchFamily="34" charset="0"/>
            </a:endParaRPr>
          </a:p>
          <a:p>
            <a:pPr marL="914400" lvl="1" indent="-34290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A community college district or college may require students to enroll in additional concurrent support, including additional language support for ESL students, during the same semester that they take a transfer-level English or mathematics course, but only if it is determined that the support will increase their likelihood of passing the transfer-level English or mathematics course. </a:t>
            </a:r>
            <a:br>
              <a:rPr lang="en" sz="1800" dirty="0"/>
            </a:br>
            <a:endParaRP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CD26-C2A0-F14E-81D0-67C0637A1AB4}"/>
              </a:ext>
            </a:extLst>
          </p:cNvPr>
          <p:cNvSpPr>
            <a:spLocks noGrp="1"/>
          </p:cNvSpPr>
          <p:nvPr>
            <p:ph type="title"/>
          </p:nvPr>
        </p:nvSpPr>
        <p:spPr/>
        <p:txBody>
          <a:bodyPr/>
          <a:lstStyle/>
          <a:p>
            <a:r>
              <a:rPr lang="en" b="1" dirty="0">
                <a:solidFill>
                  <a:srgbClr val="0070C0"/>
                </a:solidFill>
                <a:latin typeface="Calibri" panose="020F0502020204030204" pitchFamily="34" charset="0"/>
                <a:cs typeface="Calibri" panose="020F0502020204030204" pitchFamily="34" charset="0"/>
              </a:rPr>
              <a:t>Considerations for Noncredit Corequisites</a:t>
            </a:r>
            <a:endParaRPr lang="en-US" dirty="0"/>
          </a:p>
        </p:txBody>
      </p:sp>
      <p:sp>
        <p:nvSpPr>
          <p:cNvPr id="3" name="Content Placeholder 2">
            <a:extLst>
              <a:ext uri="{FF2B5EF4-FFF2-40B4-BE49-F238E27FC236}">
                <a16:creationId xmlns:a16="http://schemas.microsoft.com/office/drawing/2014/main" id="{BB95FC5C-FA21-2646-A2BA-0D6AF4F2CE7B}"/>
              </a:ext>
            </a:extLst>
          </p:cNvPr>
          <p:cNvSpPr>
            <a:spLocks noGrp="1"/>
          </p:cNvSpPr>
          <p:nvPr>
            <p:ph idx="1"/>
          </p:nvPr>
        </p:nvSpPr>
        <p:spPr/>
        <p:txBody>
          <a:bodyPr>
            <a:normAutofit lnSpcReduction="10000"/>
          </a:bodyPr>
          <a:lstStyle/>
          <a:p>
            <a:r>
              <a:rPr lang="en-US" sz="2000" dirty="0">
                <a:latin typeface="Calibri" panose="020F0502020204030204" pitchFamily="34" charset="0"/>
                <a:cs typeface="Calibri" panose="020F0502020204030204" pitchFamily="34" charset="0"/>
              </a:rPr>
              <a:t>Many colleges exploring the creation of corequisites are looking at two different scheduling models.</a:t>
            </a:r>
          </a:p>
          <a:p>
            <a:pPr lvl="1"/>
            <a:r>
              <a:rPr lang="en-US" sz="2000" dirty="0">
                <a:latin typeface="Calibri" panose="020F0502020204030204" pitchFamily="34" charset="0"/>
                <a:cs typeface="Calibri" panose="020F0502020204030204" pitchFamily="34" charset="0"/>
              </a:rPr>
              <a:t>Paired Scheduling – Students in the corequisite course would have the same instructor as for their lecture. If a noncredit instructor meets minimum qualifications for credit, they would be able to teach both sections. Otherwise, a credit instructor would be needed for the two sections.</a:t>
            </a:r>
          </a:p>
          <a:p>
            <a:pPr lvl="1"/>
            <a:r>
              <a:rPr lang="en-US" sz="2000" dirty="0">
                <a:latin typeface="Calibri" panose="020F0502020204030204" pitchFamily="34" charset="0"/>
                <a:cs typeface="Calibri" panose="020F0502020204030204" pitchFamily="34" charset="0"/>
              </a:rPr>
              <a:t>Unpaired Scheduling – Students in the corequisite will be with students from other lecture sections and usually have different instructors for the lecture and the support course. A noncredit instructor would be able to be the instructor for the corequisite whether they meet the credit or noncredit minimum qualifications.</a:t>
            </a:r>
          </a:p>
        </p:txBody>
      </p:sp>
    </p:spTree>
    <p:extLst>
      <p:ext uri="{BB962C8B-B14F-4D97-AF65-F5344CB8AC3E}">
        <p14:creationId xmlns:p14="http://schemas.microsoft.com/office/powerpoint/2010/main" val="97286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CD26-C2A0-F14E-81D0-67C0637A1AB4}"/>
              </a:ext>
            </a:extLst>
          </p:cNvPr>
          <p:cNvSpPr>
            <a:spLocks noGrp="1"/>
          </p:cNvSpPr>
          <p:nvPr>
            <p:ph type="title"/>
          </p:nvPr>
        </p:nvSpPr>
        <p:spPr/>
        <p:txBody>
          <a:bodyPr/>
          <a:lstStyle/>
          <a:p>
            <a:r>
              <a:rPr lang="en" b="1" dirty="0">
                <a:solidFill>
                  <a:srgbClr val="0070C0"/>
                </a:solidFill>
                <a:latin typeface="Calibri" panose="020F0502020204030204" pitchFamily="34" charset="0"/>
                <a:cs typeface="Calibri" panose="020F0502020204030204" pitchFamily="34" charset="0"/>
              </a:rPr>
              <a:t>Advantages Noncredit Corequisites</a:t>
            </a:r>
            <a:endParaRPr lang="en-US" dirty="0"/>
          </a:p>
        </p:txBody>
      </p:sp>
      <p:sp>
        <p:nvSpPr>
          <p:cNvPr id="3" name="Content Placeholder 2">
            <a:extLst>
              <a:ext uri="{FF2B5EF4-FFF2-40B4-BE49-F238E27FC236}">
                <a16:creationId xmlns:a16="http://schemas.microsoft.com/office/drawing/2014/main" id="{BB95FC5C-FA21-2646-A2BA-0D6AF4F2CE7B}"/>
              </a:ext>
            </a:extLst>
          </p:cNvPr>
          <p:cNvSpPr>
            <a:spLocks noGrp="1"/>
          </p:cNvSpPr>
          <p:nvPr>
            <p:ph idx="1"/>
          </p:nvPr>
        </p:nvSpPr>
        <p:spPr/>
        <p:txBody>
          <a:bodyPr>
            <a:normAutofit/>
          </a:bodyPr>
          <a:lstStyle/>
          <a:p>
            <a:r>
              <a:rPr lang="en-US" sz="2000" dirty="0">
                <a:latin typeface="Calibri" panose="020F0502020204030204" pitchFamily="34" charset="0"/>
                <a:cs typeface="Calibri" panose="020F0502020204030204" pitchFamily="34" charset="0"/>
              </a:rPr>
              <a:t>There are advantages for the student that should be considered when considering the development of noncredit support courses.</a:t>
            </a:r>
          </a:p>
          <a:p>
            <a:pPr lvl="1"/>
            <a:r>
              <a:rPr lang="en-US" sz="1700" dirty="0">
                <a:latin typeface="Calibri" panose="020F0502020204030204" pitchFamily="34" charset="0"/>
                <a:cs typeface="Calibri" panose="020F0502020204030204" pitchFamily="34" charset="0"/>
              </a:rPr>
              <a:t>Students will not have to pay any additional enrollment fees.</a:t>
            </a:r>
          </a:p>
          <a:p>
            <a:pPr lvl="1"/>
            <a:r>
              <a:rPr lang="en-US" sz="1700" dirty="0">
                <a:latin typeface="Calibri" panose="020F0502020204030204" pitchFamily="34" charset="0"/>
                <a:cs typeface="Calibri" panose="020F0502020204030204" pitchFamily="34" charset="0"/>
              </a:rPr>
              <a:t>Students will be able to repeat the support course if they do not successfully complete the parent course.</a:t>
            </a:r>
          </a:p>
          <a:p>
            <a:pPr lvl="1"/>
            <a:r>
              <a:rPr lang="en-US" sz="1700" dirty="0">
                <a:latin typeface="Calibri" panose="020F0502020204030204" pitchFamily="34" charset="0"/>
                <a:cs typeface="Calibri" panose="020F0502020204030204" pitchFamily="34" charset="0"/>
              </a:rPr>
              <a:t>Students would be able to add the support course throughout the term if it is offered as open entry/open exist.</a:t>
            </a:r>
          </a:p>
        </p:txBody>
      </p:sp>
    </p:spTree>
    <p:extLst>
      <p:ext uri="{BB962C8B-B14F-4D97-AF65-F5344CB8AC3E}">
        <p14:creationId xmlns:p14="http://schemas.microsoft.com/office/powerpoint/2010/main" val="2102126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CD26-C2A0-F14E-81D0-67C0637A1AB4}"/>
              </a:ext>
            </a:extLst>
          </p:cNvPr>
          <p:cNvSpPr>
            <a:spLocks noGrp="1"/>
          </p:cNvSpPr>
          <p:nvPr>
            <p:ph type="title"/>
          </p:nvPr>
        </p:nvSpPr>
        <p:spPr/>
        <p:txBody>
          <a:bodyPr/>
          <a:lstStyle/>
          <a:p>
            <a:r>
              <a:rPr lang="en" b="1" dirty="0">
                <a:solidFill>
                  <a:srgbClr val="0070C0"/>
                </a:solidFill>
                <a:latin typeface="Calibri" panose="020F0502020204030204" pitchFamily="34" charset="0"/>
                <a:cs typeface="Calibri" panose="020F0502020204030204" pitchFamily="34" charset="0"/>
              </a:rPr>
              <a:t>Cautions for Noncredit Corequisites</a:t>
            </a:r>
            <a:endParaRPr lang="en-US" dirty="0"/>
          </a:p>
        </p:txBody>
      </p:sp>
      <p:sp>
        <p:nvSpPr>
          <p:cNvPr id="3" name="Content Placeholder 2">
            <a:extLst>
              <a:ext uri="{FF2B5EF4-FFF2-40B4-BE49-F238E27FC236}">
                <a16:creationId xmlns:a16="http://schemas.microsoft.com/office/drawing/2014/main" id="{BB95FC5C-FA21-2646-A2BA-0D6AF4F2CE7B}"/>
              </a:ext>
            </a:extLst>
          </p:cNvPr>
          <p:cNvSpPr>
            <a:spLocks noGrp="1"/>
          </p:cNvSpPr>
          <p:nvPr>
            <p:ph idx="1"/>
          </p:nvPr>
        </p:nvSpPr>
        <p:spPr/>
        <p:txBody>
          <a:bodyPr>
            <a:normAutofit/>
          </a:bodyPr>
          <a:lstStyle/>
          <a:p>
            <a:r>
              <a:rPr lang="en-US" sz="2000" dirty="0">
                <a:latin typeface="Calibri" panose="020F0502020204030204" pitchFamily="34" charset="0"/>
                <a:cs typeface="Calibri" panose="020F0502020204030204" pitchFamily="34" charset="0"/>
              </a:rPr>
              <a:t>The flexibility in scheduling, lack of student fees, and the ability to repeat make noncredit support courses very attractive to colleges.</a:t>
            </a:r>
          </a:p>
          <a:p>
            <a:r>
              <a:rPr lang="en-US" sz="2000" dirty="0">
                <a:latin typeface="Calibri" panose="020F0502020204030204" pitchFamily="34" charset="0"/>
                <a:cs typeface="Calibri" panose="020F0502020204030204" pitchFamily="34" charset="0"/>
              </a:rPr>
              <a:t>Creating a credit course and designating it as a noncredit course doesn’t make it a noncredit course. </a:t>
            </a:r>
          </a:p>
          <a:p>
            <a:r>
              <a:rPr lang="en-US" sz="2000" dirty="0">
                <a:latin typeface="Calibri" panose="020F0502020204030204" pitchFamily="34" charset="0"/>
                <a:cs typeface="Calibri" panose="020F0502020204030204" pitchFamily="34" charset="0"/>
              </a:rPr>
              <a:t>Noncredit practitioners know that there are differences between teaching noncredit and credit and those lines may be blurred with these types of courses.</a:t>
            </a:r>
          </a:p>
          <a:p>
            <a:r>
              <a:rPr lang="en-US" sz="2000" dirty="0">
                <a:latin typeface="Calibri" panose="020F0502020204030204" pitchFamily="34" charset="0"/>
                <a:cs typeface="Calibri" panose="020F0502020204030204" pitchFamily="34" charset="0"/>
              </a:rPr>
              <a:t>Noncredit has the ability to support the needs of credit students, but noncredit should not fundamentally change to meet the needs of credit because not all noncredit students have a goal of moving into the credit program.</a:t>
            </a:r>
          </a:p>
        </p:txBody>
      </p:sp>
    </p:spTree>
    <p:extLst>
      <p:ext uri="{BB962C8B-B14F-4D97-AF65-F5344CB8AC3E}">
        <p14:creationId xmlns:p14="http://schemas.microsoft.com/office/powerpoint/2010/main" val="3788682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latin typeface="Calibri" panose="020F0502020204030204" pitchFamily="34" charset="0"/>
                <a:cs typeface="Calibri" panose="020F0502020204030204" pitchFamily="34" charset="0"/>
              </a:rPr>
              <a:t>Conversations around Adding Noncredit Requisites to Credit</a:t>
            </a:r>
            <a:endParaRPr sz="2400" b="1" dirty="0">
              <a:solidFill>
                <a:srgbClr val="0070C0"/>
              </a:solidFill>
              <a:latin typeface="Calibri" panose="020F0502020204030204" pitchFamily="34" charset="0"/>
              <a:cs typeface="Calibri" panose="020F0502020204030204" pitchFamily="34" charset="0"/>
            </a:endParaRPr>
          </a:p>
        </p:txBody>
      </p:sp>
      <p:sp>
        <p:nvSpPr>
          <p:cNvPr id="224" name="Shape 224"/>
          <p:cNvSpPr txBox="1">
            <a:spLocks noGrp="1"/>
          </p:cNvSpPr>
          <p:nvPr>
            <p:ph type="body" idx="1"/>
          </p:nvPr>
        </p:nvSpPr>
        <p:spPr>
          <a:xfrm>
            <a:off x="311700" y="1178638"/>
            <a:ext cx="8520600" cy="3390300"/>
          </a:xfrm>
          <a:prstGeom prst="rect">
            <a:avLst/>
          </a:prstGeom>
        </p:spPr>
        <p:txBody>
          <a:bodyPr spcFirstLastPara="1" wrap="square" lIns="91425" tIns="91425" rIns="91425" bIns="91425" anchor="t" anchorCtr="0">
            <a:noAutofit/>
          </a:bodyPr>
          <a:lstStyle/>
          <a:p>
            <a:pPr lvl="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Building registration infrastructure</a:t>
            </a:r>
            <a:endParaRPr sz="2000" dirty="0">
              <a:latin typeface="Calibri" panose="020F0502020204030204" pitchFamily="34" charset="0"/>
              <a:cs typeface="Calibri" panose="020F0502020204030204" pitchFamily="34" charset="0"/>
            </a:endParaRPr>
          </a:p>
          <a:p>
            <a:pPr lvl="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Tracking completion of requisites </a:t>
            </a:r>
            <a:endParaRPr sz="2000" dirty="0">
              <a:latin typeface="Calibri" panose="020F0502020204030204" pitchFamily="34" charset="0"/>
              <a:cs typeface="Calibri" panose="020F0502020204030204" pitchFamily="34" charset="0"/>
            </a:endParaRPr>
          </a:p>
          <a:p>
            <a:pPr lvl="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"Ownership” of noncredit curriculum that aligns with credit </a:t>
            </a:r>
            <a:endParaRPr sz="2000" dirty="0">
              <a:latin typeface="Calibri" panose="020F0502020204030204" pitchFamily="34" charset="0"/>
              <a:cs typeface="Calibri" panose="020F0502020204030204" pitchFamily="34" charset="0"/>
            </a:endParaRPr>
          </a:p>
          <a:p>
            <a:pPr lvl="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Content review processes</a:t>
            </a:r>
            <a:endParaRPr sz="2000" dirty="0">
              <a:latin typeface="Calibri" panose="020F0502020204030204" pitchFamily="34" charset="0"/>
              <a:cs typeface="Calibri" panose="020F0502020204030204" pitchFamily="34" charset="0"/>
            </a:endParaRPr>
          </a:p>
          <a:p>
            <a:pPr lvl="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Establishing grading policies in noncredit (Title 5 § 55021. Grading Policies)</a:t>
            </a:r>
            <a:endParaRPr sz="2000" dirty="0">
              <a:latin typeface="Calibri" panose="020F0502020204030204" pitchFamily="34" charset="0"/>
              <a:cs typeface="Calibri" panose="020F0502020204030204" pitchFamily="34" charset="0"/>
            </a:endParaRPr>
          </a:p>
          <a:p>
            <a:pPr lvl="0" rtl="0">
              <a:spcBef>
                <a:spcPts val="0"/>
              </a:spcBef>
              <a:spcAft>
                <a:spcPts val="0"/>
              </a:spcAft>
              <a:buSzPts val="1800"/>
              <a:buFont typeface="Arial" panose="020B0604020202020204" pitchFamily="34" charset="0"/>
              <a:buChar char="•"/>
            </a:pPr>
            <a:r>
              <a:rPr lang="en" sz="2000" dirty="0">
                <a:latin typeface="Calibri" panose="020F0502020204030204" pitchFamily="34" charset="0"/>
                <a:cs typeface="Calibri" panose="020F0502020204030204" pitchFamily="34" charset="0"/>
              </a:rPr>
              <a:t>What about noncredit and financial aid? </a:t>
            </a:r>
            <a:endParaRPr sz="2000" dirty="0">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solidFill>
                  <a:srgbClr val="0070C0"/>
                </a:solidFill>
                <a:latin typeface="Calibri" panose="020F0502020204030204" pitchFamily="34" charset="0"/>
                <a:cs typeface="Calibri" panose="020F0502020204030204" pitchFamily="34" charset="0"/>
              </a:rPr>
              <a:t>Where to Begin?</a:t>
            </a:r>
            <a:endParaRPr b="1" dirty="0">
              <a:solidFill>
                <a:srgbClr val="0070C0"/>
              </a:solidFill>
              <a:latin typeface="Calibri" panose="020F0502020204030204" pitchFamily="34" charset="0"/>
              <a:cs typeface="Calibri" panose="020F0502020204030204" pitchFamily="34" charset="0"/>
            </a:endParaRPr>
          </a:p>
        </p:txBody>
      </p:sp>
      <p:sp>
        <p:nvSpPr>
          <p:cNvPr id="232" name="Shape 232"/>
          <p:cNvSpPr txBox="1">
            <a:spLocks noGrp="1"/>
          </p:cNvSpPr>
          <p:nvPr>
            <p:ph type="body" idx="1"/>
          </p:nvPr>
        </p:nvSpPr>
        <p:spPr>
          <a:prstGeom prst="rect">
            <a:avLst/>
          </a:prstGeom>
        </p:spPr>
        <p:txBody>
          <a:bodyPr spcFirstLastPara="1" wrap="square" lIns="91425" tIns="91425" rIns="91425" bIns="91425" anchor="t" anchorCtr="0">
            <a:noAutofit/>
          </a:bodyPr>
          <a:lstStyle/>
          <a:p>
            <a:pPr lvl="0" rtl="0">
              <a:spcBef>
                <a:spcPts val="0"/>
              </a:spcBef>
              <a:spcAft>
                <a:spcPts val="0"/>
              </a:spcAft>
              <a:buSzPts val="1800"/>
              <a:buFont typeface="Arial" panose="020B0604020202020204" pitchFamily="34" charset="0"/>
              <a:buChar char="•"/>
            </a:pPr>
            <a:r>
              <a:rPr lang="en" sz="2400" dirty="0">
                <a:latin typeface="Calibri" panose="020F0502020204030204" pitchFamily="34" charset="0"/>
                <a:cs typeface="Calibri" panose="020F0502020204030204" pitchFamily="34" charset="0"/>
              </a:rPr>
              <a:t>Given the multiple regulations on prerequisites, open enrollment, and limitations on enrollment, examine your board policy and administrative procedure</a:t>
            </a:r>
            <a:endParaRPr sz="2400" dirty="0">
              <a:latin typeface="Calibri" panose="020F0502020204030204" pitchFamily="34" charset="0"/>
              <a:cs typeface="Calibri" panose="020F0502020204030204" pitchFamily="34" charset="0"/>
            </a:endParaRPr>
          </a:p>
          <a:p>
            <a:pPr lvl="0" rtl="0">
              <a:spcBef>
                <a:spcPts val="0"/>
              </a:spcBef>
              <a:spcAft>
                <a:spcPts val="0"/>
              </a:spcAft>
              <a:buSzPts val="1800"/>
              <a:buFont typeface="Arial" panose="020B0604020202020204" pitchFamily="34" charset="0"/>
              <a:buChar char="•"/>
            </a:pPr>
            <a:r>
              <a:rPr lang="en" sz="2400" dirty="0">
                <a:latin typeface="Calibri" panose="020F0502020204030204" pitchFamily="34" charset="0"/>
                <a:cs typeface="Calibri" panose="020F0502020204030204" pitchFamily="34" charset="0"/>
              </a:rPr>
              <a:t>Discuss IT and record-keeping issues</a:t>
            </a:r>
            <a:endParaRPr sz="2400" dirty="0">
              <a:latin typeface="Calibri" panose="020F0502020204030204" pitchFamily="34" charset="0"/>
              <a:cs typeface="Calibri" panose="020F0502020204030204" pitchFamily="34" charset="0"/>
            </a:endParaRPr>
          </a:p>
          <a:p>
            <a:pPr lvl="0">
              <a:spcBef>
                <a:spcPts val="0"/>
              </a:spcBef>
              <a:spcAft>
                <a:spcPts val="0"/>
              </a:spcAft>
              <a:buSzPts val="1800"/>
              <a:buFont typeface="Arial" panose="020B0604020202020204" pitchFamily="34" charset="0"/>
              <a:buChar char="•"/>
            </a:pPr>
            <a:r>
              <a:rPr lang="en" sz="2400" dirty="0">
                <a:latin typeface="Calibri" panose="020F0502020204030204" pitchFamily="34" charset="0"/>
                <a:cs typeface="Calibri" panose="020F0502020204030204" pitchFamily="34" charset="0"/>
              </a:rPr>
              <a:t>Orient credit faculty around noncredit course standards and begin discussions to align curriculum</a:t>
            </a:r>
            <a:endParaRPr sz="2400" dirty="0">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95E2-B8AC-7C4F-A0C0-ED83A1314A7E}"/>
              </a:ext>
            </a:extLst>
          </p:cNvPr>
          <p:cNvSpPr>
            <a:spLocks noGrp="1"/>
          </p:cNvSpPr>
          <p:nvPr>
            <p:ph type="title"/>
          </p:nvPr>
        </p:nvSpPr>
        <p:spPr/>
        <p:txBody>
          <a:bodyPr/>
          <a:lstStyle/>
          <a:p>
            <a:r>
              <a:rPr lang="en-US" cap="none" dirty="0"/>
              <a:t>Resources</a:t>
            </a:r>
          </a:p>
        </p:txBody>
      </p:sp>
      <p:sp>
        <p:nvSpPr>
          <p:cNvPr id="3" name="Text Placeholder 2">
            <a:extLst>
              <a:ext uri="{FF2B5EF4-FFF2-40B4-BE49-F238E27FC236}">
                <a16:creationId xmlns:a16="http://schemas.microsoft.com/office/drawing/2014/main" id="{8FF24024-1021-A345-AD79-E436A5F53C3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8447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solidFill>
                  <a:srgbClr val="0070C0"/>
                </a:solidFill>
                <a:latin typeface="Calibri" panose="020F0502020204030204" pitchFamily="34" charset="0"/>
                <a:cs typeface="Calibri" panose="020F0502020204030204" pitchFamily="34" charset="0"/>
              </a:rPr>
              <a:t>Overview</a:t>
            </a:r>
            <a:endParaRPr b="1" dirty="0">
              <a:solidFill>
                <a:srgbClr val="0070C0"/>
              </a:solidFill>
              <a:latin typeface="Calibri" panose="020F0502020204030204" pitchFamily="34" charset="0"/>
              <a:cs typeface="Calibri" panose="020F0502020204030204" pitchFamily="34" charset="0"/>
            </a:endParaRPr>
          </a:p>
        </p:txBody>
      </p:sp>
      <p:sp>
        <p:nvSpPr>
          <p:cNvPr id="116" name="Shape 116"/>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55600">
              <a:spcBef>
                <a:spcPts val="0"/>
              </a:spcBef>
              <a:spcAft>
                <a:spcPts val="0"/>
              </a:spcAft>
              <a:buSzPts val="2000"/>
              <a:buFont typeface="Arial" panose="020B0604020202020204" pitchFamily="34" charset="0"/>
              <a:buChar char="•"/>
            </a:pPr>
            <a:r>
              <a:rPr lang="en-US" sz="2800" dirty="0">
                <a:latin typeface="Calibri" panose="020F0502020204030204" pitchFamily="34" charset="0"/>
                <a:cs typeface="Calibri" panose="020F0502020204030204" pitchFamily="34" charset="0"/>
              </a:rPr>
              <a:t>Title 5 Regulations and Regulatory Changes</a:t>
            </a:r>
          </a:p>
          <a:p>
            <a:pPr marL="457200" lvl="0" indent="-355600">
              <a:spcBef>
                <a:spcPts val="0"/>
              </a:spcBef>
              <a:spcAft>
                <a:spcPts val="0"/>
              </a:spcAft>
              <a:buSzPts val="2000"/>
              <a:buFont typeface="Arial" panose="020B0604020202020204" pitchFamily="34" charset="0"/>
              <a:buChar char="•"/>
            </a:pPr>
            <a:r>
              <a:rPr lang="en-US" sz="2800" dirty="0">
                <a:latin typeface="Calibri" panose="020F0502020204030204" pitchFamily="34" charset="0"/>
                <a:cs typeface="Calibri" panose="020F0502020204030204" pitchFamily="34" charset="0"/>
              </a:rPr>
              <a:t>Noncredit Prerequisites for Noncredit Courses</a:t>
            </a:r>
          </a:p>
          <a:p>
            <a:pPr marL="457200" lvl="0" indent="-355600">
              <a:spcBef>
                <a:spcPts val="0"/>
              </a:spcBef>
              <a:spcAft>
                <a:spcPts val="0"/>
              </a:spcAft>
              <a:buSzPts val="2000"/>
              <a:buFont typeface="Arial" panose="020B0604020202020204" pitchFamily="34" charset="0"/>
              <a:buChar char="•"/>
            </a:pPr>
            <a:r>
              <a:rPr lang="en-US" sz="2800" dirty="0">
                <a:latin typeface="Calibri" panose="020F0502020204030204" pitchFamily="34" charset="0"/>
                <a:cs typeface="Calibri" panose="020F0502020204030204" pitchFamily="34" charset="0"/>
              </a:rPr>
              <a:t>Noncredit Prerequisite and Corequisites for Credit Courses</a:t>
            </a:r>
          </a:p>
          <a:p>
            <a:pPr marL="457200" lvl="0" indent="-355600">
              <a:spcBef>
                <a:spcPts val="0"/>
              </a:spcBef>
              <a:spcAft>
                <a:spcPts val="0"/>
              </a:spcAft>
              <a:buSzPts val="2000"/>
              <a:buChar char="●"/>
            </a:pPr>
            <a:endParaRP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Resources</a:t>
            </a:r>
            <a:endParaRPr dirty="0"/>
          </a:p>
        </p:txBody>
      </p:sp>
      <p:sp>
        <p:nvSpPr>
          <p:cNvPr id="231" name="Shape 23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fontAlgn="base">
              <a:lnSpc>
                <a:spcPct val="100000"/>
              </a:lnSpc>
              <a:spcAft>
                <a:spcPct val="0"/>
              </a:spcAft>
              <a:buClrTx/>
              <a:buSzTx/>
              <a:buFont typeface="Arial" panose="020B0604020202020204" pitchFamily="34" charset="0"/>
              <a:buChar char="•"/>
            </a:pPr>
            <a:r>
              <a:rPr lang="en-US" altLang="en-US" sz="25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ASCCC Website - </a:t>
            </a: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hlinkClick r:id="rId3"/>
              </a:rPr>
              <a:t>http://asccc.org</a:t>
            </a:r>
            <a:endPar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endParaRPr>
          </a:p>
          <a:p>
            <a:pPr marL="457200" lvl="2" indent="0" fontAlgn="base">
              <a:lnSpc>
                <a:spcPct val="100000"/>
              </a:lnSpc>
              <a:spcBef>
                <a:spcPts val="0"/>
              </a:spcBef>
              <a:spcAft>
                <a:spcPct val="0"/>
              </a:spcAft>
              <a:buClrTx/>
              <a:buSzTx/>
              <a:buFont typeface="Arial" panose="020B0604020202020204" pitchFamily="34" charset="0"/>
              <a:buChar char="•"/>
            </a:pPr>
            <a:r>
              <a:rPr lang="en-US" altLang="en-US" sz="20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Contact the ASCCC </a:t>
            </a:r>
            <a:r>
              <a:rPr lang="mr-IN" altLang="en-US" sz="2000" kern="1200" dirty="0">
                <a:solidFill>
                  <a:prstClr val="black"/>
                </a:solidFill>
                <a:latin typeface="Times New Roman" panose="02020603050405020304" pitchFamily="18" charset="0"/>
                <a:ea typeface="MS PGothic" panose="020B0600070205080204" pitchFamily="34" charset="-128"/>
                <a:cs typeface="Mangal" panose="02040503050203030202" pitchFamily="18" charset="0"/>
              </a:rPr>
              <a:t>–</a:t>
            </a:r>
            <a:r>
              <a:rPr lang="en-US" altLang="en-US" sz="20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 </a:t>
            </a:r>
            <a:r>
              <a:rPr lang="en-US" altLang="en-US" sz="20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hlinkClick r:id="rId4"/>
              </a:rPr>
              <a:t>info@asccc.org</a:t>
            </a:r>
            <a:endParaRPr lang="en-US" altLang="en-US" sz="20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endParaRPr>
          </a:p>
          <a:p>
            <a:pPr marL="0" lvl="0" indent="0" fontAlgn="base">
              <a:lnSpc>
                <a:spcPct val="100000"/>
              </a:lnSpc>
              <a:spcAft>
                <a:spcPct val="0"/>
              </a:spcAft>
              <a:buClrTx/>
              <a:buSzTx/>
              <a:buFont typeface="Arial" panose="020B0604020202020204" pitchFamily="34" charset="0"/>
              <a:buChar char="•"/>
            </a:pP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ASCCC Publications - </a:t>
            </a: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hlinkClick r:id="rId5"/>
              </a:rPr>
              <a:t>http://asccc.org/publications</a:t>
            </a:r>
            <a:endPar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endParaRPr>
          </a:p>
          <a:p>
            <a:pPr marL="0" lvl="0" indent="0" fontAlgn="base">
              <a:lnSpc>
                <a:spcPct val="100000"/>
              </a:lnSpc>
              <a:spcAft>
                <a:spcPct val="0"/>
              </a:spcAft>
              <a:buClrTx/>
              <a:buSzTx/>
              <a:buFont typeface="Arial" panose="020B0604020202020204" pitchFamily="34" charset="0"/>
              <a:buChar char="•"/>
            </a:pP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ASCCC Events - </a:t>
            </a: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hlinkClick r:id="rId6"/>
              </a:rPr>
              <a:t>http://asccc.org/calendar/list/events</a:t>
            </a:r>
            <a:endPar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endParaRPr>
          </a:p>
          <a:p>
            <a:pPr marL="0" lvl="0" indent="0" fontAlgn="base">
              <a:lnSpc>
                <a:spcPct val="100000"/>
              </a:lnSpc>
              <a:spcAft>
                <a:spcPct val="0"/>
              </a:spcAft>
              <a:buClrTx/>
              <a:buSzTx/>
              <a:buFont typeface="Arial" panose="020B0604020202020204" pitchFamily="34" charset="0"/>
              <a:buChar char="•"/>
            </a:pP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ASCCC Services - </a:t>
            </a:r>
            <a:r>
              <a:rPr lang="en-US" altLang="en-US" sz="22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hlinkClick r:id="rId7"/>
              </a:rPr>
              <a:t>http://asccc.org/services#</a:t>
            </a:r>
            <a:endPar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endParaRPr>
          </a:p>
          <a:p>
            <a:pPr marL="0" lvl="0" indent="0" fontAlgn="base">
              <a:lnSpc>
                <a:spcPct val="100000"/>
              </a:lnSpc>
              <a:spcAft>
                <a:spcPct val="0"/>
              </a:spcAft>
              <a:buClrTx/>
              <a:buSzTx/>
              <a:buFont typeface="Arial" panose="020B0604020202020204" pitchFamily="34" charset="0"/>
              <a:buChar char="•"/>
            </a:pP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rPr>
              <a:t>Disciplines List and MQs - </a:t>
            </a:r>
            <a:r>
              <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hlinkClick r:id="rId8"/>
              </a:rPr>
              <a:t>http://asccc.org/disciplines-list</a:t>
            </a:r>
            <a:endParaRPr lang="en-US" altLang="en-US" sz="2300" kern="1200" dirty="0">
              <a:solidFill>
                <a:prstClr val="black"/>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233" name="Shape 233"/>
          <p:cNvSpPr txBox="1"/>
          <p:nvPr/>
        </p:nvSpPr>
        <p:spPr>
          <a:xfrm>
            <a:off x="9050" y="4700550"/>
            <a:ext cx="9144000" cy="44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t>2018 ASCCC Career and Noncredit Education Leadership Institute</a:t>
            </a:r>
            <a:br>
              <a:rPr lang="en" sz="1000"/>
            </a:br>
            <a:r>
              <a:rPr lang="en" sz="1000"/>
              <a:t>Westin South Coast Plaza</a:t>
            </a:r>
            <a:endParaRPr sz="1000"/>
          </a:p>
        </p:txBody>
      </p:sp>
    </p:spTree>
    <p:extLst>
      <p:ext uri="{BB962C8B-B14F-4D97-AF65-F5344CB8AC3E}">
        <p14:creationId xmlns:p14="http://schemas.microsoft.com/office/powerpoint/2010/main" val="1760615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67D37-E8E4-0349-B364-4522ADF17ED6}"/>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id="{0C8D184F-C1E7-7D4F-918C-14AC9ADEF23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7258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4A7F-D0C4-3146-B1FF-B806B763FC17}"/>
              </a:ext>
            </a:extLst>
          </p:cNvPr>
          <p:cNvSpPr>
            <a:spLocks noGrp="1"/>
          </p:cNvSpPr>
          <p:nvPr>
            <p:ph type="title"/>
          </p:nvPr>
        </p:nvSpPr>
        <p:spPr/>
        <p:txBody>
          <a:bodyPr/>
          <a:lstStyle/>
          <a:p>
            <a:r>
              <a:rPr lang="en-US" cap="none" dirty="0"/>
              <a:t>Regulatory Changes</a:t>
            </a:r>
          </a:p>
        </p:txBody>
      </p:sp>
      <p:sp>
        <p:nvSpPr>
          <p:cNvPr id="3" name="Text Placeholder 2">
            <a:extLst>
              <a:ext uri="{FF2B5EF4-FFF2-40B4-BE49-F238E27FC236}">
                <a16:creationId xmlns:a16="http://schemas.microsoft.com/office/drawing/2014/main" id="{188559E1-7762-184F-86F8-AF10D7B4CC2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39920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latin typeface="Calibri" panose="020F0502020204030204" pitchFamily="34" charset="0"/>
                <a:cs typeface="Calibri" panose="020F0502020204030204" pitchFamily="34" charset="0"/>
              </a:rPr>
              <a:t>Title 5 §55002 (c) Standards and Criteria for Noncredit</a:t>
            </a:r>
            <a:endParaRPr sz="2400" b="1" dirty="0">
              <a:solidFill>
                <a:srgbClr val="0070C0"/>
              </a:solidFill>
              <a:latin typeface="Calibri" panose="020F0502020204030204" pitchFamily="34" charset="0"/>
              <a:cs typeface="Calibri" panose="020F0502020204030204" pitchFamily="34" charset="0"/>
            </a:endParaRPr>
          </a:p>
        </p:txBody>
      </p:sp>
      <p:sp>
        <p:nvSpPr>
          <p:cNvPr id="124" name="Shape 124"/>
          <p:cNvSpPr txBox="1">
            <a:spLocks noGrp="1"/>
          </p:cNvSpPr>
          <p:nvPr>
            <p:ph type="body" idx="1"/>
          </p:nvPr>
        </p:nvSpPr>
        <p:spPr>
          <a:xfrm>
            <a:off x="311700" y="962066"/>
            <a:ext cx="8520600" cy="3416400"/>
          </a:xfrm>
          <a:prstGeom prst="rect">
            <a:avLst/>
          </a:prstGeom>
        </p:spPr>
        <p:txBody>
          <a:bodyPr spcFirstLastPara="1" wrap="square" lIns="91425" tIns="91425" rIns="91425" bIns="91425" anchor="t" anchorCtr="0">
            <a:noAutofit/>
          </a:bodyPr>
          <a:lstStyle/>
          <a:p>
            <a:pPr marL="419100">
              <a:buSzPts val="2400"/>
              <a:buFont typeface="Arial" panose="020B0604020202020204" pitchFamily="34" charset="0"/>
              <a:buChar char="•"/>
            </a:pPr>
            <a:r>
              <a:rPr lang="en" dirty="0">
                <a:latin typeface="Calibri" panose="020F0502020204030204" pitchFamily="34" charset="0"/>
                <a:cs typeface="Calibri" panose="020F0502020204030204" pitchFamily="34" charset="0"/>
              </a:rPr>
              <a:t>A noncredit course is a course which, at a minimum is…</a:t>
            </a:r>
            <a:endParaRPr dirty="0">
              <a:latin typeface="Calibri" panose="020F0502020204030204" pitchFamily="34" charset="0"/>
              <a:cs typeface="Calibri" panose="020F0502020204030204" pitchFamily="34" charset="0"/>
            </a:endParaRPr>
          </a:p>
          <a:p>
            <a:pPr marL="857250" lvl="1" indent="-285750">
              <a:spcBef>
                <a:spcPts val="0"/>
              </a:spcBef>
              <a:buSzPts val="1800"/>
              <a:buFont typeface="Arial" panose="020B0604020202020204" pitchFamily="34" charset="0"/>
              <a:buChar char="•"/>
            </a:pPr>
            <a:r>
              <a:rPr lang="en" sz="1800" dirty="0">
                <a:latin typeface="Calibri" panose="020F0502020204030204" pitchFamily="34" charset="0"/>
                <a:cs typeface="Calibri" panose="020F0502020204030204" pitchFamily="34" charset="0"/>
              </a:rPr>
              <a:t>Recommended by the college and/or district curriculum committee</a:t>
            </a:r>
            <a:endParaRPr sz="1800" dirty="0">
              <a:latin typeface="Calibri" panose="020F0502020204030204" pitchFamily="34" charset="0"/>
              <a:cs typeface="Calibri" panose="020F0502020204030204" pitchFamily="34" charset="0"/>
            </a:endParaRPr>
          </a:p>
          <a:p>
            <a:pPr marL="857250" lvl="1" indent="-285750">
              <a:spcBef>
                <a:spcPts val="0"/>
              </a:spcBef>
              <a:buSzPts val="1800"/>
              <a:buFont typeface="Arial" panose="020B0604020202020204" pitchFamily="34" charset="0"/>
              <a:buChar char="•"/>
            </a:pPr>
            <a:r>
              <a:rPr lang="en" sz="1800" dirty="0">
                <a:latin typeface="Calibri" panose="020F0502020204030204" pitchFamily="34" charset="0"/>
                <a:cs typeface="Calibri" panose="020F0502020204030204" pitchFamily="34" charset="0"/>
              </a:rPr>
              <a:t>Approved by the district governing board as a course meeting the needs of enrolled students</a:t>
            </a:r>
            <a:endParaRPr sz="1800" dirty="0">
              <a:latin typeface="Calibri" panose="020F0502020204030204" pitchFamily="34" charset="0"/>
              <a:cs typeface="Calibri" panose="020F0502020204030204" pitchFamily="34" charset="0"/>
            </a:endParaRPr>
          </a:p>
          <a:p>
            <a:pPr marL="857250" lvl="1" indent="-285750">
              <a:spcBef>
                <a:spcPts val="0"/>
              </a:spcBef>
              <a:buSzPts val="1800"/>
              <a:buFont typeface="Arial" panose="020B0604020202020204" pitchFamily="34" charset="0"/>
              <a:buChar char="•"/>
            </a:pPr>
            <a:r>
              <a:rPr lang="en" sz="1800" dirty="0">
                <a:latin typeface="Calibri" panose="020F0502020204030204" pitchFamily="34" charset="0"/>
                <a:cs typeface="Calibri" panose="020F0502020204030204" pitchFamily="34" charset="0"/>
              </a:rPr>
              <a:t>For special populations - Immigrant Education, Parenting, Persons with Substantial Disabilities, Older Adults</a:t>
            </a:r>
            <a:endParaRPr sz="1800" dirty="0">
              <a:latin typeface="Calibri" panose="020F0502020204030204" pitchFamily="34" charset="0"/>
              <a:cs typeface="Calibri" panose="020F0502020204030204" pitchFamily="34" charset="0"/>
            </a:endParaRPr>
          </a:p>
          <a:p>
            <a:pPr marL="857250" lvl="1" indent="-285750">
              <a:spcBef>
                <a:spcPts val="0"/>
              </a:spcBef>
              <a:buSzPts val="1800"/>
              <a:buFont typeface="Arial" panose="020B0604020202020204" pitchFamily="34" charset="0"/>
              <a:buChar char="•"/>
            </a:pPr>
            <a:r>
              <a:rPr lang="en" sz="1800" dirty="0">
                <a:latin typeface="Calibri" panose="020F0502020204030204" pitchFamily="34" charset="0"/>
                <a:cs typeface="Calibri" panose="020F0502020204030204" pitchFamily="34" charset="0"/>
              </a:rPr>
              <a:t>Apportionment by positive attendance, not census.</a:t>
            </a:r>
            <a:endParaRPr sz="1800" dirty="0">
              <a:latin typeface="Calibri" panose="020F0502020204030204" pitchFamily="34" charset="0"/>
              <a:cs typeface="Calibri" panose="020F0502020204030204" pitchFamily="34" charset="0"/>
            </a:endParaRPr>
          </a:p>
          <a:p>
            <a:pPr marL="857250" lvl="1" indent="-285750">
              <a:spcBef>
                <a:spcPts val="0"/>
              </a:spcBef>
              <a:buSzPts val="1800"/>
              <a:buFont typeface="Arial" panose="020B0604020202020204" pitchFamily="34" charset="0"/>
              <a:buChar char="•"/>
            </a:pPr>
            <a:r>
              <a:rPr lang="en" sz="1800" dirty="0">
                <a:latin typeface="Calibri" panose="020F0502020204030204" pitchFamily="34" charset="0"/>
                <a:cs typeface="Calibri" panose="020F0502020204030204" pitchFamily="34" charset="0"/>
              </a:rPr>
              <a:t>Title 5 § 58130 - “No state aid or apportionment may be claimed on account of attendance of students in noncredit classes in dancing or recreational physical education”</a:t>
            </a:r>
          </a:p>
          <a:p>
            <a:pPr marL="857250" lvl="1" indent="-285750">
              <a:spcBef>
                <a:spcPts val="0"/>
              </a:spcBef>
              <a:buSzPts val="1800"/>
              <a:buFont typeface="Arial" panose="020B0604020202020204" pitchFamily="34" charset="0"/>
              <a:buChar char="•"/>
            </a:pPr>
            <a:r>
              <a:rPr lang="en-US" sz="1800" dirty="0">
                <a:solidFill>
                  <a:srgbClr val="FF0000"/>
                </a:solidFill>
                <a:latin typeface="Calibri" panose="020F0502020204030204" pitchFamily="34" charset="0"/>
                <a:cs typeface="Calibri" panose="020F0502020204030204" pitchFamily="34" charset="0"/>
              </a:rPr>
              <a:t>“Prerequisites and corequisites. When the college and/or district curriculum committee deems appropriate, a noncredit course may serve as a prerequisite or corequisite for a credit course as established, reviewed, and applied in accordance with this article.” </a:t>
            </a:r>
          </a:p>
          <a:p>
            <a:pPr marL="857250" lvl="1" indent="-285750">
              <a:spcBef>
                <a:spcPts val="0"/>
              </a:spcBef>
              <a:buSzPts val="1800"/>
              <a:buFont typeface="Arial" panose="020B0604020202020204" pitchFamily="34" charset="0"/>
              <a:buChar char="•"/>
            </a:pPr>
            <a:endParaRPr sz="1800" dirty="0">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latin typeface="Calibri" panose="020F0502020204030204" pitchFamily="34" charset="0"/>
                <a:cs typeface="Calibri" panose="020F0502020204030204" pitchFamily="34" charset="0"/>
              </a:rPr>
              <a:t>Title 5 §55003 Policies for Prerequisites, Corequisites and Advisories on Recommended Preparation</a:t>
            </a:r>
            <a:endParaRPr sz="2400" b="1" dirty="0">
              <a:solidFill>
                <a:srgbClr val="0070C0"/>
              </a:solidFill>
              <a:latin typeface="Calibri" panose="020F0502020204030204" pitchFamily="34" charset="0"/>
              <a:cs typeface="Calibri" panose="020F0502020204030204" pitchFamily="34" charset="0"/>
            </a:endParaRPr>
          </a:p>
        </p:txBody>
      </p:sp>
      <p:sp>
        <p:nvSpPr>
          <p:cNvPr id="140" name="Shape 140"/>
          <p:cNvSpPr txBox="1">
            <a:spLocks noGrp="1"/>
          </p:cNvSpPr>
          <p:nvPr>
            <p:ph type="body" idx="1"/>
          </p:nvPr>
        </p:nvSpPr>
        <p:spPr>
          <a:xfrm>
            <a:off x="311700" y="1350305"/>
            <a:ext cx="8520600" cy="3099300"/>
          </a:xfrm>
          <a:prstGeom prst="rect">
            <a:avLst/>
          </a:prstGeom>
        </p:spPr>
        <p:txBody>
          <a:bodyPr spcFirstLastPara="1" wrap="square" lIns="91425" tIns="91425" rIns="91425" bIns="91425" anchor="t" anchorCtr="0">
            <a:noAutofit/>
          </a:bodyPr>
          <a:lstStyle/>
          <a:p>
            <a:pPr marL="114300" lvl="0" indent="0" rtl="0">
              <a:spcBef>
                <a:spcPts val="0"/>
              </a:spcBef>
              <a:spcAft>
                <a:spcPts val="0"/>
              </a:spcAft>
              <a:buSzPts val="1800"/>
              <a:buNone/>
            </a:pPr>
            <a:r>
              <a:rPr lang="en" dirty="0"/>
              <a:t>§55003(d) Prerequisites or corequisites may be established only for any of the following purposes:</a:t>
            </a:r>
            <a:br>
              <a:rPr lang="en" dirty="0"/>
            </a:br>
            <a:r>
              <a:rPr lang="en" dirty="0"/>
              <a:t>(1) the prerequisite or corequisite is expressly required or expressly authorized by </a:t>
            </a:r>
            <a:r>
              <a:rPr lang="en" b="1" dirty="0"/>
              <a:t>statute or regulation</a:t>
            </a:r>
            <a:r>
              <a:rPr lang="en" dirty="0"/>
              <a:t>; or</a:t>
            </a:r>
            <a:br>
              <a:rPr lang="en" dirty="0"/>
            </a:br>
            <a:r>
              <a:rPr lang="en" dirty="0"/>
              <a:t>(2) the prerequisite will assure, consistent with section 55002, that a student has the skills, concepts, and/or information that is presupposed in terms of the course or program for which it is being established, such that a student who has not met the prerequisite is </a:t>
            </a:r>
            <a:r>
              <a:rPr lang="en" b="1" dirty="0"/>
              <a:t>highly unlikely to receive a satisfactory grade in the course </a:t>
            </a:r>
            <a:r>
              <a:rPr lang="en" dirty="0"/>
              <a:t>(or at least one course within the program) for which the prerequisite is being established; or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latin typeface="Calibri" panose="020F0502020204030204" pitchFamily="34" charset="0"/>
                <a:cs typeface="Calibri" panose="020F0502020204030204" pitchFamily="34" charset="0"/>
              </a:rPr>
              <a:t>Title 5 §55003 Policies for Prerequisites, Corequisites and Advisories on Recommended Preparation</a:t>
            </a:r>
            <a:endParaRPr sz="2400" b="1" dirty="0">
              <a:solidFill>
                <a:srgbClr val="0070C0"/>
              </a:solidFill>
              <a:latin typeface="Calibri" panose="020F0502020204030204" pitchFamily="34" charset="0"/>
              <a:cs typeface="Calibri" panose="020F0502020204030204" pitchFamily="34" charset="0"/>
            </a:endParaRPr>
          </a:p>
        </p:txBody>
      </p:sp>
      <p:sp>
        <p:nvSpPr>
          <p:cNvPr id="148" name="Shape 148"/>
          <p:cNvSpPr txBox="1">
            <a:spLocks noGrp="1"/>
          </p:cNvSpPr>
          <p:nvPr>
            <p:ph type="body" idx="1"/>
          </p:nvPr>
        </p:nvSpPr>
        <p:spPr>
          <a:xfrm>
            <a:off x="311700" y="1358257"/>
            <a:ext cx="8520600" cy="3099300"/>
          </a:xfrm>
          <a:prstGeom prst="rect">
            <a:avLst/>
          </a:prstGeom>
        </p:spPr>
        <p:txBody>
          <a:bodyPr spcFirstLastPara="1" wrap="square" lIns="91425" tIns="91425" rIns="91425" bIns="91425" anchor="t" anchorCtr="0">
            <a:noAutofit/>
          </a:bodyPr>
          <a:lstStyle/>
          <a:p>
            <a:pPr marL="101600" indent="0">
              <a:buSzPts val="2000"/>
              <a:buNone/>
            </a:pPr>
            <a:r>
              <a:rPr lang="en" sz="2000" dirty="0">
                <a:latin typeface="Calibri" panose="020F0502020204030204" pitchFamily="34" charset="0"/>
                <a:cs typeface="Calibri" panose="020F0502020204030204" pitchFamily="34" charset="0"/>
              </a:rPr>
              <a:t>(3) the </a:t>
            </a:r>
            <a:r>
              <a:rPr lang="en" sz="2000" b="1" dirty="0">
                <a:latin typeface="Calibri" panose="020F0502020204030204" pitchFamily="34" charset="0"/>
                <a:cs typeface="Calibri" panose="020F0502020204030204" pitchFamily="34" charset="0"/>
              </a:rPr>
              <a:t>corequisite course </a:t>
            </a:r>
            <a:r>
              <a:rPr lang="en" sz="2000" dirty="0">
                <a:latin typeface="Calibri" panose="020F0502020204030204" pitchFamily="34" charset="0"/>
                <a:cs typeface="Calibri" panose="020F0502020204030204" pitchFamily="34" charset="0"/>
              </a:rPr>
              <a:t>will assure, consistent with section 55002, that a student acquires the necessary skills, concepts, and/or information, such that a student who has not enrolled in the corequisite is </a:t>
            </a:r>
            <a:r>
              <a:rPr lang="en" sz="2000" b="1" dirty="0">
                <a:latin typeface="Calibri" panose="020F0502020204030204" pitchFamily="34" charset="0"/>
                <a:cs typeface="Calibri" panose="020F0502020204030204" pitchFamily="34" charset="0"/>
              </a:rPr>
              <a:t>highly unlikely to receive a satisfactory grade in the course or program for which the corequisite is being established </a:t>
            </a:r>
            <a:r>
              <a:rPr lang="en-US" dirty="0">
                <a:latin typeface="Calibri" panose="020F0502020204030204" pitchFamily="34" charset="0"/>
                <a:cs typeface="Calibri" panose="020F0502020204030204" pitchFamily="34" charset="0"/>
              </a:rPr>
              <a:t>and </a:t>
            </a:r>
            <a:r>
              <a:rPr lang="en-US" dirty="0">
                <a:solidFill>
                  <a:srgbClr val="FF0000"/>
                </a:solidFill>
                <a:latin typeface="Calibri" panose="020F0502020204030204" pitchFamily="34" charset="0"/>
                <a:cs typeface="Calibri" panose="020F0502020204030204" pitchFamily="34" charset="0"/>
              </a:rPr>
              <a:t>if the corequisite course is intended as additional support for students enrolling in transfer- level English or mathematics (or quantitative reasoning) courses, then it must be determined that the corequisite course increases the likelihood that the student will pass the transfer-level course</a:t>
            </a:r>
            <a:r>
              <a:rPr lang="en-US" dirty="0">
                <a:latin typeface="Calibri" panose="020F0502020204030204" pitchFamily="34" charset="0"/>
                <a:cs typeface="Calibri" panose="020F0502020204030204" pitchFamily="34" charset="0"/>
              </a:rPr>
              <a:t>;</a:t>
            </a:r>
            <a:r>
              <a:rPr lang="en" sz="2000" dirty="0">
                <a:latin typeface="Calibri" panose="020F0502020204030204" pitchFamily="34" charset="0"/>
                <a:cs typeface="Calibri" panose="020F0502020204030204" pitchFamily="34" charset="0"/>
              </a:rPr>
              <a:t>or</a:t>
            </a:r>
            <a:br>
              <a:rPr lang="en" sz="2000" dirty="0">
                <a:latin typeface="Calibri" panose="020F0502020204030204" pitchFamily="34" charset="0"/>
                <a:cs typeface="Calibri" panose="020F0502020204030204" pitchFamily="34" charset="0"/>
              </a:rPr>
            </a:br>
            <a:r>
              <a:rPr lang="en" sz="2000" dirty="0">
                <a:latin typeface="Calibri" panose="020F0502020204030204" pitchFamily="34" charset="0"/>
                <a:cs typeface="Calibri" panose="020F0502020204030204" pitchFamily="34" charset="0"/>
              </a:rPr>
              <a:t>(4) the prerequisite or corequisite is necessary to protect the health or safety of a student or the </a:t>
            </a:r>
            <a:r>
              <a:rPr lang="en" sz="2000" b="1" dirty="0">
                <a:latin typeface="Calibri" panose="020F0502020204030204" pitchFamily="34" charset="0"/>
                <a:cs typeface="Calibri" panose="020F0502020204030204" pitchFamily="34" charset="0"/>
              </a:rPr>
              <a:t>health or safety </a:t>
            </a:r>
            <a:r>
              <a:rPr lang="en" sz="2000" dirty="0">
                <a:latin typeface="Calibri" panose="020F0502020204030204" pitchFamily="34" charset="0"/>
                <a:cs typeface="Calibri" panose="020F0502020204030204" pitchFamily="34" charset="0"/>
              </a:rPr>
              <a:t>of others.</a:t>
            </a:r>
          </a:p>
          <a:p>
            <a:pPr marL="101600" lvl="0" indent="0" rtl="0">
              <a:spcBef>
                <a:spcPts val="0"/>
              </a:spcBef>
              <a:spcAft>
                <a:spcPts val="0"/>
              </a:spcAft>
              <a:buSzPts val="2000"/>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latin typeface="Calibri" panose="020F0502020204030204" pitchFamily="34" charset="0"/>
                <a:cs typeface="Calibri" panose="020F0502020204030204" pitchFamily="34" charset="0"/>
              </a:rPr>
              <a:t>Title 5 §58106 Limitations on Enrollment </a:t>
            </a:r>
            <a:endParaRPr sz="2400" b="1" dirty="0">
              <a:solidFill>
                <a:srgbClr val="0070C0"/>
              </a:solidFill>
              <a:latin typeface="Calibri" panose="020F0502020204030204" pitchFamily="34" charset="0"/>
              <a:cs typeface="Calibri" panose="020F0502020204030204" pitchFamily="34" charset="0"/>
            </a:endParaRPr>
          </a:p>
        </p:txBody>
      </p:sp>
      <p:sp>
        <p:nvSpPr>
          <p:cNvPr id="156" name="Shape 156"/>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114300" indent="0">
              <a:lnSpc>
                <a:spcPct val="115000"/>
              </a:lnSpc>
              <a:buClr>
                <a:schemeClr val="dk2"/>
              </a:buClr>
              <a:buNone/>
            </a:pPr>
            <a:r>
              <a:rPr lang="en" dirty="0">
                <a:latin typeface="Calibri" panose="020F0502020204030204" pitchFamily="34" charset="0"/>
                <a:cs typeface="Calibri" panose="020F0502020204030204" pitchFamily="34" charset="0"/>
              </a:rPr>
              <a:t>Enrollment may be limited to students meeting prerequisites and corequisites established pursuant to section 55003,</a:t>
            </a:r>
          </a:p>
          <a:p>
            <a:pPr marL="571500" lvl="1" indent="0">
              <a:lnSpc>
                <a:spcPct val="115000"/>
              </a:lnSpc>
              <a:buClr>
                <a:schemeClr val="dk2"/>
              </a:buClr>
              <a:buNone/>
            </a:pPr>
            <a:r>
              <a:rPr lang="en" sz="2000" dirty="0">
                <a:latin typeface="Calibri" panose="020F0502020204030204" pitchFamily="34" charset="0"/>
                <a:cs typeface="Calibri" panose="020F0502020204030204" pitchFamily="34" charset="0"/>
              </a:rPr>
              <a:t>(b) Enrollment may be limited due to </a:t>
            </a:r>
            <a:r>
              <a:rPr lang="en" sz="2000" b="1" dirty="0">
                <a:latin typeface="Calibri" panose="020F0502020204030204" pitchFamily="34" charset="0"/>
                <a:cs typeface="Calibri" panose="020F0502020204030204" pitchFamily="34" charset="0"/>
              </a:rPr>
              <a:t>health and safety </a:t>
            </a:r>
            <a:r>
              <a:rPr lang="en" sz="2000" dirty="0">
                <a:latin typeface="Calibri" panose="020F0502020204030204" pitchFamily="34" charset="0"/>
                <a:cs typeface="Calibri" panose="020F0502020204030204" pitchFamily="34" charset="0"/>
              </a:rPr>
              <a:t>considerations, </a:t>
            </a:r>
            <a:r>
              <a:rPr lang="en" sz="2000" b="1" dirty="0">
                <a:latin typeface="Calibri" panose="020F0502020204030204" pitchFamily="34" charset="0"/>
                <a:cs typeface="Calibri" panose="020F0502020204030204" pitchFamily="34" charset="0"/>
              </a:rPr>
              <a:t>facility limitations</a:t>
            </a:r>
            <a:r>
              <a:rPr lang="en" sz="2000" dirty="0">
                <a:latin typeface="Calibri" panose="020F0502020204030204" pitchFamily="34" charset="0"/>
                <a:cs typeface="Calibri" panose="020F0502020204030204" pitchFamily="34" charset="0"/>
              </a:rPr>
              <a:t>, </a:t>
            </a:r>
            <a:r>
              <a:rPr lang="en" sz="2000" b="1" dirty="0">
                <a:latin typeface="Calibri" panose="020F0502020204030204" pitchFamily="34" charset="0"/>
                <a:cs typeface="Calibri" panose="020F0502020204030204" pitchFamily="34" charset="0"/>
              </a:rPr>
              <a:t>faculty workload, the availability of qualified instructors, funding limitations</a:t>
            </a:r>
            <a:r>
              <a:rPr lang="en" sz="2000" dirty="0">
                <a:latin typeface="Calibri" panose="020F0502020204030204" pitchFamily="34" charset="0"/>
                <a:cs typeface="Calibri" panose="020F0502020204030204" pitchFamily="34" charset="0"/>
              </a:rPr>
              <a:t>, the constraints of regional planning or legal requirements imposed by </a:t>
            </a:r>
            <a:r>
              <a:rPr lang="en" sz="2000" b="1" dirty="0">
                <a:latin typeface="Calibri" panose="020F0502020204030204" pitchFamily="34" charset="0"/>
                <a:cs typeface="Calibri" panose="020F0502020204030204" pitchFamily="34" charset="0"/>
              </a:rPr>
              <a:t>statutes, regulations, or contracts</a:t>
            </a:r>
            <a:r>
              <a:rPr lang="en" sz="2000" dirty="0">
                <a:latin typeface="Calibri" panose="020F0502020204030204" pitchFamily="34" charset="0"/>
                <a:cs typeface="Calibri" panose="020F0502020204030204" pitchFamily="34" charset="0"/>
              </a:rPr>
              <a:t>. The governing board shall adopt policies identifying any such limitations and requiring fair and equitable procedures for determining who may enroll in affected courses or programs. </a:t>
            </a:r>
            <a:endParaRPr sz="2000"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rPr>
              <a:t>Title 5 §58106 Limitations on Enrollment </a:t>
            </a:r>
            <a:endParaRPr sz="2400" b="1" dirty="0">
              <a:solidFill>
                <a:srgbClr val="0070C0"/>
              </a:solidFill>
            </a:endParaRPr>
          </a:p>
        </p:txBody>
      </p:sp>
      <p:sp>
        <p:nvSpPr>
          <p:cNvPr id="164" name="Shape 164"/>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101600" marR="0" lvl="0" indent="0" algn="l" rtl="0">
              <a:lnSpc>
                <a:spcPct val="115000"/>
              </a:lnSpc>
              <a:spcBef>
                <a:spcPts val="0"/>
              </a:spcBef>
              <a:spcAft>
                <a:spcPts val="0"/>
              </a:spcAft>
              <a:buClr>
                <a:schemeClr val="dk2"/>
              </a:buClr>
              <a:buSzPts val="2000"/>
              <a:buNone/>
            </a:pPr>
            <a:r>
              <a:rPr lang="en" sz="2400" dirty="0">
                <a:latin typeface="Calibri" panose="020F0502020204030204" pitchFamily="34" charset="0"/>
                <a:cs typeface="Calibri" panose="020F0502020204030204" pitchFamily="34" charset="0"/>
              </a:rPr>
              <a:t>Such procedures shall be consistent with one or more of the following approaches:</a:t>
            </a:r>
            <a:endParaRPr sz="2400" dirty="0">
              <a:latin typeface="Calibri" panose="020F0502020204030204" pitchFamily="34" charset="0"/>
              <a:cs typeface="Calibri" panose="020F0502020204030204" pitchFamily="34" charset="0"/>
            </a:endParaRPr>
          </a:p>
          <a:p>
            <a:pPr marL="571500" marR="0" lvl="1" indent="0" algn="l" rtl="0">
              <a:lnSpc>
                <a:spcPct val="115000"/>
              </a:lnSpc>
              <a:spcBef>
                <a:spcPts val="0"/>
              </a:spcBef>
              <a:spcAft>
                <a:spcPts val="0"/>
              </a:spcAft>
              <a:buClr>
                <a:schemeClr val="dk2"/>
              </a:buClr>
              <a:buSzPts val="1800"/>
              <a:buNone/>
            </a:pPr>
            <a:r>
              <a:rPr lang="en" sz="2400" dirty="0">
                <a:latin typeface="Calibri" panose="020F0502020204030204" pitchFamily="34" charset="0"/>
                <a:cs typeface="Calibri" panose="020F0502020204030204" pitchFamily="34" charset="0"/>
              </a:rPr>
              <a:t>(4) limiting enrollment in one or more sections of a course to </a:t>
            </a:r>
            <a:r>
              <a:rPr lang="en" sz="2400" b="1" dirty="0">
                <a:latin typeface="Calibri" panose="020F0502020204030204" pitchFamily="34" charset="0"/>
                <a:cs typeface="Calibri" panose="020F0502020204030204" pitchFamily="34" charset="0"/>
              </a:rPr>
              <a:t>a cohort of students </a:t>
            </a:r>
            <a:r>
              <a:rPr lang="en" sz="2400" dirty="0">
                <a:latin typeface="Calibri" panose="020F0502020204030204" pitchFamily="34" charset="0"/>
                <a:cs typeface="Calibri" panose="020F0502020204030204" pitchFamily="34" charset="0"/>
              </a:rPr>
              <a:t>enrolled in one or more other courses, provided however, that a </a:t>
            </a:r>
            <a:r>
              <a:rPr lang="en" sz="2400" b="1" dirty="0">
                <a:latin typeface="Calibri" panose="020F0502020204030204" pitchFamily="34" charset="0"/>
                <a:cs typeface="Calibri" panose="020F0502020204030204" pitchFamily="34" charset="0"/>
              </a:rPr>
              <a:t>reasonable percentage of all sections of the course do not have such restrictions</a:t>
            </a:r>
            <a:endParaRPr sz="24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solidFill>
                  <a:srgbClr val="0070C0"/>
                </a:solidFill>
                <a:latin typeface="Calibri" panose="020F0502020204030204" pitchFamily="34" charset="0"/>
                <a:cs typeface="Calibri" panose="020F0502020204030204" pitchFamily="34" charset="0"/>
              </a:rPr>
              <a:t>Title 5 §58106 Limitations on Enrollment </a:t>
            </a:r>
            <a:endParaRPr sz="2400" b="1" dirty="0">
              <a:solidFill>
                <a:srgbClr val="0070C0"/>
              </a:solidFill>
              <a:latin typeface="Calibri" panose="020F0502020204030204" pitchFamily="34" charset="0"/>
              <a:cs typeface="Calibri" panose="020F0502020204030204" pitchFamily="34" charset="0"/>
            </a:endParaRPr>
          </a:p>
        </p:txBody>
      </p:sp>
      <p:sp>
        <p:nvSpPr>
          <p:cNvPr id="172" name="Shape 172"/>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114300" marR="0" lvl="0" indent="0" algn="l" rtl="0">
              <a:lnSpc>
                <a:spcPct val="115000"/>
              </a:lnSpc>
              <a:spcBef>
                <a:spcPts val="0"/>
              </a:spcBef>
              <a:spcAft>
                <a:spcPts val="0"/>
              </a:spcAft>
              <a:buClr>
                <a:schemeClr val="dk2"/>
              </a:buClr>
              <a:buSzPts val="1800"/>
              <a:buNone/>
            </a:pPr>
            <a:r>
              <a:rPr lang="en" sz="2000" dirty="0">
                <a:latin typeface="Calibri" panose="020F0502020204030204" pitchFamily="34" charset="0"/>
                <a:cs typeface="Calibri" panose="020F0502020204030204" pitchFamily="34" charset="0"/>
              </a:rPr>
              <a:t>Students may challenge on any of the following grounds:</a:t>
            </a:r>
          </a:p>
          <a:p>
            <a:pPr marL="571500" lvl="1" indent="0">
              <a:lnSpc>
                <a:spcPct val="115000"/>
              </a:lnSpc>
              <a:spcBef>
                <a:spcPts val="0"/>
              </a:spcBef>
              <a:buClr>
                <a:schemeClr val="dk2"/>
              </a:buClr>
              <a:buSzPts val="1800"/>
              <a:buNone/>
            </a:pPr>
            <a:br>
              <a:rPr lang="en" sz="2000" dirty="0">
                <a:latin typeface="Calibri" panose="020F0502020204030204" pitchFamily="34" charset="0"/>
                <a:cs typeface="Calibri" panose="020F0502020204030204" pitchFamily="34" charset="0"/>
              </a:rPr>
            </a:br>
            <a:r>
              <a:rPr lang="en" sz="2000" dirty="0">
                <a:latin typeface="Calibri" panose="020F0502020204030204" pitchFamily="34" charset="0"/>
                <a:cs typeface="Calibri" panose="020F0502020204030204" pitchFamily="34" charset="0"/>
              </a:rPr>
              <a:t>(1) the enrollment limitation is either unlawfully discriminatory or is being applied in an unlawfully discriminatory manner;</a:t>
            </a:r>
            <a:br>
              <a:rPr lang="en" sz="2000" dirty="0">
                <a:latin typeface="Calibri" panose="020F0502020204030204" pitchFamily="34" charset="0"/>
                <a:cs typeface="Calibri" panose="020F0502020204030204" pitchFamily="34" charset="0"/>
              </a:rPr>
            </a:br>
            <a:r>
              <a:rPr lang="en" sz="2000" dirty="0">
                <a:latin typeface="Calibri" panose="020F0502020204030204" pitchFamily="34" charset="0"/>
                <a:cs typeface="Calibri" panose="020F0502020204030204" pitchFamily="34" charset="0"/>
              </a:rPr>
              <a:t>(2) the district is not following its policy on enrollment limitations;</a:t>
            </a:r>
            <a:br>
              <a:rPr lang="en" sz="2000" dirty="0">
                <a:latin typeface="Calibri" panose="020F0502020204030204" pitchFamily="34" charset="0"/>
                <a:cs typeface="Calibri" panose="020F0502020204030204" pitchFamily="34" charset="0"/>
              </a:rPr>
            </a:br>
            <a:r>
              <a:rPr lang="en" sz="2000" dirty="0">
                <a:latin typeface="Calibri" panose="020F0502020204030204" pitchFamily="34" charset="0"/>
                <a:cs typeface="Calibri" panose="020F0502020204030204" pitchFamily="34" charset="0"/>
              </a:rPr>
              <a:t>(3) the basis upon which the district has established an enrollment limitation does not in fact exist; or</a:t>
            </a:r>
            <a:br>
              <a:rPr lang="en" sz="2000" dirty="0">
                <a:latin typeface="Calibri" panose="020F0502020204030204" pitchFamily="34" charset="0"/>
                <a:cs typeface="Calibri" panose="020F0502020204030204" pitchFamily="34" charset="0"/>
              </a:rPr>
            </a:br>
            <a:r>
              <a:rPr lang="en" sz="2000" dirty="0">
                <a:latin typeface="Calibri" panose="020F0502020204030204" pitchFamily="34" charset="0"/>
                <a:cs typeface="Calibri" panose="020F0502020204030204" pitchFamily="34" charset="0"/>
              </a:rPr>
              <a:t>(4) any other criteria established by the district</a:t>
            </a:r>
          </a:p>
          <a:p>
            <a:pPr marL="114300" indent="0">
              <a:lnSpc>
                <a:spcPct val="115000"/>
              </a:lnSpc>
              <a:buClr>
                <a:schemeClr val="dk2"/>
              </a:buClr>
              <a:buNone/>
            </a:pPr>
            <a:r>
              <a:rPr lang="en" sz="2000" dirty="0">
                <a:latin typeface="Calibri" panose="020F0502020204030204" pitchFamily="34" charset="0"/>
                <a:cs typeface="Calibri" panose="020F0502020204030204" pitchFamily="34" charset="0"/>
              </a:rPr>
              <a:t>(d) The student shall bear the burden of showing that grounds exists for the challenge</a:t>
            </a:r>
            <a:endParaRPr sz="2000" dirty="0">
              <a:latin typeface="Calibri" panose="020F0502020204030204" pitchFamily="34" charset="0"/>
              <a:cs typeface="Calibri" panose="020F050202020403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ASCCC</Template>
  <TotalTime>144</TotalTime>
  <Words>1334</Words>
  <Application>Microsoft Macintosh PowerPoint</Application>
  <PresentationFormat>On-screen Show (16:9)</PresentationFormat>
  <Paragraphs>82</Paragraphs>
  <Slides>21</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ASCCC</vt:lpstr>
      <vt:lpstr>Noncredit Prerequisites and Corequisites</vt:lpstr>
      <vt:lpstr>Overview</vt:lpstr>
      <vt:lpstr>Regulatory Changes</vt:lpstr>
      <vt:lpstr>Title 5 §55002 (c) Standards and Criteria for Noncredit</vt:lpstr>
      <vt:lpstr>Title 5 §55003 Policies for Prerequisites, Corequisites and Advisories on Recommended Preparation</vt:lpstr>
      <vt:lpstr>Title 5 §55003 Policies for Prerequisites, Corequisites and Advisories on Recommended Preparation</vt:lpstr>
      <vt:lpstr>Title 5 §58106 Limitations on Enrollment </vt:lpstr>
      <vt:lpstr>Title 5 §58106 Limitations on Enrollment </vt:lpstr>
      <vt:lpstr>Title 5 §58106 Limitations on Enrollment </vt:lpstr>
      <vt:lpstr>What Do the Changes Mean?</vt:lpstr>
      <vt:lpstr>Why Would We Create These Courses?</vt:lpstr>
      <vt:lpstr>Realities of AB 705</vt:lpstr>
      <vt:lpstr>Creating Noncredit Corequisites</vt:lpstr>
      <vt:lpstr>Considerations for Noncredit Corequisites</vt:lpstr>
      <vt:lpstr>Advantages Noncredit Corequisites</vt:lpstr>
      <vt:lpstr>Cautions for Noncredit Corequisites</vt:lpstr>
      <vt:lpstr>Conversations around Adding Noncredit Requisites to Credit</vt:lpstr>
      <vt:lpstr>Where to Begin?</vt:lpstr>
      <vt:lpstr>Resources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Laying the Groundwork: Noncredit Courses as Prerequisites and Corequisites to Credit Courses</dc:title>
  <cp:lastModifiedBy>Rutan, Craig</cp:lastModifiedBy>
  <cp:revision>13</cp:revision>
  <dcterms:modified xsi:type="dcterms:W3CDTF">2019-04-18T22:49:13Z</dcterms:modified>
</cp:coreProperties>
</file>