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88" r:id="rId3"/>
    <p:sldId id="258" r:id="rId4"/>
    <p:sldId id="259" r:id="rId5"/>
    <p:sldId id="260" r:id="rId6"/>
    <p:sldId id="261" r:id="rId7"/>
    <p:sldId id="262" r:id="rId8"/>
    <p:sldId id="263" r:id="rId9"/>
    <p:sldId id="270" r:id="rId10"/>
    <p:sldId id="264" r:id="rId11"/>
    <p:sldId id="280" r:id="rId12"/>
    <p:sldId id="271" r:id="rId13"/>
    <p:sldId id="266" r:id="rId14"/>
    <p:sldId id="277" r:id="rId15"/>
    <p:sldId id="281" r:id="rId16"/>
    <p:sldId id="267" r:id="rId17"/>
    <p:sldId id="278" r:id="rId18"/>
    <p:sldId id="287" r:id="rId19"/>
    <p:sldId id="286" r:id="rId20"/>
    <p:sldId id="269" r:id="rId21"/>
    <p:sldId id="268" r:id="rId22"/>
    <p:sldId id="283" r:id="rId23"/>
    <p:sldId id="284" r:id="rId24"/>
    <p:sldId id="285" r:id="rId25"/>
    <p:sldId id="272" r:id="rId26"/>
    <p:sldId id="282"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9"/>
    <p:restoredTop sz="93077"/>
  </p:normalViewPr>
  <p:slideViewPr>
    <p:cSldViewPr snapToGrid="0" snapToObjects="1">
      <p:cViewPr>
        <p:scale>
          <a:sx n="103" d="100"/>
          <a:sy n="103" d="100"/>
        </p:scale>
        <p:origin x="664" y="-2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30519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10/22/16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31436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690581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596062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798959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36807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733126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80880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37177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94439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9A07-70CD-724D-8E9F-FCB560528CF9}"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16099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449A07-70CD-724D-8E9F-FCB560528CF9}" type="datetimeFigureOut">
              <a:rPr lang="en-US" smtClean="0"/>
              <a:t>10/22/16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87226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449A07-70CD-724D-8E9F-FCB560528CF9}" type="datetimeFigureOut">
              <a:rPr lang="en-US" smtClean="0"/>
              <a:t>10/22/16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41310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449A07-70CD-724D-8E9F-FCB560528CF9}" type="datetimeFigureOut">
              <a:rPr lang="en-US" smtClean="0"/>
              <a:t>10/22/16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98490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9A07-70CD-724D-8E9F-FCB560528CF9}" type="datetimeFigureOut">
              <a:rPr lang="en-US" smtClean="0"/>
              <a:t>10/22/16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503543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10/22/16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97405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10/22/16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4203452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9449A07-70CD-724D-8E9F-FCB560528CF9}" type="datetimeFigureOut">
              <a:rPr lang="en-US" smtClean="0"/>
              <a:t>10/22/16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10BF86-E767-A041-9770-FB9926AD3C7E}" type="slidenum">
              <a:rPr lang="en-US" smtClean="0"/>
              <a:t>‹#›</a:t>
            </a:fld>
            <a:endParaRPr lang="en-US"/>
          </a:p>
        </p:txBody>
      </p:sp>
    </p:spTree>
    <p:extLst>
      <p:ext uri="{BB962C8B-B14F-4D97-AF65-F5344CB8AC3E}">
        <p14:creationId xmlns:p14="http://schemas.microsoft.com/office/powerpoint/2010/main" val="86893520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rbeach@swccd.edu" TargetMode="External"/><Relationship Id="rId4" Type="http://schemas.openxmlformats.org/officeDocument/2006/relationships/hyperlink" Target="mailto:info@asccc.org" TargetMode="External"/><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Noncredit</a:t>
            </a:r>
            <a:r>
              <a:rPr lang="en-US" dirty="0"/>
              <a:t> </a:t>
            </a:r>
            <a:r>
              <a:rPr lang="en-US" dirty="0" smtClean="0"/>
              <a:t>Curriculum</a:t>
            </a:r>
            <a:endParaRPr lang="en-US" dirty="0"/>
          </a:p>
        </p:txBody>
      </p:sp>
      <p:sp>
        <p:nvSpPr>
          <p:cNvPr id="3" name="Subtitle 2"/>
          <p:cNvSpPr>
            <a:spLocks noGrp="1"/>
          </p:cNvSpPr>
          <p:nvPr>
            <p:ph type="subTitle" idx="1"/>
          </p:nvPr>
        </p:nvSpPr>
        <p:spPr>
          <a:xfrm>
            <a:off x="2625306" y="4172044"/>
            <a:ext cx="8877717" cy="990937"/>
          </a:xfrm>
        </p:spPr>
        <p:txBody>
          <a:bodyPr>
            <a:normAutofit fontScale="85000" lnSpcReduction="10000"/>
          </a:bodyPr>
          <a:lstStyle/>
          <a:p>
            <a:r>
              <a:rPr lang="en-US" dirty="0" smtClean="0"/>
              <a:t>Cheryl Aschenbach, Lassen College, ASCCC Executive Committee North Representative</a:t>
            </a:r>
          </a:p>
          <a:p>
            <a:r>
              <a:rPr lang="en-US" dirty="0" smtClean="0"/>
              <a:t>Randy Beach, Southwestern College</a:t>
            </a:r>
            <a:r>
              <a:rPr lang="en-US" dirty="0"/>
              <a:t>, ASCCC Executive </a:t>
            </a:r>
            <a:r>
              <a:rPr lang="en-US"/>
              <a:t>Committee </a:t>
            </a:r>
            <a:r>
              <a:rPr lang="en-US" smtClean="0"/>
              <a:t>South </a:t>
            </a:r>
            <a:r>
              <a:rPr lang="en-US" dirty="0"/>
              <a:t>Representative</a:t>
            </a:r>
          </a:p>
          <a:p>
            <a:endParaRPr lang="en-US" dirty="0" smtClean="0"/>
          </a:p>
        </p:txBody>
      </p:sp>
    </p:spTree>
    <p:extLst>
      <p:ext uri="{BB962C8B-B14F-4D97-AF65-F5344CB8AC3E}">
        <p14:creationId xmlns:p14="http://schemas.microsoft.com/office/powerpoint/2010/main" val="72673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2657" y="354006"/>
            <a:ext cx="11046660" cy="6112111"/>
          </a:xfrm>
        </p:spPr>
      </p:pic>
    </p:spTree>
    <p:extLst>
      <p:ext uri="{BB962C8B-B14F-4D97-AF65-F5344CB8AC3E}">
        <p14:creationId xmlns:p14="http://schemas.microsoft.com/office/powerpoint/2010/main" val="572105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1" y="280793"/>
            <a:ext cx="10974956" cy="1271518"/>
          </a:xfrm>
        </p:spPr>
        <p:txBody>
          <a:bodyPr>
            <a:normAutofit/>
          </a:bodyPr>
          <a:lstStyle/>
          <a:p>
            <a:r>
              <a:rPr lang="en-US" sz="4800" dirty="0"/>
              <a:t>Designating courses as CDCP:</a:t>
            </a:r>
          </a:p>
        </p:txBody>
      </p:sp>
      <p:sp>
        <p:nvSpPr>
          <p:cNvPr id="4" name="Rectangle 3"/>
          <p:cNvSpPr/>
          <p:nvPr/>
        </p:nvSpPr>
        <p:spPr>
          <a:xfrm>
            <a:off x="1581143" y="1713026"/>
            <a:ext cx="10610857" cy="4201150"/>
          </a:xfrm>
          <a:prstGeom prst="rect">
            <a:avLst/>
          </a:prstGeom>
        </p:spPr>
        <p:txBody>
          <a:bodyPr wrap="square">
            <a:spAutoFit/>
          </a:bodyPr>
          <a:lstStyle/>
          <a:p>
            <a:r>
              <a:rPr lang="en-US" sz="2800" dirty="0"/>
              <a:t>Data element CB22 is used to designate a course as CDCP. </a:t>
            </a:r>
            <a:endParaRPr lang="en-US" sz="2800" dirty="0" smtClean="0"/>
          </a:p>
          <a:p>
            <a:endParaRPr lang="en-US" sz="2800" dirty="0"/>
          </a:p>
          <a:p>
            <a:pPr>
              <a:spcAft>
                <a:spcPts val="600"/>
              </a:spcAft>
            </a:pPr>
            <a:r>
              <a:rPr lang="en-US" sz="2800" dirty="0" smtClean="0"/>
              <a:t>A </a:t>
            </a:r>
            <a:r>
              <a:rPr lang="en-US" sz="2800" dirty="0"/>
              <a:t>- English as a Second Language (ESL)</a:t>
            </a:r>
          </a:p>
          <a:p>
            <a:pPr>
              <a:spcAft>
                <a:spcPts val="600"/>
              </a:spcAft>
            </a:pPr>
            <a:r>
              <a:rPr lang="en-US" sz="2800" dirty="0"/>
              <a:t>C - Elementary and Secondary Basic Skills</a:t>
            </a:r>
          </a:p>
          <a:p>
            <a:pPr>
              <a:spcAft>
                <a:spcPts val="600"/>
              </a:spcAft>
            </a:pPr>
            <a:r>
              <a:rPr lang="en-US" sz="2800" dirty="0"/>
              <a:t>I - Short-term Vocational</a:t>
            </a:r>
          </a:p>
          <a:p>
            <a:r>
              <a:rPr lang="en-US" sz="2800" dirty="0"/>
              <a:t>J - Workforce Preparation: In the areas of basic skills of speaking, listening, reading, writing, mathematics, decision-making, and problem solving skills that are necessary to participate in job-specific technical training.</a:t>
            </a:r>
          </a:p>
        </p:txBody>
      </p:sp>
    </p:spTree>
    <p:extLst>
      <p:ext uri="{BB962C8B-B14F-4D97-AF65-F5344CB8AC3E}">
        <p14:creationId xmlns:p14="http://schemas.microsoft.com/office/powerpoint/2010/main" val="2858285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certificates</a:t>
            </a:r>
            <a:endParaRPr lang="en-US" dirty="0"/>
          </a:p>
        </p:txBody>
      </p:sp>
      <p:sp>
        <p:nvSpPr>
          <p:cNvPr id="3" name="Content Placeholder 2"/>
          <p:cNvSpPr>
            <a:spLocks noGrp="1"/>
          </p:cNvSpPr>
          <p:nvPr>
            <p:ph idx="1"/>
          </p:nvPr>
        </p:nvSpPr>
        <p:spPr>
          <a:xfrm>
            <a:off x="1484311" y="2097373"/>
            <a:ext cx="10018713" cy="3913683"/>
          </a:xfrm>
        </p:spPr>
        <p:txBody>
          <a:bodyPr>
            <a:normAutofit fontScale="77500" lnSpcReduction="20000"/>
          </a:bodyPr>
          <a:lstStyle/>
          <a:p>
            <a:pPr marL="0" indent="0">
              <a:buNone/>
            </a:pPr>
            <a:r>
              <a:rPr lang="en-US" sz="3200" dirty="0" smtClean="0"/>
              <a:t>Certificate of Completion</a:t>
            </a:r>
          </a:p>
          <a:p>
            <a:pPr lvl="1"/>
            <a:r>
              <a:rPr lang="en-US" sz="3000" dirty="0" smtClean="0"/>
              <a:t>Sequence of CDCP courses in Short-term Vocational or Workforce Preparation</a:t>
            </a:r>
          </a:p>
          <a:p>
            <a:pPr lvl="1"/>
            <a:r>
              <a:rPr lang="en-US" sz="3000" dirty="0" smtClean="0"/>
              <a:t>Defined in Title 5, section 55151(h)</a:t>
            </a:r>
          </a:p>
          <a:p>
            <a:pPr marL="0" indent="0">
              <a:buNone/>
            </a:pPr>
            <a:r>
              <a:rPr lang="en-US" sz="3200" dirty="0" smtClean="0"/>
              <a:t>Certificate of Competency</a:t>
            </a:r>
          </a:p>
          <a:p>
            <a:pPr lvl="1"/>
            <a:r>
              <a:rPr lang="en-US" sz="3000" dirty="0" smtClean="0"/>
              <a:t>Sequence of CDCP courses in ESL or Elementary &amp; Secondary Basic Skills</a:t>
            </a:r>
          </a:p>
          <a:p>
            <a:pPr lvl="1"/>
            <a:r>
              <a:rPr lang="en-US" sz="3000" dirty="0" smtClean="0"/>
              <a:t>Defined in Title 5, section 55151(</a:t>
            </a:r>
            <a:r>
              <a:rPr lang="en-US" sz="3000" dirty="0" err="1" smtClean="0"/>
              <a:t>i</a:t>
            </a:r>
            <a:r>
              <a:rPr lang="en-US" sz="3000" dirty="0" smtClean="0"/>
              <a:t>)</a:t>
            </a:r>
          </a:p>
          <a:p>
            <a:pPr marL="0" indent="0">
              <a:buNone/>
            </a:pPr>
            <a:r>
              <a:rPr lang="en-US" sz="3200" dirty="0" smtClean="0"/>
              <a:t>Standards for approval are defined in 55151(j)</a:t>
            </a:r>
          </a:p>
          <a:p>
            <a:pPr lvl="1"/>
            <a:r>
              <a:rPr lang="en-US" sz="3000" dirty="0" smtClean="0"/>
              <a:t>Same standards of quality as credit certs (55070)</a:t>
            </a:r>
            <a:endParaRPr lang="en-US" sz="3000" dirty="0"/>
          </a:p>
        </p:txBody>
      </p:sp>
    </p:spTree>
    <p:extLst>
      <p:ext uri="{BB962C8B-B14F-4D97-AF65-F5344CB8AC3E}">
        <p14:creationId xmlns:p14="http://schemas.microsoft.com/office/powerpoint/2010/main" val="1138015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restrictions</a:t>
            </a:r>
            <a:endParaRPr lang="en-US" dirty="0"/>
          </a:p>
        </p:txBody>
      </p:sp>
      <p:sp>
        <p:nvSpPr>
          <p:cNvPr id="3" name="Content Placeholder 2"/>
          <p:cNvSpPr>
            <a:spLocks noGrp="1"/>
          </p:cNvSpPr>
          <p:nvPr>
            <p:ph idx="1"/>
          </p:nvPr>
        </p:nvSpPr>
        <p:spPr>
          <a:xfrm>
            <a:off x="1484310" y="2237508"/>
            <a:ext cx="10018713" cy="3124201"/>
          </a:xfrm>
        </p:spPr>
        <p:txBody>
          <a:bodyPr>
            <a:normAutofit fontScale="85000" lnSpcReduction="20000"/>
          </a:bodyPr>
          <a:lstStyle/>
          <a:p>
            <a:r>
              <a:rPr lang="en-US" sz="3200" dirty="0" smtClean="0"/>
              <a:t>CORs for courses intended for special populations must clearly demonstrate that the course meets the needs of those populations (Immigrant Education, Parenting, Persons with Substantial Disabilities, Older Adults)</a:t>
            </a:r>
          </a:p>
          <a:p>
            <a:r>
              <a:rPr lang="en-US" sz="3200" dirty="0" smtClean="0"/>
              <a:t>“No state aid or apportionment may be claimed on account of attendance of students in noncredit classes in dancing or recreational physical education”   -Title 5, section 58130</a:t>
            </a:r>
          </a:p>
          <a:p>
            <a:r>
              <a:rPr lang="en-US" sz="3200" dirty="0" smtClean="0"/>
              <a:t>Apportionment by positive attendance, not census</a:t>
            </a:r>
            <a:endParaRPr lang="en-US" sz="3200" dirty="0"/>
          </a:p>
        </p:txBody>
      </p:sp>
    </p:spTree>
    <p:extLst>
      <p:ext uri="{BB962C8B-B14F-4D97-AF65-F5344CB8AC3E}">
        <p14:creationId xmlns:p14="http://schemas.microsoft.com/office/powerpoint/2010/main" val="541431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Title 5 Required Elements of the COR FOR Noncredit</a:t>
            </a:r>
          </a:p>
        </p:txBody>
      </p:sp>
      <p:sp>
        <p:nvSpPr>
          <p:cNvPr id="3" name="Content Placeholder 2"/>
          <p:cNvSpPr>
            <a:spLocks noGrp="1"/>
          </p:cNvSpPr>
          <p:nvPr>
            <p:ph idx="1"/>
          </p:nvPr>
        </p:nvSpPr>
        <p:spPr>
          <a:xfrm>
            <a:off x="1328541" y="2247902"/>
            <a:ext cx="10689033" cy="4050792"/>
          </a:xfrm>
        </p:spPr>
        <p:txBody>
          <a:bodyPr numCol="2">
            <a:normAutofit fontScale="92500" lnSpcReduction="10000"/>
          </a:bodyPr>
          <a:lstStyle/>
          <a:p>
            <a:pPr marL="0" indent="0">
              <a:buNone/>
            </a:pPr>
            <a:r>
              <a:rPr lang="en-US" sz="3600" b="1" dirty="0" smtClean="0"/>
              <a:t>From §55002(c)1:</a:t>
            </a:r>
          </a:p>
          <a:p>
            <a:pPr>
              <a:buFont typeface="Arial" charset="0"/>
              <a:buChar char="•"/>
            </a:pPr>
            <a:r>
              <a:rPr lang="en-US" sz="3600" dirty="0" smtClean="0"/>
              <a:t>Course </a:t>
            </a:r>
            <a:r>
              <a:rPr lang="en-US" sz="3600" dirty="0"/>
              <a:t>Number and Title </a:t>
            </a:r>
          </a:p>
          <a:p>
            <a:pPr>
              <a:buFont typeface="Arial" charset="0"/>
              <a:buChar char="•"/>
            </a:pPr>
            <a:r>
              <a:rPr lang="en-US" sz="3600" dirty="0"/>
              <a:t>Course Description  </a:t>
            </a:r>
            <a:endParaRPr lang="en-US" sz="3600" dirty="0" smtClean="0"/>
          </a:p>
          <a:p>
            <a:pPr>
              <a:buFont typeface="Arial" charset="0"/>
              <a:buChar char="•"/>
            </a:pPr>
            <a:r>
              <a:rPr lang="en-US" sz="3600" dirty="0" smtClean="0"/>
              <a:t>Total </a:t>
            </a:r>
            <a:r>
              <a:rPr lang="en-US" sz="3600" dirty="0"/>
              <a:t>Contact Hours </a:t>
            </a:r>
          </a:p>
          <a:p>
            <a:pPr>
              <a:buFont typeface="Arial" charset="0"/>
              <a:buChar char="•"/>
            </a:pPr>
            <a:r>
              <a:rPr lang="en-US" sz="3600" dirty="0"/>
              <a:t>Course </a:t>
            </a:r>
            <a:r>
              <a:rPr lang="en-US" sz="3600" dirty="0" smtClean="0"/>
              <a:t>Objectives</a:t>
            </a:r>
            <a:endParaRPr lang="en-US" sz="3600" dirty="0"/>
          </a:p>
          <a:p>
            <a:pPr>
              <a:buFont typeface="Arial" charset="0"/>
              <a:buChar char="•"/>
            </a:pPr>
            <a:endParaRPr lang="en-US" sz="3600" dirty="0" smtClean="0"/>
          </a:p>
          <a:p>
            <a:pPr>
              <a:buFont typeface="Arial" charset="0"/>
              <a:buChar char="•"/>
            </a:pPr>
            <a:endParaRPr lang="en-US" sz="3600" dirty="0"/>
          </a:p>
          <a:p>
            <a:pPr>
              <a:buFont typeface="Arial" charset="0"/>
              <a:buChar char="•"/>
            </a:pPr>
            <a:r>
              <a:rPr lang="en-US" sz="3600" dirty="0" smtClean="0"/>
              <a:t>Course </a:t>
            </a:r>
            <a:r>
              <a:rPr lang="en-US" sz="3600" dirty="0"/>
              <a:t>Content</a:t>
            </a:r>
          </a:p>
          <a:p>
            <a:pPr>
              <a:buFont typeface="Arial" charset="0"/>
              <a:buChar char="•"/>
            </a:pPr>
            <a:r>
              <a:rPr lang="en-US" sz="3600" dirty="0"/>
              <a:t>Method of Instruction</a:t>
            </a:r>
          </a:p>
          <a:p>
            <a:pPr>
              <a:buFont typeface="Arial" charset="0"/>
              <a:buChar char="•"/>
            </a:pPr>
            <a:r>
              <a:rPr lang="en-US" sz="3600" dirty="0"/>
              <a:t>Methods of Evaluation</a:t>
            </a:r>
          </a:p>
          <a:p>
            <a:pPr>
              <a:buFont typeface="Arial" charset="0"/>
              <a:buChar char="•"/>
            </a:pPr>
            <a:r>
              <a:rPr lang="en-US" sz="3600" dirty="0" smtClean="0"/>
              <a:t>Assignments and/or </a:t>
            </a:r>
            <a:r>
              <a:rPr lang="en-US" sz="3600" dirty="0"/>
              <a:t>O</a:t>
            </a:r>
            <a:r>
              <a:rPr lang="en-US" sz="3600" dirty="0" smtClean="0"/>
              <a:t>ther </a:t>
            </a:r>
            <a:r>
              <a:rPr lang="en-US" sz="3600" dirty="0"/>
              <a:t>A</a:t>
            </a:r>
            <a:r>
              <a:rPr lang="en-US" sz="3600" dirty="0" smtClean="0"/>
              <a:t>ctivities</a:t>
            </a:r>
            <a:endParaRPr lang="en-US" sz="3600" dirty="0"/>
          </a:p>
          <a:p>
            <a:pPr marL="0" indent="0">
              <a:buNone/>
            </a:pPr>
            <a:endParaRPr lang="en-US" dirty="0"/>
          </a:p>
        </p:txBody>
      </p:sp>
    </p:spTree>
    <p:extLst>
      <p:ext uri="{BB962C8B-B14F-4D97-AF65-F5344CB8AC3E}">
        <p14:creationId xmlns:p14="http://schemas.microsoft.com/office/powerpoint/2010/main" val="181022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SLOs and Noncredit</a:t>
            </a:r>
            <a:endParaRPr lang="en-US" dirty="0"/>
          </a:p>
        </p:txBody>
      </p:sp>
      <p:sp>
        <p:nvSpPr>
          <p:cNvPr id="3" name="Content Placeholder 2"/>
          <p:cNvSpPr>
            <a:spLocks noGrp="1"/>
          </p:cNvSpPr>
          <p:nvPr>
            <p:ph idx="1"/>
          </p:nvPr>
        </p:nvSpPr>
        <p:spPr>
          <a:xfrm>
            <a:off x="1484310" y="2098962"/>
            <a:ext cx="10018713" cy="3124201"/>
          </a:xfrm>
        </p:spPr>
        <p:txBody>
          <a:bodyPr/>
          <a:lstStyle/>
          <a:p>
            <a:r>
              <a:rPr lang="en-US" dirty="0" smtClean="0"/>
              <a:t>Noncredit courses should have clear outcomes statements</a:t>
            </a:r>
          </a:p>
          <a:p>
            <a:r>
              <a:rPr lang="en-US" dirty="0" smtClean="0"/>
              <a:t>Outcomes data should be used in program evaluation (aka program review) for noncredit certificates</a:t>
            </a:r>
          </a:p>
          <a:p>
            <a:r>
              <a:rPr lang="en-US" dirty="0" smtClean="0"/>
              <a:t>All efforts related to noncredit offerings should pay attention when planning to outcomes results</a:t>
            </a:r>
            <a:endParaRPr lang="en-US" dirty="0"/>
          </a:p>
        </p:txBody>
      </p:sp>
    </p:spTree>
    <p:extLst>
      <p:ext uri="{BB962C8B-B14F-4D97-AF65-F5344CB8AC3E}">
        <p14:creationId xmlns:p14="http://schemas.microsoft.com/office/powerpoint/2010/main" val="3981250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83" y="280794"/>
            <a:ext cx="11210133" cy="1083359"/>
          </a:xfrm>
        </p:spPr>
        <p:txBody>
          <a:bodyPr/>
          <a:lstStyle/>
          <a:p>
            <a:r>
              <a:rPr lang="en-US" dirty="0" smtClean="0"/>
              <a:t>Noncredit course approval</a:t>
            </a:r>
            <a:endParaRPr lang="en-US" dirty="0"/>
          </a:p>
        </p:txBody>
      </p:sp>
      <p:sp>
        <p:nvSpPr>
          <p:cNvPr id="3" name="Content Placeholder 2"/>
          <p:cNvSpPr>
            <a:spLocks noGrp="1"/>
          </p:cNvSpPr>
          <p:nvPr>
            <p:ph idx="1"/>
          </p:nvPr>
        </p:nvSpPr>
        <p:spPr>
          <a:xfrm>
            <a:off x="1630104" y="1144818"/>
            <a:ext cx="10708421" cy="5216009"/>
          </a:xfrm>
        </p:spPr>
        <p:txBody>
          <a:bodyPr>
            <a:noAutofit/>
          </a:bodyPr>
          <a:lstStyle/>
          <a:p>
            <a:pPr marL="0" indent="0">
              <a:buNone/>
            </a:pPr>
            <a:r>
              <a:rPr lang="en-US" sz="2800" dirty="0" smtClean="0"/>
              <a:t>Title 5 Standards for Approval same as for credit:</a:t>
            </a:r>
          </a:p>
          <a:p>
            <a:pPr lvl="1"/>
            <a:r>
              <a:rPr lang="en-US" sz="2800" b="1" dirty="0" smtClean="0"/>
              <a:t>Section 55002(c)1 </a:t>
            </a:r>
            <a:r>
              <a:rPr lang="en-US" sz="2800" dirty="0" smtClean="0"/>
              <a:t>– The college and/or district curriculum committee shall recommend approval of the course if the course treats subject matter and uses resource materials, teaching methods, and standards of attendance and achievement that the committee deems appropriate for the enrolled students.</a:t>
            </a:r>
          </a:p>
          <a:p>
            <a:pPr lvl="1"/>
            <a:r>
              <a:rPr lang="en-US" sz="2800" dirty="0"/>
              <a:t>The role of the curriculum committee is to review and approve curriculum just as it does for credit </a:t>
            </a:r>
            <a:r>
              <a:rPr lang="en-US" sz="2800" dirty="0" smtClean="0"/>
              <a:t>curriculum</a:t>
            </a:r>
            <a:endParaRPr lang="en-US" sz="2800" dirty="0"/>
          </a:p>
        </p:txBody>
      </p:sp>
    </p:spTree>
    <p:extLst>
      <p:ext uri="{BB962C8B-B14F-4D97-AF65-F5344CB8AC3E}">
        <p14:creationId xmlns:p14="http://schemas.microsoft.com/office/powerpoint/2010/main" val="846893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55" y="484632"/>
            <a:ext cx="11210134" cy="1271518"/>
          </a:xfrm>
        </p:spPr>
        <p:txBody>
          <a:bodyPr/>
          <a:lstStyle/>
          <a:p>
            <a:r>
              <a:rPr lang="en-US" dirty="0"/>
              <a:t>Noncredit course approval</a:t>
            </a:r>
          </a:p>
        </p:txBody>
      </p:sp>
      <p:sp>
        <p:nvSpPr>
          <p:cNvPr id="3" name="Content Placeholder 2"/>
          <p:cNvSpPr>
            <a:spLocks noGrp="1"/>
          </p:cNvSpPr>
          <p:nvPr>
            <p:ph idx="1"/>
          </p:nvPr>
        </p:nvSpPr>
        <p:spPr>
          <a:xfrm>
            <a:off x="1481250" y="1651219"/>
            <a:ext cx="10454072" cy="4416050"/>
          </a:xfrm>
        </p:spPr>
        <p:txBody>
          <a:bodyPr>
            <a:normAutofit/>
          </a:bodyPr>
          <a:lstStyle/>
          <a:p>
            <a:pPr marL="0" indent="0">
              <a:buNone/>
            </a:pPr>
            <a:r>
              <a:rPr lang="en-US" sz="2800" dirty="0"/>
              <a:t>Discipline Placement process same as for credit:</a:t>
            </a:r>
          </a:p>
          <a:p>
            <a:pPr lvl="1"/>
            <a:r>
              <a:rPr lang="en-US" sz="2800" dirty="0"/>
              <a:t>See </a:t>
            </a:r>
            <a:r>
              <a:rPr lang="en-US" sz="2800" i="1" dirty="0"/>
              <a:t>Minimum Qualifications for Faculty and Administrators in the California Community Colleges </a:t>
            </a:r>
            <a:r>
              <a:rPr lang="en-US" sz="2800" dirty="0"/>
              <a:t>aka “MQ Handbook</a:t>
            </a:r>
            <a:r>
              <a:rPr lang="en-US" sz="2800" dirty="0" smtClean="0"/>
              <a:t>”.</a:t>
            </a:r>
            <a:endParaRPr lang="en-US" sz="2800" dirty="0"/>
          </a:p>
          <a:p>
            <a:pPr lvl="1"/>
            <a:r>
              <a:rPr lang="en-US" sz="2800" dirty="0"/>
              <a:t>Discipline assignments for noncredit may be noncredit qualification and/or credit qualification (at least in math and English</a:t>
            </a:r>
            <a:r>
              <a:rPr lang="en-US" sz="2800" dirty="0" smtClean="0"/>
              <a:t>).</a:t>
            </a:r>
            <a:endParaRPr lang="en-US" sz="2800" dirty="0"/>
          </a:p>
          <a:p>
            <a:endParaRPr lang="en-US" sz="2800" dirty="0"/>
          </a:p>
        </p:txBody>
      </p:sp>
    </p:spTree>
    <p:extLst>
      <p:ext uri="{BB962C8B-B14F-4D97-AF65-F5344CB8AC3E}">
        <p14:creationId xmlns:p14="http://schemas.microsoft.com/office/powerpoint/2010/main" val="4012306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Noncredit Issues </a:t>
            </a:r>
            <a:br>
              <a:rPr lang="en-US" dirty="0" smtClean="0"/>
            </a:br>
            <a:r>
              <a:rPr lang="en-US" dirty="0" smtClean="0"/>
              <a:t>&amp; Challenges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1321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46362"/>
            <a:ext cx="10018713" cy="1395941"/>
          </a:xfrm>
        </p:spPr>
        <p:txBody>
          <a:bodyPr/>
          <a:lstStyle/>
          <a:p>
            <a:r>
              <a:rPr lang="en-US" dirty="0" smtClean="0"/>
              <a:t>CDCP Noncredit Program Development</a:t>
            </a:r>
            <a:endParaRPr lang="en-US" dirty="0"/>
          </a:p>
        </p:txBody>
      </p:sp>
      <p:sp>
        <p:nvSpPr>
          <p:cNvPr id="3" name="Content Placeholder 2"/>
          <p:cNvSpPr>
            <a:spLocks noGrp="1"/>
          </p:cNvSpPr>
          <p:nvPr>
            <p:ph idx="1"/>
          </p:nvPr>
        </p:nvSpPr>
        <p:spPr>
          <a:xfrm>
            <a:off x="1484311" y="1839469"/>
            <a:ext cx="10018713" cy="4592783"/>
          </a:xfrm>
        </p:spPr>
        <p:txBody>
          <a:bodyPr>
            <a:normAutofit/>
          </a:bodyPr>
          <a:lstStyle/>
          <a:p>
            <a:r>
              <a:rPr lang="en-US" sz="2200" dirty="0" smtClean="0"/>
              <a:t>Currently Year 2 of equalized funding for CDCP </a:t>
            </a:r>
          </a:p>
          <a:p>
            <a:r>
              <a:rPr lang="en-US" sz="2200" dirty="0" smtClean="0"/>
              <a:t>An understanding of noncredit philosophy and structure is growing across the state, but many challenges remain</a:t>
            </a:r>
          </a:p>
          <a:p>
            <a:r>
              <a:rPr lang="en-US" sz="2200" dirty="0" smtClean="0"/>
              <a:t>Resources and assistance are available through ASCCC (</a:t>
            </a:r>
            <a:r>
              <a:rPr lang="en-US" sz="2200" dirty="0" err="1" smtClean="0"/>
              <a:t>asccc.org</a:t>
            </a:r>
            <a:r>
              <a:rPr lang="en-US" sz="2200" dirty="0" smtClean="0"/>
              <a:t>) </a:t>
            </a:r>
            <a:br>
              <a:rPr lang="en-US" sz="2200" dirty="0" smtClean="0"/>
            </a:br>
            <a:r>
              <a:rPr lang="en-US" sz="2200" dirty="0" smtClean="0"/>
              <a:t>and ACCE (</a:t>
            </a:r>
            <a:r>
              <a:rPr lang="en-US" sz="2200" dirty="0" err="1" smtClean="0"/>
              <a:t>acceonline.org</a:t>
            </a:r>
            <a:r>
              <a:rPr lang="en-US" sz="2200" dirty="0" smtClean="0"/>
              <a:t>), plus your neighboring campuses who are doing noncredit are often willing to provide advice and technical assistance</a:t>
            </a:r>
          </a:p>
          <a:p>
            <a:r>
              <a:rPr lang="en-US" sz="2200" dirty="0" smtClean="0"/>
              <a:t>Professional development is still needed for noncredit</a:t>
            </a:r>
          </a:p>
          <a:p>
            <a:pPr lvl="1"/>
            <a:r>
              <a:rPr lang="en-US" sz="2200" dirty="0" smtClean="0"/>
              <a:t>Senate information at regionals, plenaries, and institutes</a:t>
            </a:r>
          </a:p>
          <a:p>
            <a:pPr lvl="1"/>
            <a:r>
              <a:rPr lang="en-US" sz="2200" dirty="0" smtClean="0"/>
              <a:t>ACCE </a:t>
            </a:r>
            <a:r>
              <a:rPr lang="en-US" sz="2200" dirty="0"/>
              <a:t>d</a:t>
            </a:r>
            <a:r>
              <a:rPr lang="en-US" sz="2200" dirty="0" smtClean="0"/>
              <a:t>rive-in meetings in fall and annual meeting in spring</a:t>
            </a:r>
          </a:p>
          <a:p>
            <a:r>
              <a:rPr lang="en-US" sz="2200" dirty="0" smtClean="0"/>
              <a:t>Collaborative group has begun meeting to plan a noncredit summit in spring 2017</a:t>
            </a:r>
          </a:p>
          <a:p>
            <a:pPr lvl="1"/>
            <a:endParaRPr lang="en-US" dirty="0"/>
          </a:p>
        </p:txBody>
      </p:sp>
    </p:spTree>
    <p:extLst>
      <p:ext uri="{BB962C8B-B14F-4D97-AF65-F5344CB8AC3E}">
        <p14:creationId xmlns:p14="http://schemas.microsoft.com/office/powerpoint/2010/main" val="2082369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Noncredit Basics </a:t>
            </a:r>
            <a:r>
              <a:rPr lang="mr-IN" dirty="0" smtClean="0"/>
              <a:t>–</a:t>
            </a:r>
            <a:r>
              <a:rPr lang="en-US" dirty="0" smtClean="0"/>
              <a:t> </a:t>
            </a:r>
            <a:br>
              <a:rPr lang="en-US" dirty="0" smtClean="0"/>
            </a:br>
            <a:r>
              <a:rPr lang="en-US" dirty="0" smtClean="0"/>
              <a:t>A Quick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1346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Program Development</a:t>
            </a:r>
            <a:br>
              <a:rPr lang="en-US" dirty="0" smtClean="0"/>
            </a:br>
            <a:r>
              <a:rPr lang="en-US" dirty="0" smtClean="0"/>
              <a:t>Common Questions / Places for </a:t>
            </a:r>
            <a:r>
              <a:rPr lang="en-US" dirty="0"/>
              <a:t>D</a:t>
            </a:r>
            <a:r>
              <a:rPr lang="en-US" dirty="0" smtClean="0"/>
              <a:t>iscussion</a:t>
            </a:r>
            <a:endParaRPr lang="en-US" dirty="0"/>
          </a:p>
        </p:txBody>
      </p:sp>
      <p:sp>
        <p:nvSpPr>
          <p:cNvPr id="3" name="Content Placeholder 2"/>
          <p:cNvSpPr>
            <a:spLocks noGrp="1"/>
          </p:cNvSpPr>
          <p:nvPr>
            <p:ph idx="1"/>
          </p:nvPr>
        </p:nvSpPr>
        <p:spPr>
          <a:xfrm>
            <a:off x="1484310" y="2583191"/>
            <a:ext cx="10018713" cy="3793762"/>
          </a:xfrm>
        </p:spPr>
        <p:txBody>
          <a:bodyPr>
            <a:normAutofit/>
          </a:bodyPr>
          <a:lstStyle/>
          <a:p>
            <a:r>
              <a:rPr lang="en-US" sz="3200" dirty="0" smtClean="0"/>
              <a:t>Overlap between credit and noncredit basic skills</a:t>
            </a:r>
          </a:p>
          <a:p>
            <a:r>
              <a:rPr lang="en-US" sz="3200" dirty="0" smtClean="0"/>
              <a:t>Overlap between credit CTE and noncredit CTE</a:t>
            </a:r>
          </a:p>
          <a:p>
            <a:r>
              <a:rPr lang="en-US" sz="3200" dirty="0"/>
              <a:t>Repeatability of noncredit</a:t>
            </a:r>
          </a:p>
          <a:p>
            <a:r>
              <a:rPr lang="en-US" sz="3200" dirty="0"/>
              <a:t>Matching student needs with type of </a:t>
            </a:r>
            <a:r>
              <a:rPr lang="en-US" sz="3200" dirty="0" smtClean="0"/>
              <a:t>course</a:t>
            </a:r>
          </a:p>
          <a:p>
            <a:r>
              <a:rPr lang="en-US" sz="3200" dirty="0" smtClean="0"/>
              <a:t>Inequities between credit and noncredit faculty compensation/teaching hours  *bargaining unit issue</a:t>
            </a:r>
          </a:p>
          <a:p>
            <a:endParaRPr lang="en-US" dirty="0"/>
          </a:p>
        </p:txBody>
      </p:sp>
    </p:spTree>
    <p:extLst>
      <p:ext uri="{BB962C8B-B14F-4D97-AF65-F5344CB8AC3E}">
        <p14:creationId xmlns:p14="http://schemas.microsoft.com/office/powerpoint/2010/main" val="247583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069" y="484632"/>
            <a:ext cx="11163098" cy="1609344"/>
          </a:xfrm>
        </p:spPr>
        <p:txBody>
          <a:bodyPr/>
          <a:lstStyle/>
          <a:p>
            <a:r>
              <a:rPr lang="en-US" dirty="0" smtClean="0"/>
              <a:t>Noncredit grading options	</a:t>
            </a:r>
            <a:endParaRPr lang="en-US" dirty="0"/>
          </a:p>
        </p:txBody>
      </p:sp>
      <p:sp>
        <p:nvSpPr>
          <p:cNvPr id="3" name="Content Placeholder 2"/>
          <p:cNvSpPr>
            <a:spLocks noGrp="1"/>
          </p:cNvSpPr>
          <p:nvPr>
            <p:ph idx="1"/>
          </p:nvPr>
        </p:nvSpPr>
        <p:spPr>
          <a:xfrm>
            <a:off x="1677454" y="2093976"/>
            <a:ext cx="10284697" cy="4336804"/>
          </a:xfrm>
        </p:spPr>
        <p:txBody>
          <a:bodyPr>
            <a:normAutofit fontScale="92500" lnSpcReduction="20000"/>
          </a:bodyPr>
          <a:lstStyle/>
          <a:p>
            <a:r>
              <a:rPr lang="en-US" sz="3200" dirty="0" smtClean="0"/>
              <a:t>Pass (P), No Pass (NP), and Satisfactory Progress (SP)</a:t>
            </a:r>
          </a:p>
          <a:p>
            <a:pPr lvl="1"/>
            <a:r>
              <a:rPr lang="en-US" sz="2800" dirty="0" smtClean="0"/>
              <a:t>SP was approved by Board of Governors this summer and chaptered into Title 5  </a:t>
            </a:r>
          </a:p>
          <a:p>
            <a:pPr lvl="1"/>
            <a:r>
              <a:rPr lang="en-US" sz="2800" dirty="0" smtClean="0"/>
              <a:t>If college is using SP, may need to update BP and/or AP that covers grading</a:t>
            </a:r>
          </a:p>
          <a:p>
            <a:pPr lvl="1"/>
            <a:r>
              <a:rPr lang="en-US" sz="2800" dirty="0" smtClean="0"/>
              <a:t>If college is using SP, professional development may be helpful for faculty to better understand how it’s used and help set consistent expectations for its use in combination with P and NP</a:t>
            </a:r>
            <a:endParaRPr lang="en-US" sz="3200" dirty="0" smtClean="0"/>
          </a:p>
          <a:p>
            <a:r>
              <a:rPr lang="en-US" sz="3200" dirty="0" smtClean="0"/>
              <a:t>Although no A-F grading, course design still needs to include student evaluation and feedback.</a:t>
            </a:r>
            <a:endParaRPr lang="en-US" sz="3200" dirty="0"/>
          </a:p>
        </p:txBody>
      </p:sp>
    </p:spTree>
    <p:extLst>
      <p:ext uri="{BB962C8B-B14F-4D97-AF65-F5344CB8AC3E}">
        <p14:creationId xmlns:p14="http://schemas.microsoft.com/office/powerpoint/2010/main" val="1594662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Education Block Grant (AEBG)</a:t>
            </a:r>
            <a:endParaRPr lang="en-US" dirty="0"/>
          </a:p>
        </p:txBody>
      </p:sp>
      <p:sp>
        <p:nvSpPr>
          <p:cNvPr id="3" name="Content Placeholder 2"/>
          <p:cNvSpPr>
            <a:spLocks noGrp="1"/>
          </p:cNvSpPr>
          <p:nvPr>
            <p:ph idx="1"/>
          </p:nvPr>
        </p:nvSpPr>
        <p:spPr>
          <a:xfrm>
            <a:off x="1484310" y="2043545"/>
            <a:ext cx="10018713" cy="4191001"/>
          </a:xfrm>
        </p:spPr>
        <p:txBody>
          <a:bodyPr>
            <a:normAutofit/>
          </a:bodyPr>
          <a:lstStyle/>
          <a:p>
            <a:r>
              <a:rPr lang="en-US" sz="2600" dirty="0" smtClean="0"/>
              <a:t>AEBG (AB104) is intended to expand and improve provision of adult education by aligning services and promoting pathways. </a:t>
            </a:r>
          </a:p>
          <a:p>
            <a:r>
              <a:rPr lang="en-US" sz="2600" dirty="0" smtClean="0"/>
              <a:t>Currently Year 2, so implementation is underway and accountability is increasing</a:t>
            </a:r>
          </a:p>
          <a:p>
            <a:r>
              <a:rPr lang="en-US" sz="2600" dirty="0"/>
              <a:t>Strategies in response to AEBG vary by </a:t>
            </a:r>
            <a:r>
              <a:rPr lang="en-US" sz="2600" dirty="0" smtClean="0"/>
              <a:t>consortium, but some include an increase in noncredit courses and/or programs</a:t>
            </a:r>
          </a:p>
          <a:p>
            <a:r>
              <a:rPr lang="en-US" sz="2600" dirty="0" smtClean="0"/>
              <a:t>Navigating noncredit for those considering it as an AEBG strategy has been challenging</a:t>
            </a:r>
            <a:endParaRPr lang="en-US" sz="2600" dirty="0"/>
          </a:p>
          <a:p>
            <a:endParaRPr lang="en-US" dirty="0"/>
          </a:p>
        </p:txBody>
      </p:sp>
    </p:spTree>
    <p:extLst>
      <p:ext uri="{BB962C8B-B14F-4D97-AF65-F5344CB8AC3E}">
        <p14:creationId xmlns:p14="http://schemas.microsoft.com/office/powerpoint/2010/main" val="205865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526473"/>
            <a:ext cx="10018713" cy="1510144"/>
          </a:xfrm>
        </p:spPr>
        <p:txBody>
          <a:bodyPr/>
          <a:lstStyle/>
          <a:p>
            <a:r>
              <a:rPr lang="en-US" dirty="0" smtClean="0"/>
              <a:t>Noncredit Student Success &amp; Support Plan </a:t>
            </a:r>
            <a:br>
              <a:rPr lang="en-US" dirty="0" smtClean="0"/>
            </a:br>
            <a:r>
              <a:rPr lang="en-US" dirty="0" smtClean="0"/>
              <a:t>(NC SSSP)</a:t>
            </a:r>
            <a:endParaRPr lang="en-US" dirty="0"/>
          </a:p>
        </p:txBody>
      </p:sp>
      <p:sp>
        <p:nvSpPr>
          <p:cNvPr id="3" name="Content Placeholder 2"/>
          <p:cNvSpPr>
            <a:spLocks noGrp="1"/>
          </p:cNvSpPr>
          <p:nvPr>
            <p:ph idx="1"/>
          </p:nvPr>
        </p:nvSpPr>
        <p:spPr>
          <a:xfrm>
            <a:off x="1484310" y="1808017"/>
            <a:ext cx="10018713" cy="5049983"/>
          </a:xfrm>
        </p:spPr>
        <p:txBody>
          <a:bodyPr>
            <a:noAutofit/>
          </a:bodyPr>
          <a:lstStyle/>
          <a:p>
            <a:r>
              <a:rPr lang="en-US" dirty="0" smtClean="0"/>
              <a:t>Implementation has begun in 16-17 for students enrolled in the CDCP areas: Elementary &amp; Secondary Basic Skills, ESL, Short-Term Vocational, and Workforce Preparation</a:t>
            </a:r>
          </a:p>
          <a:p>
            <a:r>
              <a:rPr lang="en-US" dirty="0" smtClean="0"/>
              <a:t>Four core services expected for these noncredit students:</a:t>
            </a:r>
          </a:p>
          <a:p>
            <a:pPr lvl="1"/>
            <a:r>
              <a:rPr lang="en-US" sz="2400" dirty="0" smtClean="0"/>
              <a:t>Orientation</a:t>
            </a:r>
          </a:p>
          <a:p>
            <a:pPr lvl="1"/>
            <a:r>
              <a:rPr lang="en-US" sz="2400" dirty="0" smtClean="0"/>
              <a:t>Assessment</a:t>
            </a:r>
          </a:p>
          <a:p>
            <a:pPr lvl="1"/>
            <a:r>
              <a:rPr lang="en-US" sz="2400" dirty="0" smtClean="0"/>
              <a:t>Counseling (including Noncredit Student Ed Plan)</a:t>
            </a:r>
          </a:p>
          <a:p>
            <a:pPr lvl="1"/>
            <a:r>
              <a:rPr lang="en-US" sz="2400" dirty="0" smtClean="0"/>
              <a:t>Follow-up</a:t>
            </a:r>
          </a:p>
          <a:p>
            <a:r>
              <a:rPr lang="en-US" dirty="0" smtClean="0"/>
              <a:t>MIS reporting of NC SSSP services required starting in 2017-2018, so data collection and mapping of data to college systems presents a challenge</a:t>
            </a:r>
            <a:endParaRPr lang="en-US" dirty="0"/>
          </a:p>
        </p:txBody>
      </p:sp>
    </p:spTree>
    <p:extLst>
      <p:ext uri="{BB962C8B-B14F-4D97-AF65-F5344CB8AC3E}">
        <p14:creationId xmlns:p14="http://schemas.microsoft.com/office/powerpoint/2010/main" val="1955713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Skills Funding Formula</a:t>
            </a:r>
            <a:endParaRPr lang="en-US" dirty="0"/>
          </a:p>
        </p:txBody>
      </p:sp>
      <p:sp>
        <p:nvSpPr>
          <p:cNvPr id="3" name="Content Placeholder 2"/>
          <p:cNvSpPr>
            <a:spLocks noGrp="1"/>
          </p:cNvSpPr>
          <p:nvPr>
            <p:ph idx="1"/>
          </p:nvPr>
        </p:nvSpPr>
        <p:spPr>
          <a:xfrm>
            <a:off x="1484310" y="1981201"/>
            <a:ext cx="10018713" cy="4572000"/>
          </a:xfrm>
        </p:spPr>
        <p:txBody>
          <a:bodyPr>
            <a:normAutofit/>
          </a:bodyPr>
          <a:lstStyle/>
          <a:p>
            <a:r>
              <a:rPr lang="en-US" dirty="0" smtClean="0"/>
              <a:t>BSI is now called Student Success for Basic Skills</a:t>
            </a:r>
          </a:p>
          <a:p>
            <a:r>
              <a:rPr lang="en-US" dirty="0" smtClean="0"/>
              <a:t>BSI funding formula through 2016-2017; new formula effective beginning Fall 2017.</a:t>
            </a:r>
          </a:p>
          <a:p>
            <a:r>
              <a:rPr lang="en-US" dirty="0" smtClean="0"/>
              <a:t>New formula:</a:t>
            </a:r>
          </a:p>
          <a:p>
            <a:pPr lvl="1"/>
            <a:r>
              <a:rPr lang="en-US" dirty="0" smtClean="0"/>
              <a:t>50% on performance metrics related to credit students who transfer within 1-2 years</a:t>
            </a:r>
          </a:p>
          <a:p>
            <a:pPr lvl="1"/>
            <a:r>
              <a:rPr lang="en-US" dirty="0" smtClean="0"/>
              <a:t>25% on percentage of BOG fee waiver participants</a:t>
            </a:r>
          </a:p>
          <a:p>
            <a:pPr lvl="1"/>
            <a:r>
              <a:rPr lang="en-US" dirty="0" smtClean="0"/>
              <a:t>25% on courses that apply practices listed in BS Transformation Grant</a:t>
            </a:r>
          </a:p>
          <a:p>
            <a:r>
              <a:rPr lang="en-US" dirty="0" smtClean="0"/>
              <a:t>New formula negatively impacts noncredit students and programs, so BSAC is working to suggest alternative formulas that are more inclusive of all BS students, including noncredit</a:t>
            </a:r>
            <a:endParaRPr lang="en-US" dirty="0"/>
          </a:p>
        </p:txBody>
      </p:sp>
    </p:spTree>
    <p:extLst>
      <p:ext uri="{BB962C8B-B14F-4D97-AF65-F5344CB8AC3E}">
        <p14:creationId xmlns:p14="http://schemas.microsoft.com/office/powerpoint/2010/main" val="1321182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be having discussions?	</a:t>
            </a:r>
            <a:endParaRPr lang="en-US" dirty="0"/>
          </a:p>
        </p:txBody>
      </p:sp>
      <p:sp>
        <p:nvSpPr>
          <p:cNvPr id="3" name="Content Placeholder 2"/>
          <p:cNvSpPr>
            <a:spLocks noGrp="1"/>
          </p:cNvSpPr>
          <p:nvPr>
            <p:ph idx="1"/>
          </p:nvPr>
        </p:nvSpPr>
        <p:spPr>
          <a:xfrm>
            <a:off x="1664192" y="2067393"/>
            <a:ext cx="10018713" cy="4108555"/>
          </a:xfrm>
        </p:spPr>
        <p:txBody>
          <a:bodyPr>
            <a:normAutofit lnSpcReduction="10000"/>
          </a:bodyPr>
          <a:lstStyle/>
          <a:p>
            <a:r>
              <a:rPr lang="en-US" sz="3200" dirty="0" smtClean="0"/>
              <a:t>Faculty!</a:t>
            </a:r>
          </a:p>
          <a:p>
            <a:r>
              <a:rPr lang="en-US" sz="3200" dirty="0" smtClean="0"/>
              <a:t>Noncredit course and programs are curriculum, therefore faculty have primacy</a:t>
            </a:r>
          </a:p>
          <a:p>
            <a:r>
              <a:rPr lang="en-US" sz="3200" dirty="0" smtClean="0"/>
              <a:t>Faculty need to actively influence decisions</a:t>
            </a:r>
          </a:p>
          <a:p>
            <a:r>
              <a:rPr lang="en-US" sz="3200" dirty="0" smtClean="0"/>
              <a:t>Include faculty in all disciplines that may be affected</a:t>
            </a:r>
          </a:p>
          <a:p>
            <a:r>
              <a:rPr lang="en-US" sz="3200" dirty="0" smtClean="0"/>
              <a:t>Curriculum, not funding, should drive discussions and decisions</a:t>
            </a:r>
            <a:endParaRPr lang="en-US" sz="3200" dirty="0"/>
          </a:p>
        </p:txBody>
      </p:sp>
    </p:spTree>
    <p:extLst>
      <p:ext uri="{BB962C8B-B14F-4D97-AF65-F5344CB8AC3E}">
        <p14:creationId xmlns:p14="http://schemas.microsoft.com/office/powerpoint/2010/main" val="9037499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40425"/>
            <a:ext cx="10018713" cy="890752"/>
          </a:xfrm>
        </p:spPr>
        <p:txBody>
          <a:bodyPr/>
          <a:lstStyle/>
          <a:p>
            <a:r>
              <a:rPr lang="en-US" dirty="0" smtClean="0"/>
              <a:t>Where to Start? </a:t>
            </a:r>
            <a:endParaRPr lang="en-US" dirty="0"/>
          </a:p>
        </p:txBody>
      </p:sp>
      <p:sp>
        <p:nvSpPr>
          <p:cNvPr id="3" name="Content Placeholder 2"/>
          <p:cNvSpPr>
            <a:spLocks noGrp="1"/>
          </p:cNvSpPr>
          <p:nvPr>
            <p:ph idx="1"/>
          </p:nvPr>
        </p:nvSpPr>
        <p:spPr>
          <a:xfrm>
            <a:off x="1681656" y="1131177"/>
            <a:ext cx="9332708" cy="4782206"/>
          </a:xfrm>
        </p:spPr>
        <p:txBody>
          <a:bodyPr>
            <a:noAutofit/>
          </a:bodyPr>
          <a:lstStyle/>
          <a:p>
            <a:r>
              <a:rPr lang="en-US" sz="2800" dirty="0" smtClean="0"/>
              <a:t>Department faculty </a:t>
            </a:r>
            <a:r>
              <a:rPr lang="en-US" sz="2800" dirty="0"/>
              <a:t>i</a:t>
            </a:r>
            <a:r>
              <a:rPr lang="en-US" sz="2800" dirty="0" smtClean="0"/>
              <a:t>nput</a:t>
            </a:r>
          </a:p>
          <a:p>
            <a:r>
              <a:rPr lang="en-US" sz="2800" dirty="0" smtClean="0"/>
              <a:t>Department </a:t>
            </a:r>
            <a:r>
              <a:rPr lang="en-US" sz="2800" dirty="0"/>
              <a:t>p</a:t>
            </a:r>
            <a:r>
              <a:rPr lang="en-US" sz="2800" dirty="0" smtClean="0"/>
              <a:t>rogram review</a:t>
            </a:r>
          </a:p>
          <a:p>
            <a:r>
              <a:rPr lang="en-US" sz="2800" dirty="0" smtClean="0"/>
              <a:t>CTE Advisory Committee input</a:t>
            </a:r>
          </a:p>
          <a:p>
            <a:r>
              <a:rPr lang="en-US" sz="2800" dirty="0" smtClean="0"/>
              <a:t>Labor market data  </a:t>
            </a:r>
          </a:p>
          <a:p>
            <a:r>
              <a:rPr lang="en-US" sz="2800" dirty="0" smtClean="0"/>
              <a:t>Needs for short-term skills/certifications/workforce prep</a:t>
            </a:r>
          </a:p>
          <a:p>
            <a:r>
              <a:rPr lang="en-US" sz="2800" dirty="0" smtClean="0"/>
              <a:t>Need for regional consortium input</a:t>
            </a:r>
          </a:p>
          <a:p>
            <a:r>
              <a:rPr lang="en-US" sz="2800" dirty="0" smtClean="0"/>
              <a:t>Support for existing curriculum</a:t>
            </a:r>
          </a:p>
          <a:p>
            <a:r>
              <a:rPr lang="en-US" sz="2800" dirty="0" smtClean="0"/>
              <a:t>Transition/prep for existing curriculum</a:t>
            </a:r>
          </a:p>
          <a:p>
            <a:r>
              <a:rPr lang="en-US" sz="2800" dirty="0" smtClean="0"/>
              <a:t>Piloting possible credit curriculum </a:t>
            </a:r>
            <a:endParaRPr lang="en-US" sz="2800" dirty="0"/>
          </a:p>
        </p:txBody>
      </p:sp>
    </p:spTree>
    <p:extLst>
      <p:ext uri="{BB962C8B-B14F-4D97-AF65-F5344CB8AC3E}">
        <p14:creationId xmlns:p14="http://schemas.microsoft.com/office/powerpoint/2010/main" val="482416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70000" lnSpcReduction="20000"/>
          </a:bodyPr>
          <a:lstStyle/>
          <a:p>
            <a:r>
              <a:rPr lang="en-US" sz="3200" dirty="0" smtClean="0"/>
              <a:t>Cheryl </a:t>
            </a:r>
            <a:r>
              <a:rPr lang="en-US" sz="3200" dirty="0" err="1" smtClean="0"/>
              <a:t>Aschenbach</a:t>
            </a:r>
            <a:endParaRPr lang="en-US" sz="3200" dirty="0" smtClean="0"/>
          </a:p>
          <a:p>
            <a:pPr marL="274320" lvl="1" indent="0">
              <a:buNone/>
            </a:pPr>
            <a:r>
              <a:rPr lang="en-US" sz="3200" dirty="0" smtClean="0">
                <a:hlinkClick r:id="rId2"/>
              </a:rPr>
              <a:t>caschenbach@lassencollege.edu</a:t>
            </a:r>
            <a:endParaRPr lang="en-US" sz="3200" dirty="0" smtClean="0"/>
          </a:p>
          <a:p>
            <a:r>
              <a:rPr lang="en-US" sz="3400" dirty="0" smtClean="0"/>
              <a:t>Randy Beach</a:t>
            </a:r>
          </a:p>
          <a:p>
            <a:pPr marL="274320" lvl="1" indent="0">
              <a:buNone/>
            </a:pPr>
            <a:r>
              <a:rPr lang="en-US" sz="3200" dirty="0" smtClean="0">
                <a:hlinkClick r:id="rId3"/>
              </a:rPr>
              <a:t>rbeach@swccd.edu</a:t>
            </a:r>
            <a:endParaRPr lang="en-US" sz="3200" dirty="0" smtClean="0"/>
          </a:p>
          <a:p>
            <a:pPr marL="274320" lvl="1" indent="0">
              <a:buNone/>
            </a:pPr>
            <a:endParaRPr lang="en-US" sz="3200" dirty="0" smtClean="0"/>
          </a:p>
          <a:p>
            <a:pPr marL="274320" lvl="1" indent="0">
              <a:buNone/>
            </a:pPr>
            <a:r>
              <a:rPr lang="en-US" sz="3200" dirty="0" smtClean="0"/>
              <a:t>OR, for any 10+1-related questions, </a:t>
            </a:r>
            <a:endParaRPr lang="en-US" sz="3200" dirty="0"/>
          </a:p>
          <a:p>
            <a:pPr marL="274320" lvl="1" indent="0">
              <a:buNone/>
            </a:pPr>
            <a:r>
              <a:rPr lang="en-US" sz="3200" dirty="0" smtClean="0">
                <a:hlinkClick r:id="rId4"/>
              </a:rPr>
              <a:t>info@asccc.org</a:t>
            </a:r>
            <a:endParaRPr lang="en-US" sz="3200" dirty="0" smtClean="0"/>
          </a:p>
          <a:p>
            <a:pPr marL="274320" lvl="1" indent="0">
              <a:buNone/>
            </a:pPr>
            <a:endParaRPr lang="en-US" sz="3200" dirty="0" smtClean="0"/>
          </a:p>
          <a:p>
            <a:pPr marL="274320" lvl="1" indent="0">
              <a:buNone/>
            </a:pPr>
            <a:endParaRPr lang="en-US" dirty="0"/>
          </a:p>
        </p:txBody>
      </p:sp>
    </p:spTree>
    <p:extLst>
      <p:ext uri="{BB962C8B-B14F-4D97-AF65-F5344CB8AC3E}">
        <p14:creationId xmlns:p14="http://schemas.microsoft.com/office/powerpoint/2010/main" val="202163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noncredit?</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Noncredit courses are zero unit courses </a:t>
            </a:r>
            <a:r>
              <a:rPr lang="en-US" sz="3200" dirty="0"/>
              <a:t>offered </a:t>
            </a:r>
            <a:r>
              <a:rPr lang="en-US" sz="3200" dirty="0" smtClean="0"/>
              <a:t>to students without the expense of </a:t>
            </a:r>
            <a:r>
              <a:rPr lang="en-US" sz="3200" dirty="0"/>
              <a:t>enrollment </a:t>
            </a:r>
            <a:r>
              <a:rPr lang="en-US" sz="3200" dirty="0" smtClean="0"/>
              <a:t>fees and designed to help students reach personal, academic, and professional goals</a:t>
            </a:r>
          </a:p>
          <a:p>
            <a:r>
              <a:rPr lang="en-US" sz="3200" dirty="0" smtClean="0"/>
              <a:t>Noncredit courses often serve as a point of entry for underserved students (immigrants, economically disadvantaged) as well as a transition point to prepare students for credit instruction</a:t>
            </a:r>
            <a:endParaRPr lang="en-US" sz="3200" dirty="0"/>
          </a:p>
        </p:txBody>
      </p:sp>
    </p:spTree>
    <p:extLst>
      <p:ext uri="{BB962C8B-B14F-4D97-AF65-F5344CB8AC3E}">
        <p14:creationId xmlns:p14="http://schemas.microsoft.com/office/powerpoint/2010/main" val="1930371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a:t>
            </a:r>
            <a:endParaRPr lang="en-US" dirty="0"/>
          </a:p>
        </p:txBody>
      </p:sp>
      <p:sp>
        <p:nvSpPr>
          <p:cNvPr id="3" name="Content Placeholder 2"/>
          <p:cNvSpPr>
            <a:spLocks noGrp="1"/>
          </p:cNvSpPr>
          <p:nvPr>
            <p:ph idx="1"/>
          </p:nvPr>
        </p:nvSpPr>
        <p:spPr/>
        <p:txBody>
          <a:bodyPr>
            <a:normAutofit fontScale="62500" lnSpcReduction="20000"/>
          </a:bodyPr>
          <a:lstStyle/>
          <a:p>
            <a:r>
              <a:rPr lang="en-US" sz="3500" dirty="0" smtClean="0"/>
              <a:t>Affordable (FREE!)</a:t>
            </a:r>
          </a:p>
          <a:p>
            <a:pPr lvl="1"/>
            <a:r>
              <a:rPr lang="en-US" sz="3500" dirty="0" smtClean="0"/>
              <a:t>No cost </a:t>
            </a:r>
          </a:p>
          <a:p>
            <a:pPr lvl="1"/>
            <a:r>
              <a:rPr lang="en-US" sz="3500" dirty="0" smtClean="0"/>
              <a:t>No financial aid necessary</a:t>
            </a:r>
          </a:p>
          <a:p>
            <a:r>
              <a:rPr lang="en-US" sz="3500" dirty="0"/>
              <a:t>Accessible </a:t>
            </a:r>
            <a:endParaRPr lang="en-US" sz="3500" dirty="0" smtClean="0"/>
          </a:p>
          <a:p>
            <a:r>
              <a:rPr lang="en-US" sz="3500" dirty="0" smtClean="0"/>
              <a:t>Open entry/open exit format (optional) can serve students at point of inquiry</a:t>
            </a:r>
          </a:p>
          <a:p>
            <a:r>
              <a:rPr lang="en-US" sz="3500" dirty="0" smtClean="0"/>
              <a:t>Flexible scheduling</a:t>
            </a:r>
          </a:p>
          <a:p>
            <a:r>
              <a:rPr lang="en-US" sz="3500" dirty="0" smtClean="0"/>
              <a:t>Access </a:t>
            </a:r>
            <a:r>
              <a:rPr lang="en-US" sz="3500" dirty="0"/>
              <a:t>to counseling and SSSP services</a:t>
            </a:r>
          </a:p>
          <a:p>
            <a:endParaRPr lang="en-US" sz="3200" dirty="0" smtClean="0"/>
          </a:p>
          <a:p>
            <a:endParaRPr lang="en-US" dirty="0"/>
          </a:p>
        </p:txBody>
      </p:sp>
    </p:spTree>
    <p:extLst>
      <p:ext uri="{BB962C8B-B14F-4D97-AF65-F5344CB8AC3E}">
        <p14:creationId xmlns:p14="http://schemas.microsoft.com/office/powerpoint/2010/main" val="838412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Focus </a:t>
            </a:r>
            <a:r>
              <a:rPr lang="en-US" sz="3200" dirty="0"/>
              <a:t>on skill attainment, not grades or units</a:t>
            </a:r>
          </a:p>
          <a:p>
            <a:r>
              <a:rPr lang="en-US" sz="3200" dirty="0"/>
              <a:t>Repeatable and not affected by 30-unit basic skills limitation</a:t>
            </a:r>
          </a:p>
          <a:p>
            <a:r>
              <a:rPr lang="en-US" sz="3200" dirty="0" smtClean="0"/>
              <a:t>Elementary </a:t>
            </a:r>
            <a:r>
              <a:rPr lang="en-US" sz="3200" dirty="0"/>
              <a:t>level skills to </a:t>
            </a:r>
            <a:r>
              <a:rPr lang="en-US" sz="3200" dirty="0" smtClean="0"/>
              <a:t>pre-collegiate</a:t>
            </a:r>
          </a:p>
          <a:p>
            <a:r>
              <a:rPr lang="en-US" sz="3200" dirty="0" smtClean="0"/>
              <a:t>Prepare for credit programs or employment</a:t>
            </a:r>
            <a:endParaRPr lang="en-US" sz="3200" dirty="0"/>
          </a:p>
          <a:p>
            <a:r>
              <a:rPr lang="en-US" sz="3200" dirty="0"/>
              <a:t>CTE: preparation, practice, and certification</a:t>
            </a:r>
          </a:p>
          <a:p>
            <a:r>
              <a:rPr lang="en-US" sz="3200" dirty="0"/>
              <a:t>Bridge to other educational/career pathways</a:t>
            </a:r>
          </a:p>
          <a:p>
            <a:endParaRPr lang="en-US" sz="3200" dirty="0" smtClean="0"/>
          </a:p>
          <a:p>
            <a:endParaRPr lang="en-US" dirty="0"/>
          </a:p>
        </p:txBody>
      </p:sp>
    </p:spTree>
    <p:extLst>
      <p:ext uri="{BB962C8B-B14F-4D97-AF65-F5344CB8AC3E}">
        <p14:creationId xmlns:p14="http://schemas.microsoft.com/office/powerpoint/2010/main" val="622736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More freedom to tailor course curriculum</a:t>
            </a:r>
          </a:p>
          <a:p>
            <a:r>
              <a:rPr lang="en-US" sz="3200" dirty="0" smtClean="0"/>
              <a:t>Focus on skill attainment, not units</a:t>
            </a:r>
          </a:p>
          <a:p>
            <a:r>
              <a:rPr lang="en-US" sz="3200" dirty="0" smtClean="0"/>
              <a:t>Courses have immediate impact on students’ lives and communities</a:t>
            </a:r>
          </a:p>
          <a:p>
            <a:r>
              <a:rPr lang="en-US" sz="3200" dirty="0" smtClean="0"/>
              <a:t>Innovate! Create new courses and programs to meet student need</a:t>
            </a:r>
          </a:p>
          <a:p>
            <a:r>
              <a:rPr lang="en-US" sz="3200" dirty="0" smtClean="0"/>
              <a:t>Opportunity for students to repeat a course, practice skills, and become more proficient</a:t>
            </a:r>
          </a:p>
          <a:p>
            <a:endParaRPr lang="en-US" dirty="0"/>
          </a:p>
        </p:txBody>
      </p:sp>
    </p:spTree>
    <p:extLst>
      <p:ext uri="{BB962C8B-B14F-4D97-AF65-F5344CB8AC3E}">
        <p14:creationId xmlns:p14="http://schemas.microsoft.com/office/powerpoint/2010/main" val="953129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Option for students struggling with credit courses, especially basic skills</a:t>
            </a:r>
          </a:p>
          <a:p>
            <a:r>
              <a:rPr lang="en-US" sz="3200" dirty="0" smtClean="0"/>
              <a:t>Opens the equity door – provides access to underserved students</a:t>
            </a:r>
          </a:p>
          <a:p>
            <a:r>
              <a:rPr lang="en-US" sz="3200" dirty="0" smtClean="0"/>
              <a:t>Completion of noncredit courses can be part of multiple measures assessments</a:t>
            </a:r>
          </a:p>
          <a:p>
            <a:r>
              <a:rPr lang="en-US" sz="3200" dirty="0" smtClean="0"/>
              <a:t>Opportunity to “create” college students – opens door to credit opportunities</a:t>
            </a:r>
            <a:endParaRPr lang="en-US" dirty="0"/>
          </a:p>
        </p:txBody>
      </p:sp>
    </p:spTree>
    <p:extLst>
      <p:ext uri="{BB962C8B-B14F-4D97-AF65-F5344CB8AC3E}">
        <p14:creationId xmlns:p14="http://schemas.microsoft.com/office/powerpoint/2010/main" val="753021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8074"/>
            <a:ext cx="10058400" cy="1609344"/>
          </a:xfrm>
        </p:spPr>
        <p:txBody>
          <a:bodyPr/>
          <a:lstStyle/>
          <a:p>
            <a:r>
              <a:rPr lang="en-US" dirty="0" smtClean="0"/>
              <a:t>Credit vs. noncredit</a:t>
            </a:r>
            <a:endParaRPr lang="en-US" dirty="0"/>
          </a:p>
        </p:txBody>
      </p:sp>
      <p:pic>
        <p:nvPicPr>
          <p:cNvPr id="4" name="Content Placeholder 3" descr="presentation.tiff"/>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0216" y="1454045"/>
            <a:ext cx="8102722" cy="5032747"/>
          </a:xfrm>
        </p:spPr>
      </p:pic>
    </p:spTree>
    <p:extLst>
      <p:ext uri="{BB962C8B-B14F-4D97-AF65-F5344CB8AC3E}">
        <p14:creationId xmlns:p14="http://schemas.microsoft.com/office/powerpoint/2010/main" val="1883699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CDCP Noncredit	</a:t>
            </a:r>
            <a:endParaRPr lang="en-US" dirty="0"/>
          </a:p>
        </p:txBody>
      </p:sp>
      <p:sp>
        <p:nvSpPr>
          <p:cNvPr id="3" name="Content Placeholder 2"/>
          <p:cNvSpPr>
            <a:spLocks noGrp="1"/>
          </p:cNvSpPr>
          <p:nvPr>
            <p:ph idx="1"/>
          </p:nvPr>
        </p:nvSpPr>
        <p:spPr>
          <a:xfrm>
            <a:off x="1484310" y="2007432"/>
            <a:ext cx="10018713" cy="4513289"/>
          </a:xfrm>
        </p:spPr>
        <p:txBody>
          <a:bodyPr>
            <a:normAutofit fontScale="70000" lnSpcReduction="20000"/>
          </a:bodyPr>
          <a:lstStyle/>
          <a:p>
            <a:r>
              <a:rPr lang="en-US" sz="3200" b="1" dirty="0" smtClean="0"/>
              <a:t>C</a:t>
            </a:r>
            <a:r>
              <a:rPr lang="en-US" sz="3200" dirty="0" smtClean="0"/>
              <a:t>areer </a:t>
            </a:r>
            <a:r>
              <a:rPr lang="en-US" sz="3200" b="1" dirty="0" smtClean="0"/>
              <a:t>D</a:t>
            </a:r>
            <a:r>
              <a:rPr lang="en-US" sz="3200" dirty="0" smtClean="0"/>
              <a:t>evelopment </a:t>
            </a:r>
            <a:r>
              <a:rPr lang="en-US" sz="3200" b="1" dirty="0" smtClean="0"/>
              <a:t>C</a:t>
            </a:r>
            <a:r>
              <a:rPr lang="en-US" sz="3200" dirty="0" smtClean="0"/>
              <a:t>ollege </a:t>
            </a:r>
            <a:r>
              <a:rPr lang="en-US" sz="3200" b="1" dirty="0" smtClean="0"/>
              <a:t>P</a:t>
            </a:r>
            <a:r>
              <a:rPr lang="en-US" sz="3200" dirty="0" smtClean="0"/>
              <a:t>reparation (SB 361, 2007)</a:t>
            </a:r>
          </a:p>
          <a:p>
            <a:r>
              <a:rPr lang="en-US" sz="3200" dirty="0" smtClean="0"/>
              <a:t>Preparation for employment or success in college-level credit coursework</a:t>
            </a:r>
          </a:p>
          <a:p>
            <a:r>
              <a:rPr lang="en-US" sz="3200" dirty="0"/>
              <a:t>In accordance with </a:t>
            </a:r>
            <a:r>
              <a:rPr lang="en-US" sz="3200" b="1" dirty="0"/>
              <a:t>Title 5, section §55151</a:t>
            </a:r>
            <a:r>
              <a:rPr lang="en-US" sz="3200" dirty="0"/>
              <a:t>, colleges may offer a sequence of noncredit courses that culminate in:</a:t>
            </a:r>
          </a:p>
          <a:p>
            <a:pPr marL="914400" lvl="1" indent="-457200"/>
            <a:r>
              <a:rPr lang="en-US" sz="2800" dirty="0"/>
              <a:t>Certificate of Competency </a:t>
            </a:r>
          </a:p>
          <a:p>
            <a:pPr marL="914400" lvl="1" indent="-457200"/>
            <a:r>
              <a:rPr lang="en-US" sz="2800" dirty="0"/>
              <a:t>Certificate of Completion - leading to improved employability or job opportunities</a:t>
            </a:r>
          </a:p>
          <a:p>
            <a:pPr marL="914400" lvl="1" indent="-457200"/>
            <a:r>
              <a:rPr lang="en-US" sz="2800" dirty="0"/>
              <a:t>Adult High School Diploma</a:t>
            </a:r>
          </a:p>
          <a:p>
            <a:r>
              <a:rPr lang="en-US" sz="3200" dirty="0" smtClean="0"/>
              <a:t>Four categories of courses that, if combined into a noncredit certificate, can be eligible for apportionment funding equal to credit: ESL, Basic Skills, Short-term Vocational, Workforce Prep</a:t>
            </a:r>
          </a:p>
          <a:p>
            <a:r>
              <a:rPr lang="en-US" sz="3200" dirty="0" smtClean="0"/>
              <a:t>Requirements established in Ed. Code 84760.5</a:t>
            </a:r>
          </a:p>
          <a:p>
            <a:endParaRPr lang="en-US" sz="3200" dirty="0"/>
          </a:p>
        </p:txBody>
      </p:sp>
    </p:spTree>
    <p:extLst>
      <p:ext uri="{BB962C8B-B14F-4D97-AF65-F5344CB8AC3E}">
        <p14:creationId xmlns:p14="http://schemas.microsoft.com/office/powerpoint/2010/main" val="2169935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2055</TotalTime>
  <Words>1309</Words>
  <Application>Microsoft Macintosh PowerPoint</Application>
  <PresentationFormat>Widescreen</PresentationFormat>
  <Paragraphs>153</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Corbel</vt:lpstr>
      <vt:lpstr>Mangal</vt:lpstr>
      <vt:lpstr>Parallax</vt:lpstr>
      <vt:lpstr>Noncredit Curriculum</vt:lpstr>
      <vt:lpstr>Noncredit Basics –  A Quick Review</vt:lpstr>
      <vt:lpstr>What is noncredit?</vt:lpstr>
      <vt:lpstr>WHY Noncredit?</vt:lpstr>
      <vt:lpstr>WHY Noncredit?</vt:lpstr>
      <vt:lpstr>WHY Noncredit? Faculty perspective</vt:lpstr>
      <vt:lpstr>WHY Noncredit? Faculty perspective</vt:lpstr>
      <vt:lpstr>Credit vs. noncredit</vt:lpstr>
      <vt:lpstr>CDCP Noncredit </vt:lpstr>
      <vt:lpstr>PowerPoint Presentation</vt:lpstr>
      <vt:lpstr>Designating courses as CDCP:</vt:lpstr>
      <vt:lpstr>Noncredit certificates</vt:lpstr>
      <vt:lpstr>Noncredit restrictions</vt:lpstr>
      <vt:lpstr>Title 5 Required Elements of the COR FOR Noncredit</vt:lpstr>
      <vt:lpstr>SLOs and Noncredit</vt:lpstr>
      <vt:lpstr>Noncredit course approval</vt:lpstr>
      <vt:lpstr>Noncredit course approval</vt:lpstr>
      <vt:lpstr>Noncredit Issues  &amp; Challenges</vt:lpstr>
      <vt:lpstr>CDCP Noncredit Program Development</vt:lpstr>
      <vt:lpstr>Noncredit Program Development Common Questions / Places for Discussion</vt:lpstr>
      <vt:lpstr>Noncredit grading options </vt:lpstr>
      <vt:lpstr>Adult Education Block Grant (AEBG)</vt:lpstr>
      <vt:lpstr>Noncredit Student Success &amp; Support Plan  (NC SSSP)</vt:lpstr>
      <vt:lpstr>Basic Skills Funding Formula</vt:lpstr>
      <vt:lpstr>Who should be having discussions? </vt:lpstr>
      <vt:lpstr>Where to Start? </vt:lpstr>
      <vt:lpstr>Questions?</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Aschenbach</dc:creator>
  <cp:lastModifiedBy>Microsoft Office User</cp:lastModifiedBy>
  <cp:revision>52</cp:revision>
  <dcterms:created xsi:type="dcterms:W3CDTF">2016-07-07T00:12:25Z</dcterms:created>
  <dcterms:modified xsi:type="dcterms:W3CDTF">2016-10-23T20:54:54Z</dcterms:modified>
</cp:coreProperties>
</file>