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257" r:id="rId5"/>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8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4EDF"/>
    <a:srgbClr val="703B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86911" autoAdjust="0"/>
  </p:normalViewPr>
  <p:slideViewPr>
    <p:cSldViewPr snapToGrid="0" snapToObjects="1">
      <p:cViewPr varScale="1">
        <p:scale>
          <a:sx n="80" d="100"/>
          <a:sy n="80" d="100"/>
        </p:scale>
        <p:origin x="548" y="5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E3C22-F651-4501-BC88-EEB3D3B00B59}"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BCBBF437-3852-4367-8478-81D81882CCAD}">
      <dgm:prSet/>
      <dgm:spPr/>
      <dgm:t>
        <a:bodyPr/>
        <a:lstStyle/>
        <a:p>
          <a:r>
            <a:rPr lang="en-US"/>
            <a:t>Madelyn Arballo, Provost,  Mt. San Antonio College</a:t>
          </a:r>
        </a:p>
      </dgm:t>
    </dgm:pt>
    <dgm:pt modelId="{E1DEF0CE-C405-43C4-910F-7B933BE778D6}" type="parTrans" cxnId="{468847AD-6832-407A-B659-A76780B71B02}">
      <dgm:prSet/>
      <dgm:spPr/>
      <dgm:t>
        <a:bodyPr/>
        <a:lstStyle/>
        <a:p>
          <a:endParaRPr lang="en-US"/>
        </a:p>
      </dgm:t>
    </dgm:pt>
    <dgm:pt modelId="{4D126B2A-D198-4A33-B569-149620E75DC0}" type="sibTrans" cxnId="{468847AD-6832-407A-B659-A76780B71B02}">
      <dgm:prSet/>
      <dgm:spPr/>
      <dgm:t>
        <a:bodyPr/>
        <a:lstStyle/>
        <a:p>
          <a:endParaRPr lang="en-US"/>
        </a:p>
      </dgm:t>
    </dgm:pt>
    <dgm:pt modelId="{7DA68D68-EB4E-43C4-8DE4-3C84A8716B01}">
      <dgm:prSet/>
      <dgm:spPr/>
      <dgm:t>
        <a:bodyPr/>
        <a:lstStyle/>
        <a:p>
          <a:r>
            <a:rPr lang="en-US"/>
            <a:t>Rebecca Al Haider, Reedley College</a:t>
          </a:r>
        </a:p>
      </dgm:t>
    </dgm:pt>
    <dgm:pt modelId="{971D3971-FAC9-4AF9-A845-288B0866CE74}" type="parTrans" cxnId="{C5CEBB23-8DCE-4147-9754-569A0C44AF41}">
      <dgm:prSet/>
      <dgm:spPr/>
      <dgm:t>
        <a:bodyPr/>
        <a:lstStyle/>
        <a:p>
          <a:endParaRPr lang="en-US"/>
        </a:p>
      </dgm:t>
    </dgm:pt>
    <dgm:pt modelId="{F921826E-1CB8-48CD-9E12-6E7B94F4B1CB}" type="sibTrans" cxnId="{C5CEBB23-8DCE-4147-9754-569A0C44AF41}">
      <dgm:prSet/>
      <dgm:spPr/>
      <dgm:t>
        <a:bodyPr/>
        <a:lstStyle/>
        <a:p>
          <a:endParaRPr lang="en-US"/>
        </a:p>
      </dgm:t>
    </dgm:pt>
    <dgm:pt modelId="{9F480BDB-AA8D-4C53-B92A-E869EB186A99}">
      <dgm:prSet/>
      <dgm:spPr/>
      <dgm:t>
        <a:bodyPr/>
        <a:lstStyle/>
        <a:p>
          <a:r>
            <a:rPr lang="en-US"/>
            <a:t>Michelle Bean, ASCCC Treasurer</a:t>
          </a:r>
        </a:p>
      </dgm:t>
    </dgm:pt>
    <dgm:pt modelId="{69488200-D571-4F24-AE0C-E216C83576D1}" type="parTrans" cxnId="{30B29204-0104-4721-80B0-025E495F2B61}">
      <dgm:prSet/>
      <dgm:spPr/>
      <dgm:t>
        <a:bodyPr/>
        <a:lstStyle/>
        <a:p>
          <a:endParaRPr lang="en-US"/>
        </a:p>
      </dgm:t>
    </dgm:pt>
    <dgm:pt modelId="{4E09226F-2224-47B3-9288-F9B88A124CA8}" type="sibTrans" cxnId="{30B29204-0104-4721-80B0-025E495F2B61}">
      <dgm:prSet/>
      <dgm:spPr/>
      <dgm:t>
        <a:bodyPr/>
        <a:lstStyle/>
        <a:p>
          <a:endParaRPr lang="en-US"/>
        </a:p>
      </dgm:t>
    </dgm:pt>
    <dgm:pt modelId="{9089CC58-6D8E-40DD-BCCB-EF7CE0C77010}">
      <dgm:prSet/>
      <dgm:spPr/>
      <dgm:t>
        <a:bodyPr/>
        <a:lstStyle/>
        <a:p>
          <a:r>
            <a:rPr lang="en-US"/>
            <a:t>Patti Bank, CCCCO Program Assistant</a:t>
          </a:r>
        </a:p>
      </dgm:t>
    </dgm:pt>
    <dgm:pt modelId="{27636CB3-EAFD-437E-A0EC-9A9DC0313200}" type="parTrans" cxnId="{B3BDA020-6592-446E-A7D7-84B4319D9AB2}">
      <dgm:prSet/>
      <dgm:spPr/>
      <dgm:t>
        <a:bodyPr/>
        <a:lstStyle/>
        <a:p>
          <a:endParaRPr lang="en-US"/>
        </a:p>
      </dgm:t>
    </dgm:pt>
    <dgm:pt modelId="{3CD3DCBE-78DC-45F9-8E2F-A7EE9D538C7C}" type="sibTrans" cxnId="{B3BDA020-6592-446E-A7D7-84B4319D9AB2}">
      <dgm:prSet/>
      <dgm:spPr/>
      <dgm:t>
        <a:bodyPr/>
        <a:lstStyle/>
        <a:p>
          <a:endParaRPr lang="en-US"/>
        </a:p>
      </dgm:t>
    </dgm:pt>
    <dgm:pt modelId="{E3B7102B-83AC-432D-931B-416CC82D73A4}" type="pres">
      <dgm:prSet presAssocID="{AF4E3C22-F651-4501-BC88-EEB3D3B00B59}" presName="linear" presStyleCnt="0">
        <dgm:presLayoutVars>
          <dgm:animLvl val="lvl"/>
          <dgm:resizeHandles val="exact"/>
        </dgm:presLayoutVars>
      </dgm:prSet>
      <dgm:spPr/>
    </dgm:pt>
    <dgm:pt modelId="{4E8DBF2B-D713-49AF-9F84-7774F56007C0}" type="pres">
      <dgm:prSet presAssocID="{BCBBF437-3852-4367-8478-81D81882CCAD}" presName="parentText" presStyleLbl="node1" presStyleIdx="0" presStyleCnt="4">
        <dgm:presLayoutVars>
          <dgm:chMax val="0"/>
          <dgm:bulletEnabled val="1"/>
        </dgm:presLayoutVars>
      </dgm:prSet>
      <dgm:spPr/>
    </dgm:pt>
    <dgm:pt modelId="{D8EDE7AD-4EA0-463A-A388-BD82D4AD2470}" type="pres">
      <dgm:prSet presAssocID="{4D126B2A-D198-4A33-B569-149620E75DC0}" presName="spacer" presStyleCnt="0"/>
      <dgm:spPr/>
    </dgm:pt>
    <dgm:pt modelId="{C586A3DD-617A-45E9-8A3A-477A5E9030F8}" type="pres">
      <dgm:prSet presAssocID="{7DA68D68-EB4E-43C4-8DE4-3C84A8716B01}" presName="parentText" presStyleLbl="node1" presStyleIdx="1" presStyleCnt="4">
        <dgm:presLayoutVars>
          <dgm:chMax val="0"/>
          <dgm:bulletEnabled val="1"/>
        </dgm:presLayoutVars>
      </dgm:prSet>
      <dgm:spPr/>
    </dgm:pt>
    <dgm:pt modelId="{BE6CE372-6F05-4A13-99FA-730216F3AC1A}" type="pres">
      <dgm:prSet presAssocID="{F921826E-1CB8-48CD-9E12-6E7B94F4B1CB}" presName="spacer" presStyleCnt="0"/>
      <dgm:spPr/>
    </dgm:pt>
    <dgm:pt modelId="{C5ABEC24-D192-4D81-9B42-AFC45441FE07}" type="pres">
      <dgm:prSet presAssocID="{9F480BDB-AA8D-4C53-B92A-E869EB186A99}" presName="parentText" presStyleLbl="node1" presStyleIdx="2" presStyleCnt="4">
        <dgm:presLayoutVars>
          <dgm:chMax val="0"/>
          <dgm:bulletEnabled val="1"/>
        </dgm:presLayoutVars>
      </dgm:prSet>
      <dgm:spPr/>
    </dgm:pt>
    <dgm:pt modelId="{9F443C16-A314-4D32-8560-895F90C5C889}" type="pres">
      <dgm:prSet presAssocID="{4E09226F-2224-47B3-9288-F9B88A124CA8}" presName="spacer" presStyleCnt="0"/>
      <dgm:spPr/>
    </dgm:pt>
    <dgm:pt modelId="{0FFDF7E6-9B6E-4835-AE69-B8A9E9D3B5D2}" type="pres">
      <dgm:prSet presAssocID="{9089CC58-6D8E-40DD-BCCB-EF7CE0C77010}" presName="parentText" presStyleLbl="node1" presStyleIdx="3" presStyleCnt="4">
        <dgm:presLayoutVars>
          <dgm:chMax val="0"/>
          <dgm:bulletEnabled val="1"/>
        </dgm:presLayoutVars>
      </dgm:prSet>
      <dgm:spPr/>
    </dgm:pt>
  </dgm:ptLst>
  <dgm:cxnLst>
    <dgm:cxn modelId="{30B29204-0104-4721-80B0-025E495F2B61}" srcId="{AF4E3C22-F651-4501-BC88-EEB3D3B00B59}" destId="{9F480BDB-AA8D-4C53-B92A-E869EB186A99}" srcOrd="2" destOrd="0" parTransId="{69488200-D571-4F24-AE0C-E216C83576D1}" sibTransId="{4E09226F-2224-47B3-9288-F9B88A124CA8}"/>
    <dgm:cxn modelId="{B3BDA020-6592-446E-A7D7-84B4319D9AB2}" srcId="{AF4E3C22-F651-4501-BC88-EEB3D3B00B59}" destId="{9089CC58-6D8E-40DD-BCCB-EF7CE0C77010}" srcOrd="3" destOrd="0" parTransId="{27636CB3-EAFD-437E-A0EC-9A9DC0313200}" sibTransId="{3CD3DCBE-78DC-45F9-8E2F-A7EE9D538C7C}"/>
    <dgm:cxn modelId="{C5CEBB23-8DCE-4147-9754-569A0C44AF41}" srcId="{AF4E3C22-F651-4501-BC88-EEB3D3B00B59}" destId="{7DA68D68-EB4E-43C4-8DE4-3C84A8716B01}" srcOrd="1" destOrd="0" parTransId="{971D3971-FAC9-4AF9-A845-288B0866CE74}" sibTransId="{F921826E-1CB8-48CD-9E12-6E7B94F4B1CB}"/>
    <dgm:cxn modelId="{BF553636-D7C5-4626-80F9-5DB0B48C8900}" type="presOf" srcId="{9F480BDB-AA8D-4C53-B92A-E869EB186A99}" destId="{C5ABEC24-D192-4D81-9B42-AFC45441FE07}" srcOrd="0" destOrd="0" presId="urn:microsoft.com/office/officeart/2005/8/layout/vList2"/>
    <dgm:cxn modelId="{AB29C438-6EBD-41AF-8FCB-B6DE8DB7DFDC}" type="presOf" srcId="{AF4E3C22-F651-4501-BC88-EEB3D3B00B59}" destId="{E3B7102B-83AC-432D-931B-416CC82D73A4}" srcOrd="0" destOrd="0" presId="urn:microsoft.com/office/officeart/2005/8/layout/vList2"/>
    <dgm:cxn modelId="{F834C055-0479-4EB0-B954-D86F8650DE7C}" type="presOf" srcId="{9089CC58-6D8E-40DD-BCCB-EF7CE0C77010}" destId="{0FFDF7E6-9B6E-4835-AE69-B8A9E9D3B5D2}" srcOrd="0" destOrd="0" presId="urn:microsoft.com/office/officeart/2005/8/layout/vList2"/>
    <dgm:cxn modelId="{3863EE81-B9DE-4AAC-9829-291153E8971C}" type="presOf" srcId="{BCBBF437-3852-4367-8478-81D81882CCAD}" destId="{4E8DBF2B-D713-49AF-9F84-7774F56007C0}" srcOrd="0" destOrd="0" presId="urn:microsoft.com/office/officeart/2005/8/layout/vList2"/>
    <dgm:cxn modelId="{468847AD-6832-407A-B659-A76780B71B02}" srcId="{AF4E3C22-F651-4501-BC88-EEB3D3B00B59}" destId="{BCBBF437-3852-4367-8478-81D81882CCAD}" srcOrd="0" destOrd="0" parTransId="{E1DEF0CE-C405-43C4-910F-7B933BE778D6}" sibTransId="{4D126B2A-D198-4A33-B569-149620E75DC0}"/>
    <dgm:cxn modelId="{B9E11AF8-85CA-443D-BDD0-A1E0F56E2987}" type="presOf" srcId="{7DA68D68-EB4E-43C4-8DE4-3C84A8716B01}" destId="{C586A3DD-617A-45E9-8A3A-477A5E9030F8}" srcOrd="0" destOrd="0" presId="urn:microsoft.com/office/officeart/2005/8/layout/vList2"/>
    <dgm:cxn modelId="{F9807C7E-F49F-4C33-9ACE-FB3BFD4D839A}" type="presParOf" srcId="{E3B7102B-83AC-432D-931B-416CC82D73A4}" destId="{4E8DBF2B-D713-49AF-9F84-7774F56007C0}" srcOrd="0" destOrd="0" presId="urn:microsoft.com/office/officeart/2005/8/layout/vList2"/>
    <dgm:cxn modelId="{6AF4310B-A83F-4C4C-AC87-3733CFC6699F}" type="presParOf" srcId="{E3B7102B-83AC-432D-931B-416CC82D73A4}" destId="{D8EDE7AD-4EA0-463A-A388-BD82D4AD2470}" srcOrd="1" destOrd="0" presId="urn:microsoft.com/office/officeart/2005/8/layout/vList2"/>
    <dgm:cxn modelId="{6320F2CF-A045-4A6A-9D10-16B3FEE7135D}" type="presParOf" srcId="{E3B7102B-83AC-432D-931B-416CC82D73A4}" destId="{C586A3DD-617A-45E9-8A3A-477A5E9030F8}" srcOrd="2" destOrd="0" presId="urn:microsoft.com/office/officeart/2005/8/layout/vList2"/>
    <dgm:cxn modelId="{C76DCE28-9F9F-4665-BE69-8728522A6737}" type="presParOf" srcId="{E3B7102B-83AC-432D-931B-416CC82D73A4}" destId="{BE6CE372-6F05-4A13-99FA-730216F3AC1A}" srcOrd="3" destOrd="0" presId="urn:microsoft.com/office/officeart/2005/8/layout/vList2"/>
    <dgm:cxn modelId="{1377624B-CE77-4618-A3B8-83BCDE8E1716}" type="presParOf" srcId="{E3B7102B-83AC-432D-931B-416CC82D73A4}" destId="{C5ABEC24-D192-4D81-9B42-AFC45441FE07}" srcOrd="4" destOrd="0" presId="urn:microsoft.com/office/officeart/2005/8/layout/vList2"/>
    <dgm:cxn modelId="{8E88DEAA-1805-4355-A8D9-A79598FB18EF}" type="presParOf" srcId="{E3B7102B-83AC-432D-931B-416CC82D73A4}" destId="{9F443C16-A314-4D32-8560-895F90C5C889}" srcOrd="5" destOrd="0" presId="urn:microsoft.com/office/officeart/2005/8/layout/vList2"/>
    <dgm:cxn modelId="{1E0C4212-B775-4A6C-8559-6D244C2C6756}" type="presParOf" srcId="{E3B7102B-83AC-432D-931B-416CC82D73A4}" destId="{0FFDF7E6-9B6E-4835-AE69-B8A9E9D3B5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52D1F-5449-4828-A67A-15618A5F531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A46F8F-A461-498B-880D-E91D28BFE074}">
      <dgm:prSet/>
      <dgm:spPr/>
      <dgm:t>
        <a:bodyPr/>
        <a:lstStyle/>
        <a:p>
          <a:r>
            <a:rPr lang="en-US" dirty="0"/>
            <a:t>Critical for disproportionately impacted individuals</a:t>
          </a:r>
        </a:p>
      </dgm:t>
    </dgm:pt>
    <dgm:pt modelId="{477CF474-23F1-4F6A-A92C-2DCDEA729CF6}" type="parTrans" cxnId="{BAD6B7D5-30C9-4818-B119-D50C85407C90}">
      <dgm:prSet/>
      <dgm:spPr/>
      <dgm:t>
        <a:bodyPr/>
        <a:lstStyle/>
        <a:p>
          <a:endParaRPr lang="en-US"/>
        </a:p>
      </dgm:t>
    </dgm:pt>
    <dgm:pt modelId="{C14F71F7-4300-4891-A1A5-3771EB988FAB}" type="sibTrans" cxnId="{BAD6B7D5-30C9-4818-B119-D50C85407C90}">
      <dgm:prSet/>
      <dgm:spPr/>
      <dgm:t>
        <a:bodyPr/>
        <a:lstStyle/>
        <a:p>
          <a:endParaRPr lang="en-US"/>
        </a:p>
      </dgm:t>
    </dgm:pt>
    <dgm:pt modelId="{E2F52B9C-E50B-450E-B774-FA27367F1CBE}">
      <dgm:prSet/>
      <dgm:spPr/>
      <dgm:t>
        <a:bodyPr/>
        <a:lstStyle/>
        <a:p>
          <a:r>
            <a:rPr lang="en-US" dirty="0"/>
            <a:t>FREE, flexible, offered across semesters, open to all students; open-entry/open exit</a:t>
          </a:r>
        </a:p>
      </dgm:t>
    </dgm:pt>
    <dgm:pt modelId="{20C73235-7038-4288-952F-E41D9F26B403}" type="parTrans" cxnId="{26A911B5-2F17-43E1-89C2-81F85C75573E}">
      <dgm:prSet/>
      <dgm:spPr/>
      <dgm:t>
        <a:bodyPr/>
        <a:lstStyle/>
        <a:p>
          <a:endParaRPr lang="en-US"/>
        </a:p>
      </dgm:t>
    </dgm:pt>
    <dgm:pt modelId="{D8FA19B5-57B2-4FC3-9FF9-BB67891695E2}" type="sibTrans" cxnId="{26A911B5-2F17-43E1-89C2-81F85C75573E}">
      <dgm:prSet/>
      <dgm:spPr/>
      <dgm:t>
        <a:bodyPr/>
        <a:lstStyle/>
        <a:p>
          <a:endParaRPr lang="en-US"/>
        </a:p>
      </dgm:t>
    </dgm:pt>
    <dgm:pt modelId="{4FC9D663-994B-46F0-BCDE-1A9DD26F8E3B}">
      <dgm:prSet/>
      <dgm:spPr/>
      <dgm:t>
        <a:bodyPr/>
        <a:lstStyle/>
        <a:p>
          <a:r>
            <a:rPr lang="en-US"/>
            <a:t>Classes repeatable and prevent accumulation of unneeded credit units</a:t>
          </a:r>
        </a:p>
      </dgm:t>
    </dgm:pt>
    <dgm:pt modelId="{7F85C445-6584-4654-A6DA-4097659E4931}" type="parTrans" cxnId="{898F95D7-7B04-4E98-BF00-757112AECF2F}">
      <dgm:prSet/>
      <dgm:spPr/>
      <dgm:t>
        <a:bodyPr/>
        <a:lstStyle/>
        <a:p>
          <a:endParaRPr lang="en-US"/>
        </a:p>
      </dgm:t>
    </dgm:pt>
    <dgm:pt modelId="{433E2603-D59F-48CE-A791-855029801A33}" type="sibTrans" cxnId="{898F95D7-7B04-4E98-BF00-757112AECF2F}">
      <dgm:prSet/>
      <dgm:spPr/>
      <dgm:t>
        <a:bodyPr/>
        <a:lstStyle/>
        <a:p>
          <a:endParaRPr lang="en-US"/>
        </a:p>
      </dgm:t>
    </dgm:pt>
    <dgm:pt modelId="{1C93642E-DF33-45FA-9883-05D8D554DF7E}">
      <dgm:prSet/>
      <dgm:spPr/>
      <dgm:t>
        <a:bodyPr/>
        <a:lstStyle/>
        <a:p>
          <a:r>
            <a:rPr lang="en-US"/>
            <a:t>Short-term classes for immediate employment, wage and skill gains, career path, and college entrance </a:t>
          </a:r>
        </a:p>
      </dgm:t>
    </dgm:pt>
    <dgm:pt modelId="{65941DD1-5639-47E5-ABC2-BE4B1F2EF462}" type="parTrans" cxnId="{14A15C5B-1473-4526-9FDC-8606F5FBBDAA}">
      <dgm:prSet/>
      <dgm:spPr/>
      <dgm:t>
        <a:bodyPr/>
        <a:lstStyle/>
        <a:p>
          <a:endParaRPr lang="en-US"/>
        </a:p>
      </dgm:t>
    </dgm:pt>
    <dgm:pt modelId="{F7C12957-B5B4-4702-B8DE-1EFF28732B9E}" type="sibTrans" cxnId="{14A15C5B-1473-4526-9FDC-8606F5FBBDAA}">
      <dgm:prSet/>
      <dgm:spPr/>
      <dgm:t>
        <a:bodyPr/>
        <a:lstStyle/>
        <a:p>
          <a:endParaRPr lang="en-US"/>
        </a:p>
      </dgm:t>
    </dgm:pt>
    <dgm:pt modelId="{085DBD8A-D8DF-435E-ACF0-DE8B5C7187BC}">
      <dgm:prSet/>
      <dgm:spPr/>
      <dgm:t>
        <a:bodyPr/>
        <a:lstStyle/>
        <a:p>
          <a:r>
            <a:rPr lang="en-US"/>
            <a:t>Pathway to citizenship</a:t>
          </a:r>
        </a:p>
      </dgm:t>
    </dgm:pt>
    <dgm:pt modelId="{9ACDAB35-E8C1-49CF-BE71-B84676D21B48}" type="parTrans" cxnId="{E130B9A6-4B2B-4453-ACDD-BCA58157D1AA}">
      <dgm:prSet/>
      <dgm:spPr/>
      <dgm:t>
        <a:bodyPr/>
        <a:lstStyle/>
        <a:p>
          <a:endParaRPr lang="en-US"/>
        </a:p>
      </dgm:t>
    </dgm:pt>
    <dgm:pt modelId="{38BA8AE2-33F0-461F-9A46-5F3E0CF171B7}" type="sibTrans" cxnId="{E130B9A6-4B2B-4453-ACDD-BCA58157D1AA}">
      <dgm:prSet/>
      <dgm:spPr/>
      <dgm:t>
        <a:bodyPr/>
        <a:lstStyle/>
        <a:p>
          <a:endParaRPr lang="en-US"/>
        </a:p>
      </dgm:t>
    </dgm:pt>
    <dgm:pt modelId="{C6015230-1977-440E-BEB0-967CF5CCB754}">
      <dgm:prSet/>
      <dgm:spPr/>
      <dgm:t>
        <a:bodyPr/>
        <a:lstStyle/>
        <a:p>
          <a:r>
            <a:rPr lang="en-US"/>
            <a:t>One of few educational opportunities for adults with disabilities</a:t>
          </a:r>
        </a:p>
      </dgm:t>
    </dgm:pt>
    <dgm:pt modelId="{7BB47E9E-BC4B-46E1-84F5-F89D08DB414E}" type="parTrans" cxnId="{4F9C5280-E80B-4418-90A0-0EAF8FAEB666}">
      <dgm:prSet/>
      <dgm:spPr/>
      <dgm:t>
        <a:bodyPr/>
        <a:lstStyle/>
        <a:p>
          <a:endParaRPr lang="en-US"/>
        </a:p>
      </dgm:t>
    </dgm:pt>
    <dgm:pt modelId="{0F431388-A609-4CE7-AAAC-4717550151B3}" type="sibTrans" cxnId="{4F9C5280-E80B-4418-90A0-0EAF8FAEB666}">
      <dgm:prSet/>
      <dgm:spPr/>
      <dgm:t>
        <a:bodyPr/>
        <a:lstStyle/>
        <a:p>
          <a:endParaRPr lang="en-US"/>
        </a:p>
      </dgm:t>
    </dgm:pt>
    <dgm:pt modelId="{A274AF95-1749-4B90-899A-D55C0F416739}">
      <dgm:prSet/>
      <dgm:spPr/>
      <dgm:t>
        <a:bodyPr/>
        <a:lstStyle/>
        <a:p>
          <a:r>
            <a:rPr lang="en-US" dirty="0"/>
            <a:t>Older adult programs address the needs of the state’s aging population </a:t>
          </a:r>
        </a:p>
      </dgm:t>
    </dgm:pt>
    <dgm:pt modelId="{39A04819-5F42-4AE5-A0F7-2AC51FE08260}" type="parTrans" cxnId="{D9B5ACB3-C2D5-4253-B243-21ABCF6404BB}">
      <dgm:prSet/>
      <dgm:spPr/>
      <dgm:t>
        <a:bodyPr/>
        <a:lstStyle/>
        <a:p>
          <a:endParaRPr lang="en-US"/>
        </a:p>
      </dgm:t>
    </dgm:pt>
    <dgm:pt modelId="{86340983-11D6-49F4-8ECB-7F4BC9B9D0BF}" type="sibTrans" cxnId="{D9B5ACB3-C2D5-4253-B243-21ABCF6404BB}">
      <dgm:prSet/>
      <dgm:spPr/>
      <dgm:t>
        <a:bodyPr/>
        <a:lstStyle/>
        <a:p>
          <a:endParaRPr lang="en-US"/>
        </a:p>
      </dgm:t>
    </dgm:pt>
    <dgm:pt modelId="{85304C07-2F1A-4FC7-B866-EA30ACFE9414}" type="pres">
      <dgm:prSet presAssocID="{B8952D1F-5449-4828-A67A-15618A5F531D}" presName="vert0" presStyleCnt="0">
        <dgm:presLayoutVars>
          <dgm:dir/>
          <dgm:animOne val="branch"/>
          <dgm:animLvl val="lvl"/>
        </dgm:presLayoutVars>
      </dgm:prSet>
      <dgm:spPr/>
    </dgm:pt>
    <dgm:pt modelId="{28A9ACB3-FA32-4CF0-85FE-58C0273230AA}" type="pres">
      <dgm:prSet presAssocID="{9FA46F8F-A461-498B-880D-E91D28BFE074}" presName="thickLine" presStyleLbl="alignNode1" presStyleIdx="0" presStyleCnt="7"/>
      <dgm:spPr/>
    </dgm:pt>
    <dgm:pt modelId="{A6980BB3-44D8-4F5C-AA8D-A1A957C5FAA5}" type="pres">
      <dgm:prSet presAssocID="{9FA46F8F-A461-498B-880D-E91D28BFE074}" presName="horz1" presStyleCnt="0"/>
      <dgm:spPr/>
    </dgm:pt>
    <dgm:pt modelId="{517D023C-AA7D-42C5-905F-8187073512D6}" type="pres">
      <dgm:prSet presAssocID="{9FA46F8F-A461-498B-880D-E91D28BFE074}" presName="tx1" presStyleLbl="revTx" presStyleIdx="0" presStyleCnt="7"/>
      <dgm:spPr/>
    </dgm:pt>
    <dgm:pt modelId="{9B383507-CDCA-4D75-A75C-8871DE273171}" type="pres">
      <dgm:prSet presAssocID="{9FA46F8F-A461-498B-880D-E91D28BFE074}" presName="vert1" presStyleCnt="0"/>
      <dgm:spPr/>
    </dgm:pt>
    <dgm:pt modelId="{861393E9-FC22-4280-8D16-8A1060BBADFC}" type="pres">
      <dgm:prSet presAssocID="{E2F52B9C-E50B-450E-B774-FA27367F1CBE}" presName="thickLine" presStyleLbl="alignNode1" presStyleIdx="1" presStyleCnt="7"/>
      <dgm:spPr/>
    </dgm:pt>
    <dgm:pt modelId="{382B8B6C-F9BA-4C5D-B19D-D71306F3A85F}" type="pres">
      <dgm:prSet presAssocID="{E2F52B9C-E50B-450E-B774-FA27367F1CBE}" presName="horz1" presStyleCnt="0"/>
      <dgm:spPr/>
    </dgm:pt>
    <dgm:pt modelId="{0C14071A-4E67-4566-B693-990D564038F4}" type="pres">
      <dgm:prSet presAssocID="{E2F52B9C-E50B-450E-B774-FA27367F1CBE}" presName="tx1" presStyleLbl="revTx" presStyleIdx="1" presStyleCnt="7"/>
      <dgm:spPr/>
    </dgm:pt>
    <dgm:pt modelId="{605D6B09-F9B2-4ECE-A45F-220A898E9635}" type="pres">
      <dgm:prSet presAssocID="{E2F52B9C-E50B-450E-B774-FA27367F1CBE}" presName="vert1" presStyleCnt="0"/>
      <dgm:spPr/>
    </dgm:pt>
    <dgm:pt modelId="{2059FC4B-8AE7-48DF-BE74-3E70319B8B97}" type="pres">
      <dgm:prSet presAssocID="{4FC9D663-994B-46F0-BCDE-1A9DD26F8E3B}" presName="thickLine" presStyleLbl="alignNode1" presStyleIdx="2" presStyleCnt="7"/>
      <dgm:spPr/>
    </dgm:pt>
    <dgm:pt modelId="{517124B1-0A28-4927-BFE7-986BCF0B5991}" type="pres">
      <dgm:prSet presAssocID="{4FC9D663-994B-46F0-BCDE-1A9DD26F8E3B}" presName="horz1" presStyleCnt="0"/>
      <dgm:spPr/>
    </dgm:pt>
    <dgm:pt modelId="{B84AA17B-B5C9-4C85-9EA3-C739D6B975AE}" type="pres">
      <dgm:prSet presAssocID="{4FC9D663-994B-46F0-BCDE-1A9DD26F8E3B}" presName="tx1" presStyleLbl="revTx" presStyleIdx="2" presStyleCnt="7"/>
      <dgm:spPr/>
    </dgm:pt>
    <dgm:pt modelId="{BA32D38F-476B-4FAD-AE61-4F0C48A89CCE}" type="pres">
      <dgm:prSet presAssocID="{4FC9D663-994B-46F0-BCDE-1A9DD26F8E3B}" presName="vert1" presStyleCnt="0"/>
      <dgm:spPr/>
    </dgm:pt>
    <dgm:pt modelId="{F3BA0724-1B85-41EF-82AC-C7BFB910856F}" type="pres">
      <dgm:prSet presAssocID="{1C93642E-DF33-45FA-9883-05D8D554DF7E}" presName="thickLine" presStyleLbl="alignNode1" presStyleIdx="3" presStyleCnt="7"/>
      <dgm:spPr/>
    </dgm:pt>
    <dgm:pt modelId="{7F0C384A-7DF9-4DA0-9843-8A7BE6FAD88B}" type="pres">
      <dgm:prSet presAssocID="{1C93642E-DF33-45FA-9883-05D8D554DF7E}" presName="horz1" presStyleCnt="0"/>
      <dgm:spPr/>
    </dgm:pt>
    <dgm:pt modelId="{BD84D50A-A6D3-4E07-A95D-41D7D3330015}" type="pres">
      <dgm:prSet presAssocID="{1C93642E-DF33-45FA-9883-05D8D554DF7E}" presName="tx1" presStyleLbl="revTx" presStyleIdx="3" presStyleCnt="7"/>
      <dgm:spPr/>
    </dgm:pt>
    <dgm:pt modelId="{89411B8D-B3AB-4EA1-B4CC-38B0F3265596}" type="pres">
      <dgm:prSet presAssocID="{1C93642E-DF33-45FA-9883-05D8D554DF7E}" presName="vert1" presStyleCnt="0"/>
      <dgm:spPr/>
    </dgm:pt>
    <dgm:pt modelId="{1D4B83CC-2FDB-4671-8800-42C7E960C894}" type="pres">
      <dgm:prSet presAssocID="{085DBD8A-D8DF-435E-ACF0-DE8B5C7187BC}" presName="thickLine" presStyleLbl="alignNode1" presStyleIdx="4" presStyleCnt="7"/>
      <dgm:spPr/>
    </dgm:pt>
    <dgm:pt modelId="{DC222C42-63A4-4A0A-9475-BF9B476805B6}" type="pres">
      <dgm:prSet presAssocID="{085DBD8A-D8DF-435E-ACF0-DE8B5C7187BC}" presName="horz1" presStyleCnt="0"/>
      <dgm:spPr/>
    </dgm:pt>
    <dgm:pt modelId="{06C804C3-3355-464A-A296-CA99C07C5E2E}" type="pres">
      <dgm:prSet presAssocID="{085DBD8A-D8DF-435E-ACF0-DE8B5C7187BC}" presName="tx1" presStyleLbl="revTx" presStyleIdx="4" presStyleCnt="7"/>
      <dgm:spPr/>
    </dgm:pt>
    <dgm:pt modelId="{03F4B900-E24F-43B7-AB45-051AAE5B7D07}" type="pres">
      <dgm:prSet presAssocID="{085DBD8A-D8DF-435E-ACF0-DE8B5C7187BC}" presName="vert1" presStyleCnt="0"/>
      <dgm:spPr/>
    </dgm:pt>
    <dgm:pt modelId="{C7A81844-2F41-4CA2-9E7A-81367C4D6B32}" type="pres">
      <dgm:prSet presAssocID="{C6015230-1977-440E-BEB0-967CF5CCB754}" presName="thickLine" presStyleLbl="alignNode1" presStyleIdx="5" presStyleCnt="7"/>
      <dgm:spPr/>
    </dgm:pt>
    <dgm:pt modelId="{FE829E22-B89B-486C-93CA-521DD18F851E}" type="pres">
      <dgm:prSet presAssocID="{C6015230-1977-440E-BEB0-967CF5CCB754}" presName="horz1" presStyleCnt="0"/>
      <dgm:spPr/>
    </dgm:pt>
    <dgm:pt modelId="{F934D308-B2CB-44F9-A3C1-5630B318785C}" type="pres">
      <dgm:prSet presAssocID="{C6015230-1977-440E-BEB0-967CF5CCB754}" presName="tx1" presStyleLbl="revTx" presStyleIdx="5" presStyleCnt="7"/>
      <dgm:spPr/>
    </dgm:pt>
    <dgm:pt modelId="{7D1358D5-ED20-4F22-B020-632239373AA2}" type="pres">
      <dgm:prSet presAssocID="{C6015230-1977-440E-BEB0-967CF5CCB754}" presName="vert1" presStyleCnt="0"/>
      <dgm:spPr/>
    </dgm:pt>
    <dgm:pt modelId="{DB85038F-C22C-48EC-A546-C0037FBF57FE}" type="pres">
      <dgm:prSet presAssocID="{A274AF95-1749-4B90-899A-D55C0F416739}" presName="thickLine" presStyleLbl="alignNode1" presStyleIdx="6" presStyleCnt="7"/>
      <dgm:spPr/>
    </dgm:pt>
    <dgm:pt modelId="{22FFABDB-3EBD-4218-AEE5-664F01169B65}" type="pres">
      <dgm:prSet presAssocID="{A274AF95-1749-4B90-899A-D55C0F416739}" presName="horz1" presStyleCnt="0"/>
      <dgm:spPr/>
    </dgm:pt>
    <dgm:pt modelId="{3979E1AB-CCAD-497F-9808-656E7A3BB0A7}" type="pres">
      <dgm:prSet presAssocID="{A274AF95-1749-4B90-899A-D55C0F416739}" presName="tx1" presStyleLbl="revTx" presStyleIdx="6" presStyleCnt="7"/>
      <dgm:spPr/>
    </dgm:pt>
    <dgm:pt modelId="{56D62E0B-C943-43F2-9BF0-ABB08986AFE9}" type="pres">
      <dgm:prSet presAssocID="{A274AF95-1749-4B90-899A-D55C0F416739}" presName="vert1" presStyleCnt="0"/>
      <dgm:spPr/>
    </dgm:pt>
  </dgm:ptLst>
  <dgm:cxnLst>
    <dgm:cxn modelId="{E8642326-B40D-4149-911B-452A6D151D99}" type="presOf" srcId="{4FC9D663-994B-46F0-BCDE-1A9DD26F8E3B}" destId="{B84AA17B-B5C9-4C85-9EA3-C739D6B975AE}" srcOrd="0" destOrd="0" presId="urn:microsoft.com/office/officeart/2008/layout/LinedList"/>
    <dgm:cxn modelId="{14A15C5B-1473-4526-9FDC-8606F5FBBDAA}" srcId="{B8952D1F-5449-4828-A67A-15618A5F531D}" destId="{1C93642E-DF33-45FA-9883-05D8D554DF7E}" srcOrd="3" destOrd="0" parTransId="{65941DD1-5639-47E5-ABC2-BE4B1F2EF462}" sibTransId="{F7C12957-B5B4-4702-B8DE-1EFF28732B9E}"/>
    <dgm:cxn modelId="{2B706F45-672D-449A-B585-7FB42080C55B}" type="presOf" srcId="{A274AF95-1749-4B90-899A-D55C0F416739}" destId="{3979E1AB-CCAD-497F-9808-656E7A3BB0A7}" srcOrd="0" destOrd="0" presId="urn:microsoft.com/office/officeart/2008/layout/LinedList"/>
    <dgm:cxn modelId="{B2109B4B-6690-4F69-A2A3-672B5F235424}" type="presOf" srcId="{085DBD8A-D8DF-435E-ACF0-DE8B5C7187BC}" destId="{06C804C3-3355-464A-A296-CA99C07C5E2E}" srcOrd="0" destOrd="0" presId="urn:microsoft.com/office/officeart/2008/layout/LinedList"/>
    <dgm:cxn modelId="{6939A651-E2D0-4FE0-8089-BDC9FB31B38D}" type="presOf" srcId="{1C93642E-DF33-45FA-9883-05D8D554DF7E}" destId="{BD84D50A-A6D3-4E07-A95D-41D7D3330015}" srcOrd="0" destOrd="0" presId="urn:microsoft.com/office/officeart/2008/layout/LinedList"/>
    <dgm:cxn modelId="{8725647A-D218-4A3D-8906-1720B532179C}" type="presOf" srcId="{E2F52B9C-E50B-450E-B774-FA27367F1CBE}" destId="{0C14071A-4E67-4566-B693-990D564038F4}" srcOrd="0" destOrd="0" presId="urn:microsoft.com/office/officeart/2008/layout/LinedList"/>
    <dgm:cxn modelId="{4F9C5280-E80B-4418-90A0-0EAF8FAEB666}" srcId="{B8952D1F-5449-4828-A67A-15618A5F531D}" destId="{C6015230-1977-440E-BEB0-967CF5CCB754}" srcOrd="5" destOrd="0" parTransId="{7BB47E9E-BC4B-46E1-84F5-F89D08DB414E}" sibTransId="{0F431388-A609-4CE7-AAAC-4717550151B3}"/>
    <dgm:cxn modelId="{67B73981-4F73-42D0-AD17-2563076E9A0F}" type="presOf" srcId="{9FA46F8F-A461-498B-880D-E91D28BFE074}" destId="{517D023C-AA7D-42C5-905F-8187073512D6}" srcOrd="0" destOrd="0" presId="urn:microsoft.com/office/officeart/2008/layout/LinedList"/>
    <dgm:cxn modelId="{58426A8B-4444-4B9F-ADFD-7E43411F326C}" type="presOf" srcId="{B8952D1F-5449-4828-A67A-15618A5F531D}" destId="{85304C07-2F1A-4FC7-B866-EA30ACFE9414}" srcOrd="0" destOrd="0" presId="urn:microsoft.com/office/officeart/2008/layout/LinedList"/>
    <dgm:cxn modelId="{E130B9A6-4B2B-4453-ACDD-BCA58157D1AA}" srcId="{B8952D1F-5449-4828-A67A-15618A5F531D}" destId="{085DBD8A-D8DF-435E-ACF0-DE8B5C7187BC}" srcOrd="4" destOrd="0" parTransId="{9ACDAB35-E8C1-49CF-BE71-B84676D21B48}" sibTransId="{38BA8AE2-33F0-461F-9A46-5F3E0CF171B7}"/>
    <dgm:cxn modelId="{D9B5ACB3-C2D5-4253-B243-21ABCF6404BB}" srcId="{B8952D1F-5449-4828-A67A-15618A5F531D}" destId="{A274AF95-1749-4B90-899A-D55C0F416739}" srcOrd="6" destOrd="0" parTransId="{39A04819-5F42-4AE5-A0F7-2AC51FE08260}" sibTransId="{86340983-11D6-49F4-8ECB-7F4BC9B9D0BF}"/>
    <dgm:cxn modelId="{26A911B5-2F17-43E1-89C2-81F85C75573E}" srcId="{B8952D1F-5449-4828-A67A-15618A5F531D}" destId="{E2F52B9C-E50B-450E-B774-FA27367F1CBE}" srcOrd="1" destOrd="0" parTransId="{20C73235-7038-4288-952F-E41D9F26B403}" sibTransId="{D8FA19B5-57B2-4FC3-9FF9-BB67891695E2}"/>
    <dgm:cxn modelId="{88D956CD-2DF9-4F4D-854E-7827B0BF8C42}" type="presOf" srcId="{C6015230-1977-440E-BEB0-967CF5CCB754}" destId="{F934D308-B2CB-44F9-A3C1-5630B318785C}" srcOrd="0" destOrd="0" presId="urn:microsoft.com/office/officeart/2008/layout/LinedList"/>
    <dgm:cxn modelId="{BAD6B7D5-30C9-4818-B119-D50C85407C90}" srcId="{B8952D1F-5449-4828-A67A-15618A5F531D}" destId="{9FA46F8F-A461-498B-880D-E91D28BFE074}" srcOrd="0" destOrd="0" parTransId="{477CF474-23F1-4F6A-A92C-2DCDEA729CF6}" sibTransId="{C14F71F7-4300-4891-A1A5-3771EB988FAB}"/>
    <dgm:cxn modelId="{898F95D7-7B04-4E98-BF00-757112AECF2F}" srcId="{B8952D1F-5449-4828-A67A-15618A5F531D}" destId="{4FC9D663-994B-46F0-BCDE-1A9DD26F8E3B}" srcOrd="2" destOrd="0" parTransId="{7F85C445-6584-4654-A6DA-4097659E4931}" sibTransId="{433E2603-D59F-48CE-A791-855029801A33}"/>
    <dgm:cxn modelId="{625989BD-23D2-4485-9669-2115117A8E0D}" type="presParOf" srcId="{85304C07-2F1A-4FC7-B866-EA30ACFE9414}" destId="{28A9ACB3-FA32-4CF0-85FE-58C0273230AA}" srcOrd="0" destOrd="0" presId="urn:microsoft.com/office/officeart/2008/layout/LinedList"/>
    <dgm:cxn modelId="{F7E08F93-69F6-46C2-9336-6B3661F16023}" type="presParOf" srcId="{85304C07-2F1A-4FC7-B866-EA30ACFE9414}" destId="{A6980BB3-44D8-4F5C-AA8D-A1A957C5FAA5}" srcOrd="1" destOrd="0" presId="urn:microsoft.com/office/officeart/2008/layout/LinedList"/>
    <dgm:cxn modelId="{618A72B1-9EF0-4F95-8335-C89AFC65D5FD}" type="presParOf" srcId="{A6980BB3-44D8-4F5C-AA8D-A1A957C5FAA5}" destId="{517D023C-AA7D-42C5-905F-8187073512D6}" srcOrd="0" destOrd="0" presId="urn:microsoft.com/office/officeart/2008/layout/LinedList"/>
    <dgm:cxn modelId="{D1BCCF3F-21D4-427C-98E9-51986B6EB1A2}" type="presParOf" srcId="{A6980BB3-44D8-4F5C-AA8D-A1A957C5FAA5}" destId="{9B383507-CDCA-4D75-A75C-8871DE273171}" srcOrd="1" destOrd="0" presId="urn:microsoft.com/office/officeart/2008/layout/LinedList"/>
    <dgm:cxn modelId="{37DD1B12-7D4D-4067-AC53-560A259BB5AD}" type="presParOf" srcId="{85304C07-2F1A-4FC7-B866-EA30ACFE9414}" destId="{861393E9-FC22-4280-8D16-8A1060BBADFC}" srcOrd="2" destOrd="0" presId="urn:microsoft.com/office/officeart/2008/layout/LinedList"/>
    <dgm:cxn modelId="{CF23A324-159C-409E-9B61-B0EA3F30E8BC}" type="presParOf" srcId="{85304C07-2F1A-4FC7-B866-EA30ACFE9414}" destId="{382B8B6C-F9BA-4C5D-B19D-D71306F3A85F}" srcOrd="3" destOrd="0" presId="urn:microsoft.com/office/officeart/2008/layout/LinedList"/>
    <dgm:cxn modelId="{56642E82-25A5-4519-8363-61820339AEC3}" type="presParOf" srcId="{382B8B6C-F9BA-4C5D-B19D-D71306F3A85F}" destId="{0C14071A-4E67-4566-B693-990D564038F4}" srcOrd="0" destOrd="0" presId="urn:microsoft.com/office/officeart/2008/layout/LinedList"/>
    <dgm:cxn modelId="{096204B8-ECF0-4EBD-B2C0-FE2C15EE13CF}" type="presParOf" srcId="{382B8B6C-F9BA-4C5D-B19D-D71306F3A85F}" destId="{605D6B09-F9B2-4ECE-A45F-220A898E9635}" srcOrd="1" destOrd="0" presId="urn:microsoft.com/office/officeart/2008/layout/LinedList"/>
    <dgm:cxn modelId="{8E9288E8-A233-4EB9-B189-9DA5EE37FB5A}" type="presParOf" srcId="{85304C07-2F1A-4FC7-B866-EA30ACFE9414}" destId="{2059FC4B-8AE7-48DF-BE74-3E70319B8B97}" srcOrd="4" destOrd="0" presId="urn:microsoft.com/office/officeart/2008/layout/LinedList"/>
    <dgm:cxn modelId="{A81D4BFF-50D0-4627-9AE7-35603310177C}" type="presParOf" srcId="{85304C07-2F1A-4FC7-B866-EA30ACFE9414}" destId="{517124B1-0A28-4927-BFE7-986BCF0B5991}" srcOrd="5" destOrd="0" presId="urn:microsoft.com/office/officeart/2008/layout/LinedList"/>
    <dgm:cxn modelId="{88ECC878-8B24-46D1-85E9-A74B72EC55CC}" type="presParOf" srcId="{517124B1-0A28-4927-BFE7-986BCF0B5991}" destId="{B84AA17B-B5C9-4C85-9EA3-C739D6B975AE}" srcOrd="0" destOrd="0" presId="urn:microsoft.com/office/officeart/2008/layout/LinedList"/>
    <dgm:cxn modelId="{19B33D50-07FD-470F-9A5A-6ED21D9A0ACE}" type="presParOf" srcId="{517124B1-0A28-4927-BFE7-986BCF0B5991}" destId="{BA32D38F-476B-4FAD-AE61-4F0C48A89CCE}" srcOrd="1" destOrd="0" presId="urn:microsoft.com/office/officeart/2008/layout/LinedList"/>
    <dgm:cxn modelId="{ADEC717A-3C27-4F8D-8654-D24159F17760}" type="presParOf" srcId="{85304C07-2F1A-4FC7-B866-EA30ACFE9414}" destId="{F3BA0724-1B85-41EF-82AC-C7BFB910856F}" srcOrd="6" destOrd="0" presId="urn:microsoft.com/office/officeart/2008/layout/LinedList"/>
    <dgm:cxn modelId="{DBAD46A6-4B68-4066-B459-0D66DA7C9669}" type="presParOf" srcId="{85304C07-2F1A-4FC7-B866-EA30ACFE9414}" destId="{7F0C384A-7DF9-4DA0-9843-8A7BE6FAD88B}" srcOrd="7" destOrd="0" presId="urn:microsoft.com/office/officeart/2008/layout/LinedList"/>
    <dgm:cxn modelId="{2E8B255E-F4F9-4E48-955C-AECCBE5537A6}" type="presParOf" srcId="{7F0C384A-7DF9-4DA0-9843-8A7BE6FAD88B}" destId="{BD84D50A-A6D3-4E07-A95D-41D7D3330015}" srcOrd="0" destOrd="0" presId="urn:microsoft.com/office/officeart/2008/layout/LinedList"/>
    <dgm:cxn modelId="{285F58FC-714F-47FA-A7AF-EB004DDE7107}" type="presParOf" srcId="{7F0C384A-7DF9-4DA0-9843-8A7BE6FAD88B}" destId="{89411B8D-B3AB-4EA1-B4CC-38B0F3265596}" srcOrd="1" destOrd="0" presId="urn:microsoft.com/office/officeart/2008/layout/LinedList"/>
    <dgm:cxn modelId="{F3613C2A-C206-429D-A6BB-027C8A831F8E}" type="presParOf" srcId="{85304C07-2F1A-4FC7-B866-EA30ACFE9414}" destId="{1D4B83CC-2FDB-4671-8800-42C7E960C894}" srcOrd="8" destOrd="0" presId="urn:microsoft.com/office/officeart/2008/layout/LinedList"/>
    <dgm:cxn modelId="{C53A74D3-5A6D-4CF3-A417-47345357F60C}" type="presParOf" srcId="{85304C07-2F1A-4FC7-B866-EA30ACFE9414}" destId="{DC222C42-63A4-4A0A-9475-BF9B476805B6}" srcOrd="9" destOrd="0" presId="urn:microsoft.com/office/officeart/2008/layout/LinedList"/>
    <dgm:cxn modelId="{134550F0-DE5A-49AF-8A20-A31AFEE5157E}" type="presParOf" srcId="{DC222C42-63A4-4A0A-9475-BF9B476805B6}" destId="{06C804C3-3355-464A-A296-CA99C07C5E2E}" srcOrd="0" destOrd="0" presId="urn:microsoft.com/office/officeart/2008/layout/LinedList"/>
    <dgm:cxn modelId="{2397157E-078A-4FD7-A096-EA50C8E1C49E}" type="presParOf" srcId="{DC222C42-63A4-4A0A-9475-BF9B476805B6}" destId="{03F4B900-E24F-43B7-AB45-051AAE5B7D07}" srcOrd="1" destOrd="0" presId="urn:microsoft.com/office/officeart/2008/layout/LinedList"/>
    <dgm:cxn modelId="{007885B2-98BF-4A9F-917D-88C62CCDC017}" type="presParOf" srcId="{85304C07-2F1A-4FC7-B866-EA30ACFE9414}" destId="{C7A81844-2F41-4CA2-9E7A-81367C4D6B32}" srcOrd="10" destOrd="0" presId="urn:microsoft.com/office/officeart/2008/layout/LinedList"/>
    <dgm:cxn modelId="{9E7EAC42-AA4C-4457-8ADF-8492DAAEC402}" type="presParOf" srcId="{85304C07-2F1A-4FC7-B866-EA30ACFE9414}" destId="{FE829E22-B89B-486C-93CA-521DD18F851E}" srcOrd="11" destOrd="0" presId="urn:microsoft.com/office/officeart/2008/layout/LinedList"/>
    <dgm:cxn modelId="{5FD543B5-D541-44FD-9022-6D0A97F0D7B5}" type="presParOf" srcId="{FE829E22-B89B-486C-93CA-521DD18F851E}" destId="{F934D308-B2CB-44F9-A3C1-5630B318785C}" srcOrd="0" destOrd="0" presId="urn:microsoft.com/office/officeart/2008/layout/LinedList"/>
    <dgm:cxn modelId="{5213FD58-8CA0-4C44-887F-1C2B8D1BCB90}" type="presParOf" srcId="{FE829E22-B89B-486C-93CA-521DD18F851E}" destId="{7D1358D5-ED20-4F22-B020-632239373AA2}" srcOrd="1" destOrd="0" presId="urn:microsoft.com/office/officeart/2008/layout/LinedList"/>
    <dgm:cxn modelId="{AD8C7377-56A0-4ECC-96B2-69FA85729111}" type="presParOf" srcId="{85304C07-2F1A-4FC7-B866-EA30ACFE9414}" destId="{DB85038F-C22C-48EC-A546-C0037FBF57FE}" srcOrd="12" destOrd="0" presId="urn:microsoft.com/office/officeart/2008/layout/LinedList"/>
    <dgm:cxn modelId="{04630324-D7B9-4DCF-9ECF-FA4FEF14A551}" type="presParOf" srcId="{85304C07-2F1A-4FC7-B866-EA30ACFE9414}" destId="{22FFABDB-3EBD-4218-AEE5-664F01169B65}" srcOrd="13" destOrd="0" presId="urn:microsoft.com/office/officeart/2008/layout/LinedList"/>
    <dgm:cxn modelId="{3D636E7F-8010-4170-A69B-054AA39F5CF6}" type="presParOf" srcId="{22FFABDB-3EBD-4218-AEE5-664F01169B65}" destId="{3979E1AB-CCAD-497F-9808-656E7A3BB0A7}" srcOrd="0" destOrd="0" presId="urn:microsoft.com/office/officeart/2008/layout/LinedList"/>
    <dgm:cxn modelId="{E05C4544-17BA-46E9-9B6E-E6D622D7FB4B}" type="presParOf" srcId="{22FFABDB-3EBD-4218-AEE5-664F01169B65}" destId="{56D62E0B-C943-43F2-9BF0-ABB08986AF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DBF2B-D713-49AF-9F84-7774F56007C0}">
      <dsp:nvSpPr>
        <dsp:cNvPr id="0" name=""/>
        <dsp:cNvSpPr/>
      </dsp:nvSpPr>
      <dsp:spPr>
        <a:xfrm>
          <a:off x="0" y="46629"/>
          <a:ext cx="10523806" cy="795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Madelyn Arballo, Provost,  Mt. San Antonio College</a:t>
          </a:r>
        </a:p>
      </dsp:txBody>
      <dsp:txXfrm>
        <a:off x="38838" y="85467"/>
        <a:ext cx="10446130" cy="717924"/>
      </dsp:txXfrm>
    </dsp:sp>
    <dsp:sp modelId="{C586A3DD-617A-45E9-8A3A-477A5E9030F8}">
      <dsp:nvSpPr>
        <dsp:cNvPr id="0" name=""/>
        <dsp:cNvSpPr/>
      </dsp:nvSpPr>
      <dsp:spPr>
        <a:xfrm>
          <a:off x="0" y="940149"/>
          <a:ext cx="10523806" cy="795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Rebecca Al Haider, Reedley College</a:t>
          </a:r>
        </a:p>
      </dsp:txBody>
      <dsp:txXfrm>
        <a:off x="38838" y="978987"/>
        <a:ext cx="10446130" cy="717924"/>
      </dsp:txXfrm>
    </dsp:sp>
    <dsp:sp modelId="{C5ABEC24-D192-4D81-9B42-AFC45441FE07}">
      <dsp:nvSpPr>
        <dsp:cNvPr id="0" name=""/>
        <dsp:cNvSpPr/>
      </dsp:nvSpPr>
      <dsp:spPr>
        <a:xfrm>
          <a:off x="0" y="1833669"/>
          <a:ext cx="10523806" cy="795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Michelle Bean, ASCCC Treasurer</a:t>
          </a:r>
        </a:p>
      </dsp:txBody>
      <dsp:txXfrm>
        <a:off x="38838" y="1872507"/>
        <a:ext cx="10446130" cy="717924"/>
      </dsp:txXfrm>
    </dsp:sp>
    <dsp:sp modelId="{0FFDF7E6-9B6E-4835-AE69-B8A9E9D3B5D2}">
      <dsp:nvSpPr>
        <dsp:cNvPr id="0" name=""/>
        <dsp:cNvSpPr/>
      </dsp:nvSpPr>
      <dsp:spPr>
        <a:xfrm>
          <a:off x="0" y="2727189"/>
          <a:ext cx="10523806" cy="795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Patti Bank, CCCCO Program Assistant</a:t>
          </a:r>
        </a:p>
      </dsp:txBody>
      <dsp:txXfrm>
        <a:off x="38838" y="2766027"/>
        <a:ext cx="10446130"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9ACB3-FA32-4CF0-85FE-58C0273230AA}">
      <dsp:nvSpPr>
        <dsp:cNvPr id="0" name=""/>
        <dsp:cNvSpPr/>
      </dsp:nvSpPr>
      <dsp:spPr>
        <a:xfrm>
          <a:off x="0" y="617"/>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D023C-AA7D-42C5-905F-8187073512D6}">
      <dsp:nvSpPr>
        <dsp:cNvPr id="0" name=""/>
        <dsp:cNvSpPr/>
      </dsp:nvSpPr>
      <dsp:spPr>
        <a:xfrm>
          <a:off x="0" y="617"/>
          <a:ext cx="10058399" cy="72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Critical for disproportionately impacted individuals</a:t>
          </a:r>
        </a:p>
      </dsp:txBody>
      <dsp:txXfrm>
        <a:off x="0" y="617"/>
        <a:ext cx="10058399" cy="722354"/>
      </dsp:txXfrm>
    </dsp:sp>
    <dsp:sp modelId="{861393E9-FC22-4280-8D16-8A1060BBADFC}">
      <dsp:nvSpPr>
        <dsp:cNvPr id="0" name=""/>
        <dsp:cNvSpPr/>
      </dsp:nvSpPr>
      <dsp:spPr>
        <a:xfrm>
          <a:off x="0" y="722971"/>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4071A-4E67-4566-B693-990D564038F4}">
      <dsp:nvSpPr>
        <dsp:cNvPr id="0" name=""/>
        <dsp:cNvSpPr/>
      </dsp:nvSpPr>
      <dsp:spPr>
        <a:xfrm>
          <a:off x="0" y="722971"/>
          <a:ext cx="10058399" cy="72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FREE, flexible, offered across semesters, open to all students; open-entry/open exit</a:t>
          </a:r>
        </a:p>
      </dsp:txBody>
      <dsp:txXfrm>
        <a:off x="0" y="722971"/>
        <a:ext cx="10058399" cy="722354"/>
      </dsp:txXfrm>
    </dsp:sp>
    <dsp:sp modelId="{2059FC4B-8AE7-48DF-BE74-3E70319B8B97}">
      <dsp:nvSpPr>
        <dsp:cNvPr id="0" name=""/>
        <dsp:cNvSpPr/>
      </dsp:nvSpPr>
      <dsp:spPr>
        <a:xfrm>
          <a:off x="0" y="1445325"/>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AA17B-B5C9-4C85-9EA3-C739D6B975AE}">
      <dsp:nvSpPr>
        <dsp:cNvPr id="0" name=""/>
        <dsp:cNvSpPr/>
      </dsp:nvSpPr>
      <dsp:spPr>
        <a:xfrm>
          <a:off x="0" y="1445325"/>
          <a:ext cx="10058399" cy="72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Classes repeatable and prevent accumulation of unneeded credit units</a:t>
          </a:r>
        </a:p>
      </dsp:txBody>
      <dsp:txXfrm>
        <a:off x="0" y="1445325"/>
        <a:ext cx="10058399" cy="722354"/>
      </dsp:txXfrm>
    </dsp:sp>
    <dsp:sp modelId="{F3BA0724-1B85-41EF-82AC-C7BFB910856F}">
      <dsp:nvSpPr>
        <dsp:cNvPr id="0" name=""/>
        <dsp:cNvSpPr/>
      </dsp:nvSpPr>
      <dsp:spPr>
        <a:xfrm>
          <a:off x="0" y="2167679"/>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4D50A-A6D3-4E07-A95D-41D7D3330015}">
      <dsp:nvSpPr>
        <dsp:cNvPr id="0" name=""/>
        <dsp:cNvSpPr/>
      </dsp:nvSpPr>
      <dsp:spPr>
        <a:xfrm>
          <a:off x="0" y="2167679"/>
          <a:ext cx="10058399" cy="72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Short-term classes for immediate employment, wage and skill gains, career path, and college entrance </a:t>
          </a:r>
        </a:p>
      </dsp:txBody>
      <dsp:txXfrm>
        <a:off x="0" y="2167679"/>
        <a:ext cx="10058399" cy="722354"/>
      </dsp:txXfrm>
    </dsp:sp>
    <dsp:sp modelId="{1D4B83CC-2FDB-4671-8800-42C7E960C894}">
      <dsp:nvSpPr>
        <dsp:cNvPr id="0" name=""/>
        <dsp:cNvSpPr/>
      </dsp:nvSpPr>
      <dsp:spPr>
        <a:xfrm>
          <a:off x="0" y="2890034"/>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804C3-3355-464A-A296-CA99C07C5E2E}">
      <dsp:nvSpPr>
        <dsp:cNvPr id="0" name=""/>
        <dsp:cNvSpPr/>
      </dsp:nvSpPr>
      <dsp:spPr>
        <a:xfrm>
          <a:off x="0" y="2890034"/>
          <a:ext cx="10058399" cy="72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Pathway to citizenship</a:t>
          </a:r>
        </a:p>
      </dsp:txBody>
      <dsp:txXfrm>
        <a:off x="0" y="2890034"/>
        <a:ext cx="10058399" cy="722354"/>
      </dsp:txXfrm>
    </dsp:sp>
    <dsp:sp modelId="{C7A81844-2F41-4CA2-9E7A-81367C4D6B32}">
      <dsp:nvSpPr>
        <dsp:cNvPr id="0" name=""/>
        <dsp:cNvSpPr/>
      </dsp:nvSpPr>
      <dsp:spPr>
        <a:xfrm>
          <a:off x="0" y="3612388"/>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4D308-B2CB-44F9-A3C1-5630B318785C}">
      <dsp:nvSpPr>
        <dsp:cNvPr id="0" name=""/>
        <dsp:cNvSpPr/>
      </dsp:nvSpPr>
      <dsp:spPr>
        <a:xfrm>
          <a:off x="0" y="3612388"/>
          <a:ext cx="10058399" cy="72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One of few educational opportunities for adults with disabilities</a:t>
          </a:r>
        </a:p>
      </dsp:txBody>
      <dsp:txXfrm>
        <a:off x="0" y="3612388"/>
        <a:ext cx="10058399" cy="722354"/>
      </dsp:txXfrm>
    </dsp:sp>
    <dsp:sp modelId="{DB85038F-C22C-48EC-A546-C0037FBF57FE}">
      <dsp:nvSpPr>
        <dsp:cNvPr id="0" name=""/>
        <dsp:cNvSpPr/>
      </dsp:nvSpPr>
      <dsp:spPr>
        <a:xfrm>
          <a:off x="0" y="4334742"/>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9E1AB-CCAD-497F-9808-656E7A3BB0A7}">
      <dsp:nvSpPr>
        <dsp:cNvPr id="0" name=""/>
        <dsp:cNvSpPr/>
      </dsp:nvSpPr>
      <dsp:spPr>
        <a:xfrm>
          <a:off x="0" y="4334742"/>
          <a:ext cx="10058399" cy="72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Older adult programs address the needs of the state’s aging population </a:t>
          </a:r>
        </a:p>
      </dsp:txBody>
      <dsp:txXfrm>
        <a:off x="0" y="4334742"/>
        <a:ext cx="10058399" cy="7223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6/29/2022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6/29/2022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341e7135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341e7135b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g1341e7135b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Madelyn (5 minutes)</a:t>
            </a:r>
            <a:endParaRPr dirty="0"/>
          </a:p>
        </p:txBody>
      </p:sp>
      <p:sp>
        <p:nvSpPr>
          <p:cNvPr id="163" name="Google Shape;163;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Madelyn</a:t>
            </a:r>
            <a:endParaRPr/>
          </a:p>
        </p:txBody>
      </p:sp>
      <p:sp>
        <p:nvSpPr>
          <p:cNvPr id="172" name="Google Shape;172;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73" name="Google Shape;17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Madelyn</a:t>
            </a:r>
            <a:endParaRPr/>
          </a:p>
        </p:txBody>
      </p:sp>
      <p:sp>
        <p:nvSpPr>
          <p:cNvPr id="182" name="Google Shape;182;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Madelyn</a:t>
            </a:r>
          </a:p>
          <a:p>
            <a:pPr marL="0" lvl="0" indent="0" algn="l" rtl="0">
              <a:spcBef>
                <a:spcPts val="0"/>
              </a:spcBef>
              <a:spcAft>
                <a:spcPts val="0"/>
              </a:spcAft>
              <a:buNone/>
            </a:pPr>
            <a:r>
              <a:rPr lang="en-US" baseline="0" dirty="0"/>
              <a:t>Attached the Math for Health Careers files folder</a:t>
            </a:r>
            <a:endParaRPr dirty="0"/>
          </a:p>
        </p:txBody>
      </p:sp>
      <p:sp>
        <p:nvSpPr>
          <p:cNvPr id="193" name="Google Shape;193;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94" name="Google Shape;1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Madelyn</a:t>
            </a:r>
          </a:p>
        </p:txBody>
      </p:sp>
      <p:sp>
        <p:nvSpPr>
          <p:cNvPr id="4" name="Slide Number Placeholder 3"/>
          <p:cNvSpPr>
            <a:spLocks noGrp="1"/>
          </p:cNvSpPr>
          <p:nvPr>
            <p:ph type="sldNum" sz="quarter" idx="10"/>
          </p:nvPr>
        </p:nvSpPr>
        <p:spPr/>
        <p:txBody>
          <a:bodyPr/>
          <a:lstStyle/>
          <a:p>
            <a:fld id="{5FF9DF07-062B-419D-BCFD-47D44BFFA3D3}" type="slidenum">
              <a:rPr lang="en-US" smtClean="0"/>
              <a:t>15</a:t>
            </a:fld>
            <a:endParaRPr lang="en-US"/>
          </a:p>
        </p:txBody>
      </p:sp>
    </p:spTree>
    <p:extLst>
      <p:ext uri="{BB962C8B-B14F-4D97-AF65-F5344CB8AC3E}">
        <p14:creationId xmlns:p14="http://schemas.microsoft.com/office/powerpoint/2010/main" val="3664162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Madelyn</a:t>
            </a:r>
            <a:endParaRPr/>
          </a:p>
        </p:txBody>
      </p:sp>
      <p:sp>
        <p:nvSpPr>
          <p:cNvPr id="203" name="Google Shape;203;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04" name="Google Shape;2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Madelyn (5 min)</a:t>
            </a:r>
            <a:endParaRPr/>
          </a:p>
        </p:txBody>
      </p:sp>
      <p:sp>
        <p:nvSpPr>
          <p:cNvPr id="242" name="Google Shape;242;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43" name="Google Shape;24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Madelyn</a:t>
            </a:r>
            <a:endParaRPr/>
          </a:p>
          <a:p>
            <a:pPr marL="0" lvl="0" indent="0" algn="l" rtl="0">
              <a:spcBef>
                <a:spcPts val="360"/>
              </a:spcBef>
              <a:spcAft>
                <a:spcPts val="0"/>
              </a:spcAft>
              <a:buNone/>
            </a:pPr>
            <a:endParaRPr/>
          </a:p>
        </p:txBody>
      </p:sp>
      <p:sp>
        <p:nvSpPr>
          <p:cNvPr id="251" name="Google Shape;251;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52" name="Google Shape;25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Madelyn</a:t>
            </a:r>
            <a:endParaRPr/>
          </a:p>
          <a:p>
            <a:pPr marL="0" lvl="0" indent="0" algn="l" rtl="0">
              <a:spcBef>
                <a:spcPts val="360"/>
              </a:spcBef>
              <a:spcAft>
                <a:spcPts val="0"/>
              </a:spcAft>
              <a:buNone/>
            </a:pPr>
            <a:endParaRPr/>
          </a:p>
        </p:txBody>
      </p:sp>
      <p:sp>
        <p:nvSpPr>
          <p:cNvPr id="278" name="Google Shape;2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79" name="Google Shape;2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Added to this - Madelyn</a:t>
            </a:r>
            <a:endParaRPr dirty="0"/>
          </a:p>
          <a:p>
            <a:pPr marL="0" lvl="0" indent="0" algn="l" rtl="0">
              <a:spcBef>
                <a:spcPts val="360"/>
              </a:spcBef>
              <a:spcAft>
                <a:spcPts val="0"/>
              </a:spcAft>
              <a:buNone/>
            </a:pPr>
            <a:endParaRPr dirty="0"/>
          </a:p>
        </p:txBody>
      </p:sp>
      <p:sp>
        <p:nvSpPr>
          <p:cNvPr id="295" name="Google Shape;295;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96" name="Google Shape;2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41e7135b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341e7135b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 name="Google Shape;63;g1341e7135bb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Rebecca (5 min)</a:t>
            </a:r>
            <a:endParaRPr/>
          </a:p>
          <a:p>
            <a:pPr marL="0" lvl="0" indent="0" algn="l" rtl="0">
              <a:spcBef>
                <a:spcPts val="360"/>
              </a:spcBef>
              <a:spcAft>
                <a:spcPts val="0"/>
              </a:spcAft>
              <a:buNone/>
            </a:pPr>
            <a:endParaRPr/>
          </a:p>
        </p:txBody>
      </p:sp>
      <p:sp>
        <p:nvSpPr>
          <p:cNvPr id="305" name="Google Shape;305;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Rebecca</a:t>
            </a:r>
            <a:endParaRPr/>
          </a:p>
          <a:p>
            <a:pPr marL="0" lvl="0" indent="0" algn="l" rtl="0">
              <a:spcBef>
                <a:spcPts val="360"/>
              </a:spcBef>
              <a:spcAft>
                <a:spcPts val="0"/>
              </a:spcAft>
              <a:buNone/>
            </a:pPr>
            <a:endParaRPr/>
          </a:p>
        </p:txBody>
      </p:sp>
      <p:sp>
        <p:nvSpPr>
          <p:cNvPr id="314" name="Google Shape;314;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315" name="Google Shape;31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Rebecca</a:t>
            </a:r>
            <a:endParaRPr/>
          </a:p>
          <a:p>
            <a:pPr marL="0" lvl="0" indent="0" algn="l" rtl="0">
              <a:spcBef>
                <a:spcPts val="360"/>
              </a:spcBef>
              <a:spcAft>
                <a:spcPts val="0"/>
              </a:spcAft>
              <a:buNone/>
            </a:pPr>
            <a:endParaRPr/>
          </a:p>
        </p:txBody>
      </p:sp>
      <p:sp>
        <p:nvSpPr>
          <p:cNvPr id="324" name="Google Shape;324;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325" name="Google Shape;3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Rebecca (5 min)</a:t>
            </a:r>
            <a:endParaRPr/>
          </a:p>
          <a:p>
            <a:pPr marL="0" lvl="0" indent="0" algn="l" rtl="0">
              <a:spcBef>
                <a:spcPts val="360"/>
              </a:spcBef>
              <a:spcAft>
                <a:spcPts val="0"/>
              </a:spcAft>
              <a:buNone/>
            </a:pPr>
            <a:endParaRPr/>
          </a:p>
        </p:txBody>
      </p:sp>
      <p:sp>
        <p:nvSpPr>
          <p:cNvPr id="345" name="Google Shape;345;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346" name="Google Shape;34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Rebecca</a:t>
            </a:r>
            <a:endParaRPr/>
          </a:p>
        </p:txBody>
      </p:sp>
      <p:sp>
        <p:nvSpPr>
          <p:cNvPr id="354" name="Google Shape;354;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355" name="Google Shape;35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Rebecca</a:t>
            </a:r>
            <a:endParaRPr/>
          </a:p>
          <a:p>
            <a:pPr marL="0" lvl="0" indent="0" algn="l" rtl="0">
              <a:spcBef>
                <a:spcPts val="360"/>
              </a:spcBef>
              <a:spcAft>
                <a:spcPts val="0"/>
              </a:spcAft>
              <a:buNone/>
            </a:pPr>
            <a:endParaRPr/>
          </a:p>
        </p:txBody>
      </p:sp>
      <p:sp>
        <p:nvSpPr>
          <p:cNvPr id="364" name="Google Shape;364;p2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365" name="Google Shape;36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Madelyn (5 min)</a:t>
            </a:r>
            <a:endParaRPr/>
          </a:p>
        </p:txBody>
      </p:sp>
      <p:sp>
        <p:nvSpPr>
          <p:cNvPr id="375" name="Google Shape;375;p2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376" name="Google Shape;37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Madelyn</a:t>
            </a:r>
            <a:endParaRPr/>
          </a:p>
        </p:txBody>
      </p:sp>
      <p:sp>
        <p:nvSpPr>
          <p:cNvPr id="384" name="Google Shape;384;p2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385" name="Google Shape;38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Michelle</a:t>
            </a:r>
            <a:endParaRPr/>
          </a:p>
        </p:txBody>
      </p:sp>
      <p:sp>
        <p:nvSpPr>
          <p:cNvPr id="393" name="Google Shape;39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Michelle (5 min)</a:t>
            </a:r>
            <a:endParaRPr/>
          </a:p>
        </p:txBody>
      </p:sp>
      <p:sp>
        <p:nvSpPr>
          <p:cNvPr id="71" name="Google Shape;71;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72" name="Google Shape;7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Madelyn (5 min)</a:t>
            </a:r>
            <a:endParaRPr/>
          </a:p>
        </p:txBody>
      </p:sp>
      <p:sp>
        <p:nvSpPr>
          <p:cNvPr id="81" name="Google Shape;81;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82" name="Google Shape;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Madelyn</a:t>
            </a:r>
            <a:endParaRPr/>
          </a:p>
        </p:txBody>
      </p:sp>
      <p:sp>
        <p:nvSpPr>
          <p:cNvPr id="90" name="Google Shape;90;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91" name="Google Shape;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Madelyn</a:t>
            </a:r>
            <a:endParaRPr/>
          </a:p>
        </p:txBody>
      </p:sp>
      <p:sp>
        <p:nvSpPr>
          <p:cNvPr id="123" name="Google Shape;123;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Patti (15 min)</a:t>
            </a:r>
            <a:endParaRPr/>
          </a:p>
          <a:p>
            <a:pPr marL="0" lvl="0" indent="0" algn="l" rtl="0">
              <a:spcBef>
                <a:spcPts val="0"/>
              </a:spcBef>
              <a:spcAft>
                <a:spcPts val="0"/>
              </a:spcAft>
              <a:buNone/>
            </a:pPr>
            <a:r>
              <a:rPr lang="en-US"/>
              <a:t>Michelle support with chat and in-person questions (3x5 cards for in person questions)</a:t>
            </a:r>
            <a:endParaRPr/>
          </a:p>
        </p:txBody>
      </p:sp>
      <p:sp>
        <p:nvSpPr>
          <p:cNvPr id="133" name="Google Shape;133;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Patti</a:t>
            </a:r>
            <a:endParaRPr/>
          </a:p>
        </p:txBody>
      </p:sp>
      <p:sp>
        <p:nvSpPr>
          <p:cNvPr id="142" name="Google Shape;142;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Patti</a:t>
            </a:r>
            <a:endParaRPr/>
          </a:p>
        </p:txBody>
      </p:sp>
      <p:sp>
        <p:nvSpPr>
          <p:cNvPr id="152" name="Google Shape;152;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53" name="Google Shape;15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30"/>
        <p:cNvGrpSpPr/>
        <p:nvPr/>
      </p:nvGrpSpPr>
      <p:grpSpPr>
        <a:xfrm>
          <a:off x="0" y="0"/>
          <a:ext cx="0" cy="0"/>
          <a:chOff x="0" y="0"/>
          <a:chExt cx="0" cy="0"/>
        </a:xfrm>
      </p:grpSpPr>
      <p:sp>
        <p:nvSpPr>
          <p:cNvPr id="31" name="Google Shape;31;p5"/>
          <p:cNvSpPr/>
          <p:nvPr/>
        </p:nvSpPr>
        <p:spPr>
          <a:xfrm>
            <a:off x="0" y="0"/>
            <a:ext cx="927100" cy="68580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 name="Google Shape;32;p5"/>
          <p:cNvPicPr preferRelativeResize="0"/>
          <p:nvPr/>
        </p:nvPicPr>
        <p:blipFill rotWithShape="1">
          <a:blip r:embed="rId2">
            <a:alphaModFix/>
          </a:blip>
          <a:srcRect/>
          <a:stretch/>
        </p:blipFill>
        <p:spPr>
          <a:xfrm>
            <a:off x="1249363" y="6376988"/>
            <a:ext cx="344487" cy="344487"/>
          </a:xfrm>
          <a:prstGeom prst="rect">
            <a:avLst/>
          </a:prstGeom>
          <a:noFill/>
          <a:ln>
            <a:noFill/>
          </a:ln>
        </p:spPr>
      </p:pic>
      <p:sp>
        <p:nvSpPr>
          <p:cNvPr id="33" name="Google Shape;33;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4"/>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3217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963084" y="2362200"/>
            <a:ext cx="10363200" cy="2200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1100"/>
              <a:buFont typeface="Calibri"/>
              <a:buNone/>
              <a:defRPr sz="6400" b="0" cap="none"/>
            </a:lvl1pPr>
            <a:lvl2pPr lvl="1" algn="l">
              <a:lnSpc>
                <a:spcPct val="90000"/>
              </a:lnSpc>
              <a:spcBef>
                <a:spcPts val="0"/>
              </a:spcBef>
              <a:spcAft>
                <a:spcPts val="0"/>
              </a:spcAft>
              <a:buClr>
                <a:srgbClr val="008C77"/>
              </a:buClr>
              <a:buSzPts val="1100"/>
              <a:buFont typeface="Palatino"/>
              <a:buNone/>
              <a:defRPr/>
            </a:lvl2pPr>
            <a:lvl3pPr lvl="2" algn="l">
              <a:lnSpc>
                <a:spcPct val="90000"/>
              </a:lnSpc>
              <a:spcBef>
                <a:spcPts val="0"/>
              </a:spcBef>
              <a:spcAft>
                <a:spcPts val="0"/>
              </a:spcAft>
              <a:buClr>
                <a:srgbClr val="008C77"/>
              </a:buClr>
              <a:buSzPts val="1100"/>
              <a:buFont typeface="Palatino"/>
              <a:buNone/>
              <a:defRPr/>
            </a:lvl3pPr>
            <a:lvl4pPr lvl="3" algn="l">
              <a:lnSpc>
                <a:spcPct val="90000"/>
              </a:lnSpc>
              <a:spcBef>
                <a:spcPts val="0"/>
              </a:spcBef>
              <a:spcAft>
                <a:spcPts val="0"/>
              </a:spcAft>
              <a:buClr>
                <a:srgbClr val="008C77"/>
              </a:buClr>
              <a:buSzPts val="1100"/>
              <a:buFont typeface="Palatino"/>
              <a:buNone/>
              <a:defRPr/>
            </a:lvl4pPr>
            <a:lvl5pPr lvl="4" algn="l">
              <a:lnSpc>
                <a:spcPct val="90000"/>
              </a:lnSpc>
              <a:spcBef>
                <a:spcPts val="0"/>
              </a:spcBef>
              <a:spcAft>
                <a:spcPts val="0"/>
              </a:spcAft>
              <a:buClr>
                <a:srgbClr val="008C77"/>
              </a:buClr>
              <a:buSzPts val="1100"/>
              <a:buFont typeface="Palatino"/>
              <a:buNone/>
              <a:defRPr/>
            </a:lvl5pPr>
            <a:lvl6pPr lvl="5" algn="l">
              <a:lnSpc>
                <a:spcPct val="90000"/>
              </a:lnSpc>
              <a:spcBef>
                <a:spcPts val="0"/>
              </a:spcBef>
              <a:spcAft>
                <a:spcPts val="0"/>
              </a:spcAft>
              <a:buClr>
                <a:srgbClr val="10476C"/>
              </a:buClr>
              <a:buSzPts val="1100"/>
              <a:buFont typeface="Palatino"/>
              <a:buNone/>
              <a:defRPr/>
            </a:lvl6pPr>
            <a:lvl7pPr lvl="6" algn="l">
              <a:lnSpc>
                <a:spcPct val="90000"/>
              </a:lnSpc>
              <a:spcBef>
                <a:spcPts val="0"/>
              </a:spcBef>
              <a:spcAft>
                <a:spcPts val="0"/>
              </a:spcAft>
              <a:buClr>
                <a:srgbClr val="10476C"/>
              </a:buClr>
              <a:buSzPts val="1100"/>
              <a:buFont typeface="Palatino"/>
              <a:buNone/>
              <a:defRPr/>
            </a:lvl7pPr>
            <a:lvl8pPr lvl="7" algn="l">
              <a:lnSpc>
                <a:spcPct val="90000"/>
              </a:lnSpc>
              <a:spcBef>
                <a:spcPts val="0"/>
              </a:spcBef>
              <a:spcAft>
                <a:spcPts val="0"/>
              </a:spcAft>
              <a:buClr>
                <a:srgbClr val="10476C"/>
              </a:buClr>
              <a:buSzPts val="1100"/>
              <a:buFont typeface="Palatino"/>
              <a:buNone/>
              <a:defRPr/>
            </a:lvl8pPr>
            <a:lvl9pPr lvl="8" algn="l">
              <a:lnSpc>
                <a:spcPct val="90000"/>
              </a:lnSpc>
              <a:spcBef>
                <a:spcPts val="0"/>
              </a:spcBef>
              <a:spcAft>
                <a:spcPts val="0"/>
              </a:spcAft>
              <a:buClr>
                <a:srgbClr val="10476C"/>
              </a:buClr>
              <a:buSzPts val="1100"/>
              <a:buFont typeface="Palatino"/>
              <a:buNone/>
              <a:defRPr/>
            </a:lvl9pPr>
          </a:lstStyle>
          <a:p>
            <a:endParaRPr/>
          </a:p>
        </p:txBody>
      </p:sp>
      <p:sp>
        <p:nvSpPr>
          <p:cNvPr id="45" name="Google Shape;45;p7"/>
          <p:cNvSpPr txBox="1">
            <a:spLocks noGrp="1"/>
          </p:cNvSpPr>
          <p:nvPr>
            <p:ph type="body" idx="1"/>
          </p:nvPr>
        </p:nvSpPr>
        <p:spPr>
          <a:xfrm>
            <a:off x="963084" y="4626864"/>
            <a:ext cx="10363200" cy="15004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667"/>
              </a:spcBef>
              <a:spcAft>
                <a:spcPts val="0"/>
              </a:spcAft>
              <a:buClr>
                <a:schemeClr val="lt2"/>
              </a:buClr>
              <a:buSzPts val="1500"/>
              <a:buNone/>
              <a:defRPr sz="3200">
                <a:solidFill>
                  <a:schemeClr val="lt2"/>
                </a:solidFill>
              </a:defRPr>
            </a:lvl1pPr>
            <a:lvl2pPr marL="914400" lvl="1" indent="-228600" algn="l">
              <a:lnSpc>
                <a:spcPct val="90000"/>
              </a:lnSpc>
              <a:spcBef>
                <a:spcPts val="533"/>
              </a:spcBef>
              <a:spcAft>
                <a:spcPts val="0"/>
              </a:spcAft>
              <a:buClr>
                <a:schemeClr val="lt1"/>
              </a:buClr>
              <a:buSzPts val="1100"/>
              <a:buNone/>
              <a:defRPr sz="2400">
                <a:solidFill>
                  <a:schemeClr val="lt1"/>
                </a:solidFill>
              </a:defRPr>
            </a:lvl2pPr>
            <a:lvl3pPr marL="1371600" lvl="2" indent="-228600" algn="l">
              <a:lnSpc>
                <a:spcPct val="90000"/>
              </a:lnSpc>
              <a:spcBef>
                <a:spcPts val="400"/>
              </a:spcBef>
              <a:spcAft>
                <a:spcPts val="0"/>
              </a:spcAft>
              <a:buClr>
                <a:schemeClr val="lt1"/>
              </a:buClr>
              <a:buSzPts val="1100"/>
              <a:buNone/>
              <a:defRPr sz="2133">
                <a:solidFill>
                  <a:schemeClr val="lt1"/>
                </a:solidFill>
              </a:defRPr>
            </a:lvl3pPr>
            <a:lvl4pPr marL="1828800" lvl="3" indent="-228600" algn="l">
              <a:lnSpc>
                <a:spcPct val="90000"/>
              </a:lnSpc>
              <a:spcBef>
                <a:spcPts val="400"/>
              </a:spcBef>
              <a:spcAft>
                <a:spcPts val="0"/>
              </a:spcAft>
              <a:buClr>
                <a:schemeClr val="lt1"/>
              </a:buClr>
              <a:buSzPts val="1100"/>
              <a:buNone/>
              <a:defRPr sz="1867">
                <a:solidFill>
                  <a:schemeClr val="lt1"/>
                </a:solidFill>
              </a:defRPr>
            </a:lvl4pPr>
            <a:lvl5pPr marL="2286000" lvl="4" indent="-228600" algn="l">
              <a:lnSpc>
                <a:spcPct val="90000"/>
              </a:lnSpc>
              <a:spcBef>
                <a:spcPts val="400"/>
              </a:spcBef>
              <a:spcAft>
                <a:spcPts val="0"/>
              </a:spcAft>
              <a:buClr>
                <a:schemeClr val="lt1"/>
              </a:buClr>
              <a:buSzPts val="1100"/>
              <a:buNone/>
              <a:defRPr sz="1867">
                <a:solidFill>
                  <a:schemeClr val="lt1"/>
                </a:solidFill>
              </a:defRPr>
            </a:lvl5pPr>
            <a:lvl6pPr marL="2743200" lvl="5" indent="-228600" algn="l">
              <a:lnSpc>
                <a:spcPct val="90000"/>
              </a:lnSpc>
              <a:spcBef>
                <a:spcPts val="400"/>
              </a:spcBef>
              <a:spcAft>
                <a:spcPts val="0"/>
              </a:spcAft>
              <a:buClr>
                <a:schemeClr val="lt1"/>
              </a:buClr>
              <a:buSzPts val="1100"/>
              <a:buNone/>
              <a:defRPr sz="1867">
                <a:solidFill>
                  <a:schemeClr val="lt1"/>
                </a:solidFill>
              </a:defRPr>
            </a:lvl6pPr>
            <a:lvl7pPr marL="3200400" lvl="6" indent="-228600" algn="l">
              <a:lnSpc>
                <a:spcPct val="90000"/>
              </a:lnSpc>
              <a:spcBef>
                <a:spcPts val="400"/>
              </a:spcBef>
              <a:spcAft>
                <a:spcPts val="0"/>
              </a:spcAft>
              <a:buClr>
                <a:schemeClr val="lt1"/>
              </a:buClr>
              <a:buSzPts val="1100"/>
              <a:buNone/>
              <a:defRPr sz="1867">
                <a:solidFill>
                  <a:schemeClr val="lt1"/>
                </a:solidFill>
              </a:defRPr>
            </a:lvl7pPr>
            <a:lvl8pPr marL="3657600" lvl="7" indent="-228600" algn="l">
              <a:lnSpc>
                <a:spcPct val="90000"/>
              </a:lnSpc>
              <a:spcBef>
                <a:spcPts val="400"/>
              </a:spcBef>
              <a:spcAft>
                <a:spcPts val="0"/>
              </a:spcAft>
              <a:buClr>
                <a:schemeClr val="lt1"/>
              </a:buClr>
              <a:buSzPts val="1100"/>
              <a:buNone/>
              <a:defRPr sz="1867">
                <a:solidFill>
                  <a:schemeClr val="lt1"/>
                </a:solidFill>
              </a:defRPr>
            </a:lvl8pPr>
            <a:lvl9pPr marL="4114800" lvl="8" indent="-228600" algn="l">
              <a:lnSpc>
                <a:spcPct val="90000"/>
              </a:lnSpc>
              <a:spcBef>
                <a:spcPts val="400"/>
              </a:spcBef>
              <a:spcAft>
                <a:spcPts val="0"/>
              </a:spcAft>
              <a:buClr>
                <a:schemeClr val="lt1"/>
              </a:buClr>
              <a:buSzPts val="1100"/>
              <a:buNone/>
              <a:defRPr sz="1867">
                <a:solidFill>
                  <a:schemeClr val="lt1"/>
                </a:solidFill>
              </a:defRPr>
            </a:lvl9pPr>
          </a:lstStyle>
          <a:p>
            <a:endParaRPr/>
          </a:p>
        </p:txBody>
      </p:sp>
      <p:sp>
        <p:nvSpPr>
          <p:cNvPr id="46" name="Google Shape;46;p7"/>
          <p:cNvSpPr txBox="1">
            <a:spLocks noGrp="1"/>
          </p:cNvSpPr>
          <p:nvPr>
            <p:ph type="dt" idx="10"/>
          </p:nvPr>
        </p:nvSpPr>
        <p:spPr>
          <a:xfrm>
            <a:off x="609600" y="19051"/>
            <a:ext cx="3860800" cy="3284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FFFFFF"/>
              </a:buClr>
              <a:buSzPts val="1100"/>
              <a:buFont typeface="Calibri"/>
              <a:buNone/>
              <a:defRPr sz="16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4572000" y="19051"/>
            <a:ext cx="5486400" cy="3284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10160000" y="19051"/>
            <a:ext cx="1422400" cy="3284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96581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B71-BE63-4B60-936E-4733B9887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1BA438-64B7-42B5-B5F7-0A09E225E6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A3E6F6-6D3D-4E12-8009-EAF6374BE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19490-56B7-4111-A861-2A98AB8D8F58}"/>
              </a:ext>
            </a:extLst>
          </p:cNvPr>
          <p:cNvSpPr>
            <a:spLocks noGrp="1"/>
          </p:cNvSpPr>
          <p:nvPr>
            <p:ph type="dt" sz="half" idx="10"/>
          </p:nvPr>
        </p:nvSpPr>
        <p:spPr/>
        <p:txBody>
          <a:bodyPr/>
          <a:lstStyle/>
          <a:p>
            <a:fld id="{70CC6AB5-39AA-4198-836B-18D545DC3CED}" type="datetimeFigureOut">
              <a:rPr lang="en-US" smtClean="0"/>
              <a:t>6/29/2022</a:t>
            </a:fld>
            <a:endParaRPr lang="en-US"/>
          </a:p>
        </p:txBody>
      </p:sp>
      <p:sp>
        <p:nvSpPr>
          <p:cNvPr id="6" name="Footer Placeholder 5">
            <a:extLst>
              <a:ext uri="{FF2B5EF4-FFF2-40B4-BE49-F238E27FC236}">
                <a16:creationId xmlns:a16="http://schemas.microsoft.com/office/drawing/2014/main" id="{5921D3C5-A3E8-4D5D-8A5B-B355D642F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FB0329-4C2F-4F0F-90DF-13C2D7EF4233}"/>
              </a:ext>
            </a:extLst>
          </p:cNvPr>
          <p:cNvSpPr>
            <a:spLocks noGrp="1"/>
          </p:cNvSpPr>
          <p:nvPr>
            <p:ph type="sldNum" sz="quarter" idx="12"/>
          </p:nvPr>
        </p:nvSpPr>
        <p:spPr/>
        <p:txBody>
          <a:bodyPr/>
          <a:lstStyle/>
          <a:p>
            <a:fld id="{8FE58994-4ECD-41B5-83D8-7C7D41D43166}" type="slidenum">
              <a:rPr lang="en-US" smtClean="0"/>
              <a:t>‹#›</a:t>
            </a:fld>
            <a:endParaRPr lang="en-US"/>
          </a:p>
        </p:txBody>
      </p:sp>
    </p:spTree>
    <p:extLst>
      <p:ext uri="{BB962C8B-B14F-4D97-AF65-F5344CB8AC3E}">
        <p14:creationId xmlns:p14="http://schemas.microsoft.com/office/powerpoint/2010/main" val="425910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8298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userDrawn="1"/>
        </p:nvPicPr>
        <p:blipFill>
          <a:blip r:embed="rId2"/>
          <a:stretch>
            <a:fillRect/>
          </a:stretch>
        </p:blipFill>
        <p:spPr bwMode="auto">
          <a:xfrm>
            <a:off x="425" y="0"/>
            <a:ext cx="121911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userDrawn="1"/>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spTree>
    <p:extLst>
      <p:ext uri="{BB962C8B-B14F-4D97-AF65-F5344CB8AC3E}">
        <p14:creationId xmlns:p14="http://schemas.microsoft.com/office/powerpoint/2010/main" val="35307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8" name="Picture 7">
            <a:extLst>
              <a:ext uri="{FF2B5EF4-FFF2-40B4-BE49-F238E27FC236}">
                <a16:creationId xmlns:a16="http://schemas.microsoft.com/office/drawing/2014/main" id="{E5C9404B-2868-264C-B504-B836A1219C9D}"/>
              </a:ext>
            </a:extLst>
          </p:cNvPr>
          <p:cNvPicPr>
            <a:picLocks noChangeAspect="1"/>
          </p:cNvPicPr>
          <p:nvPr userDrawn="1"/>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315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15"/>
        <p:cNvGrpSpPr/>
        <p:nvPr/>
      </p:nvGrpSpPr>
      <p:grpSpPr>
        <a:xfrm>
          <a:off x="0" y="0"/>
          <a:ext cx="0" cy="0"/>
          <a:chOff x="0" y="0"/>
          <a:chExt cx="0" cy="0"/>
        </a:xfrm>
      </p:grpSpPr>
      <p:sp>
        <p:nvSpPr>
          <p:cNvPr id="16" name="Google Shape;16;p3"/>
          <p:cNvSpPr/>
          <p:nvPr/>
        </p:nvSpPr>
        <p:spPr>
          <a:xfrm>
            <a:off x="0" y="0"/>
            <a:ext cx="927100" cy="68580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1235075" y="6376988"/>
            <a:ext cx="344488" cy="344487"/>
          </a:xfrm>
          <a:prstGeom prst="rect">
            <a:avLst/>
          </a:prstGeom>
          <a:noFill/>
          <a:ln>
            <a:noFill/>
          </a:ln>
        </p:spPr>
      </p:pic>
      <p:sp>
        <p:nvSpPr>
          <p:cNvPr id="18" name="Google Shape;18;p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4"/>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494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lide B" type="objTx">
  <p:cSld name="Section Slide B">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20638" y="1588"/>
            <a:ext cx="4008437" cy="6923087"/>
          </a:xfrm>
          <a:prstGeom prst="rect">
            <a:avLst/>
          </a:prstGeom>
          <a:noFill/>
          <a:ln>
            <a:noFill/>
          </a:ln>
          <a:effectLst>
            <a:outerShdw blurRad="190500" dist="38100" algn="l" rotWithShape="0">
              <a:srgbClr val="000000">
                <a:alpha val="40000"/>
              </a:srgbClr>
            </a:outerShdw>
          </a:effectLst>
        </p:spPr>
      </p:pic>
      <p:sp>
        <p:nvSpPr>
          <p:cNvPr id="23" name="Google Shape;23;p4"/>
          <p:cNvSpPr/>
          <p:nvPr/>
        </p:nvSpPr>
        <p:spPr>
          <a:xfrm>
            <a:off x="-22225" y="1130300"/>
            <a:ext cx="4071938" cy="4619625"/>
          </a:xfrm>
          <a:prstGeom prst="rect">
            <a:avLst/>
          </a:prstGeom>
          <a:solidFill>
            <a:schemeClr val="lt2"/>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4"/>
          <p:cNvSpPr/>
          <p:nvPr/>
        </p:nvSpPr>
        <p:spPr>
          <a:xfrm>
            <a:off x="11510963" y="-36513"/>
            <a:ext cx="681037" cy="6894513"/>
          </a:xfrm>
          <a:prstGeom prst="rect">
            <a:avLst/>
          </a:prstGeom>
          <a:solidFill>
            <a:schemeClr val="dk1"/>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 name="Google Shape;25;p4"/>
          <p:cNvPicPr preferRelativeResize="0"/>
          <p:nvPr/>
        </p:nvPicPr>
        <p:blipFill rotWithShape="1">
          <a:blip r:embed="rId3">
            <a:alphaModFix/>
          </a:blip>
          <a:srcRect/>
          <a:stretch/>
        </p:blipFill>
        <p:spPr>
          <a:xfrm>
            <a:off x="4322763" y="6376988"/>
            <a:ext cx="344487" cy="344487"/>
          </a:xfrm>
          <a:prstGeom prst="rect">
            <a:avLst/>
          </a:prstGeom>
          <a:noFill/>
          <a:ln>
            <a:noFill/>
          </a:ln>
        </p:spPr>
      </p:pic>
      <p:sp>
        <p:nvSpPr>
          <p:cNvPr id="26" name="Google Shape;26;p4"/>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6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68300" algn="l">
              <a:lnSpc>
                <a:spcPct val="90000"/>
              </a:lnSpc>
              <a:spcBef>
                <a:spcPts val="500"/>
              </a:spcBef>
              <a:spcAft>
                <a:spcPts val="0"/>
              </a:spcAft>
              <a:buClr>
                <a:srgbClr val="404040"/>
              </a:buClr>
              <a:buSzPts val="2200"/>
              <a:buChar char="•"/>
              <a:defRPr sz="22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 name="Google Shape;28;p4"/>
          <p:cNvSpPr txBox="1">
            <a:spLocks noGrp="1"/>
          </p:cNvSpPr>
          <p:nvPr>
            <p:ph type="body" idx="2"/>
          </p:nvPr>
        </p:nvSpPr>
        <p:spPr>
          <a:xfrm>
            <a:off x="247135" y="2947086"/>
            <a:ext cx="3583461" cy="257582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accent4"/>
              </a:buClr>
              <a:buSzPts val="2600"/>
              <a:buNone/>
              <a:defRPr sz="2600">
                <a:solidFill>
                  <a:schemeClr val="accent4"/>
                </a:solidFill>
              </a:defRPr>
            </a:lvl1pPr>
            <a:lvl2pPr marL="914400" lvl="1" indent="-228600" algn="l">
              <a:lnSpc>
                <a:spcPct val="90000"/>
              </a:lnSpc>
              <a:spcBef>
                <a:spcPts val="500"/>
              </a:spcBef>
              <a:spcAft>
                <a:spcPts val="0"/>
              </a:spcAft>
              <a:buClr>
                <a:srgbClr val="404040"/>
              </a:buClr>
              <a:buSzPts val="1400"/>
              <a:buNone/>
              <a:defRPr sz="1400"/>
            </a:lvl2pPr>
            <a:lvl3pPr marL="1371600" lvl="2" indent="-228600" algn="l">
              <a:lnSpc>
                <a:spcPct val="90000"/>
              </a:lnSpc>
              <a:spcBef>
                <a:spcPts val="500"/>
              </a:spcBef>
              <a:spcAft>
                <a:spcPts val="0"/>
              </a:spcAft>
              <a:buClr>
                <a:srgbClr val="404040"/>
              </a:buClr>
              <a:buSzPts val="1200"/>
              <a:buNone/>
              <a:defRPr sz="1200"/>
            </a:lvl3pPr>
            <a:lvl4pPr marL="1828800" lvl="3" indent="-228600" algn="l">
              <a:lnSpc>
                <a:spcPct val="90000"/>
              </a:lnSpc>
              <a:spcBef>
                <a:spcPts val="500"/>
              </a:spcBef>
              <a:spcAft>
                <a:spcPts val="0"/>
              </a:spcAft>
              <a:buClr>
                <a:srgbClr val="404040"/>
              </a:buClr>
              <a:buSzPts val="1000"/>
              <a:buNone/>
              <a:defRPr sz="1000"/>
            </a:lvl4pPr>
            <a:lvl5pPr marL="2286000" lvl="4" indent="-228600" algn="l">
              <a:lnSpc>
                <a:spcPct val="90000"/>
              </a:lnSpc>
              <a:spcBef>
                <a:spcPts val="500"/>
              </a:spcBef>
              <a:spcAft>
                <a:spcPts val="0"/>
              </a:spcAft>
              <a:buClr>
                <a:srgbClr val="40404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 name="Google Shape;29;p4"/>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0682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04" r:id="rId3"/>
    <p:sldLayoutId id="2147483805" r:id="rId4"/>
    <p:sldLayoutId id="2147483806" r:id="rId5"/>
    <p:sldLayoutId id="2147483809" r:id="rId6"/>
    <p:sldLayoutId id="2147483811" r:id="rId7"/>
    <p:sldLayoutId id="2147483812" r:id="rId8"/>
    <p:sldLayoutId id="2147483813" r:id="rId9"/>
    <p:sldLayoutId id="2147483814" r:id="rId10"/>
    <p:sldLayoutId id="2147483815" r:id="rId11"/>
    <p:sldLayoutId id="2147483816" r:id="rId12"/>
  </p:sldLayoutIdLst>
  <p:hf hdr="0" dt="0"/>
  <p:txStyles>
    <p:titleStyle>
      <a:lvl1pPr algn="l" rtl="0" eaLnBrk="1" fontAlgn="base" hangingPunct="1">
        <a:lnSpc>
          <a:spcPct val="90000"/>
        </a:lnSpc>
        <a:spcBef>
          <a:spcPct val="0"/>
        </a:spcBef>
        <a:spcAft>
          <a:spcPct val="0"/>
        </a:spcAft>
        <a:defRPr sz="4400" kern="1200">
          <a:solidFill>
            <a:srgbClr val="703B7E"/>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nam12.safelinks.protection.outlook.com/?url=https%3A%2F%2Fdrive.google.com%2Ffile%2Fd%2F1_mXBlFak33JX2LIinulMfMyJ2uFWmNLk%2Fview%3Fusp%3Dsharing&amp;data=04%7C01%7Cmarballo%40mtsac.edu%7Ca7873b0c050a427c614a08d93dc8d044%7Ccc4d4bf20a9e4240aedea7d1d688f935%7C0%7C0%7C637608754975337482%7CUnknown%7CTWFpbGZsb3d8eyJWIjoiMC4wLjAwMDAiLCJQIjoiV2luMzIiLCJBTiI6Ik1haWwiLCJXVCI6Mn0%3D%7C1000&amp;sdata=NDG82KlbIC%2Fiyb%2FRFEVkJZ%2Bmx0040ihK%2B8bV9OYAutA%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nam12.safelinks.protection.outlook.com/?url=https%3A%2F%2Fdrive.google.com%2Ffile%2Fd%2F1fB_NOuBDZ1lXILis7jLokTRWVLTwpYVi%2Fview%3Fusp%3Dsharing&amp;data=04%7C01%7Cmarballo%40mtsac.edu%7Ca7873b0c050a427c614a08d93dc8d044%7Ccc4d4bf20a9e4240aedea7d1d688f935%7C0%7C0%7C637608754975347476%7CUnknown%7CTWFpbGZsb3d8eyJWIjoiMC4wLjAwMDAiLCJQIjoiV2luMzIiLCJBTiI6Ik1haWwiLCJXVCI6Mn0%3D%7C1000&amp;sdata=tJzREpnHZfeJT6ASeHneJRyE2MXvMgdS4%2B5l0cZoblY%3D&amp;reserved=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84760.5."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www.acceonline.org/" TargetMode="External"/><Relationship Id="rId3" Type="http://schemas.openxmlformats.org/officeDocument/2006/relationships/hyperlink" Target="https://www.asccc.org/events/2022-05-12-160000-2022-05-14-220000/2022-career-and-noncredit-education-institute-hybrid" TargetMode="External"/><Relationship Id="rId7" Type="http://schemas.openxmlformats.org/officeDocument/2006/relationships/hyperlink" Target="http://asccc.org/disciplines-lis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hyperlink" Target="https://asccc.org/content/faculty-application-statewide-service" TargetMode="External"/><Relationship Id="rId5" Type="http://schemas.openxmlformats.org/officeDocument/2006/relationships/hyperlink" Target="https://coci2.ccctechcenter.org/courses" TargetMode="External"/><Relationship Id="rId10" Type="http://schemas.openxmlformats.org/officeDocument/2006/relationships/hyperlink" Target="https://leginfo.legislature.ca.gov/faces/codes_displaySection.xhtml?sectionNum=22138.5&amp;lawCode=EDC" TargetMode="External"/><Relationship Id="rId4" Type="http://schemas.openxmlformats.org/officeDocument/2006/relationships/hyperlink" Target="https://www.cccco.edu/About-Us/Chancellors-Office/Divisions/Educational-Services-and-Support/What-we-do/Curriculum-and-Instruction-Unit/Curriculum/Noncredit-Curriculum-and-Instructional-Programs" TargetMode="External"/><Relationship Id="rId9" Type="http://schemas.openxmlformats.org/officeDocument/2006/relationships/hyperlink" Target="https://asccc.org/sites/default/files/CCCCO_Report_Program_Course_Approval-web-102819.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mailto:mbean@riohondo.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ccco.edu/-/media/CCCCO-Website/About-Us/Divisions/Educational-Services-and-Support/Academic-Affairs/What-we-do/Curriculum-and-Instruction-Unit/Files/cb22_pdf.pdf?la=en&amp;hash=26697FE9D5CABE2B3D6FC6B418A790C23F4E0F77"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958850" y="4683125"/>
            <a:ext cx="10433050" cy="1736725"/>
          </a:xfrm>
        </p:spPr>
        <p:txBody>
          <a:bodyPr>
            <a:normAutofit fontScale="90000"/>
          </a:bodyPr>
          <a:lstStyle/>
          <a:p>
            <a:pPr marL="381000" marR="381000" lvl="0" indent="0" algn="ctr" rtl="0">
              <a:lnSpc>
                <a:spcPct val="101391"/>
              </a:lnSpc>
              <a:spcBef>
                <a:spcPts val="0"/>
              </a:spcBef>
              <a:spcAft>
                <a:spcPts val="0"/>
              </a:spcAft>
              <a:buNone/>
            </a:pPr>
            <a:r>
              <a:rPr lang="en-US" dirty="0"/>
              <a:t>Noncredit Curriculum Basics</a:t>
            </a:r>
            <a:br>
              <a:rPr lang="en-US" dirty="0"/>
            </a:br>
            <a:r>
              <a:rPr lang="en-US" sz="4000" dirty="0">
                <a:latin typeface="Calibri"/>
                <a:ea typeface="Calibri"/>
                <a:cs typeface="Calibri"/>
                <a:sym typeface="Calibri"/>
              </a:rPr>
              <a:t>Thursday, July 7 at 10:30 a.m.--11:45 a.m.</a:t>
            </a:r>
            <a:br>
              <a:rPr lang="en-US" sz="4000" dirty="0">
                <a:latin typeface="Calibri"/>
                <a:ea typeface="Calibri"/>
                <a:cs typeface="Calibri"/>
                <a:sym typeface="Calibri"/>
              </a:rPr>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1198991" y="225001"/>
            <a:ext cx="10046043" cy="7262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a:t>Noncredit Course Approval</a:t>
            </a:r>
            <a:endParaRPr/>
          </a:p>
        </p:txBody>
      </p:sp>
      <p:sp>
        <p:nvSpPr>
          <p:cNvPr id="156" name="Google Shape;156;p17"/>
          <p:cNvSpPr txBox="1">
            <a:spLocks noGrp="1"/>
          </p:cNvSpPr>
          <p:nvPr>
            <p:ph type="body" idx="1"/>
          </p:nvPr>
        </p:nvSpPr>
        <p:spPr>
          <a:xfrm>
            <a:off x="1198990" y="1233327"/>
            <a:ext cx="8730013" cy="5488147"/>
          </a:xfrm>
          <a:prstGeom prst="rect">
            <a:avLst/>
          </a:prstGeom>
          <a:noFill/>
          <a:ln>
            <a:noFill/>
          </a:ln>
        </p:spPr>
        <p:txBody>
          <a:bodyPr spcFirstLastPara="1" wrap="square" lIns="91425" tIns="45700" rIns="91425" bIns="45700" anchor="t" anchorCtr="0">
            <a:noAutofit/>
          </a:bodyPr>
          <a:lstStyle/>
          <a:p>
            <a:pPr indent="-457200">
              <a:spcBef>
                <a:spcPts val="0"/>
              </a:spcBef>
              <a:buSzPts val="2800"/>
            </a:pPr>
            <a:r>
              <a:rPr lang="en-US" sz="2800" dirty="0">
                <a:latin typeface="Calibri"/>
                <a:ea typeface="Calibri"/>
                <a:cs typeface="Calibri"/>
                <a:sym typeface="Calibri"/>
              </a:rPr>
              <a:t>Title 5 Standards for Approval same as for credit:</a:t>
            </a:r>
            <a:endParaRPr dirty="0"/>
          </a:p>
          <a:p>
            <a:pPr marL="457200" lvl="1" indent="0" algn="l" rtl="0">
              <a:lnSpc>
                <a:spcPct val="90000"/>
              </a:lnSpc>
              <a:spcBef>
                <a:spcPts val="500"/>
              </a:spcBef>
              <a:spcAft>
                <a:spcPts val="0"/>
              </a:spcAft>
              <a:buClr>
                <a:srgbClr val="404040"/>
              </a:buClr>
              <a:buSzPts val="2400"/>
              <a:buNone/>
            </a:pPr>
            <a:r>
              <a:rPr lang="en-US" sz="2400" b="1" dirty="0">
                <a:latin typeface="Calibri"/>
                <a:ea typeface="Calibri"/>
                <a:cs typeface="Calibri"/>
                <a:sym typeface="Calibri"/>
              </a:rPr>
              <a:t>Section 55002(c)1 </a:t>
            </a:r>
            <a:r>
              <a:rPr lang="en-US" sz="2400" dirty="0">
                <a:latin typeface="Calibri"/>
                <a:ea typeface="Calibri"/>
                <a:cs typeface="Calibri"/>
                <a:sym typeface="Calibri"/>
              </a:rPr>
              <a:t>– The college and/or district curriculum committee shall recommend approval of the course if the course treats subject matter and uses resource materials, teaching methods, and standards of attendance and achievement that the committee deems appropriate for the enrolled students.</a:t>
            </a:r>
            <a:endParaRPr dirty="0"/>
          </a:p>
          <a:p>
            <a:pPr indent="-457200">
              <a:buSzPts val="2800"/>
            </a:pPr>
            <a:r>
              <a:rPr lang="en-US" sz="2800" dirty="0">
                <a:latin typeface="Calibri"/>
                <a:ea typeface="Calibri"/>
                <a:cs typeface="Calibri"/>
                <a:sym typeface="Calibri"/>
              </a:rPr>
              <a:t>The role of the local curriculum committee is to review and approve noncredit curriculum, just as it does for credit curriculum.</a:t>
            </a:r>
            <a:endParaRPr dirty="0"/>
          </a:p>
          <a:p>
            <a:pPr indent="-457200">
              <a:buSzPts val="2800"/>
            </a:pPr>
            <a:r>
              <a:rPr lang="en-US" sz="2800" dirty="0">
                <a:latin typeface="Calibri"/>
                <a:ea typeface="Calibri"/>
                <a:cs typeface="Calibri"/>
                <a:sym typeface="Calibri"/>
              </a:rPr>
              <a:t>The only program needing CCCCO approval in addition to local approval is for Short-term Vocational programs, just like credit CTE programs.</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157" name="Google Shape;157;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58" name="Google Shape;158;p17" descr="Signs That You Will Be Approved for Disability | SSD Eligibility"/>
          <p:cNvPicPr preferRelativeResize="0">
            <a:picLocks noGrp="1"/>
          </p:cNvPicPr>
          <p:nvPr>
            <p:ph type="body" idx="2"/>
          </p:nvPr>
        </p:nvPicPr>
        <p:blipFill rotWithShape="1">
          <a:blip r:embed="rId3">
            <a:alphaModFix/>
          </a:blip>
          <a:srcRect/>
          <a:stretch/>
        </p:blipFill>
        <p:spPr>
          <a:xfrm>
            <a:off x="9651789" y="3157272"/>
            <a:ext cx="2540211" cy="1871393"/>
          </a:xfrm>
          <a:prstGeom prst="rect">
            <a:avLst/>
          </a:prstGeom>
          <a:noFill/>
          <a:ln>
            <a:noFill/>
          </a:ln>
        </p:spPr>
      </p:pic>
      <p:cxnSp>
        <p:nvCxnSpPr>
          <p:cNvPr id="159" name="Google Shape;159;p17"/>
          <p:cNvCxnSpPr/>
          <p:nvPr/>
        </p:nvCxnSpPr>
        <p:spPr>
          <a:xfrm>
            <a:off x="1311903" y="951257"/>
            <a:ext cx="9820217"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r>
              <a:rPr lang="en-US" sz="4000" b="1" dirty="0"/>
              <a:t>DIFFERENCES AND CONNECTIONS BETWEEN CREDIT AND NONCREDIT COURSES</a:t>
            </a:r>
            <a:endParaRPr lang="en-US" dirty="0"/>
          </a:p>
        </p:txBody>
      </p:sp>
      <p:pic>
        <p:nvPicPr>
          <p:cNvPr id="168" name="Google Shape;168;p18" descr="Understanding Venn diagram symbols — with examples | Cacoo"/>
          <p:cNvPicPr preferRelativeResize="0">
            <a:picLocks noGrp="1"/>
          </p:cNvPicPr>
          <p:nvPr>
            <p:ph idx="1"/>
          </p:nvPr>
        </p:nvPicPr>
        <p:blipFill rotWithShape="1">
          <a:blip r:embed="rId3">
            <a:alphaModFix/>
          </a:blip>
          <a:stretch/>
        </p:blipFill>
        <p:spPr>
          <a:xfrm>
            <a:off x="3394481" y="2662238"/>
            <a:ext cx="5395100" cy="3570287"/>
          </a:xfrm>
          <a:prstGeom prst="rect">
            <a:avLst/>
          </a:prstGeom>
          <a:noFill/>
          <a:ln>
            <a:noFill/>
          </a:ln>
        </p:spPr>
      </p:pic>
      <p:sp>
        <p:nvSpPr>
          <p:cNvPr id="167" name="Google Shape;167;p18"/>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1277650" y="157522"/>
            <a:ext cx="9291538" cy="65855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a:t>           Credit           vs.    Noncredit</a:t>
            </a:r>
            <a:endParaRPr/>
          </a:p>
        </p:txBody>
      </p:sp>
      <p:sp>
        <p:nvSpPr>
          <p:cNvPr id="176" name="Google Shape;176;p1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12</a:t>
            </a:fld>
            <a:endParaRPr/>
          </a:p>
        </p:txBody>
      </p:sp>
      <p:graphicFrame>
        <p:nvGraphicFramePr>
          <p:cNvPr id="177" name="Google Shape;177;p19"/>
          <p:cNvGraphicFramePr/>
          <p:nvPr>
            <p:extLst>
              <p:ext uri="{D42A27DB-BD31-4B8C-83A1-F6EECF244321}">
                <p14:modId xmlns:p14="http://schemas.microsoft.com/office/powerpoint/2010/main" val="1303009570"/>
              </p:ext>
            </p:extLst>
          </p:nvPr>
        </p:nvGraphicFramePr>
        <p:xfrm>
          <a:off x="1633915" y="1059617"/>
          <a:ext cx="9291550" cy="5160275"/>
        </p:xfrm>
        <a:graphic>
          <a:graphicData uri="http://schemas.openxmlformats.org/drawingml/2006/table">
            <a:tbl>
              <a:tblPr firstRow="1" bandRow="1">
                <a:noFill/>
              </a:tblPr>
              <a:tblGrid>
                <a:gridCol w="4645775">
                  <a:extLst>
                    <a:ext uri="{9D8B030D-6E8A-4147-A177-3AD203B41FA5}">
                      <a16:colId xmlns:a16="http://schemas.microsoft.com/office/drawing/2014/main" val="20000"/>
                    </a:ext>
                  </a:extLst>
                </a:gridCol>
                <a:gridCol w="4645775">
                  <a:extLst>
                    <a:ext uri="{9D8B030D-6E8A-4147-A177-3AD203B41FA5}">
                      <a16:colId xmlns:a16="http://schemas.microsoft.com/office/drawing/2014/main" val="20001"/>
                    </a:ext>
                  </a:extLst>
                </a:gridCol>
              </a:tblGrid>
              <a:tr h="774925">
                <a:tc>
                  <a:txBody>
                    <a:bodyPr/>
                    <a:lstStyle/>
                    <a:p>
                      <a:pPr marL="0" marR="0" lvl="0" indent="0" algn="l" rtl="0">
                        <a:spcBef>
                          <a:spcPts val="0"/>
                        </a:spcBef>
                        <a:spcAft>
                          <a:spcPts val="0"/>
                        </a:spcAft>
                        <a:buNone/>
                      </a:pPr>
                      <a:r>
                        <a:rPr lang="en-US" sz="2400" b="0" u="none" strike="noStrike" cap="none" dirty="0">
                          <a:solidFill>
                            <a:schemeClr val="lt1"/>
                          </a:solidFill>
                          <a:latin typeface="Calibri"/>
                          <a:ea typeface="Calibri"/>
                          <a:cs typeface="Calibri"/>
                          <a:sym typeface="Calibri"/>
                        </a:rPr>
                        <a:t>Degrees (AA, AS, ADT) and</a:t>
                      </a:r>
                      <a:endParaRPr dirty="0"/>
                    </a:p>
                    <a:p>
                      <a:pPr marL="0" marR="0" lvl="0" indent="0" algn="l" rtl="0">
                        <a:spcBef>
                          <a:spcPts val="0"/>
                        </a:spcBef>
                        <a:spcAft>
                          <a:spcPts val="0"/>
                        </a:spcAft>
                        <a:buNone/>
                      </a:pPr>
                      <a:r>
                        <a:rPr lang="en-US" sz="2400" b="0" dirty="0">
                          <a:solidFill>
                            <a:schemeClr val="lt1"/>
                          </a:solidFill>
                          <a:latin typeface="Calibri"/>
                          <a:ea typeface="Calibri"/>
                          <a:cs typeface="Calibri"/>
                          <a:sym typeface="Calibri"/>
                        </a:rPr>
                        <a:t>Certificates of Achievement</a:t>
                      </a:r>
                      <a:endParaRPr dirty="0"/>
                    </a:p>
                  </a:txBody>
                  <a:tcPr marL="91450" marR="91450" marT="45725" marB="45725">
                    <a:solidFill>
                      <a:srgbClr val="125D4C"/>
                    </a:solidFill>
                  </a:tcPr>
                </a:tc>
                <a:tc>
                  <a:txBody>
                    <a:bodyPr/>
                    <a:lstStyle/>
                    <a:p>
                      <a:pPr marL="0" marR="0" lvl="0" indent="0" algn="l" rtl="0">
                        <a:spcBef>
                          <a:spcPts val="0"/>
                        </a:spcBef>
                        <a:spcAft>
                          <a:spcPts val="0"/>
                        </a:spcAft>
                        <a:buNone/>
                      </a:pPr>
                      <a:r>
                        <a:rPr lang="en-US" sz="2400" b="0" dirty="0">
                          <a:solidFill>
                            <a:schemeClr val="lt1"/>
                          </a:solidFill>
                          <a:latin typeface="Calibri"/>
                          <a:ea typeface="Calibri"/>
                          <a:cs typeface="Calibri"/>
                          <a:sym typeface="Calibri"/>
                        </a:rPr>
                        <a:t>Certificates of Completion Certificates of Competency</a:t>
                      </a:r>
                      <a:endParaRPr dirty="0"/>
                    </a:p>
                  </a:txBody>
                  <a:tcPr marL="91450" marR="91450" marT="45725" marB="45725">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430525">
                <a:tc>
                  <a:txBody>
                    <a:bodyPr/>
                    <a:lstStyle/>
                    <a:p>
                      <a:pPr marL="0" marR="0" lvl="0" indent="0" algn="l" rtl="0">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Unit bearing (ex. 3.0 units)</a:t>
                      </a:r>
                      <a:endParaRPr/>
                    </a:p>
                  </a:txBody>
                  <a:tcPr marL="91450" marR="91450" marT="45725" marB="45725">
                    <a:solidFill>
                      <a:srgbClr val="125D4C"/>
                    </a:solidFill>
                  </a:tcPr>
                </a:tc>
                <a:tc>
                  <a:txBody>
                    <a:bodyPr/>
                    <a:lstStyle/>
                    <a:p>
                      <a:pPr marL="0" marR="0" lvl="0" indent="0" algn="l" rtl="0">
                        <a:spcBef>
                          <a:spcPts val="0"/>
                        </a:spcBef>
                        <a:spcAft>
                          <a:spcPts val="0"/>
                        </a:spcAft>
                        <a:buNone/>
                      </a:pPr>
                      <a:r>
                        <a:rPr lang="en-US" sz="2400" dirty="0">
                          <a:solidFill>
                            <a:schemeClr val="lt1"/>
                          </a:solidFill>
                          <a:latin typeface="Calibri"/>
                          <a:ea typeface="Calibri"/>
                          <a:cs typeface="Calibri"/>
                          <a:sym typeface="Calibri"/>
                        </a:rPr>
                        <a:t>Hour bearing  (ex: 75 hours)</a:t>
                      </a:r>
                      <a:endParaRPr sz="2400" dirty="0">
                        <a:solidFill>
                          <a:schemeClr val="lt1"/>
                        </a:solidFill>
                        <a:latin typeface="Calibri"/>
                        <a:ea typeface="Calibri"/>
                        <a:cs typeface="Calibri"/>
                        <a:sym typeface="Calibri"/>
                      </a:endParaRPr>
                    </a:p>
                  </a:txBody>
                  <a:tcPr marL="91450" marR="91450" marT="45725" marB="45725">
                    <a:lnT w="9525" cap="flat" cmpd="sng">
                      <a:solidFill>
                        <a:schemeClr val="dk1"/>
                      </a:solidFill>
                      <a:prstDash val="solid"/>
                      <a:round/>
                      <a:headEnd type="none" w="sm" len="sm"/>
                      <a:tailEnd type="none" w="sm" len="sm"/>
                    </a:lnT>
                    <a:solidFill>
                      <a:schemeClr val="accent3"/>
                    </a:solidFill>
                  </a:tcPr>
                </a:tc>
                <a:extLst>
                  <a:ext uri="{0D108BD9-81ED-4DB2-BD59-A6C34878D82A}">
                    <a16:rowId xmlns:a16="http://schemas.microsoft.com/office/drawing/2014/main" val="10001"/>
                  </a:ext>
                </a:extLst>
              </a:tr>
              <a:tr h="774925">
                <a:tc>
                  <a:txBody>
                    <a:bodyPr/>
                    <a:lstStyle/>
                    <a:p>
                      <a:pPr marL="0" marR="0" lvl="0" indent="0" algn="l" rtl="0">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Designated lecture &amp; lab hours</a:t>
                      </a:r>
                      <a:endParaRPr/>
                    </a:p>
                  </a:txBody>
                  <a:tcPr marL="91450" marR="91450" marT="45725" marB="45725">
                    <a:solidFill>
                      <a:srgbClr val="125D4C"/>
                    </a:solidFill>
                  </a:tcPr>
                </a:tc>
                <a:tc>
                  <a:txBody>
                    <a:bodyPr/>
                    <a:lstStyle/>
                    <a:p>
                      <a:pPr marL="0" marR="0" lvl="0" indent="0" algn="l" rtl="0">
                        <a:lnSpc>
                          <a:spcPct val="10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No lecture or lab designation;</a:t>
                      </a:r>
                      <a:endParaRPr dirty="0"/>
                    </a:p>
                    <a:p>
                      <a:pPr marL="0" marR="0" lvl="0" indent="0" algn="l" rtl="0">
                        <a:lnSpc>
                          <a:spcPct val="10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Range of hours possible</a:t>
                      </a:r>
                      <a:endParaRPr dirty="0"/>
                    </a:p>
                  </a:txBody>
                  <a:tcPr marL="91450" marR="91450" marT="45725" marB="45725">
                    <a:solidFill>
                      <a:schemeClr val="accent3"/>
                    </a:solidFill>
                  </a:tcPr>
                </a:tc>
                <a:extLst>
                  <a:ext uri="{0D108BD9-81ED-4DB2-BD59-A6C34878D82A}">
                    <a16:rowId xmlns:a16="http://schemas.microsoft.com/office/drawing/2014/main" val="10002"/>
                  </a:ext>
                </a:extLst>
              </a:tr>
              <a:tr h="774925">
                <a:tc>
                  <a:txBody>
                    <a:bodyPr/>
                    <a:lstStyle/>
                    <a:p>
                      <a:pPr marL="0" marR="0" lvl="0" indent="0" algn="l" rtl="0">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Grades (A-F or P/NP)</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txBody>
                  <a:tcPr marL="91450" marR="91450" marT="45725" marB="45725">
                    <a:solidFill>
                      <a:srgbClr val="125D4C"/>
                    </a:solidFill>
                  </a:tcPr>
                </a:tc>
                <a:tc>
                  <a:txBody>
                    <a:bodyPr/>
                    <a:lstStyle/>
                    <a:p>
                      <a:pPr marL="0" marR="0" lvl="0" indent="0" algn="l" rtl="0">
                        <a:lnSpc>
                          <a:spcPct val="10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Grades dependent on district (P/SP/NP, A-F)</a:t>
                      </a:r>
                      <a:endParaRPr dirty="0"/>
                    </a:p>
                  </a:txBody>
                  <a:tcPr marL="91450" marR="91450" marT="45725" marB="45725">
                    <a:solidFill>
                      <a:schemeClr val="accent3"/>
                    </a:solidFill>
                  </a:tcPr>
                </a:tc>
                <a:extLst>
                  <a:ext uri="{0D108BD9-81ED-4DB2-BD59-A6C34878D82A}">
                    <a16:rowId xmlns:a16="http://schemas.microsoft.com/office/drawing/2014/main" val="10003"/>
                  </a:ext>
                </a:extLst>
              </a:tr>
              <a:tr h="474350">
                <a:tc>
                  <a:txBody>
                    <a:bodyPr/>
                    <a:lstStyle/>
                    <a:p>
                      <a:pPr marL="0" marR="0" lvl="0" indent="0" algn="l" rtl="0">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Transcript</a:t>
                      </a:r>
                      <a:endParaRPr/>
                    </a:p>
                  </a:txBody>
                  <a:tcPr marL="91450" marR="91450" marT="45725" marB="45725">
                    <a:solidFill>
                      <a:srgbClr val="125D4C"/>
                    </a:solidFill>
                  </a:tcPr>
                </a:tc>
                <a:tc>
                  <a:txBody>
                    <a:bodyPr/>
                    <a:lstStyle/>
                    <a:p>
                      <a:pPr marL="0" marR="0" lvl="0" indent="0" algn="l" rtl="0">
                        <a:lnSpc>
                          <a:spcPct val="10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Transcripts dependent on district</a:t>
                      </a:r>
                      <a:endParaRPr sz="2400" dirty="0">
                        <a:solidFill>
                          <a:schemeClr val="lt1"/>
                        </a:solidFill>
                        <a:latin typeface="Calibri"/>
                        <a:ea typeface="Calibri"/>
                        <a:cs typeface="Calibri"/>
                        <a:sym typeface="Calibri"/>
                      </a:endParaRPr>
                    </a:p>
                  </a:txBody>
                  <a:tcPr marL="91450" marR="91450" marT="45725" marB="45725">
                    <a:solidFill>
                      <a:schemeClr val="accent3"/>
                    </a:solidFill>
                  </a:tcPr>
                </a:tc>
                <a:extLst>
                  <a:ext uri="{0D108BD9-81ED-4DB2-BD59-A6C34878D82A}">
                    <a16:rowId xmlns:a16="http://schemas.microsoft.com/office/drawing/2014/main" val="10004"/>
                  </a:ext>
                </a:extLst>
              </a:tr>
              <a:tr h="774925">
                <a:tc>
                  <a:txBody>
                    <a:bodyPr/>
                    <a:lstStyle/>
                    <a:p>
                      <a:pPr marL="0" marR="0" lvl="0" indent="0" algn="l" rtl="0">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Generates apportionment</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txBody>
                  <a:tcPr marL="91450" marR="91450" marT="45725" marB="45725">
                    <a:solidFill>
                      <a:srgbClr val="125D4C"/>
                    </a:solidFill>
                  </a:tcPr>
                </a:tc>
                <a:tc>
                  <a:txBody>
                    <a:bodyPr/>
                    <a:lstStyle/>
                    <a:p>
                      <a:pPr marL="0" marR="0" lvl="0" indent="0" algn="l" rtl="0">
                        <a:spcBef>
                          <a:spcPts val="0"/>
                        </a:spcBef>
                        <a:spcAft>
                          <a:spcPts val="0"/>
                        </a:spcAft>
                        <a:buNone/>
                      </a:pPr>
                      <a:r>
                        <a:rPr lang="en-US" sz="2400" dirty="0">
                          <a:solidFill>
                            <a:schemeClr val="lt1"/>
                          </a:solidFill>
                          <a:latin typeface="Calibri"/>
                          <a:ea typeface="Calibri"/>
                          <a:cs typeface="Calibri"/>
                          <a:sym typeface="Calibri"/>
                        </a:rPr>
                        <a:t>Generates apportionment:</a:t>
                      </a:r>
                      <a:endParaRPr dirty="0"/>
                    </a:p>
                    <a:p>
                      <a:pPr marL="0" marR="0" lvl="0" indent="0" algn="l" rtl="0">
                        <a:spcBef>
                          <a:spcPts val="0"/>
                        </a:spcBef>
                        <a:spcAft>
                          <a:spcPts val="0"/>
                        </a:spcAft>
                        <a:buNone/>
                      </a:pPr>
                      <a:r>
                        <a:rPr lang="en-US" sz="2400" dirty="0">
                          <a:solidFill>
                            <a:schemeClr val="lt1"/>
                          </a:solidFill>
                          <a:latin typeface="Calibri"/>
                          <a:ea typeface="Calibri"/>
                          <a:cs typeface="Calibri"/>
                          <a:sym typeface="Calibri"/>
                        </a:rPr>
                        <a:t>CDCP or regular noncredit</a:t>
                      </a:r>
                      <a:endParaRPr dirty="0"/>
                    </a:p>
                  </a:txBody>
                  <a:tcPr marL="91450" marR="91450" marT="45725" marB="45725">
                    <a:solidFill>
                      <a:schemeClr val="accent3"/>
                    </a:solidFill>
                  </a:tcPr>
                </a:tc>
                <a:extLst>
                  <a:ext uri="{0D108BD9-81ED-4DB2-BD59-A6C34878D82A}">
                    <a16:rowId xmlns:a16="http://schemas.microsoft.com/office/drawing/2014/main" val="10005"/>
                  </a:ext>
                </a:extLst>
              </a:tr>
              <a:tr h="454775">
                <a:tc>
                  <a:txBody>
                    <a:bodyPr/>
                    <a:lstStyle/>
                    <a:p>
                      <a:pPr marL="0" marR="0" lvl="0" indent="0" algn="l" rtl="0">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Enrollment fees apply ($46/unit)</a:t>
                      </a:r>
                      <a:endParaRPr/>
                    </a:p>
                  </a:txBody>
                  <a:tcPr marL="91450" marR="91450" marT="45725" marB="45725">
                    <a:solidFill>
                      <a:srgbClr val="125D4C"/>
                    </a:solidFill>
                  </a:tcPr>
                </a:tc>
                <a:tc>
                  <a:txBody>
                    <a:bodyPr/>
                    <a:lstStyle/>
                    <a:p>
                      <a:pPr marL="0" marR="0" lvl="0" indent="0" algn="l" rtl="0">
                        <a:lnSpc>
                          <a:spcPct val="10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No enrollment fees ($0/unit)</a:t>
                      </a:r>
                      <a:endParaRPr dirty="0"/>
                    </a:p>
                  </a:txBody>
                  <a:tcPr marL="91450" marR="91450" marT="45725" marB="45725">
                    <a:solidFill>
                      <a:schemeClr val="accent3"/>
                    </a:solidFill>
                  </a:tcPr>
                </a:tc>
                <a:extLst>
                  <a:ext uri="{0D108BD9-81ED-4DB2-BD59-A6C34878D82A}">
                    <a16:rowId xmlns:a16="http://schemas.microsoft.com/office/drawing/2014/main" val="10006"/>
                  </a:ext>
                </a:extLst>
              </a:tr>
              <a:tr h="479625">
                <a:tc>
                  <a:txBody>
                    <a:bodyPr/>
                    <a:lstStyle/>
                    <a:p>
                      <a:pPr marL="0" marR="0" lvl="0" indent="0" algn="l" rtl="0">
                        <a:lnSpc>
                          <a:spcPct val="10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Not repeatable (unless exception)</a:t>
                      </a:r>
                      <a:endParaRPr sz="2400" dirty="0">
                        <a:solidFill>
                          <a:schemeClr val="lt1"/>
                        </a:solidFill>
                        <a:latin typeface="Calibri"/>
                        <a:ea typeface="Calibri"/>
                        <a:cs typeface="Calibri"/>
                        <a:sym typeface="Calibri"/>
                      </a:endParaRPr>
                    </a:p>
                  </a:txBody>
                  <a:tcPr marL="91450" marR="91450" marT="45725" marB="45725">
                    <a:solidFill>
                      <a:srgbClr val="125D4C"/>
                    </a:solidFill>
                  </a:tcPr>
                </a:tc>
                <a:tc>
                  <a:txBody>
                    <a:bodyPr/>
                    <a:lstStyle/>
                    <a:p>
                      <a:pPr marL="0" marR="0" lvl="0" indent="0" algn="l" rtl="0">
                        <a:lnSpc>
                          <a:spcPct val="10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Repeatable</a:t>
                      </a:r>
                      <a:endParaRPr dirty="0"/>
                    </a:p>
                  </a:txBody>
                  <a:tcPr marL="91450" marR="91450" marT="45725" marB="45725">
                    <a:solidFill>
                      <a:schemeClr val="accent3"/>
                    </a:solidFill>
                  </a:tcPr>
                </a:tc>
                <a:extLst>
                  <a:ext uri="{0D108BD9-81ED-4DB2-BD59-A6C34878D82A}">
                    <a16:rowId xmlns:a16="http://schemas.microsoft.com/office/drawing/2014/main" val="10007"/>
                  </a:ext>
                </a:extLst>
              </a:tr>
            </a:tbl>
          </a:graphicData>
        </a:graphic>
      </p:graphicFrame>
      <p:cxnSp>
        <p:nvCxnSpPr>
          <p:cNvPr id="178" name="Google Shape;178;p19"/>
          <p:cNvCxnSpPr/>
          <p:nvPr/>
        </p:nvCxnSpPr>
        <p:spPr>
          <a:xfrm>
            <a:off x="1398389" y="816079"/>
            <a:ext cx="9497417"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1277650" y="365125"/>
            <a:ext cx="10046043" cy="97196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dirty="0"/>
              <a:t>Noncredit Enrollment Structures</a:t>
            </a:r>
            <a:endParaRPr dirty="0"/>
          </a:p>
        </p:txBody>
      </p:sp>
      <p:sp>
        <p:nvSpPr>
          <p:cNvPr id="186" name="Google Shape;186;p20"/>
          <p:cNvSpPr txBox="1">
            <a:spLocks noGrp="1"/>
          </p:cNvSpPr>
          <p:nvPr>
            <p:ph sz="half" idx="2"/>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4040"/>
              </a:buClr>
              <a:buSzPts val="2800"/>
              <a:buNone/>
            </a:pPr>
            <a:r>
              <a:rPr lang="en-US" sz="2800" b="1" dirty="0"/>
              <a:t>Managed-enrolled</a:t>
            </a:r>
            <a:endParaRPr dirty="0"/>
          </a:p>
          <a:p>
            <a:pPr marL="228600" lvl="0" indent="-228600" algn="l" rtl="0">
              <a:lnSpc>
                <a:spcPct val="90000"/>
              </a:lnSpc>
              <a:spcBef>
                <a:spcPts val="1000"/>
              </a:spcBef>
              <a:spcAft>
                <a:spcPts val="0"/>
              </a:spcAft>
              <a:buClr>
                <a:srgbClr val="404040"/>
              </a:buClr>
              <a:buSzPts val="2400"/>
              <a:buChar char="•"/>
            </a:pPr>
            <a:r>
              <a:rPr lang="en-US" dirty="0"/>
              <a:t>Offered at any time during or across terms</a:t>
            </a:r>
            <a:endParaRPr dirty="0"/>
          </a:p>
          <a:p>
            <a:pPr marL="228600" lvl="0" indent="-228600" algn="l" rtl="0">
              <a:lnSpc>
                <a:spcPct val="90000"/>
              </a:lnSpc>
              <a:spcBef>
                <a:spcPts val="1000"/>
              </a:spcBef>
              <a:spcAft>
                <a:spcPts val="0"/>
              </a:spcAft>
              <a:buClr>
                <a:srgbClr val="404040"/>
              </a:buClr>
              <a:buSzPts val="2400"/>
              <a:buChar char="•"/>
            </a:pPr>
            <a:r>
              <a:rPr lang="en-US" dirty="0"/>
              <a:t>Students enter by a specified date; start and end date</a:t>
            </a:r>
            <a:endParaRPr dirty="0"/>
          </a:p>
          <a:p>
            <a:pPr marL="228600" lvl="0" indent="-228600" algn="l" rtl="0">
              <a:lnSpc>
                <a:spcPct val="90000"/>
              </a:lnSpc>
              <a:spcBef>
                <a:spcPts val="1000"/>
              </a:spcBef>
              <a:spcAft>
                <a:spcPts val="0"/>
              </a:spcAft>
              <a:buClr>
                <a:srgbClr val="404040"/>
              </a:buClr>
              <a:buSzPts val="2400"/>
              <a:buChar char="•"/>
            </a:pPr>
            <a:r>
              <a:rPr lang="en-US" dirty="0"/>
              <a:t>Common for short-term vocational courses, VESL</a:t>
            </a:r>
            <a:endParaRPr dirty="0"/>
          </a:p>
          <a:p>
            <a:pPr marL="228600" lvl="0" indent="-228600" algn="l" rtl="0">
              <a:lnSpc>
                <a:spcPct val="90000"/>
              </a:lnSpc>
              <a:spcBef>
                <a:spcPts val="1000"/>
              </a:spcBef>
              <a:spcAft>
                <a:spcPts val="0"/>
              </a:spcAft>
              <a:buClr>
                <a:srgbClr val="404040"/>
              </a:buClr>
              <a:buSzPts val="2400"/>
              <a:buChar char="•"/>
            </a:pPr>
            <a:r>
              <a:rPr lang="en-US" dirty="0"/>
              <a:t>Persistence and completion rates generally higher than open-entry courses </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187" name="Google Shape;187;p20"/>
          <p:cNvSpPr txBox="1">
            <a:spLocks noGrp="1"/>
          </p:cNvSpPr>
          <p:nvPr>
            <p:ph sz="quarter" idx="4"/>
          </p:nvPr>
        </p:nvSpPr>
        <p:spPr>
          <a:xfrm>
            <a:off x="6388259" y="1832955"/>
            <a:ext cx="5173359" cy="439134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404040"/>
              </a:buClr>
              <a:buSzPts val="2800"/>
              <a:buFont typeface="Arial"/>
              <a:buNone/>
            </a:pPr>
            <a:r>
              <a:rPr lang="en-US" sz="2800" b="1" i="0" u="none" strike="noStrike" cap="none" dirty="0">
                <a:solidFill>
                  <a:srgbClr val="404040"/>
                </a:solidFill>
                <a:latin typeface="Arial"/>
                <a:ea typeface="Arial"/>
                <a:cs typeface="Arial"/>
                <a:sym typeface="Arial"/>
              </a:rPr>
              <a:t>Open-entry/open-exit</a:t>
            </a:r>
            <a:endParaRPr sz="2800" b="1" i="0" u="none" strike="noStrike" cap="none" dirty="0">
              <a:solidFill>
                <a:srgbClr val="404040"/>
              </a:solidFill>
              <a:latin typeface="Arial"/>
              <a:ea typeface="Arial"/>
              <a:cs typeface="Arial"/>
              <a:sym typeface="Arial"/>
            </a:endParaRPr>
          </a:p>
          <a:p>
            <a:pPr marL="0" marR="0" lvl="0" indent="0" algn="ctr" rtl="0">
              <a:lnSpc>
                <a:spcPct val="90000"/>
              </a:lnSpc>
              <a:spcBef>
                <a:spcPts val="0"/>
              </a:spcBef>
              <a:spcAft>
                <a:spcPts val="0"/>
              </a:spcAft>
              <a:buClr>
                <a:srgbClr val="404040"/>
              </a:buClr>
              <a:buSzPts val="2800"/>
              <a:buFont typeface="Arial"/>
              <a:buNone/>
            </a:pPr>
            <a:endParaRPr sz="1000" b="1" dirty="0"/>
          </a:p>
          <a:p>
            <a:pPr marL="228600" lvl="0" indent="-266700" algn="l" rtl="0">
              <a:spcBef>
                <a:spcPts val="0"/>
              </a:spcBef>
              <a:spcAft>
                <a:spcPts val="0"/>
              </a:spcAft>
              <a:buSzPts val="2400"/>
              <a:buChar char="•"/>
            </a:pPr>
            <a:r>
              <a:rPr lang="en-US" dirty="0"/>
              <a:t>Offered at any time during or across terms</a:t>
            </a:r>
            <a:endParaRPr dirty="0"/>
          </a:p>
          <a:p>
            <a:pPr marL="228600" lvl="0" indent="-266700" algn="l" rtl="0">
              <a:spcBef>
                <a:spcPts val="0"/>
              </a:spcBef>
              <a:spcAft>
                <a:spcPts val="0"/>
              </a:spcAft>
              <a:buSzPts val="2400"/>
              <a:buChar char="•"/>
            </a:pPr>
            <a:r>
              <a:rPr lang="en-US" dirty="0"/>
              <a:t>Short-term skill building</a:t>
            </a:r>
            <a:endParaRPr dirty="0"/>
          </a:p>
          <a:p>
            <a:pPr marL="228600" lvl="0" indent="-266700" algn="l" rtl="0">
              <a:spcBef>
                <a:spcPts val="0"/>
              </a:spcBef>
              <a:spcAft>
                <a:spcPts val="0"/>
              </a:spcAft>
              <a:buSzPts val="2400"/>
              <a:buChar char="•"/>
            </a:pPr>
            <a:r>
              <a:rPr lang="en-US" dirty="0"/>
              <a:t>Students enter and leave any time within the course dates</a:t>
            </a:r>
            <a:endParaRPr dirty="0"/>
          </a:p>
          <a:p>
            <a:pPr marL="228600" lvl="0" indent="-266700" algn="l" rtl="0">
              <a:spcBef>
                <a:spcPts val="0"/>
              </a:spcBef>
              <a:spcAft>
                <a:spcPts val="0"/>
              </a:spcAft>
              <a:buSzPts val="2400"/>
              <a:buChar char="•"/>
            </a:pPr>
            <a:r>
              <a:rPr lang="en-US" dirty="0"/>
              <a:t>Common for all noncredit courses and programs</a:t>
            </a:r>
            <a:endParaRPr dirty="0"/>
          </a:p>
          <a:p>
            <a:pPr marL="228600" lvl="0" indent="-266700" algn="l" rtl="0">
              <a:spcBef>
                <a:spcPts val="0"/>
              </a:spcBef>
              <a:spcAft>
                <a:spcPts val="0"/>
              </a:spcAft>
              <a:buSzPts val="2400"/>
              <a:buChar char="•"/>
            </a:pPr>
            <a:r>
              <a:rPr lang="en-US" dirty="0"/>
              <a:t>More difficult to determine persistence and completion</a:t>
            </a:r>
            <a:endParaRPr dirty="0"/>
          </a:p>
        </p:txBody>
      </p:sp>
      <p:sp>
        <p:nvSpPr>
          <p:cNvPr id="188" name="Google Shape;188;p20"/>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13</a:t>
            </a:fld>
            <a:endParaRPr/>
          </a:p>
        </p:txBody>
      </p:sp>
      <p:cxnSp>
        <p:nvCxnSpPr>
          <p:cNvPr id="189" name="Google Shape;189;p20"/>
          <p:cNvCxnSpPr/>
          <p:nvPr/>
        </p:nvCxnSpPr>
        <p:spPr>
          <a:xfrm>
            <a:off x="1290078" y="1409540"/>
            <a:ext cx="9820217"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1277650" y="365125"/>
            <a:ext cx="10046043" cy="77541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a:t>Noncredit Course Examples</a:t>
            </a:r>
            <a:endParaRPr/>
          </a:p>
        </p:txBody>
      </p:sp>
      <p:sp>
        <p:nvSpPr>
          <p:cNvPr id="197" name="Google Shape;197;p21"/>
          <p:cNvSpPr txBox="1">
            <a:spLocks noGrp="1"/>
          </p:cNvSpPr>
          <p:nvPr>
            <p:ph type="body" idx="1"/>
          </p:nvPr>
        </p:nvSpPr>
        <p:spPr>
          <a:xfrm>
            <a:off x="1277649" y="1366684"/>
            <a:ext cx="10265421" cy="453772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404040"/>
              </a:buClr>
              <a:buSzPts val="2400"/>
              <a:buFont typeface="Noto Sans Symbols"/>
              <a:buChar char="▪"/>
            </a:pPr>
            <a:r>
              <a:rPr lang="en-US" sz="2400" dirty="0"/>
              <a:t>Three examples of NC COR including modalities, disciplines, CMOs, methods of assessment, instructional hours, </a:t>
            </a:r>
            <a:r>
              <a:rPr lang="en-US" dirty="0"/>
              <a:t>etc.</a:t>
            </a:r>
            <a:endParaRPr dirty="0"/>
          </a:p>
          <a:p>
            <a:pPr marL="228600" lvl="0" indent="-228600" algn="l" rtl="0">
              <a:lnSpc>
                <a:spcPct val="100000"/>
              </a:lnSpc>
              <a:spcBef>
                <a:spcPts val="0"/>
              </a:spcBef>
              <a:spcAft>
                <a:spcPts val="0"/>
              </a:spcAft>
              <a:buClr>
                <a:srgbClr val="404040"/>
              </a:buClr>
              <a:buSzPts val="2400"/>
              <a:buFont typeface="Noto Sans Symbols"/>
              <a:buChar char="▪"/>
            </a:pPr>
            <a:r>
              <a:rPr lang="en-US" dirty="0"/>
              <a:t>NC courses fit into college’s Guided Pathways mapping</a:t>
            </a:r>
            <a:endParaRPr dirty="0"/>
          </a:p>
          <a:p>
            <a:pPr marL="228600" lvl="0" indent="-228600" algn="l" rtl="0">
              <a:lnSpc>
                <a:spcPct val="100000"/>
              </a:lnSpc>
              <a:spcBef>
                <a:spcPts val="0"/>
              </a:spcBef>
              <a:spcAft>
                <a:spcPts val="0"/>
              </a:spcAft>
              <a:buClr>
                <a:srgbClr val="404040"/>
              </a:buClr>
              <a:buSzPts val="2400"/>
              <a:buFont typeface="Noto Sans Symbols"/>
              <a:buChar char="▪"/>
            </a:pPr>
            <a:r>
              <a:rPr lang="en-US" dirty="0"/>
              <a:t>Designed for transition to college or work</a:t>
            </a:r>
            <a:endParaRPr dirty="0"/>
          </a:p>
          <a:p>
            <a:pPr marL="228600" lvl="0" indent="-209550" algn="l" rtl="0">
              <a:lnSpc>
                <a:spcPct val="100000"/>
              </a:lnSpc>
              <a:spcBef>
                <a:spcPts val="0"/>
              </a:spcBef>
              <a:spcAft>
                <a:spcPts val="0"/>
              </a:spcAft>
              <a:buClr>
                <a:srgbClr val="404040"/>
              </a:buClr>
              <a:buSzPts val="300"/>
              <a:buFont typeface="Noto Sans Symbols"/>
              <a:buNone/>
            </a:pPr>
            <a:endParaRPr sz="300" u="sng" dirty="0">
              <a:solidFill>
                <a:schemeClr val="hlink"/>
              </a:solidFill>
              <a:hlinkClick r:id="rId3"/>
            </a:endParaRPr>
          </a:p>
          <a:p>
            <a:pPr marL="568325" lvl="1" indent="-342900" algn="l" rtl="0">
              <a:lnSpc>
                <a:spcPct val="100000"/>
              </a:lnSpc>
              <a:spcBef>
                <a:spcPts val="0"/>
              </a:spcBef>
              <a:spcAft>
                <a:spcPts val="0"/>
              </a:spcAft>
              <a:buClr>
                <a:srgbClr val="404040"/>
              </a:buClr>
              <a:buSzPts val="2400"/>
              <a:buChar char="•"/>
            </a:pPr>
            <a:r>
              <a:rPr lang="en-US" sz="2400" u="sng" dirty="0">
                <a:solidFill>
                  <a:schemeClr val="hlink"/>
                </a:solidFill>
                <a:hlinkClick r:id="rId3"/>
              </a:rPr>
              <a:t>ESU</a:t>
            </a:r>
            <a:r>
              <a:rPr lang="en-US" sz="2400" dirty="0"/>
              <a:t> - Contextualized ESL course offered in a Vocational ESL program</a:t>
            </a:r>
            <a:endParaRPr dirty="0"/>
          </a:p>
          <a:p>
            <a:pPr marL="568325" lvl="1" indent="-342900" algn="l" rtl="0">
              <a:lnSpc>
                <a:spcPct val="90000"/>
              </a:lnSpc>
              <a:spcBef>
                <a:spcPts val="500"/>
              </a:spcBef>
              <a:spcAft>
                <a:spcPts val="0"/>
              </a:spcAft>
              <a:buClr>
                <a:srgbClr val="404040"/>
              </a:buClr>
              <a:buSzPts val="2400"/>
              <a:buChar char="•"/>
            </a:pPr>
            <a:r>
              <a:rPr lang="en-US" sz="2400" u="sng" dirty="0">
                <a:solidFill>
                  <a:schemeClr val="hlink"/>
                </a:solidFill>
                <a:hlinkClick r:id="rId4"/>
              </a:rPr>
              <a:t>Basic Welding</a:t>
            </a:r>
            <a:r>
              <a:rPr lang="en-US" sz="2400" dirty="0"/>
              <a:t> - Entry level welding class for NC students</a:t>
            </a:r>
          </a:p>
          <a:p>
            <a:pPr marL="568325" lvl="1" indent="-342900" algn="l" rtl="0">
              <a:lnSpc>
                <a:spcPct val="90000"/>
              </a:lnSpc>
              <a:spcBef>
                <a:spcPts val="500"/>
              </a:spcBef>
              <a:spcAft>
                <a:spcPts val="0"/>
              </a:spcAft>
              <a:buClr>
                <a:srgbClr val="404040"/>
              </a:buClr>
              <a:buSzPts val="2400"/>
              <a:buChar char="•"/>
            </a:pPr>
            <a:r>
              <a:rPr lang="en-US" sz="2400" u="sng" dirty="0"/>
              <a:t>Math for Health Careers </a:t>
            </a:r>
            <a:r>
              <a:rPr lang="en-US" sz="2400" dirty="0"/>
              <a:t>– contextualized noncredit basic skills math class; support for credit health careers students</a:t>
            </a:r>
            <a:endParaRPr dirty="0"/>
          </a:p>
          <a:p>
            <a:pPr marL="225425" lvl="1" indent="0" algn="l" rtl="0">
              <a:lnSpc>
                <a:spcPct val="90000"/>
              </a:lnSpc>
              <a:spcBef>
                <a:spcPts val="500"/>
              </a:spcBef>
              <a:spcAft>
                <a:spcPts val="0"/>
              </a:spcAft>
              <a:buClr>
                <a:srgbClr val="404040"/>
              </a:buClr>
              <a:buSzPts val="2400"/>
              <a:buNone/>
            </a:pPr>
            <a:endParaRPr dirty="0">
              <a:highlight>
                <a:srgbClr val="FFFF00"/>
              </a:highlight>
            </a:endParaRPr>
          </a:p>
        </p:txBody>
      </p:sp>
      <p:sp>
        <p:nvSpPr>
          <p:cNvPr id="198" name="Google Shape;198;p2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14</a:t>
            </a:fld>
            <a:endParaRPr/>
          </a:p>
        </p:txBody>
      </p:sp>
      <p:cxnSp>
        <p:nvCxnSpPr>
          <p:cNvPr id="199" name="Google Shape;199;p21"/>
          <p:cNvCxnSpPr/>
          <p:nvPr/>
        </p:nvCxnSpPr>
        <p:spPr>
          <a:xfrm>
            <a:off x="1398389" y="1140542"/>
            <a:ext cx="9820217"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AB08-2730-4835-BE9A-527945C8529F}"/>
              </a:ext>
            </a:extLst>
          </p:cNvPr>
          <p:cNvSpPr>
            <a:spLocks noGrp="1"/>
          </p:cNvSpPr>
          <p:nvPr>
            <p:ph type="title"/>
          </p:nvPr>
        </p:nvSpPr>
        <p:spPr>
          <a:xfrm>
            <a:off x="1764121" y="78080"/>
            <a:ext cx="10075862" cy="1325563"/>
          </a:xfrm>
        </p:spPr>
        <p:txBody>
          <a:bodyPr/>
          <a:lstStyle/>
          <a:p>
            <a:r>
              <a:rPr lang="en-US" dirty="0"/>
              <a:t>Types of Noncredit Attendance</a:t>
            </a:r>
          </a:p>
        </p:txBody>
      </p:sp>
      <p:sp>
        <p:nvSpPr>
          <p:cNvPr id="3" name="Content Placeholder 2">
            <a:extLst>
              <a:ext uri="{FF2B5EF4-FFF2-40B4-BE49-F238E27FC236}">
                <a16:creationId xmlns:a16="http://schemas.microsoft.com/office/drawing/2014/main" id="{D903ADA9-D239-4525-845D-2FDE6F1A28F6}"/>
              </a:ext>
            </a:extLst>
          </p:cNvPr>
          <p:cNvSpPr>
            <a:spLocks noGrp="1"/>
          </p:cNvSpPr>
          <p:nvPr>
            <p:ph sz="half" idx="1"/>
          </p:nvPr>
        </p:nvSpPr>
        <p:spPr>
          <a:xfrm>
            <a:off x="247363" y="1309293"/>
            <a:ext cx="5665509" cy="1219348"/>
          </a:xfrm>
        </p:spPr>
        <p:txBody>
          <a:bodyPr/>
          <a:lstStyle/>
          <a:p>
            <a:pPr marL="0" indent="0">
              <a:buNone/>
            </a:pPr>
            <a:r>
              <a:rPr lang="en-US" b="1" dirty="0"/>
              <a:t>Positive Attendance</a:t>
            </a:r>
          </a:p>
          <a:p>
            <a:r>
              <a:rPr lang="en-US" dirty="0"/>
              <a:t>Butts in seats</a:t>
            </a:r>
          </a:p>
        </p:txBody>
      </p:sp>
      <p:sp>
        <p:nvSpPr>
          <p:cNvPr id="4" name="Content Placeholder 3">
            <a:extLst>
              <a:ext uri="{FF2B5EF4-FFF2-40B4-BE49-F238E27FC236}">
                <a16:creationId xmlns:a16="http://schemas.microsoft.com/office/drawing/2014/main" id="{3703D64D-43E8-48FC-B782-E708F2344083}"/>
              </a:ext>
            </a:extLst>
          </p:cNvPr>
          <p:cNvSpPr>
            <a:spLocks noGrp="1"/>
          </p:cNvSpPr>
          <p:nvPr>
            <p:ph sz="half" idx="2"/>
          </p:nvPr>
        </p:nvSpPr>
        <p:spPr>
          <a:xfrm>
            <a:off x="6304180" y="3597851"/>
            <a:ext cx="5665509" cy="2737793"/>
          </a:xfrm>
        </p:spPr>
        <p:txBody>
          <a:bodyPr/>
          <a:lstStyle/>
          <a:p>
            <a:pPr marL="0" indent="0">
              <a:buNone/>
            </a:pPr>
            <a:r>
              <a:rPr lang="en-US" b="1" dirty="0"/>
              <a:t>Noncredit Distance Ed </a:t>
            </a:r>
          </a:p>
          <a:p>
            <a:pPr marL="0" indent="0">
              <a:buNone/>
            </a:pPr>
            <a:r>
              <a:rPr lang="en-US" dirty="0"/>
              <a:t>Average of two census dates* </a:t>
            </a:r>
          </a:p>
          <a:p>
            <a:pPr lvl="1"/>
            <a:r>
              <a:rPr lang="en-US" dirty="0"/>
              <a:t>Student must be in both C1 &amp; C2</a:t>
            </a:r>
          </a:p>
          <a:p>
            <a:pPr lvl="1"/>
            <a:r>
              <a:rPr lang="en-US" dirty="0"/>
              <a:t>Emergency conditions: allows for enrollment in only one census</a:t>
            </a:r>
          </a:p>
          <a:p>
            <a:r>
              <a:rPr lang="en-US"/>
              <a:t>Student data</a:t>
            </a:r>
            <a:endParaRPr lang="en-US" dirty="0"/>
          </a:p>
        </p:txBody>
      </p:sp>
      <p:pic>
        <p:nvPicPr>
          <p:cNvPr id="1030" name="Picture 6" descr="Image result for classroom of chairs clip art">
            <a:extLst>
              <a:ext uri="{FF2B5EF4-FFF2-40B4-BE49-F238E27FC236}">
                <a16:creationId xmlns:a16="http://schemas.microsoft.com/office/drawing/2014/main" id="{CCF560EB-0B6F-4D0D-81C2-710018AAAB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69"/>
          <a:stretch/>
        </p:blipFill>
        <p:spPr bwMode="auto">
          <a:xfrm>
            <a:off x="993131" y="4821992"/>
            <a:ext cx="3938965" cy="15510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9FA7C7F-70B2-4D12-AC9F-2F03B9911268}"/>
              </a:ext>
            </a:extLst>
          </p:cNvPr>
          <p:cNvGrpSpPr/>
          <p:nvPr/>
        </p:nvGrpSpPr>
        <p:grpSpPr>
          <a:xfrm>
            <a:off x="6503709" y="1165803"/>
            <a:ext cx="4727183" cy="2158738"/>
            <a:chOff x="8399076" y="159372"/>
            <a:chExt cx="3526478" cy="2158738"/>
          </a:xfrm>
        </p:grpSpPr>
        <p:pic>
          <p:nvPicPr>
            <p:cNvPr id="1036" name="Picture 12" descr="Image result for chalk board clip art">
              <a:extLst>
                <a:ext uri="{FF2B5EF4-FFF2-40B4-BE49-F238E27FC236}">
                  <a16:creationId xmlns:a16="http://schemas.microsoft.com/office/drawing/2014/main" id="{A027956D-3EE8-42FE-B66D-D3AA57FE458A}"/>
                </a:ext>
              </a:extLst>
            </p:cNvPr>
            <p:cNvPicPr>
              <a:picLocks noChangeAspect="1" noChangeArrowheads="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3073" t="6177" r="2234" b="8534"/>
            <a:stretch/>
          </p:blipFill>
          <p:spPr bwMode="auto">
            <a:xfrm>
              <a:off x="8564471" y="159372"/>
              <a:ext cx="3195688" cy="21587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552D93-D075-4EE3-B549-AA23FA1E4E6B}"/>
                    </a:ext>
                  </a:extLst>
                </p:cNvPr>
                <p:cNvSpPr txBox="1"/>
                <p:nvPr/>
              </p:nvSpPr>
              <p:spPr>
                <a:xfrm>
                  <a:off x="8399076" y="744456"/>
                  <a:ext cx="3526478" cy="10940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chemeClr val="bg1"/>
                                </a:solidFill>
                                <a:latin typeface="Cambria Math" panose="02040503050406030204" pitchFamily="18" charset="0"/>
                              </a:rPr>
                            </m:ctrlPr>
                          </m:fPr>
                          <m:num>
                            <m:f>
                              <m:fPr>
                                <m:ctrlPr>
                                  <a:rPr lang="en-US" sz="2800" i="1" smtClean="0">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𝐻𝑅𝑆</m:t>
                                </m:r>
                              </m:num>
                              <m:den>
                                <m:r>
                                  <a:rPr lang="en-US" sz="2800" i="0">
                                    <a:solidFill>
                                      <a:schemeClr val="bg1"/>
                                    </a:solidFill>
                                    <a:latin typeface="Cambria Math" panose="02040503050406030204" pitchFamily="18" charset="0"/>
                                  </a:rPr>
                                  <m:t>54</m:t>
                                </m:r>
                              </m:den>
                            </m:f>
                            <m:r>
                              <a:rPr lang="en-US" sz="2800" i="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17.5</m:t>
                            </m:r>
                            <m:r>
                              <a:rPr lang="en-US" sz="2800" b="0" i="1" smtClean="0">
                                <a:solidFill>
                                  <a:schemeClr val="bg1"/>
                                </a:solidFill>
                                <a:latin typeface="Cambria Math" panose="02040503050406030204" pitchFamily="18" charset="0"/>
                                <a:ea typeface="Cambria Math" panose="02040503050406030204" pitchFamily="18" charset="0"/>
                              </a:rPr>
                              <m:t>×</m:t>
                            </m:r>
                            <m:f>
                              <m:fPr>
                                <m:ctrlPr>
                                  <a:rPr lang="en-US" sz="2800" i="1">
                                    <a:solidFill>
                                      <a:schemeClr val="bg1"/>
                                    </a:solidFill>
                                    <a:latin typeface="Cambria Math" panose="02040503050406030204" pitchFamily="18" charset="0"/>
                                  </a:rPr>
                                </m:ctrlPr>
                              </m:fPr>
                              <m:num>
                                <m:r>
                                  <a:rPr lang="en-US" sz="2800" i="1">
                                    <a:solidFill>
                                      <a:schemeClr val="bg1"/>
                                    </a:solidFill>
                                    <a:latin typeface="Cambria Math" panose="02040503050406030204" pitchFamily="18" charset="0"/>
                                  </a:rPr>
                                  <m:t>𝐶</m:t>
                                </m:r>
                                <m:r>
                                  <a:rPr lang="en-US" sz="2800" i="0">
                                    <a:solidFill>
                                      <a:schemeClr val="bg1"/>
                                    </a:solidFill>
                                    <a:latin typeface="Cambria Math" panose="02040503050406030204" pitchFamily="18" charset="0"/>
                                  </a:rPr>
                                  <m:t>1+</m:t>
                                </m:r>
                                <m:r>
                                  <a:rPr lang="en-US" sz="2800" i="1">
                                    <a:solidFill>
                                      <a:schemeClr val="bg1"/>
                                    </a:solidFill>
                                    <a:latin typeface="Cambria Math" panose="02040503050406030204" pitchFamily="18" charset="0"/>
                                  </a:rPr>
                                  <m:t>𝐶</m:t>
                                </m:r>
                                <m:r>
                                  <a:rPr lang="en-US" sz="2800" i="0">
                                    <a:solidFill>
                                      <a:schemeClr val="bg1"/>
                                    </a:solidFill>
                                    <a:latin typeface="Cambria Math" panose="02040503050406030204" pitchFamily="18" charset="0"/>
                                  </a:rPr>
                                  <m:t>2</m:t>
                                </m:r>
                              </m:num>
                              <m:den>
                                <m:r>
                                  <a:rPr lang="en-US" sz="2800" i="0">
                                    <a:solidFill>
                                      <a:schemeClr val="bg1"/>
                                    </a:solidFill>
                                    <a:latin typeface="Cambria Math" panose="02040503050406030204" pitchFamily="18" charset="0"/>
                                  </a:rPr>
                                  <m:t>2</m:t>
                                </m:r>
                              </m:den>
                            </m:f>
                          </m:num>
                          <m:den>
                            <m:r>
                              <a:rPr lang="en-US" sz="2800" i="0">
                                <a:solidFill>
                                  <a:schemeClr val="bg1"/>
                                </a:solidFill>
                                <a:latin typeface="Cambria Math" panose="02040503050406030204" pitchFamily="18" charset="0"/>
                              </a:rPr>
                              <m:t>525</m:t>
                            </m:r>
                          </m:den>
                        </m:f>
                      </m:oMath>
                    </m:oMathPara>
                  </a14:m>
                  <a:endParaRPr lang="en-US" sz="2800" dirty="0">
                    <a:solidFill>
                      <a:schemeClr val="bg1"/>
                    </a:solidFill>
                  </a:endParaRPr>
                </a:p>
              </p:txBody>
            </p:sp>
          </mc:Choice>
          <mc:Fallback xmlns="">
            <p:sp>
              <p:nvSpPr>
                <p:cNvPr id="5" name="TextBox 4">
                  <a:extLst>
                    <a:ext uri="{FF2B5EF4-FFF2-40B4-BE49-F238E27FC236}">
                      <a16:creationId xmlns:a16="http://schemas.microsoft.com/office/drawing/2014/main" id="{89552D93-D075-4EE3-B549-AA23FA1E4E6B}"/>
                    </a:ext>
                  </a:extLst>
                </p:cNvPr>
                <p:cNvSpPr txBox="1">
                  <a:spLocks noRot="1" noChangeAspect="1" noMove="1" noResize="1" noEditPoints="1" noAdjustHandles="1" noChangeArrowheads="1" noChangeShapeType="1" noTextEdit="1"/>
                </p:cNvSpPr>
                <p:nvPr/>
              </p:nvSpPr>
              <p:spPr>
                <a:xfrm>
                  <a:off x="8399076" y="744456"/>
                  <a:ext cx="3526478" cy="1094082"/>
                </a:xfrm>
                <a:prstGeom prst="rect">
                  <a:avLst/>
                </a:prstGeom>
                <a:blipFill>
                  <a:blip r:embed="rId5"/>
                  <a:stretch>
                    <a:fillRect/>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1C29FFB1-FBCC-4B53-B45C-CE72483B2EBE}"/>
              </a:ext>
            </a:extLst>
          </p:cNvPr>
          <p:cNvGrpSpPr/>
          <p:nvPr/>
        </p:nvGrpSpPr>
        <p:grpSpPr>
          <a:xfrm>
            <a:off x="838200" y="2394028"/>
            <a:ext cx="4316101" cy="2427964"/>
            <a:chOff x="1174809" y="2422068"/>
            <a:chExt cx="4316101" cy="2427964"/>
          </a:xfrm>
        </p:grpSpPr>
        <p:pic>
          <p:nvPicPr>
            <p:cNvPr id="8" name="Picture 12" descr="See the source image">
              <a:extLst>
                <a:ext uri="{FF2B5EF4-FFF2-40B4-BE49-F238E27FC236}">
                  <a16:creationId xmlns:a16="http://schemas.microsoft.com/office/drawing/2014/main" id="{D63AFCD0-A76D-4A8D-9165-9AC8FDAA7554}"/>
                </a:ext>
              </a:extLst>
            </p:cNvPr>
            <p:cNvPicPr>
              <a:picLocks noChangeAspect="1" noChangeArrowheads="1"/>
            </p:cNvPicPr>
            <p:nvPr/>
          </p:nvPicPr>
          <p:blipFill>
            <a:blip r:embed="rId6">
              <a:clrChange>
                <a:clrFrom>
                  <a:srgbClr val="FDFAF1"/>
                </a:clrFrom>
                <a:clrTo>
                  <a:srgbClr val="FDFAF1">
                    <a:alpha val="0"/>
                  </a:srgbClr>
                </a:clrTo>
              </a:clrChange>
              <a:extLst>
                <a:ext uri="{28A0092B-C50C-407E-A947-70E740481C1C}">
                  <a14:useLocalDpi xmlns:a14="http://schemas.microsoft.com/office/drawing/2010/main" val="0"/>
                </a:ext>
              </a:extLst>
            </a:blip>
            <a:srcRect/>
            <a:stretch>
              <a:fillRect/>
            </a:stretch>
          </p:blipFill>
          <p:spPr bwMode="auto">
            <a:xfrm>
              <a:off x="1174809" y="2422068"/>
              <a:ext cx="4316101" cy="24279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BD9D60-6E0D-47F2-A389-C387D8413565}"/>
                    </a:ext>
                  </a:extLst>
                </p:cNvPr>
                <p:cNvSpPr txBox="1"/>
                <p:nvPr/>
              </p:nvSpPr>
              <p:spPr>
                <a:xfrm>
                  <a:off x="1556546" y="3041532"/>
                  <a:ext cx="3485354" cy="11687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b="0" i="1" smtClean="0">
                                <a:solidFill>
                                  <a:schemeClr val="bg1"/>
                                </a:solidFill>
                                <a:latin typeface="Cambria Math" panose="02040503050406030204" pitchFamily="18" charset="0"/>
                              </a:rPr>
                              <m:t>𝑆𝑡𝑢𝑑𝑒𝑛𝑡</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𝐻𝑜𝑢𝑟𝑠</m:t>
                            </m:r>
                          </m:num>
                          <m:den>
                            <m:r>
                              <a:rPr lang="en-US" sz="4000" i="0">
                                <a:solidFill>
                                  <a:schemeClr val="bg1"/>
                                </a:solidFill>
                                <a:latin typeface="Cambria Math" panose="02040503050406030204" pitchFamily="18" charset="0"/>
                              </a:rPr>
                              <m:t>525</m:t>
                            </m:r>
                          </m:den>
                        </m:f>
                      </m:oMath>
                    </m:oMathPara>
                  </a14:m>
                  <a:endParaRPr lang="en-US" sz="4000" dirty="0">
                    <a:solidFill>
                      <a:schemeClr val="bg1"/>
                    </a:solidFill>
                  </a:endParaRPr>
                </a:p>
              </p:txBody>
            </p:sp>
          </mc:Choice>
          <mc:Fallback xmlns="">
            <p:sp>
              <p:nvSpPr>
                <p:cNvPr id="9" name="TextBox 8">
                  <a:extLst>
                    <a:ext uri="{FF2B5EF4-FFF2-40B4-BE49-F238E27FC236}">
                      <a16:creationId xmlns:a16="http://schemas.microsoft.com/office/drawing/2014/main" id="{94BD9D60-6E0D-47F2-A389-C387D8413565}"/>
                    </a:ext>
                  </a:extLst>
                </p:cNvPr>
                <p:cNvSpPr txBox="1">
                  <a:spLocks noRot="1" noChangeAspect="1" noMove="1" noResize="1" noEditPoints="1" noAdjustHandles="1" noChangeArrowheads="1" noChangeShapeType="1" noTextEdit="1"/>
                </p:cNvSpPr>
                <p:nvPr/>
              </p:nvSpPr>
              <p:spPr>
                <a:xfrm>
                  <a:off x="1556546" y="3041532"/>
                  <a:ext cx="3485354" cy="1168718"/>
                </a:xfrm>
                <a:prstGeom prst="rect">
                  <a:avLst/>
                </a:prstGeom>
                <a:blipFill>
                  <a:blip r:embed="rId7"/>
                  <a:stretch>
                    <a:fillRect/>
                  </a:stretch>
                </a:blipFill>
              </p:spPr>
              <p:txBody>
                <a:bodyPr/>
                <a:lstStyle/>
                <a:p>
                  <a:r>
                    <a:rPr lang="en-US">
                      <a:noFill/>
                    </a:rPr>
                    <a:t> </a:t>
                  </a:r>
                </a:p>
              </p:txBody>
            </p:sp>
          </mc:Fallback>
        </mc:AlternateContent>
      </p:grpSp>
      <p:sp>
        <p:nvSpPr>
          <p:cNvPr id="7" name="TextBox 6"/>
          <p:cNvSpPr txBox="1"/>
          <p:nvPr/>
        </p:nvSpPr>
        <p:spPr>
          <a:xfrm>
            <a:off x="6802052" y="6373023"/>
            <a:ext cx="4862496" cy="615553"/>
          </a:xfrm>
          <a:prstGeom prst="rect">
            <a:avLst/>
          </a:prstGeom>
          <a:noFill/>
        </p:spPr>
        <p:txBody>
          <a:bodyPr wrap="square" rtlCol="0">
            <a:spAutoFit/>
          </a:bodyPr>
          <a:lstStyle/>
          <a:p>
            <a:r>
              <a:rPr lang="fr-FR" sz="1600" i="1" dirty="0"/>
              <a:t>Cal. Code Regs. </a:t>
            </a:r>
            <a:r>
              <a:rPr lang="fr-FR" sz="1600" i="1" dirty="0" err="1"/>
              <a:t>tit</a:t>
            </a:r>
            <a:r>
              <a:rPr lang="fr-FR" sz="1600" i="1" dirty="0"/>
              <a:t>. 5 § 58003.1</a:t>
            </a:r>
          </a:p>
          <a:p>
            <a:endParaRPr lang="en-US" dirty="0"/>
          </a:p>
        </p:txBody>
      </p:sp>
    </p:spTree>
    <p:extLst>
      <p:ext uri="{BB962C8B-B14F-4D97-AF65-F5344CB8AC3E}">
        <p14:creationId xmlns:p14="http://schemas.microsoft.com/office/powerpoint/2010/main" val="77832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22"/>
          <p:cNvGrpSpPr/>
          <p:nvPr/>
        </p:nvGrpSpPr>
        <p:grpSpPr>
          <a:xfrm>
            <a:off x="838200" y="1112837"/>
            <a:ext cx="10253998" cy="5380038"/>
            <a:chOff x="0" y="0"/>
            <a:chExt cx="10253998" cy="5380038"/>
          </a:xfrm>
        </p:grpSpPr>
        <p:sp>
          <p:nvSpPr>
            <p:cNvPr id="207" name="Google Shape;207;p22"/>
            <p:cNvSpPr/>
            <p:nvPr/>
          </p:nvSpPr>
          <p:spPr>
            <a:xfrm>
              <a:off x="0" y="0"/>
              <a:ext cx="3254840" cy="5380038"/>
            </a:xfrm>
            <a:prstGeom prst="roundRect">
              <a:avLst>
                <a:gd name="adj" fmla="val 10000"/>
              </a:avLst>
            </a:prstGeom>
            <a:solidFill>
              <a:srgbClr val="CAD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txBox="1"/>
            <p:nvPr/>
          </p:nvSpPr>
          <p:spPr>
            <a:xfrm>
              <a:off x="0" y="0"/>
              <a:ext cx="3254840" cy="1614011"/>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dk1"/>
                </a:buClr>
                <a:buSzPts val="4700"/>
                <a:buFont typeface="Arial"/>
                <a:buNone/>
              </a:pPr>
              <a:r>
                <a:rPr lang="en-US" sz="4700" b="0" i="0" u="none" strike="noStrike" cap="none">
                  <a:solidFill>
                    <a:schemeClr val="dk1"/>
                  </a:solidFill>
                  <a:latin typeface="Arial"/>
                  <a:ea typeface="Arial"/>
                  <a:cs typeface="Arial"/>
                  <a:sym typeface="Arial"/>
                </a:rPr>
                <a:t>Noncredit Courses</a:t>
              </a:r>
              <a:endParaRPr/>
            </a:p>
          </p:txBody>
        </p:sp>
        <p:sp>
          <p:nvSpPr>
            <p:cNvPr id="209" name="Google Shape;209;p22"/>
            <p:cNvSpPr/>
            <p:nvPr/>
          </p:nvSpPr>
          <p:spPr>
            <a:xfrm>
              <a:off x="231460" y="1614142"/>
              <a:ext cx="2794423" cy="783757"/>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txBox="1"/>
            <p:nvPr/>
          </p:nvSpPr>
          <p:spPr>
            <a:xfrm>
              <a:off x="254415" y="1637097"/>
              <a:ext cx="2748513" cy="737847"/>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dirty="0">
                  <a:solidFill>
                    <a:schemeClr val="dk1"/>
                  </a:solidFill>
                  <a:latin typeface="Arial"/>
                  <a:ea typeface="Arial"/>
                  <a:cs typeface="Arial"/>
                  <a:sym typeface="Arial"/>
                </a:rPr>
                <a:t>Mirrored objectives/SLOs same as credit course</a:t>
              </a:r>
              <a:endParaRPr dirty="0">
                <a:solidFill>
                  <a:schemeClr val="dk1"/>
                </a:solidFill>
              </a:endParaRPr>
            </a:p>
          </p:txBody>
        </p:sp>
        <p:sp>
          <p:nvSpPr>
            <p:cNvPr id="211" name="Google Shape;211;p22"/>
            <p:cNvSpPr/>
            <p:nvPr/>
          </p:nvSpPr>
          <p:spPr>
            <a:xfrm>
              <a:off x="646478" y="2518477"/>
              <a:ext cx="1964387" cy="783757"/>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p:nvPr/>
          </p:nvSpPr>
          <p:spPr>
            <a:xfrm>
              <a:off x="669433" y="2541432"/>
              <a:ext cx="1918477" cy="737847"/>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CDCP or </a:t>
              </a:r>
              <a:endParaRPr>
                <a:solidFill>
                  <a:schemeClr val="dk1"/>
                </a:solidFill>
              </a:endParaRPr>
            </a:p>
            <a:p>
              <a:pPr marL="0" marR="0" lvl="0" indent="0" algn="ctr" rtl="0">
                <a:lnSpc>
                  <a:spcPct val="90000"/>
                </a:lnSpc>
                <a:spcBef>
                  <a:spcPts val="70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non-CDCP</a:t>
              </a:r>
              <a:endParaRPr>
                <a:solidFill>
                  <a:schemeClr val="dk1"/>
                </a:solidFill>
              </a:endParaRPr>
            </a:p>
          </p:txBody>
        </p:sp>
        <p:sp>
          <p:nvSpPr>
            <p:cNvPr id="213" name="Google Shape;213;p22"/>
            <p:cNvSpPr/>
            <p:nvPr/>
          </p:nvSpPr>
          <p:spPr>
            <a:xfrm>
              <a:off x="459663" y="3422812"/>
              <a:ext cx="2338016" cy="783757"/>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txBox="1"/>
            <p:nvPr/>
          </p:nvSpPr>
          <p:spPr>
            <a:xfrm>
              <a:off x="482618" y="3445767"/>
              <a:ext cx="2292106" cy="737847"/>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Pathways to credit and work </a:t>
              </a:r>
              <a:endParaRPr>
                <a:solidFill>
                  <a:schemeClr val="dk1"/>
                </a:solidFill>
              </a:endParaRPr>
            </a:p>
          </p:txBody>
        </p:sp>
        <p:sp>
          <p:nvSpPr>
            <p:cNvPr id="215" name="Google Shape;215;p22"/>
            <p:cNvSpPr/>
            <p:nvPr/>
          </p:nvSpPr>
          <p:spPr>
            <a:xfrm>
              <a:off x="378943" y="4327147"/>
              <a:ext cx="2499456" cy="783757"/>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txBox="1"/>
            <p:nvPr/>
          </p:nvSpPr>
          <p:spPr>
            <a:xfrm>
              <a:off x="401898" y="4350102"/>
              <a:ext cx="2453546" cy="737847"/>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Separate NC registration  </a:t>
              </a:r>
              <a:endParaRPr>
                <a:solidFill>
                  <a:schemeClr val="dk1"/>
                </a:solidFill>
              </a:endParaRPr>
            </a:p>
          </p:txBody>
        </p:sp>
        <p:sp>
          <p:nvSpPr>
            <p:cNvPr id="217" name="Google Shape;217;p22"/>
            <p:cNvSpPr/>
            <p:nvPr/>
          </p:nvSpPr>
          <p:spPr>
            <a:xfrm>
              <a:off x="3500204" y="0"/>
              <a:ext cx="3254840" cy="5380038"/>
            </a:xfrm>
            <a:prstGeom prst="roundRect">
              <a:avLst>
                <a:gd name="adj" fmla="val 10000"/>
              </a:avLst>
            </a:prstGeom>
            <a:solidFill>
              <a:srgbClr val="CAD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txBox="1"/>
            <p:nvPr/>
          </p:nvSpPr>
          <p:spPr>
            <a:xfrm>
              <a:off x="3500204" y="0"/>
              <a:ext cx="3254840" cy="1614011"/>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dk1"/>
                </a:buClr>
                <a:buSzPts val="4700"/>
                <a:buFont typeface="Arial"/>
                <a:buNone/>
              </a:pPr>
              <a:r>
                <a:rPr lang="en-US" sz="4700" b="0" i="0" u="none" strike="noStrike" cap="none">
                  <a:solidFill>
                    <a:schemeClr val="dk1"/>
                  </a:solidFill>
                  <a:latin typeface="Arial"/>
                  <a:ea typeface="Arial"/>
                  <a:cs typeface="Arial"/>
                  <a:sym typeface="Arial"/>
                </a:rPr>
                <a:t>Noncredit Students</a:t>
              </a:r>
              <a:endParaRPr/>
            </a:p>
          </p:txBody>
        </p:sp>
        <p:sp>
          <p:nvSpPr>
            <p:cNvPr id="219" name="Google Shape;219;p22"/>
            <p:cNvSpPr/>
            <p:nvPr/>
          </p:nvSpPr>
          <p:spPr>
            <a:xfrm>
              <a:off x="3571772" y="1615089"/>
              <a:ext cx="3111705" cy="862642"/>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2"/>
            <p:cNvSpPr txBox="1"/>
            <p:nvPr/>
          </p:nvSpPr>
          <p:spPr>
            <a:xfrm>
              <a:off x="3597038" y="1640355"/>
              <a:ext cx="3061173" cy="812110"/>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Attend credit course in same class as credit students</a:t>
              </a:r>
              <a:endParaRPr>
                <a:solidFill>
                  <a:schemeClr val="dk1"/>
                </a:solidFill>
              </a:endParaRPr>
            </a:p>
          </p:txBody>
        </p:sp>
        <p:sp>
          <p:nvSpPr>
            <p:cNvPr id="221" name="Google Shape;221;p22"/>
            <p:cNvSpPr/>
            <p:nvPr/>
          </p:nvSpPr>
          <p:spPr>
            <a:xfrm>
              <a:off x="3625646" y="2565472"/>
              <a:ext cx="3003957" cy="570315"/>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2"/>
            <p:cNvSpPr txBox="1"/>
            <p:nvPr/>
          </p:nvSpPr>
          <p:spPr>
            <a:xfrm>
              <a:off x="3642350" y="2582176"/>
              <a:ext cx="2970549" cy="536907"/>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Same syllabus/course requirements as credit</a:t>
              </a:r>
              <a:endParaRPr>
                <a:solidFill>
                  <a:schemeClr val="dk1"/>
                </a:solidFill>
              </a:endParaRPr>
            </a:p>
          </p:txBody>
        </p:sp>
        <p:sp>
          <p:nvSpPr>
            <p:cNvPr id="223" name="Google Shape;223;p22"/>
            <p:cNvSpPr/>
            <p:nvPr/>
          </p:nvSpPr>
          <p:spPr>
            <a:xfrm>
              <a:off x="3825688" y="3223529"/>
              <a:ext cx="2603872" cy="570315"/>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txBox="1"/>
            <p:nvPr/>
          </p:nvSpPr>
          <p:spPr>
            <a:xfrm>
              <a:off x="3842392" y="3240233"/>
              <a:ext cx="2570464" cy="536907"/>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Can earn noncredit certificate</a:t>
              </a:r>
              <a:endParaRPr>
                <a:solidFill>
                  <a:schemeClr val="dk1"/>
                </a:solidFill>
              </a:endParaRPr>
            </a:p>
          </p:txBody>
        </p:sp>
        <p:sp>
          <p:nvSpPr>
            <p:cNvPr id="225" name="Google Shape;225;p22"/>
            <p:cNvSpPr/>
            <p:nvPr/>
          </p:nvSpPr>
          <p:spPr>
            <a:xfrm>
              <a:off x="3635476" y="3881585"/>
              <a:ext cx="2984297" cy="570315"/>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2"/>
            <p:cNvSpPr txBox="1"/>
            <p:nvPr/>
          </p:nvSpPr>
          <p:spPr>
            <a:xfrm>
              <a:off x="3652180" y="3898289"/>
              <a:ext cx="2950889" cy="536907"/>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Articulate noncredit course to college units</a:t>
              </a:r>
              <a:endParaRPr>
                <a:solidFill>
                  <a:schemeClr val="dk1"/>
                </a:solidFill>
              </a:endParaRPr>
            </a:p>
          </p:txBody>
        </p:sp>
        <p:sp>
          <p:nvSpPr>
            <p:cNvPr id="227" name="Google Shape;227;p22"/>
            <p:cNvSpPr/>
            <p:nvPr/>
          </p:nvSpPr>
          <p:spPr>
            <a:xfrm>
              <a:off x="3825688" y="4539642"/>
              <a:ext cx="2603872" cy="570315"/>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txBox="1"/>
            <p:nvPr/>
          </p:nvSpPr>
          <p:spPr>
            <a:xfrm>
              <a:off x="3842392" y="4556346"/>
              <a:ext cx="2570464" cy="536907"/>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  FREE!</a:t>
              </a:r>
              <a:endParaRPr>
                <a:solidFill>
                  <a:schemeClr val="dk1"/>
                </a:solidFill>
              </a:endParaRPr>
            </a:p>
          </p:txBody>
        </p:sp>
        <p:sp>
          <p:nvSpPr>
            <p:cNvPr id="229" name="Google Shape;229;p22"/>
            <p:cNvSpPr/>
            <p:nvPr/>
          </p:nvSpPr>
          <p:spPr>
            <a:xfrm>
              <a:off x="6999158" y="0"/>
              <a:ext cx="3254840" cy="5380038"/>
            </a:xfrm>
            <a:prstGeom prst="roundRect">
              <a:avLst>
                <a:gd name="adj" fmla="val 10000"/>
              </a:avLst>
            </a:prstGeom>
            <a:solidFill>
              <a:srgbClr val="CAD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txBox="1"/>
            <p:nvPr/>
          </p:nvSpPr>
          <p:spPr>
            <a:xfrm>
              <a:off x="6999158" y="0"/>
              <a:ext cx="3254840" cy="1614011"/>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dk1"/>
                </a:buClr>
                <a:buSzPts val="4700"/>
                <a:buFont typeface="Arial"/>
                <a:buNone/>
              </a:pPr>
              <a:r>
                <a:rPr lang="en-US" sz="4700" b="0" i="0" u="none" strike="noStrike" cap="none">
                  <a:solidFill>
                    <a:schemeClr val="dk1"/>
                  </a:solidFill>
                  <a:latin typeface="Arial"/>
                  <a:ea typeface="Arial"/>
                  <a:cs typeface="Arial"/>
                  <a:sym typeface="Arial"/>
                </a:rPr>
                <a:t>Credit Faculty </a:t>
              </a:r>
              <a:endParaRPr/>
            </a:p>
          </p:txBody>
        </p:sp>
        <p:sp>
          <p:nvSpPr>
            <p:cNvPr id="231" name="Google Shape;231;p22"/>
            <p:cNvSpPr/>
            <p:nvPr/>
          </p:nvSpPr>
          <p:spPr>
            <a:xfrm>
              <a:off x="7207051" y="1614471"/>
              <a:ext cx="2839053" cy="1056962"/>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txBox="1"/>
            <p:nvPr/>
          </p:nvSpPr>
          <p:spPr>
            <a:xfrm>
              <a:off x="7238008" y="1645428"/>
              <a:ext cx="2777139" cy="995048"/>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Enter weekly NC positive attendance and noncredit grades</a:t>
              </a:r>
              <a:endParaRPr>
                <a:solidFill>
                  <a:schemeClr val="dk1"/>
                </a:solidFill>
              </a:endParaRPr>
            </a:p>
          </p:txBody>
        </p:sp>
        <p:sp>
          <p:nvSpPr>
            <p:cNvPr id="233" name="Google Shape;233;p22"/>
            <p:cNvSpPr/>
            <p:nvPr/>
          </p:nvSpPr>
          <p:spPr>
            <a:xfrm>
              <a:off x="7324642" y="2834042"/>
              <a:ext cx="2603872" cy="1056962"/>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txBox="1"/>
            <p:nvPr/>
          </p:nvSpPr>
          <p:spPr>
            <a:xfrm>
              <a:off x="7355599" y="2864999"/>
              <a:ext cx="2541958" cy="995048"/>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No additional faculty pay for NC class </a:t>
              </a:r>
              <a:endParaRPr>
                <a:solidFill>
                  <a:schemeClr val="dk1"/>
                </a:solidFill>
              </a:endParaRPr>
            </a:p>
          </p:txBody>
        </p:sp>
        <p:sp>
          <p:nvSpPr>
            <p:cNvPr id="235" name="Google Shape;235;p22"/>
            <p:cNvSpPr/>
            <p:nvPr/>
          </p:nvSpPr>
          <p:spPr>
            <a:xfrm>
              <a:off x="7266041" y="4053614"/>
              <a:ext cx="2721072" cy="1056962"/>
            </a:xfrm>
            <a:prstGeom prst="roundRect">
              <a:avLst>
                <a:gd name="adj" fmla="val 10000"/>
              </a:avLst>
            </a:prstGeom>
            <a:solidFill>
              <a:schemeClr val="lt1"/>
            </a:solidFill>
            <a:ln w="12700" cap="flat" cmpd="sng">
              <a:solidFill>
                <a:srgbClr val="007E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txBox="1"/>
            <p:nvPr/>
          </p:nvSpPr>
          <p:spPr>
            <a:xfrm>
              <a:off x="7296998" y="4084571"/>
              <a:ext cx="2659158" cy="995048"/>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Responsible for </a:t>
              </a:r>
              <a:endParaRPr>
                <a:solidFill>
                  <a:schemeClr val="dk1"/>
                </a:solidFill>
              </a:endParaRPr>
            </a:p>
            <a:p>
              <a:pPr marL="0" marR="0" lvl="0" indent="0" algn="ctr" rtl="0">
                <a:lnSpc>
                  <a:spcPct val="90000"/>
                </a:lnSpc>
                <a:spcBef>
                  <a:spcPts val="700"/>
                </a:spcBef>
                <a:spcAft>
                  <a:spcPts val="0"/>
                </a:spcAft>
                <a:buClr>
                  <a:schemeClr val="lt1"/>
                </a:buClr>
                <a:buSzPts val="2000"/>
                <a:buFont typeface="Arial"/>
                <a:buNone/>
              </a:pPr>
              <a:r>
                <a:rPr lang="en-US" sz="2000" b="0" i="0" u="none" strike="noStrike" cap="none">
                  <a:solidFill>
                    <a:schemeClr val="dk1"/>
                  </a:solidFill>
                  <a:latin typeface="Arial"/>
                  <a:ea typeface="Arial"/>
                  <a:cs typeface="Arial"/>
                  <a:sym typeface="Arial"/>
                </a:rPr>
                <a:t>4-year course review and SLO assessment</a:t>
              </a:r>
              <a:endParaRPr>
                <a:solidFill>
                  <a:schemeClr val="dk1"/>
                </a:solidFill>
              </a:endParaRPr>
            </a:p>
          </p:txBody>
        </p:sp>
      </p:grpSp>
      <p:sp>
        <p:nvSpPr>
          <p:cNvPr id="237" name="Google Shape;237;p22"/>
          <p:cNvSpPr txBox="1">
            <a:spLocks noGrp="1"/>
          </p:cNvSpPr>
          <p:nvPr>
            <p:ph type="title"/>
          </p:nvPr>
        </p:nvSpPr>
        <p:spPr>
          <a:xfrm>
            <a:off x="838200" y="365125"/>
            <a:ext cx="10515600" cy="815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000" b="1"/>
              <a:t>Noncredit Mirrored Courses</a:t>
            </a:r>
            <a:endParaRPr/>
          </a:p>
        </p:txBody>
      </p:sp>
      <p:cxnSp>
        <p:nvCxnSpPr>
          <p:cNvPr id="238" name="Google Shape;238;p22"/>
          <p:cNvCxnSpPr/>
          <p:nvPr/>
        </p:nvCxnSpPr>
        <p:spPr>
          <a:xfrm>
            <a:off x="838200" y="983229"/>
            <a:ext cx="10350910"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dirty="0"/>
              <a:t>FUNDING NONCREDIT COURSES</a:t>
            </a:r>
            <a:endParaRPr lang="en-US" dirty="0"/>
          </a:p>
        </p:txBody>
      </p:sp>
      <p:pic>
        <p:nvPicPr>
          <p:cNvPr id="247" name="Google Shape;247;p23" descr="Funding - Free of Charge Creative Commons Wooden Tile image"/>
          <p:cNvPicPr preferRelativeResize="0">
            <a:picLocks noGrp="1"/>
          </p:cNvPicPr>
          <p:nvPr>
            <p:ph idx="1"/>
          </p:nvPr>
        </p:nvPicPr>
        <p:blipFill rotWithShape="1">
          <a:blip r:embed="rId3"/>
          <a:stretch/>
        </p:blipFill>
        <p:spPr>
          <a:xfrm>
            <a:off x="3418175" y="2662568"/>
            <a:ext cx="5347444" cy="3569419"/>
          </a:xfrm>
          <a:prstGeom prst="rect">
            <a:avLst/>
          </a:prstGeom>
          <a:noFill/>
          <a:ln>
            <a:noFill/>
          </a:ln>
        </p:spPr>
      </p:pic>
      <p:sp>
        <p:nvSpPr>
          <p:cNvPr id="246" name="Google Shape;246;p23"/>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txBox="1">
            <a:spLocks noGrp="1"/>
          </p:cNvSpPr>
          <p:nvPr>
            <p:ph type="title"/>
          </p:nvPr>
        </p:nvSpPr>
        <p:spPr>
          <a:xfrm>
            <a:off x="963561" y="136525"/>
            <a:ext cx="10835149" cy="7459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None/>
            </a:pPr>
            <a:r>
              <a:rPr lang="en-US" b="1"/>
              <a:t>Career Development &amp; College Preparation </a:t>
            </a:r>
            <a:r>
              <a:rPr lang="en-US" sz="3200"/>
              <a:t>(CDCP)</a:t>
            </a:r>
            <a:endParaRPr/>
          </a:p>
        </p:txBody>
      </p:sp>
      <p:sp>
        <p:nvSpPr>
          <p:cNvPr id="255" name="Google Shape;255;p24"/>
          <p:cNvSpPr txBox="1">
            <a:spLocks noGrp="1"/>
          </p:cNvSpPr>
          <p:nvPr>
            <p:ph type="body" idx="1"/>
          </p:nvPr>
        </p:nvSpPr>
        <p:spPr>
          <a:xfrm>
            <a:off x="1170038" y="882445"/>
            <a:ext cx="10708535"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dirty="0">
                <a:latin typeface="Calibri"/>
                <a:ea typeface="Calibri"/>
                <a:cs typeface="Calibri"/>
                <a:sym typeface="Calibri"/>
              </a:rPr>
              <a:t>CDCP courses eligible for “enhanced funding” apportionment at a higher FTES rate</a:t>
            </a:r>
            <a:endParaRPr dirty="0"/>
          </a:p>
          <a:p>
            <a:pPr marL="228600" lvl="0" indent="-228600" algn="l" rtl="0">
              <a:lnSpc>
                <a:spcPct val="90000"/>
              </a:lnSpc>
              <a:spcBef>
                <a:spcPts val="1000"/>
              </a:spcBef>
              <a:spcAft>
                <a:spcPts val="0"/>
              </a:spcAft>
              <a:buClr>
                <a:srgbClr val="404040"/>
              </a:buClr>
              <a:buSzPts val="2400"/>
              <a:buChar char="•"/>
            </a:pPr>
            <a:r>
              <a:rPr lang="en-US" dirty="0">
                <a:latin typeface="Calibri"/>
                <a:ea typeface="Calibri"/>
                <a:cs typeface="Calibri"/>
                <a:sym typeface="Calibri"/>
              </a:rPr>
              <a:t>Noncredit courses in preparation for employment or success in college-level credit coursework</a:t>
            </a:r>
            <a:endParaRPr dirty="0"/>
          </a:p>
          <a:p>
            <a:pPr marL="228600" lvl="0" indent="-228600" algn="l" rtl="0">
              <a:lnSpc>
                <a:spcPct val="90000"/>
              </a:lnSpc>
              <a:spcBef>
                <a:spcPts val="1000"/>
              </a:spcBef>
              <a:spcAft>
                <a:spcPts val="0"/>
              </a:spcAft>
              <a:buClr>
                <a:srgbClr val="404040"/>
              </a:buClr>
              <a:buSzPts val="2400"/>
              <a:buChar char="•"/>
            </a:pPr>
            <a:r>
              <a:rPr lang="en-US" dirty="0">
                <a:latin typeface="Calibri"/>
                <a:ea typeface="Calibri"/>
                <a:cs typeface="Calibri"/>
                <a:sym typeface="Calibri"/>
              </a:rPr>
              <a:t>In accordance with provisions of Ed Code </a:t>
            </a:r>
            <a:r>
              <a:rPr lang="en-US" b="1" u="sng" dirty="0">
                <a:solidFill>
                  <a:schemeClr val="hlink"/>
                </a:solidFill>
                <a:latin typeface="Calibri"/>
                <a:ea typeface="Calibri"/>
                <a:cs typeface="Calibri"/>
                <a:sym typeface="Calibri"/>
                <a:hlinkClick r:id="rId3"/>
              </a:rPr>
              <a:t>84760.5</a:t>
            </a:r>
            <a:r>
              <a:rPr lang="en-US" dirty="0">
                <a:latin typeface="Calibri"/>
                <a:ea typeface="Calibri"/>
                <a:cs typeface="Calibri"/>
                <a:sym typeface="Calibri"/>
              </a:rPr>
              <a:t>, a sequence of noncredit courses leading to a</a:t>
            </a:r>
            <a:endParaRPr dirty="0"/>
          </a:p>
          <a:p>
            <a:pPr marL="914400" lvl="1" indent="-457200" algn="l" rtl="0">
              <a:lnSpc>
                <a:spcPct val="90000"/>
              </a:lnSpc>
              <a:spcBef>
                <a:spcPts val="500"/>
              </a:spcBef>
              <a:spcAft>
                <a:spcPts val="0"/>
              </a:spcAft>
              <a:buClr>
                <a:srgbClr val="404040"/>
              </a:buClr>
              <a:buSzPts val="2200"/>
              <a:buFont typeface="Arial"/>
              <a:buChar char="•"/>
            </a:pPr>
            <a:r>
              <a:rPr lang="en-US" dirty="0">
                <a:latin typeface="Calibri"/>
                <a:ea typeface="Calibri"/>
                <a:cs typeface="Calibri"/>
                <a:sym typeface="Calibri"/>
              </a:rPr>
              <a:t>Certificate of Competency or</a:t>
            </a:r>
            <a:endParaRPr dirty="0"/>
          </a:p>
          <a:p>
            <a:pPr marL="914400" lvl="1" indent="-457200" algn="l" rtl="0">
              <a:lnSpc>
                <a:spcPct val="90000"/>
              </a:lnSpc>
              <a:spcBef>
                <a:spcPts val="500"/>
              </a:spcBef>
              <a:spcAft>
                <a:spcPts val="0"/>
              </a:spcAft>
              <a:buClr>
                <a:srgbClr val="404040"/>
              </a:buClr>
              <a:buSzPts val="2200"/>
              <a:buFont typeface="Arial"/>
              <a:buChar char="•"/>
            </a:pPr>
            <a:r>
              <a:rPr lang="en-US" dirty="0">
                <a:latin typeface="Calibri"/>
                <a:ea typeface="Calibri"/>
                <a:cs typeface="Calibri"/>
                <a:sym typeface="Calibri"/>
              </a:rPr>
              <a:t>Certificate of Completion </a:t>
            </a:r>
            <a:endParaRPr dirty="0"/>
          </a:p>
        </p:txBody>
      </p:sp>
      <p:sp>
        <p:nvSpPr>
          <p:cNvPr id="256" name="Google Shape;256;p2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18</a:t>
            </a:fld>
            <a:endParaRPr/>
          </a:p>
        </p:txBody>
      </p:sp>
      <p:grpSp>
        <p:nvGrpSpPr>
          <p:cNvPr id="257" name="Google Shape;257;p24"/>
          <p:cNvGrpSpPr/>
          <p:nvPr/>
        </p:nvGrpSpPr>
        <p:grpSpPr>
          <a:xfrm>
            <a:off x="1273490" y="4132413"/>
            <a:ext cx="7977935" cy="2084947"/>
            <a:chOff x="929361" y="1085"/>
            <a:chExt cx="7977935" cy="2084947"/>
          </a:xfrm>
        </p:grpSpPr>
        <p:sp>
          <p:nvSpPr>
            <p:cNvPr id="258" name="Google Shape;258;p24"/>
            <p:cNvSpPr/>
            <p:nvPr/>
          </p:nvSpPr>
          <p:spPr>
            <a:xfrm>
              <a:off x="4918329" y="862633"/>
              <a:ext cx="3127419" cy="36185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735E92"/>
              </a:solidFill>
              <a:prstDash val="solid"/>
              <a:miter lim="800000"/>
              <a:headEnd type="none" w="sm" len="sm"/>
              <a:tailEnd type="none" w="sm" len="sm"/>
            </a:ln>
          </p:spPr>
        </p:sp>
        <p:sp>
          <p:nvSpPr>
            <p:cNvPr id="259" name="Google Shape;259;p24"/>
            <p:cNvSpPr/>
            <p:nvPr/>
          </p:nvSpPr>
          <p:spPr>
            <a:xfrm>
              <a:off x="4918329" y="862633"/>
              <a:ext cx="1042473" cy="36185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735E92"/>
              </a:solidFill>
              <a:prstDash val="solid"/>
              <a:miter lim="800000"/>
              <a:headEnd type="none" w="sm" len="sm"/>
              <a:tailEnd type="none" w="sm" len="sm"/>
            </a:ln>
          </p:spPr>
        </p:sp>
        <p:sp>
          <p:nvSpPr>
            <p:cNvPr id="260" name="Google Shape;260;p24"/>
            <p:cNvSpPr/>
            <p:nvPr/>
          </p:nvSpPr>
          <p:spPr>
            <a:xfrm>
              <a:off x="3875855" y="862633"/>
              <a:ext cx="1042473" cy="36185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735E92"/>
              </a:solidFill>
              <a:prstDash val="solid"/>
              <a:miter lim="800000"/>
              <a:headEnd type="none" w="sm" len="sm"/>
              <a:tailEnd type="none" w="sm" len="sm"/>
            </a:ln>
          </p:spPr>
        </p:sp>
        <p:sp>
          <p:nvSpPr>
            <p:cNvPr id="261" name="Google Shape;261;p24"/>
            <p:cNvSpPr/>
            <p:nvPr/>
          </p:nvSpPr>
          <p:spPr>
            <a:xfrm>
              <a:off x="1790909" y="862633"/>
              <a:ext cx="3127419" cy="36185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735E92"/>
              </a:solidFill>
              <a:prstDash val="solid"/>
              <a:miter lim="800000"/>
              <a:headEnd type="none" w="sm" len="sm"/>
              <a:tailEnd type="none" w="sm" len="sm"/>
            </a:ln>
          </p:spPr>
        </p:sp>
        <p:sp>
          <p:nvSpPr>
            <p:cNvPr id="262" name="Google Shape;262;p24"/>
            <p:cNvSpPr/>
            <p:nvPr/>
          </p:nvSpPr>
          <p:spPr>
            <a:xfrm>
              <a:off x="4056780" y="1085"/>
              <a:ext cx="1723096" cy="86154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txBox="1"/>
            <p:nvPr/>
          </p:nvSpPr>
          <p:spPr>
            <a:xfrm>
              <a:off x="4056780" y="1085"/>
              <a:ext cx="1723096" cy="86154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CDCP Categories</a:t>
              </a:r>
              <a:endParaRPr/>
            </a:p>
          </p:txBody>
        </p:sp>
        <p:sp>
          <p:nvSpPr>
            <p:cNvPr id="264" name="Google Shape;264;p24"/>
            <p:cNvSpPr/>
            <p:nvPr/>
          </p:nvSpPr>
          <p:spPr>
            <a:xfrm>
              <a:off x="929361" y="1224484"/>
              <a:ext cx="1723096" cy="86154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txBox="1"/>
            <p:nvPr/>
          </p:nvSpPr>
          <p:spPr>
            <a:xfrm>
              <a:off x="929361" y="1224484"/>
              <a:ext cx="1723096" cy="86154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ESL </a:t>
              </a:r>
              <a:endParaRPr/>
            </a:p>
            <a:p>
              <a:pPr marL="0" marR="0" lvl="0" indent="0" algn="ctr" rtl="0">
                <a:lnSpc>
                  <a:spcPct val="90000"/>
                </a:lnSpc>
                <a:spcBef>
                  <a:spcPts val="735"/>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(and VESL)</a:t>
              </a:r>
              <a:endParaRPr/>
            </a:p>
          </p:txBody>
        </p:sp>
        <p:sp>
          <p:nvSpPr>
            <p:cNvPr id="266" name="Google Shape;266;p24"/>
            <p:cNvSpPr/>
            <p:nvPr/>
          </p:nvSpPr>
          <p:spPr>
            <a:xfrm>
              <a:off x="3014307" y="1224484"/>
              <a:ext cx="1723096" cy="86154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4"/>
            <p:cNvSpPr txBox="1"/>
            <p:nvPr/>
          </p:nvSpPr>
          <p:spPr>
            <a:xfrm>
              <a:off x="3014307" y="1224484"/>
              <a:ext cx="1723096" cy="86154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Basic Skills</a:t>
              </a:r>
              <a:endParaRPr/>
            </a:p>
          </p:txBody>
        </p:sp>
        <p:sp>
          <p:nvSpPr>
            <p:cNvPr id="268" name="Google Shape;268;p24"/>
            <p:cNvSpPr/>
            <p:nvPr/>
          </p:nvSpPr>
          <p:spPr>
            <a:xfrm>
              <a:off x="5099254" y="1224484"/>
              <a:ext cx="1723096" cy="86154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txBox="1"/>
            <p:nvPr/>
          </p:nvSpPr>
          <p:spPr>
            <a:xfrm>
              <a:off x="5099254" y="1224484"/>
              <a:ext cx="1723096" cy="86154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Short-term Vocational w/High Empl.</a:t>
              </a:r>
              <a:endParaRPr/>
            </a:p>
          </p:txBody>
        </p:sp>
        <p:sp>
          <p:nvSpPr>
            <p:cNvPr id="270" name="Google Shape;270;p24"/>
            <p:cNvSpPr/>
            <p:nvPr/>
          </p:nvSpPr>
          <p:spPr>
            <a:xfrm>
              <a:off x="7184200" y="1224484"/>
              <a:ext cx="1723096" cy="86154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txBox="1"/>
            <p:nvPr/>
          </p:nvSpPr>
          <p:spPr>
            <a:xfrm>
              <a:off x="7184200" y="1224484"/>
              <a:ext cx="1723096" cy="86154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Workforce Preparation </a:t>
              </a:r>
              <a:endParaRPr/>
            </a:p>
          </p:txBody>
        </p:sp>
      </p:grpSp>
      <p:sp>
        <p:nvSpPr>
          <p:cNvPr id="272" name="Google Shape;272;p24"/>
          <p:cNvSpPr/>
          <p:nvPr/>
        </p:nvSpPr>
        <p:spPr>
          <a:xfrm>
            <a:off x="7325033" y="3092244"/>
            <a:ext cx="4028768" cy="1774723"/>
          </a:xfrm>
          <a:prstGeom prst="cloudCallout">
            <a:avLst>
              <a:gd name="adj1" fmla="val 43135"/>
              <a:gd name="adj2" fmla="val 47300"/>
            </a:avLst>
          </a:prstGeom>
          <a:solidFill>
            <a:srgbClr val="FFC000"/>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CDCP categories are </a:t>
            </a:r>
            <a:r>
              <a:rPr lang="en-US" sz="1800" b="1" i="0" u="sng" strike="noStrike" cap="none">
                <a:solidFill>
                  <a:schemeClr val="dk1"/>
                </a:solidFill>
                <a:latin typeface="Arial"/>
                <a:ea typeface="Arial"/>
                <a:cs typeface="Arial"/>
                <a:sym typeface="Arial"/>
              </a:rPr>
              <a:t>NOT</a:t>
            </a:r>
            <a:r>
              <a:rPr lang="en-US" sz="1800" b="1" i="0" u="none" strike="noStrike" cap="none">
                <a:solidFill>
                  <a:schemeClr val="dk1"/>
                </a:solidFill>
                <a:latin typeface="Arial"/>
                <a:ea typeface="Arial"/>
                <a:cs typeface="Arial"/>
                <a:sym typeface="Arial"/>
              </a:rPr>
              <a:t>  “Special Populations” categories</a:t>
            </a:r>
            <a:endParaRPr/>
          </a:p>
        </p:txBody>
      </p:sp>
      <p:pic>
        <p:nvPicPr>
          <p:cNvPr id="273" name="Google Shape;273;p24"/>
          <p:cNvPicPr preferRelativeResize="0"/>
          <p:nvPr/>
        </p:nvPicPr>
        <p:blipFill rotWithShape="1">
          <a:blip r:embed="rId4">
            <a:alphaModFix/>
          </a:blip>
          <a:srcRect/>
          <a:stretch/>
        </p:blipFill>
        <p:spPr>
          <a:xfrm>
            <a:off x="10247277" y="4885721"/>
            <a:ext cx="1266297" cy="1267727"/>
          </a:xfrm>
          <a:prstGeom prst="rect">
            <a:avLst/>
          </a:prstGeom>
          <a:noFill/>
          <a:ln>
            <a:noFill/>
          </a:ln>
          <a:effectLst>
            <a:outerShdw blurRad="292100" dist="139700" dir="2700000" algn="tl" rotWithShape="0">
              <a:srgbClr val="333333">
                <a:alpha val="64705"/>
              </a:srgbClr>
            </a:outerShdw>
          </a:effectLst>
        </p:spPr>
      </p:pic>
      <p:cxnSp>
        <p:nvCxnSpPr>
          <p:cNvPr id="274" name="Google Shape;274;p24"/>
          <p:cNvCxnSpPr/>
          <p:nvPr/>
        </p:nvCxnSpPr>
        <p:spPr>
          <a:xfrm>
            <a:off x="1093589" y="852950"/>
            <a:ext cx="10518308"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5"/>
          <p:cNvSpPr txBox="1">
            <a:spLocks noGrp="1"/>
          </p:cNvSpPr>
          <p:nvPr>
            <p:ph type="title"/>
          </p:nvPr>
        </p:nvSpPr>
        <p:spPr>
          <a:xfrm>
            <a:off x="1460530" y="365125"/>
            <a:ext cx="10046043" cy="10217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b="1"/>
              <a:t>Noncredit CDCP Certificates</a:t>
            </a:r>
            <a:endParaRPr/>
          </a:p>
        </p:txBody>
      </p:sp>
      <p:sp>
        <p:nvSpPr>
          <p:cNvPr id="282" name="Google Shape;282;p2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19</a:t>
            </a:fld>
            <a:endParaRPr/>
          </a:p>
        </p:txBody>
      </p:sp>
      <p:grpSp>
        <p:nvGrpSpPr>
          <p:cNvPr id="283" name="Google Shape;283;p25"/>
          <p:cNvGrpSpPr/>
          <p:nvPr/>
        </p:nvGrpSpPr>
        <p:grpSpPr>
          <a:xfrm>
            <a:off x="1751137" y="1678893"/>
            <a:ext cx="9099067" cy="4829900"/>
            <a:chOff x="0" y="589"/>
            <a:chExt cx="9099067" cy="4829900"/>
          </a:xfrm>
        </p:grpSpPr>
        <p:sp>
          <p:nvSpPr>
            <p:cNvPr id="284" name="Google Shape;284;p25"/>
            <p:cNvSpPr/>
            <p:nvPr/>
          </p:nvSpPr>
          <p:spPr>
            <a:xfrm>
              <a:off x="3578372" y="589"/>
              <a:ext cx="5459440" cy="2299952"/>
            </a:xfrm>
            <a:prstGeom prst="rightArrow">
              <a:avLst>
                <a:gd name="adj1" fmla="val 75000"/>
                <a:gd name="adj2" fmla="val 50000"/>
              </a:avLst>
            </a:prstGeom>
            <a:solidFill>
              <a:srgbClr val="CAD0DB">
                <a:alpha val="89803"/>
              </a:srgbClr>
            </a:solidFill>
            <a:ln w="12700" cap="flat" cmpd="sng">
              <a:solidFill>
                <a:srgbClr val="CAD0D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txBox="1"/>
            <p:nvPr/>
          </p:nvSpPr>
          <p:spPr>
            <a:xfrm>
              <a:off x="3578372" y="288083"/>
              <a:ext cx="4596958" cy="1724964"/>
            </a:xfrm>
            <a:prstGeom prst="rect">
              <a:avLst/>
            </a:prstGeom>
            <a:noFill/>
            <a:ln>
              <a:noFill/>
            </a:ln>
          </p:spPr>
          <p:txBody>
            <a:bodyPr spcFirstLastPara="1" wrap="square" lIns="15225" tIns="15225" rIns="15225" bIns="15225" anchor="t" anchorCtr="0">
              <a:noAutofit/>
            </a:bodyPr>
            <a:lstStyle/>
            <a:p>
              <a:pPr marL="228600" marR="0" lvl="1" indent="-228600" algn="l" rtl="0">
                <a:lnSpc>
                  <a:spcPct val="90000"/>
                </a:lnSpc>
                <a:spcBef>
                  <a:spcPts val="0"/>
                </a:spcBef>
                <a:spcAft>
                  <a:spcPts val="0"/>
                </a:spcAft>
                <a:buClr>
                  <a:srgbClr val="1C1712"/>
                </a:buClr>
                <a:buSzPts val="2400"/>
                <a:buFont typeface="Arial"/>
                <a:buNone/>
              </a:pPr>
              <a:r>
                <a:rPr lang="en-US" sz="2400" b="0" i="0" u="none" strike="noStrike" cap="none">
                  <a:solidFill>
                    <a:srgbClr val="1C1712"/>
                  </a:solidFill>
                  <a:latin typeface="Calibri"/>
                  <a:ea typeface="Calibri"/>
                  <a:cs typeface="Calibri"/>
                  <a:sym typeface="Calibri"/>
                </a:rPr>
                <a:t>Completed a sequence of courses in STV or Workforce Prep to progress in a career path or to credit study (§55151 (h))</a:t>
              </a:r>
              <a:endParaRPr/>
            </a:p>
          </p:txBody>
        </p:sp>
        <p:sp>
          <p:nvSpPr>
            <p:cNvPr id="286" name="Google Shape;286;p25"/>
            <p:cNvSpPr/>
            <p:nvPr/>
          </p:nvSpPr>
          <p:spPr>
            <a:xfrm>
              <a:off x="61254" y="15711"/>
              <a:ext cx="3517117" cy="2269708"/>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txBox="1"/>
            <p:nvPr/>
          </p:nvSpPr>
          <p:spPr>
            <a:xfrm>
              <a:off x="172052" y="126509"/>
              <a:ext cx="3295521" cy="2048112"/>
            </a:xfrm>
            <a:prstGeom prst="rect">
              <a:avLst/>
            </a:prstGeom>
            <a:noFill/>
            <a:ln>
              <a:noFill/>
            </a:ln>
          </p:spPr>
          <p:txBody>
            <a:bodyPr spcFirstLastPara="1" wrap="square" lIns="167625" tIns="83800" rIns="167625" bIns="838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Certificate of Completion</a:t>
              </a:r>
              <a:endParaRPr sz="4400" b="0" i="0" u="none" strike="noStrike" cap="none">
                <a:solidFill>
                  <a:schemeClr val="lt1"/>
                </a:solidFill>
                <a:latin typeface="Arial"/>
                <a:ea typeface="Arial"/>
                <a:cs typeface="Arial"/>
                <a:sym typeface="Arial"/>
              </a:endParaRPr>
            </a:p>
          </p:txBody>
        </p:sp>
        <p:sp>
          <p:nvSpPr>
            <p:cNvPr id="288" name="Google Shape;288;p25"/>
            <p:cNvSpPr/>
            <p:nvPr/>
          </p:nvSpPr>
          <p:spPr>
            <a:xfrm>
              <a:off x="3639627" y="2530537"/>
              <a:ext cx="5459440" cy="2299952"/>
            </a:xfrm>
            <a:prstGeom prst="rightArrow">
              <a:avLst>
                <a:gd name="adj1" fmla="val 75000"/>
                <a:gd name="adj2" fmla="val 50000"/>
              </a:avLst>
            </a:prstGeom>
            <a:solidFill>
              <a:srgbClr val="CCD5E7">
                <a:alpha val="89803"/>
              </a:srgbClr>
            </a:solidFill>
            <a:ln w="12700" cap="flat" cmpd="sng">
              <a:solidFill>
                <a:srgbClr val="CCD5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txBox="1"/>
            <p:nvPr/>
          </p:nvSpPr>
          <p:spPr>
            <a:xfrm>
              <a:off x="3639627" y="2818031"/>
              <a:ext cx="4596958" cy="1724964"/>
            </a:xfrm>
            <a:prstGeom prst="rect">
              <a:avLst/>
            </a:prstGeom>
            <a:noFill/>
            <a:ln>
              <a:noFill/>
            </a:ln>
          </p:spPr>
          <p:txBody>
            <a:bodyPr spcFirstLastPara="1" wrap="square" lIns="15225" tIns="15225" rIns="15225" bIns="15225" anchor="t" anchorCtr="0">
              <a:noAutofit/>
            </a:bodyPr>
            <a:lstStyle/>
            <a:p>
              <a:pPr marL="228600" marR="0" lvl="1" indent="-228600" algn="l" rtl="0">
                <a:lnSpc>
                  <a:spcPct val="90000"/>
                </a:lnSpc>
                <a:spcBef>
                  <a:spcPts val="0"/>
                </a:spcBef>
                <a:spcAft>
                  <a:spcPts val="0"/>
                </a:spcAft>
                <a:buClr>
                  <a:srgbClr val="1C1712"/>
                </a:buClr>
                <a:buSzPts val="2400"/>
                <a:buFont typeface="Arial"/>
                <a:buNone/>
              </a:pPr>
              <a:r>
                <a:rPr lang="en-US" sz="2400" b="0" i="0" u="none" strike="noStrike" cap="none">
                  <a:solidFill>
                    <a:srgbClr val="1C1712"/>
                  </a:solidFill>
                  <a:latin typeface="Calibri"/>
                  <a:ea typeface="Calibri"/>
                  <a:cs typeface="Calibri"/>
                  <a:sym typeface="Calibri"/>
                </a:rPr>
                <a:t>Gained competencies in a sequence of courses in ESL (or VESL) or Basic Skills to advance to credit, a degree, or  baccalaureate institution (§55151 (i))</a:t>
              </a:r>
              <a:endParaRPr/>
            </a:p>
          </p:txBody>
        </p:sp>
        <p:sp>
          <p:nvSpPr>
            <p:cNvPr id="290" name="Google Shape;290;p25"/>
            <p:cNvSpPr/>
            <p:nvPr/>
          </p:nvSpPr>
          <p:spPr>
            <a:xfrm>
              <a:off x="0" y="2530537"/>
              <a:ext cx="3639627" cy="2299952"/>
            </a:xfrm>
            <a:prstGeom prst="roundRect">
              <a:avLst>
                <a:gd name="adj" fmla="val 16667"/>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txBox="1"/>
            <p:nvPr/>
          </p:nvSpPr>
          <p:spPr>
            <a:xfrm>
              <a:off x="112274" y="2642811"/>
              <a:ext cx="3415079" cy="2075404"/>
            </a:xfrm>
            <a:prstGeom prst="rect">
              <a:avLst/>
            </a:prstGeom>
            <a:noFill/>
            <a:ln>
              <a:noFill/>
            </a:ln>
          </p:spPr>
          <p:txBody>
            <a:bodyPr spcFirstLastPara="1" wrap="square" lIns="144775" tIns="72375" rIns="144775" bIns="72375" anchor="ctr" anchorCtr="0">
              <a:noAutofit/>
            </a:bodyPr>
            <a:lstStyle/>
            <a:p>
              <a:pPr marL="0" marR="0" lvl="0" indent="0" algn="ctr" rtl="0">
                <a:lnSpc>
                  <a:spcPct val="90000"/>
                </a:lnSpc>
                <a:spcBef>
                  <a:spcPts val="0"/>
                </a:spcBef>
                <a:spcAft>
                  <a:spcPts val="0"/>
                </a:spcAft>
                <a:buClr>
                  <a:schemeClr val="lt1"/>
                </a:buClr>
                <a:buSzPts val="3800"/>
                <a:buFont typeface="Arial"/>
                <a:buNone/>
              </a:pPr>
              <a:r>
                <a:rPr lang="en-US" sz="3800" b="0" i="0" u="none" strike="noStrike" cap="none">
                  <a:solidFill>
                    <a:schemeClr val="lt1"/>
                  </a:solidFill>
                  <a:latin typeface="Arial"/>
                  <a:ea typeface="Arial"/>
                  <a:cs typeface="Arial"/>
                  <a:sym typeface="Arial"/>
                </a:rPr>
                <a:t>Certificate of Competency</a:t>
              </a:r>
              <a:endParaRPr sz="3800" b="0"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dirty="0"/>
              <a:t>TODAY’S PRESENTERS </a:t>
            </a:r>
          </a:p>
        </p:txBody>
      </p:sp>
      <p:sp>
        <p:nvSpPr>
          <p:cNvPr id="59" name="Google Shape;59;p9"/>
          <p:cNvSpPr txBox="1">
            <a:spLocks noGrp="1"/>
          </p:cNvSpPr>
          <p:nvPr>
            <p:ph type="sldNum" sz="quarter" idx="10"/>
          </p:nvPr>
        </p:nvSpPr>
        <p:spPr>
          <a:xfrm>
            <a:off x="10437813" y="6356350"/>
            <a:ext cx="915900" cy="365100"/>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2</a:t>
            </a:fld>
            <a:endParaRPr lang="en-US"/>
          </a:p>
        </p:txBody>
      </p:sp>
      <p:graphicFrame>
        <p:nvGraphicFramePr>
          <p:cNvPr id="61" name="Google Shape;58;p9">
            <a:extLst>
              <a:ext uri="{FF2B5EF4-FFF2-40B4-BE49-F238E27FC236}">
                <a16:creationId xmlns:a16="http://schemas.microsoft.com/office/drawing/2014/main" id="{E6AB2379-C53F-572E-F769-80B6030BBBFD}"/>
              </a:ext>
            </a:extLst>
          </p:cNvPr>
          <p:cNvGraphicFramePr/>
          <p:nvPr>
            <p:extLst>
              <p:ext uri="{D42A27DB-BD31-4B8C-83A1-F6EECF244321}">
                <p14:modId xmlns:p14="http://schemas.microsoft.com/office/powerpoint/2010/main" val="1214259531"/>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txBox="1">
            <a:spLocks noGrp="1"/>
          </p:cNvSpPr>
          <p:nvPr>
            <p:ph type="title"/>
          </p:nvPr>
        </p:nvSpPr>
        <p:spPr>
          <a:xfrm>
            <a:off x="1209368" y="266382"/>
            <a:ext cx="10046043" cy="75575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dirty="0"/>
              <a:t>Funding Sources</a:t>
            </a:r>
            <a:endParaRPr dirty="0"/>
          </a:p>
        </p:txBody>
      </p:sp>
      <p:sp>
        <p:nvSpPr>
          <p:cNvPr id="299" name="Google Shape;299;p26"/>
          <p:cNvSpPr txBox="1">
            <a:spLocks noGrp="1"/>
          </p:cNvSpPr>
          <p:nvPr>
            <p:ph type="body" idx="1"/>
          </p:nvPr>
        </p:nvSpPr>
        <p:spPr>
          <a:xfrm>
            <a:off x="1209368" y="1077829"/>
            <a:ext cx="10589342" cy="5531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04040"/>
              </a:buClr>
              <a:buSzPts val="2400"/>
              <a:buNone/>
            </a:pPr>
            <a:r>
              <a:rPr lang="en-US" b="1" dirty="0"/>
              <a:t>Earmarked for noncredit/adult education ONLY</a:t>
            </a:r>
            <a:endParaRPr dirty="0"/>
          </a:p>
          <a:p>
            <a:pPr marL="228600" lvl="0" indent="-228600" algn="l" rtl="0">
              <a:lnSpc>
                <a:spcPct val="100000"/>
              </a:lnSpc>
              <a:spcBef>
                <a:spcPts val="0"/>
              </a:spcBef>
              <a:spcAft>
                <a:spcPts val="0"/>
              </a:spcAft>
              <a:buClr>
                <a:srgbClr val="404040"/>
              </a:buClr>
              <a:buSzPts val="2200"/>
              <a:buChar char="•"/>
            </a:pPr>
            <a:r>
              <a:rPr lang="en-US" sz="2200" i="1" dirty="0"/>
              <a:t>California Adult Education Program (CAEP) </a:t>
            </a:r>
            <a:r>
              <a:rPr lang="en-US" sz="2200" dirty="0"/>
              <a:t>–local/district funds for operations, course and program development, college transitions, equipment  </a:t>
            </a:r>
            <a:endParaRPr dirty="0"/>
          </a:p>
          <a:p>
            <a:pPr marL="228600" lvl="0" indent="-228600" algn="l" rtl="0">
              <a:lnSpc>
                <a:spcPct val="90000"/>
              </a:lnSpc>
              <a:spcBef>
                <a:spcPts val="1000"/>
              </a:spcBef>
              <a:spcAft>
                <a:spcPts val="0"/>
              </a:spcAft>
              <a:buClr>
                <a:srgbClr val="404040"/>
              </a:buClr>
              <a:buSzPts val="2200"/>
              <a:buChar char="•"/>
            </a:pPr>
            <a:r>
              <a:rPr lang="en-US" sz="2200" i="1" dirty="0"/>
              <a:t>Workforce Innovation and Opportunity Act, Title II (federal funds) </a:t>
            </a:r>
            <a:r>
              <a:rPr lang="en-US" sz="2200" dirty="0"/>
              <a:t>– ESL, VESL, Citizenship, Adult Basic Education, Adult Secondary, and integrated CTE and ESL; course and program development, professional development, equipment, literacy (New application funding coming in August!)</a:t>
            </a:r>
          </a:p>
          <a:p>
            <a:pPr marL="228600" indent="-228600">
              <a:buSzPts val="2200"/>
            </a:pPr>
            <a:r>
              <a:rPr lang="en-US" sz="2200" i="1" dirty="0"/>
              <a:t>Healthcare Pathways for English Language Learners</a:t>
            </a:r>
            <a:r>
              <a:rPr lang="en-US" sz="2200" dirty="0"/>
              <a:t> – </a:t>
            </a:r>
            <a:r>
              <a:rPr lang="en-US" sz="2200" b="1" dirty="0"/>
              <a:t>NEW </a:t>
            </a:r>
            <a:r>
              <a:rPr lang="en-US" sz="2200" dirty="0"/>
              <a:t>state funding for 3 years; Y1($30m); Y2 ($50M); Y3 ($50M) funded through CAEP consortia</a:t>
            </a:r>
          </a:p>
          <a:p>
            <a:pPr marL="0" lvl="0" indent="0" algn="l" rtl="0">
              <a:lnSpc>
                <a:spcPct val="100000"/>
              </a:lnSpc>
              <a:spcBef>
                <a:spcPts val="0"/>
              </a:spcBef>
              <a:spcAft>
                <a:spcPts val="0"/>
              </a:spcAft>
              <a:buClr>
                <a:srgbClr val="404040"/>
              </a:buClr>
              <a:buSzPts val="2400"/>
              <a:buNone/>
            </a:pPr>
            <a:endParaRPr lang="en-US" sz="1050" dirty="0"/>
          </a:p>
          <a:p>
            <a:pPr marL="0" lvl="0" indent="0" algn="l" rtl="0">
              <a:lnSpc>
                <a:spcPct val="100000"/>
              </a:lnSpc>
              <a:spcBef>
                <a:spcPts val="0"/>
              </a:spcBef>
              <a:spcAft>
                <a:spcPts val="0"/>
              </a:spcAft>
              <a:buClr>
                <a:srgbClr val="404040"/>
              </a:buClr>
              <a:buSzPts val="2400"/>
              <a:buNone/>
            </a:pPr>
            <a:r>
              <a:rPr lang="en-US" b="1" dirty="0"/>
              <a:t>Other state funds:</a:t>
            </a:r>
            <a:endParaRPr dirty="0"/>
          </a:p>
          <a:p>
            <a:pPr marL="228600" lvl="0" indent="-228600" algn="l" rtl="0">
              <a:lnSpc>
                <a:spcPct val="100000"/>
              </a:lnSpc>
              <a:spcBef>
                <a:spcPts val="0"/>
              </a:spcBef>
              <a:spcAft>
                <a:spcPts val="0"/>
              </a:spcAft>
              <a:buClr>
                <a:srgbClr val="404040"/>
              </a:buClr>
              <a:buSzPts val="2200"/>
              <a:buChar char="•"/>
            </a:pPr>
            <a:r>
              <a:rPr lang="en-US" sz="2200" i="1" dirty="0"/>
              <a:t>Strong Workforce Program (SWP) </a:t>
            </a:r>
            <a:r>
              <a:rPr lang="en-US" sz="2200" dirty="0"/>
              <a:t>– local SWP fund distribution determined at college/district level; regional funds open for NC Short-term Vocational programs; NC outcomes generate college SWP funding</a:t>
            </a:r>
            <a:endParaRPr dirty="0"/>
          </a:p>
          <a:p>
            <a:pPr marL="228600" lvl="0" indent="-228600" algn="l" rtl="0">
              <a:lnSpc>
                <a:spcPct val="90000"/>
              </a:lnSpc>
              <a:spcBef>
                <a:spcPts val="1000"/>
              </a:spcBef>
              <a:spcAft>
                <a:spcPts val="0"/>
              </a:spcAft>
              <a:buClr>
                <a:srgbClr val="404040"/>
              </a:buClr>
              <a:buSzPts val="2200"/>
              <a:buChar char="•"/>
            </a:pPr>
            <a:r>
              <a:rPr lang="en-US" sz="2200" i="1" dirty="0"/>
              <a:t>Student Equity and Achievement Program (SEAP) </a:t>
            </a:r>
            <a:r>
              <a:rPr lang="en-US" sz="2200" dirty="0"/>
              <a:t>– college/district  determination for distributing SEAP funds tied to equity populations and achievement  </a:t>
            </a:r>
          </a:p>
          <a:p>
            <a:pPr marL="228600" lvl="0" indent="-76200" algn="l" rtl="0">
              <a:lnSpc>
                <a:spcPct val="90000"/>
              </a:lnSpc>
              <a:spcBef>
                <a:spcPts val="1000"/>
              </a:spcBef>
              <a:spcAft>
                <a:spcPts val="0"/>
              </a:spcAft>
              <a:buClr>
                <a:srgbClr val="404040"/>
              </a:buClr>
              <a:buSzPts val="2400"/>
              <a:buNone/>
            </a:pPr>
            <a:endParaRPr dirty="0"/>
          </a:p>
        </p:txBody>
      </p:sp>
      <p:sp>
        <p:nvSpPr>
          <p:cNvPr id="300" name="Google Shape;300;p2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20</a:t>
            </a:fld>
            <a:endParaRPr/>
          </a:p>
        </p:txBody>
      </p:sp>
      <p:cxnSp>
        <p:nvCxnSpPr>
          <p:cNvPr id="301" name="Google Shape;301;p26"/>
          <p:cNvCxnSpPr/>
          <p:nvPr/>
        </p:nvCxnSpPr>
        <p:spPr>
          <a:xfrm>
            <a:off x="1398389" y="1012724"/>
            <a:ext cx="9820217"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7"/>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dirty="0"/>
              <a:t>PREPARATION FOR CREATING NONCREDIT COURSES</a:t>
            </a:r>
            <a:endParaRPr lang="en-US" dirty="0"/>
          </a:p>
        </p:txBody>
      </p:sp>
      <p:pic>
        <p:nvPicPr>
          <p:cNvPr id="310" name="Google Shape;310;p27" descr="Preparing for the Internet of Things | ZDNet"/>
          <p:cNvPicPr preferRelativeResize="0">
            <a:picLocks noGrp="1"/>
          </p:cNvPicPr>
          <p:nvPr>
            <p:ph idx="1"/>
          </p:nvPr>
        </p:nvPicPr>
        <p:blipFill rotWithShape="1">
          <a:blip r:embed="rId3"/>
          <a:stretch/>
        </p:blipFill>
        <p:spPr>
          <a:xfrm>
            <a:off x="3408123" y="2662568"/>
            <a:ext cx="5367547" cy="3569419"/>
          </a:xfrm>
          <a:prstGeom prst="rect">
            <a:avLst/>
          </a:prstGeom>
          <a:noFill/>
          <a:ln>
            <a:noFill/>
          </a:ln>
        </p:spPr>
      </p:pic>
      <p:sp>
        <p:nvSpPr>
          <p:cNvPr id="309" name="Google Shape;309;p27"/>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8"/>
          <p:cNvSpPr txBox="1">
            <a:spLocks noGrp="1"/>
          </p:cNvSpPr>
          <p:nvPr>
            <p:ph type="title"/>
          </p:nvPr>
        </p:nvSpPr>
        <p:spPr>
          <a:xfrm>
            <a:off x="1072978" y="136525"/>
            <a:ext cx="10481187" cy="7754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Topics to Explore When Preparing for Noncredit</a:t>
            </a:r>
            <a:endParaRPr/>
          </a:p>
        </p:txBody>
      </p:sp>
      <p:sp>
        <p:nvSpPr>
          <p:cNvPr id="318" name="Google Shape;318;p28"/>
          <p:cNvSpPr txBox="1">
            <a:spLocks noGrp="1"/>
          </p:cNvSpPr>
          <p:nvPr>
            <p:ph type="body" idx="1"/>
          </p:nvPr>
        </p:nvSpPr>
        <p:spPr>
          <a:xfrm>
            <a:off x="1298875" y="1583300"/>
            <a:ext cx="9820200" cy="4476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404040"/>
              </a:buClr>
              <a:buSzPts val="2400"/>
              <a:buFont typeface="Arial"/>
              <a:buAutoNum type="arabicPeriod"/>
            </a:pPr>
            <a:r>
              <a:rPr lang="en-US"/>
              <a:t>Student interest</a:t>
            </a:r>
            <a:endParaRPr/>
          </a:p>
          <a:p>
            <a:pPr marL="457200" marR="0" lvl="0" indent="-381000" algn="l" rtl="0">
              <a:lnSpc>
                <a:spcPct val="100000"/>
              </a:lnSpc>
              <a:spcBef>
                <a:spcPts val="0"/>
              </a:spcBef>
              <a:spcAft>
                <a:spcPts val="0"/>
              </a:spcAft>
              <a:buClr>
                <a:srgbClr val="404040"/>
              </a:buClr>
              <a:buSzPts val="2400"/>
              <a:buFont typeface="Arial"/>
              <a:buAutoNum type="arabicPeriod"/>
            </a:pPr>
            <a:r>
              <a:rPr lang="en-US"/>
              <a:t>High-demand, high-value (LMI)</a:t>
            </a:r>
            <a:endParaRPr/>
          </a:p>
          <a:p>
            <a:pPr marL="457200" marR="0" lvl="0" indent="-381000" algn="l" rtl="0">
              <a:lnSpc>
                <a:spcPct val="100000"/>
              </a:lnSpc>
              <a:spcBef>
                <a:spcPts val="0"/>
              </a:spcBef>
              <a:spcAft>
                <a:spcPts val="0"/>
              </a:spcAft>
              <a:buClr>
                <a:srgbClr val="404040"/>
              </a:buClr>
              <a:buSzPts val="2400"/>
              <a:buFont typeface="Arial"/>
              <a:buAutoNum type="arabicPeriod"/>
            </a:pPr>
            <a:r>
              <a:rPr lang="en-US"/>
              <a:t>Course and program length </a:t>
            </a:r>
            <a:endParaRPr/>
          </a:p>
          <a:p>
            <a:pPr marL="457200" marR="0" lvl="0" indent="-381000" algn="l" rtl="0">
              <a:lnSpc>
                <a:spcPct val="100000"/>
              </a:lnSpc>
              <a:spcBef>
                <a:spcPts val="0"/>
              </a:spcBef>
              <a:spcAft>
                <a:spcPts val="0"/>
              </a:spcAft>
              <a:buClr>
                <a:srgbClr val="404040"/>
              </a:buClr>
              <a:buSzPts val="2400"/>
              <a:buFont typeface="Arial"/>
              <a:buAutoNum type="arabicPeriod"/>
            </a:pPr>
            <a:r>
              <a:rPr lang="en-US"/>
              <a:t>Pathway to a career or college </a:t>
            </a:r>
            <a:endParaRPr/>
          </a:p>
          <a:p>
            <a:pPr marL="457200" marR="0" lvl="0" indent="-381000" algn="l" rtl="0">
              <a:lnSpc>
                <a:spcPct val="100000"/>
              </a:lnSpc>
              <a:spcBef>
                <a:spcPts val="0"/>
              </a:spcBef>
              <a:spcAft>
                <a:spcPts val="0"/>
              </a:spcAft>
              <a:buClr>
                <a:srgbClr val="404040"/>
              </a:buClr>
              <a:buSzPts val="2400"/>
              <a:buFont typeface="Arial"/>
              <a:buAutoNum type="arabicPeriod"/>
            </a:pPr>
            <a:r>
              <a:rPr lang="en-US"/>
              <a:t>Enrollment (open-entry/open exit or managed enrolled)</a:t>
            </a:r>
            <a:endParaRPr/>
          </a:p>
          <a:p>
            <a:pPr marL="457200" marR="0" lvl="0" indent="-381000" algn="l" rtl="0">
              <a:lnSpc>
                <a:spcPct val="100000"/>
              </a:lnSpc>
              <a:spcBef>
                <a:spcPts val="0"/>
              </a:spcBef>
              <a:spcAft>
                <a:spcPts val="0"/>
              </a:spcAft>
              <a:buClr>
                <a:srgbClr val="404040"/>
              </a:buClr>
              <a:buSzPts val="2400"/>
              <a:buFont typeface="Arial"/>
              <a:buAutoNum type="arabicPeriod"/>
            </a:pPr>
            <a:r>
              <a:rPr lang="en-US"/>
              <a:t>Reporting SLOs</a:t>
            </a:r>
            <a:endParaRPr/>
          </a:p>
          <a:p>
            <a:pPr marL="457200" marR="0" lvl="0" indent="-381000" algn="l" rtl="0">
              <a:lnSpc>
                <a:spcPct val="100000"/>
              </a:lnSpc>
              <a:spcBef>
                <a:spcPts val="0"/>
              </a:spcBef>
              <a:spcAft>
                <a:spcPts val="0"/>
              </a:spcAft>
              <a:buClr>
                <a:srgbClr val="404040"/>
              </a:buClr>
              <a:buSzPts val="2400"/>
              <a:buFont typeface="Arial"/>
              <a:buAutoNum type="arabicPeriod"/>
            </a:pPr>
            <a:r>
              <a:rPr lang="en-US"/>
              <a:t>Onboarding students</a:t>
            </a:r>
            <a:endParaRPr/>
          </a:p>
          <a:p>
            <a:pPr marL="457200" lvl="0" indent="-381000" algn="l" rtl="0">
              <a:lnSpc>
                <a:spcPct val="100000"/>
              </a:lnSpc>
              <a:spcBef>
                <a:spcPts val="0"/>
              </a:spcBef>
              <a:spcAft>
                <a:spcPts val="0"/>
              </a:spcAft>
              <a:buClr>
                <a:srgbClr val="404040"/>
              </a:buClr>
              <a:buSzPts val="2400"/>
              <a:buFont typeface="Arial"/>
              <a:buAutoNum type="arabicPeriod"/>
            </a:pPr>
            <a:r>
              <a:rPr lang="en-US"/>
              <a:t>Developing curriculum  </a:t>
            </a:r>
            <a:endParaRPr/>
          </a:p>
          <a:p>
            <a:pPr marL="457200" lvl="0" indent="-381000" algn="l" rtl="0">
              <a:lnSpc>
                <a:spcPct val="100000"/>
              </a:lnSpc>
              <a:spcBef>
                <a:spcPts val="0"/>
              </a:spcBef>
              <a:spcAft>
                <a:spcPts val="0"/>
              </a:spcAft>
              <a:buClr>
                <a:srgbClr val="404040"/>
              </a:buClr>
              <a:buSzPts val="2400"/>
              <a:buFont typeface="Arial"/>
              <a:buAutoNum type="arabicPeriod"/>
            </a:pPr>
            <a:r>
              <a:rPr lang="en-US"/>
              <a:t>Faculty understanding of noncredit (load, attendance, etc.)</a:t>
            </a:r>
            <a:endParaRPr/>
          </a:p>
          <a:p>
            <a:pPr marL="457200" marR="0" lvl="0" indent="-381000" algn="l" rtl="0">
              <a:lnSpc>
                <a:spcPct val="100000"/>
              </a:lnSpc>
              <a:spcBef>
                <a:spcPts val="0"/>
              </a:spcBef>
              <a:spcAft>
                <a:spcPts val="0"/>
              </a:spcAft>
              <a:buClr>
                <a:srgbClr val="404040"/>
              </a:buClr>
              <a:buSzPts val="2400"/>
              <a:buFont typeface="Arial"/>
              <a:buAutoNum type="arabicPeriod"/>
            </a:pPr>
            <a:r>
              <a:rPr lang="en-US"/>
              <a:t>Funding for development</a:t>
            </a:r>
            <a:endParaRPr/>
          </a:p>
          <a:p>
            <a:pPr marL="457200" marR="0" lvl="0" indent="-381000" algn="l" rtl="0">
              <a:lnSpc>
                <a:spcPct val="100000"/>
              </a:lnSpc>
              <a:spcBef>
                <a:spcPts val="0"/>
              </a:spcBef>
              <a:spcAft>
                <a:spcPts val="0"/>
              </a:spcAft>
              <a:buClr>
                <a:srgbClr val="404040"/>
              </a:buClr>
              <a:buSzPts val="2400"/>
              <a:buFont typeface="Arial"/>
              <a:buAutoNum type="arabicPeriod"/>
            </a:pPr>
            <a:r>
              <a:rPr lang="en-US"/>
              <a:t>Instructional modality</a:t>
            </a:r>
            <a:endParaRPr/>
          </a:p>
        </p:txBody>
      </p:sp>
      <p:sp>
        <p:nvSpPr>
          <p:cNvPr id="319" name="Google Shape;319;p2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22</a:t>
            </a:fld>
            <a:endParaRPr/>
          </a:p>
        </p:txBody>
      </p:sp>
      <p:cxnSp>
        <p:nvCxnSpPr>
          <p:cNvPr id="320" name="Google Shape;320;p28"/>
          <p:cNvCxnSpPr/>
          <p:nvPr/>
        </p:nvCxnSpPr>
        <p:spPr>
          <a:xfrm>
            <a:off x="1185890" y="953732"/>
            <a:ext cx="9820217"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p:nvPr/>
        </p:nvSpPr>
        <p:spPr>
          <a:xfrm>
            <a:off x="8654525" y="2556142"/>
            <a:ext cx="1804663" cy="899850"/>
          </a:xfrm>
          <a:prstGeom prst="flowChartMagneticDisk">
            <a:avLst/>
          </a:prstGeom>
          <a:solidFill>
            <a:srgbClr val="D3C8E2"/>
          </a:solidFill>
          <a:ln w="12700" cap="flat" cmpd="sng">
            <a:solidFill>
              <a:srgbClr val="00426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t>Tech Foundations, CC</a:t>
            </a:r>
            <a:endParaRPr sz="1600" dirty="0"/>
          </a:p>
        </p:txBody>
      </p:sp>
      <p:sp>
        <p:nvSpPr>
          <p:cNvPr id="328" name="Google Shape;328;p29"/>
          <p:cNvSpPr txBox="1">
            <a:spLocks noGrp="1"/>
          </p:cNvSpPr>
          <p:nvPr>
            <p:ph type="title"/>
          </p:nvPr>
        </p:nvSpPr>
        <p:spPr>
          <a:xfrm>
            <a:off x="1277650" y="165242"/>
            <a:ext cx="10046043" cy="83441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a:t>What Do You Have in Place?</a:t>
            </a:r>
            <a:endParaRPr sz="4000"/>
          </a:p>
        </p:txBody>
      </p:sp>
      <p:sp>
        <p:nvSpPr>
          <p:cNvPr id="329" name="Google Shape;329;p29"/>
          <p:cNvSpPr txBox="1">
            <a:spLocks noGrp="1"/>
          </p:cNvSpPr>
          <p:nvPr>
            <p:ph type="body" idx="1"/>
          </p:nvPr>
        </p:nvSpPr>
        <p:spPr>
          <a:xfrm>
            <a:off x="1279300" y="1274490"/>
            <a:ext cx="5474791" cy="344573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3200"/>
              <a:buChar char="•"/>
            </a:pPr>
            <a:r>
              <a:rPr lang="en-US" sz="2800" dirty="0"/>
              <a:t>What can you build upon?</a:t>
            </a:r>
            <a:endParaRPr sz="2000" dirty="0"/>
          </a:p>
          <a:p>
            <a:pPr marL="685800" lvl="1" indent="-247650" algn="l" rtl="0">
              <a:spcBef>
                <a:spcPts val="0"/>
              </a:spcBef>
              <a:spcAft>
                <a:spcPts val="0"/>
              </a:spcAft>
              <a:buSzPts val="2100"/>
              <a:buChar char="•"/>
            </a:pPr>
            <a:r>
              <a:rPr lang="en-US" sz="2400" dirty="0"/>
              <a:t>Information Systems</a:t>
            </a:r>
            <a:endParaRPr sz="2400" dirty="0"/>
          </a:p>
          <a:p>
            <a:pPr marL="685800" lvl="1" indent="-247650" algn="l" rtl="0">
              <a:spcBef>
                <a:spcPts val="0"/>
              </a:spcBef>
              <a:spcAft>
                <a:spcPts val="0"/>
              </a:spcAft>
              <a:buSzPts val="2100"/>
              <a:buChar char="•"/>
            </a:pPr>
            <a:r>
              <a:rPr lang="en-US" sz="2400" dirty="0"/>
              <a:t>Health Careers</a:t>
            </a:r>
            <a:endParaRPr sz="2800" dirty="0"/>
          </a:p>
          <a:p>
            <a:pPr marL="685800" lvl="1" indent="-76200" algn="l" rtl="0">
              <a:lnSpc>
                <a:spcPct val="90000"/>
              </a:lnSpc>
              <a:spcBef>
                <a:spcPts val="500"/>
              </a:spcBef>
              <a:spcAft>
                <a:spcPts val="0"/>
              </a:spcAft>
              <a:buClr>
                <a:srgbClr val="404040"/>
              </a:buClr>
              <a:buSzPts val="2400"/>
              <a:buNone/>
            </a:pPr>
            <a:endParaRPr sz="2000" dirty="0"/>
          </a:p>
          <a:p>
            <a:pPr marL="228600" lvl="0" indent="-228600" algn="l" rtl="0">
              <a:lnSpc>
                <a:spcPct val="90000"/>
              </a:lnSpc>
              <a:spcBef>
                <a:spcPts val="1000"/>
              </a:spcBef>
              <a:spcAft>
                <a:spcPts val="0"/>
              </a:spcAft>
              <a:buClr>
                <a:srgbClr val="404040"/>
              </a:buClr>
              <a:buSzPts val="3200"/>
              <a:buChar char="•"/>
            </a:pPr>
            <a:r>
              <a:rPr lang="en-US" sz="2800" dirty="0"/>
              <a:t>Gaps in programs</a:t>
            </a:r>
            <a:endParaRPr sz="2800" dirty="0"/>
          </a:p>
          <a:p>
            <a:pPr marL="228600" lvl="0" indent="0" algn="l" rtl="0">
              <a:lnSpc>
                <a:spcPct val="90000"/>
              </a:lnSpc>
              <a:spcBef>
                <a:spcPts val="1000"/>
              </a:spcBef>
              <a:spcAft>
                <a:spcPts val="0"/>
              </a:spcAft>
              <a:buNone/>
            </a:pPr>
            <a:endParaRPr sz="2800" dirty="0"/>
          </a:p>
          <a:p>
            <a:pPr marL="228600" lvl="0" indent="-228600" algn="l" rtl="0">
              <a:lnSpc>
                <a:spcPct val="90000"/>
              </a:lnSpc>
              <a:spcBef>
                <a:spcPts val="1000"/>
              </a:spcBef>
              <a:spcAft>
                <a:spcPts val="0"/>
              </a:spcAft>
              <a:buClr>
                <a:srgbClr val="404040"/>
              </a:buClr>
              <a:buSzPts val="3200"/>
              <a:buChar char="•"/>
            </a:pPr>
            <a:r>
              <a:rPr lang="en-US" sz="2800" dirty="0"/>
              <a:t>Combine current courses for new certificate</a:t>
            </a:r>
            <a:endParaRPr sz="2000" dirty="0"/>
          </a:p>
          <a:p>
            <a:pPr marL="228600" lvl="0" indent="-76200" algn="l" rtl="0">
              <a:lnSpc>
                <a:spcPct val="90000"/>
              </a:lnSpc>
              <a:spcBef>
                <a:spcPts val="1000"/>
              </a:spcBef>
              <a:spcAft>
                <a:spcPts val="0"/>
              </a:spcAft>
              <a:buClr>
                <a:srgbClr val="404040"/>
              </a:buClr>
              <a:buSzPts val="2400"/>
              <a:buNone/>
            </a:pPr>
            <a:endParaRPr dirty="0"/>
          </a:p>
        </p:txBody>
      </p:sp>
      <p:sp>
        <p:nvSpPr>
          <p:cNvPr id="330" name="Google Shape;330;p2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23</a:t>
            </a:fld>
            <a:endParaRPr/>
          </a:p>
        </p:txBody>
      </p:sp>
      <p:grpSp>
        <p:nvGrpSpPr>
          <p:cNvPr id="331" name="Google Shape;331;p29"/>
          <p:cNvGrpSpPr/>
          <p:nvPr/>
        </p:nvGrpSpPr>
        <p:grpSpPr>
          <a:xfrm>
            <a:off x="1564945" y="4796286"/>
            <a:ext cx="7056216" cy="1149000"/>
            <a:chOff x="1946968" y="4202106"/>
            <a:chExt cx="4911747" cy="1149000"/>
          </a:xfrm>
        </p:grpSpPr>
        <p:sp>
          <p:nvSpPr>
            <p:cNvPr id="332" name="Google Shape;332;p29"/>
            <p:cNvSpPr/>
            <p:nvPr/>
          </p:nvSpPr>
          <p:spPr>
            <a:xfrm>
              <a:off x="1946968" y="4284937"/>
              <a:ext cx="1221000" cy="983400"/>
            </a:xfrm>
            <a:prstGeom prst="cube">
              <a:avLst>
                <a:gd name="adj" fmla="val 25000"/>
              </a:avLst>
            </a:prstGeom>
            <a:solidFill>
              <a:srgbClr val="9FEBDA"/>
            </a:solidFill>
            <a:ln w="12700" cap="flat" cmpd="sng">
              <a:solidFill>
                <a:srgbClr val="0066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General Office</a:t>
              </a:r>
              <a:endParaRPr/>
            </a:p>
          </p:txBody>
        </p:sp>
        <p:sp>
          <p:nvSpPr>
            <p:cNvPr id="333" name="Google Shape;333;p29"/>
            <p:cNvSpPr/>
            <p:nvPr/>
          </p:nvSpPr>
          <p:spPr>
            <a:xfrm>
              <a:off x="3213598" y="4568976"/>
              <a:ext cx="457200" cy="457200"/>
            </a:xfrm>
            <a:prstGeom prst="mathPlus">
              <a:avLst>
                <a:gd name="adj1" fmla="val 23520"/>
              </a:avLst>
            </a:prstGeom>
            <a:solidFill>
              <a:schemeClr val="dk1"/>
            </a:solidFill>
            <a:ln w="12700" cap="flat" cmpd="sng">
              <a:solidFill>
                <a:srgbClr val="0042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334" name="Google Shape;334;p29"/>
            <p:cNvSpPr/>
            <p:nvPr/>
          </p:nvSpPr>
          <p:spPr>
            <a:xfrm>
              <a:off x="3716287" y="4305912"/>
              <a:ext cx="1151400" cy="903000"/>
            </a:xfrm>
            <a:prstGeom prst="rect">
              <a:avLst/>
            </a:prstGeom>
            <a:solidFill>
              <a:schemeClr val="accent6"/>
            </a:solidFill>
            <a:ln w="12700" cap="flat" cmpd="sng">
              <a:solidFill>
                <a:srgbClr val="2F61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lt1"/>
                  </a:solidFill>
                  <a:latin typeface="Arial"/>
                  <a:ea typeface="Arial"/>
                  <a:cs typeface="Arial"/>
                  <a:sym typeface="Arial"/>
                </a:rPr>
                <a:t>Medical Records</a:t>
              </a:r>
              <a:endParaRPr/>
            </a:p>
          </p:txBody>
        </p:sp>
        <p:sp>
          <p:nvSpPr>
            <p:cNvPr id="335" name="Google Shape;335;p29"/>
            <p:cNvSpPr/>
            <p:nvPr/>
          </p:nvSpPr>
          <p:spPr>
            <a:xfrm>
              <a:off x="4937660" y="4645079"/>
              <a:ext cx="528900" cy="263100"/>
            </a:xfrm>
            <a:prstGeom prst="rightArrow">
              <a:avLst>
                <a:gd name="adj1" fmla="val 50000"/>
                <a:gd name="adj2" fmla="val 50000"/>
              </a:avLst>
            </a:prstGeom>
            <a:solidFill>
              <a:schemeClr val="dk1"/>
            </a:solidFill>
            <a:ln w="12700" cap="flat" cmpd="sng">
              <a:solidFill>
                <a:srgbClr val="0042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336" name="Google Shape;336;p29"/>
            <p:cNvSpPr/>
            <p:nvPr/>
          </p:nvSpPr>
          <p:spPr>
            <a:xfrm>
              <a:off x="5466115" y="4202106"/>
              <a:ext cx="1392600" cy="1149000"/>
            </a:xfrm>
            <a:prstGeom prst="bevel">
              <a:avLst>
                <a:gd name="adj" fmla="val 12500"/>
              </a:avLst>
            </a:prstGeom>
            <a:solidFill>
              <a:schemeClr val="accent5"/>
            </a:solidFill>
            <a:ln w="12700" cap="flat" cmpd="sng">
              <a:solidFill>
                <a:srgbClr val="00426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lt1"/>
                  </a:solidFill>
                  <a:latin typeface="Arial"/>
                  <a:ea typeface="Arial"/>
                  <a:cs typeface="Arial"/>
                  <a:sym typeface="Arial"/>
                </a:rPr>
                <a:t>Medical Secretary</a:t>
              </a:r>
              <a:endParaRPr/>
            </a:p>
          </p:txBody>
        </p:sp>
      </p:grpSp>
      <p:cxnSp>
        <p:nvCxnSpPr>
          <p:cNvPr id="337" name="Google Shape;337;p29"/>
          <p:cNvCxnSpPr/>
          <p:nvPr/>
        </p:nvCxnSpPr>
        <p:spPr>
          <a:xfrm>
            <a:off x="1398389" y="1012724"/>
            <a:ext cx="9820217" cy="0"/>
          </a:xfrm>
          <a:prstGeom prst="straightConnector1">
            <a:avLst/>
          </a:prstGeom>
          <a:noFill/>
          <a:ln w="28575" cap="flat" cmpd="sng">
            <a:solidFill>
              <a:srgbClr val="3C78D8"/>
            </a:solidFill>
            <a:prstDash val="solid"/>
            <a:round/>
            <a:headEnd type="none" w="sm" len="sm"/>
            <a:tailEnd type="none" w="sm" len="sm"/>
          </a:ln>
        </p:spPr>
      </p:cxnSp>
      <p:sp>
        <p:nvSpPr>
          <p:cNvPr id="338" name="Google Shape;338;p29"/>
          <p:cNvSpPr/>
          <p:nvPr/>
        </p:nvSpPr>
        <p:spPr>
          <a:xfrm>
            <a:off x="6849862" y="2593524"/>
            <a:ext cx="1804663" cy="862468"/>
          </a:xfrm>
          <a:prstGeom prst="flowChartMagneticDisk">
            <a:avLst/>
          </a:prstGeom>
          <a:solidFill>
            <a:srgbClr val="BCACD4"/>
          </a:solidFill>
          <a:ln w="12700" cap="flat" cmpd="sng">
            <a:solidFill>
              <a:srgbClr val="1B88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t>IT Support Technician, CC</a:t>
            </a:r>
            <a:endParaRPr sz="1600" dirty="0"/>
          </a:p>
        </p:txBody>
      </p:sp>
      <p:sp>
        <p:nvSpPr>
          <p:cNvPr id="339" name="Google Shape;339;p29"/>
          <p:cNvSpPr/>
          <p:nvPr/>
        </p:nvSpPr>
        <p:spPr>
          <a:xfrm>
            <a:off x="6929756" y="1977348"/>
            <a:ext cx="1644875" cy="768100"/>
          </a:xfrm>
          <a:prstGeom prst="flowChartMagneticDisk">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bg1"/>
                </a:solidFill>
              </a:rPr>
              <a:t>Networking, CC</a:t>
            </a:r>
            <a:endParaRPr sz="1600" dirty="0">
              <a:solidFill>
                <a:schemeClr val="bg1"/>
              </a:solidFill>
            </a:endParaRPr>
          </a:p>
        </p:txBody>
      </p:sp>
      <p:sp>
        <p:nvSpPr>
          <p:cNvPr id="341" name="Google Shape;341;p29"/>
          <p:cNvSpPr/>
          <p:nvPr/>
        </p:nvSpPr>
        <p:spPr>
          <a:xfrm>
            <a:off x="8703050" y="1947968"/>
            <a:ext cx="1674250" cy="768100"/>
          </a:xfrm>
          <a:prstGeom prst="flowChartMagneticDisk">
            <a:avLst/>
          </a:prstGeom>
          <a:solidFill>
            <a:schemeClr val="accent4"/>
          </a:solidFill>
          <a:ln w="12700" cap="flat" cmpd="sng">
            <a:solidFill>
              <a:srgbClr val="1B88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t>Cisco CCNA, Industry Cert.</a:t>
            </a:r>
            <a:endParaRPr sz="1600" dirty="0"/>
          </a:p>
        </p:txBody>
      </p:sp>
      <p:sp>
        <p:nvSpPr>
          <p:cNvPr id="340" name="Google Shape;340;p29"/>
          <p:cNvSpPr/>
          <p:nvPr/>
        </p:nvSpPr>
        <p:spPr>
          <a:xfrm>
            <a:off x="7623249" y="1252062"/>
            <a:ext cx="1995825" cy="835473"/>
          </a:xfrm>
          <a:prstGeom prst="flowChartMagneticDisk">
            <a:avLst/>
          </a:prstGeom>
          <a:solidFill>
            <a:schemeClr val="accent4"/>
          </a:solidFill>
          <a:ln w="12700" cap="flat" cmpd="sng">
            <a:solidFill>
              <a:srgbClr val="0066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t>Computer Information Systems, BS</a:t>
            </a:r>
            <a:endParaRPr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0"/>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dirty="0"/>
              <a:t>WHAT TO CONSIDER WHEN CREATING NONCREDIT COURSES</a:t>
            </a:r>
            <a:endParaRPr lang="en-US" dirty="0"/>
          </a:p>
        </p:txBody>
      </p:sp>
      <p:pic>
        <p:nvPicPr>
          <p:cNvPr id="350" name="Google Shape;350;p30" descr="Creation - Free of Charge Creative Commons Chalkboard image"/>
          <p:cNvPicPr preferRelativeResize="0">
            <a:picLocks noGrp="1"/>
          </p:cNvPicPr>
          <p:nvPr>
            <p:ph idx="1"/>
          </p:nvPr>
        </p:nvPicPr>
        <p:blipFill rotWithShape="1">
          <a:blip r:embed="rId3"/>
          <a:srcRect t="15817" r="2" b="32598"/>
          <a:stretch/>
        </p:blipFill>
        <p:spPr>
          <a:xfrm>
            <a:off x="829994" y="2662568"/>
            <a:ext cx="10523806" cy="3569419"/>
          </a:xfrm>
          <a:prstGeom prst="rect">
            <a:avLst/>
          </a:prstGeom>
          <a:noFill/>
          <a:ln>
            <a:noFill/>
          </a:ln>
        </p:spPr>
      </p:pic>
      <p:sp>
        <p:nvSpPr>
          <p:cNvPr id="349" name="Google Shape;349;p30"/>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1"/>
          <p:cNvSpPr txBox="1">
            <a:spLocks noGrp="1"/>
          </p:cNvSpPr>
          <p:nvPr>
            <p:ph type="title"/>
          </p:nvPr>
        </p:nvSpPr>
        <p:spPr>
          <a:xfrm>
            <a:off x="1290007" y="296301"/>
            <a:ext cx="10046043" cy="71642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a:t>Who needs to buy-in?</a:t>
            </a:r>
            <a:endParaRPr/>
          </a:p>
        </p:txBody>
      </p:sp>
      <p:sp>
        <p:nvSpPr>
          <p:cNvPr id="358" name="Google Shape;358;p31"/>
          <p:cNvSpPr txBox="1">
            <a:spLocks noGrp="1"/>
          </p:cNvSpPr>
          <p:nvPr>
            <p:ph type="body" idx="1"/>
          </p:nvPr>
        </p:nvSpPr>
        <p:spPr>
          <a:xfrm>
            <a:off x="1277650" y="1258523"/>
            <a:ext cx="10058400" cy="48624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404040"/>
              </a:buClr>
              <a:buSzPts val="2400"/>
              <a:buFont typeface="Arial"/>
              <a:buAutoNum type="arabicPeriod"/>
            </a:pPr>
            <a:r>
              <a:rPr lang="en-US" b="1" dirty="0"/>
              <a:t>Faculty</a:t>
            </a:r>
            <a:r>
              <a:rPr lang="en-US" dirty="0"/>
              <a:t> – conversations in local academic senate</a:t>
            </a:r>
            <a:endParaRPr dirty="0"/>
          </a:p>
          <a:p>
            <a:pPr marL="457200" lvl="0" indent="-457200" algn="l" rtl="0">
              <a:lnSpc>
                <a:spcPct val="100000"/>
              </a:lnSpc>
              <a:spcBef>
                <a:spcPts val="0"/>
              </a:spcBef>
              <a:spcAft>
                <a:spcPts val="0"/>
              </a:spcAft>
              <a:buClr>
                <a:srgbClr val="404040"/>
              </a:buClr>
              <a:buSzPts val="2400"/>
              <a:buFont typeface="Arial"/>
              <a:buAutoNum type="arabicPeriod"/>
            </a:pPr>
            <a:r>
              <a:rPr lang="en-US" b="1" dirty="0"/>
              <a:t>Curriculum Committee </a:t>
            </a:r>
            <a:r>
              <a:rPr lang="en-US" dirty="0"/>
              <a:t>– general discussions to get faculty on board</a:t>
            </a:r>
            <a:endParaRPr dirty="0"/>
          </a:p>
          <a:p>
            <a:pPr marL="457200" lvl="0" indent="-457200" algn="l" rtl="0">
              <a:lnSpc>
                <a:spcPct val="100000"/>
              </a:lnSpc>
              <a:spcBef>
                <a:spcPts val="0"/>
              </a:spcBef>
              <a:spcAft>
                <a:spcPts val="0"/>
              </a:spcAft>
              <a:buClr>
                <a:srgbClr val="404040"/>
              </a:buClr>
              <a:buSzPts val="2400"/>
              <a:buFont typeface="Arial"/>
              <a:buAutoNum type="arabicPeriod"/>
            </a:pPr>
            <a:r>
              <a:rPr lang="en-US" b="1" dirty="0"/>
              <a:t>Administrators</a:t>
            </a:r>
            <a:r>
              <a:rPr lang="en-US" dirty="0"/>
              <a:t> – easier to accomplish if you have some on your CC</a:t>
            </a:r>
            <a:endParaRPr dirty="0"/>
          </a:p>
          <a:p>
            <a:pPr marL="457200" lvl="0" indent="-457200" algn="l" rtl="0">
              <a:lnSpc>
                <a:spcPct val="100000"/>
              </a:lnSpc>
              <a:spcBef>
                <a:spcPts val="0"/>
              </a:spcBef>
              <a:spcAft>
                <a:spcPts val="0"/>
              </a:spcAft>
              <a:buClr>
                <a:srgbClr val="404040"/>
              </a:buClr>
              <a:buSzPts val="2400"/>
              <a:buFont typeface="Arial"/>
              <a:buAutoNum type="arabicPeriod"/>
            </a:pPr>
            <a:r>
              <a:rPr lang="en-US" b="1" dirty="0"/>
              <a:t>IT and Institutional Research </a:t>
            </a:r>
            <a:r>
              <a:rPr lang="en-US" dirty="0"/>
              <a:t>– administrators need to get IT on board </a:t>
            </a:r>
            <a:r>
              <a:rPr lang="en-US" i="1" dirty="0"/>
              <a:t>from the start</a:t>
            </a:r>
            <a:r>
              <a:rPr lang="en-US" dirty="0"/>
              <a:t> of discussions; NC does not have enhancements or attributes in most student data systems</a:t>
            </a:r>
            <a:endParaRPr dirty="0"/>
          </a:p>
          <a:p>
            <a:pPr marL="457200" lvl="0" indent="-457200" algn="l" rtl="0">
              <a:lnSpc>
                <a:spcPct val="100000"/>
              </a:lnSpc>
              <a:spcBef>
                <a:spcPts val="0"/>
              </a:spcBef>
              <a:spcAft>
                <a:spcPts val="0"/>
              </a:spcAft>
              <a:buClr>
                <a:srgbClr val="404040"/>
              </a:buClr>
              <a:buSzPts val="2400"/>
              <a:buFont typeface="Arial"/>
              <a:buAutoNum type="arabicPeriod"/>
            </a:pPr>
            <a:r>
              <a:rPr lang="en-US" b="1" dirty="0"/>
              <a:t>Admissions </a:t>
            </a:r>
            <a:r>
              <a:rPr lang="en-US" dirty="0"/>
              <a:t>– administrators begin discussions on who will be responsible when courses  “go” </a:t>
            </a:r>
            <a:endParaRPr dirty="0"/>
          </a:p>
          <a:p>
            <a:pPr marL="457200" lvl="0" indent="-457200" algn="l" rtl="0">
              <a:lnSpc>
                <a:spcPct val="100000"/>
              </a:lnSpc>
              <a:spcBef>
                <a:spcPts val="0"/>
              </a:spcBef>
              <a:spcAft>
                <a:spcPts val="0"/>
              </a:spcAft>
              <a:buClr>
                <a:srgbClr val="404040"/>
              </a:buClr>
              <a:buSzPts val="2400"/>
              <a:buFont typeface="Arial"/>
              <a:buAutoNum type="arabicPeriod"/>
            </a:pPr>
            <a:r>
              <a:rPr lang="en-US" b="1" dirty="0"/>
              <a:t>Student Services </a:t>
            </a:r>
            <a:r>
              <a:rPr lang="en-US" dirty="0"/>
              <a:t>– counseling and student resources </a:t>
            </a:r>
            <a:endParaRPr dirty="0"/>
          </a:p>
          <a:p>
            <a:pPr marL="0" lvl="0" indent="0" algn="l" rtl="0">
              <a:lnSpc>
                <a:spcPct val="100000"/>
              </a:lnSpc>
              <a:spcBef>
                <a:spcPts val="0"/>
              </a:spcBef>
              <a:spcAft>
                <a:spcPts val="0"/>
              </a:spcAft>
              <a:buClr>
                <a:srgbClr val="404040"/>
              </a:buClr>
              <a:buSzPts val="1600"/>
              <a:buNone/>
            </a:pPr>
            <a:endParaRPr sz="1600" dirty="0"/>
          </a:p>
          <a:p>
            <a:pPr marL="0" lvl="0" indent="0" algn="l" rtl="0">
              <a:lnSpc>
                <a:spcPct val="100000"/>
              </a:lnSpc>
              <a:spcBef>
                <a:spcPts val="0"/>
              </a:spcBef>
              <a:spcAft>
                <a:spcPts val="0"/>
              </a:spcAft>
              <a:buClr>
                <a:srgbClr val="404040"/>
              </a:buClr>
              <a:buSzPts val="2400"/>
              <a:buNone/>
            </a:pPr>
            <a:r>
              <a:rPr lang="en-US" dirty="0">
                <a:solidFill>
                  <a:srgbClr val="B14EDF"/>
                </a:solidFill>
              </a:rPr>
              <a:t>If there are noncredit faculty on campus, then credit/NC communication is critical!</a:t>
            </a:r>
            <a:endParaRPr dirty="0">
              <a:solidFill>
                <a:srgbClr val="B14EDF"/>
              </a:solidFill>
            </a:endParaRPr>
          </a:p>
        </p:txBody>
      </p:sp>
      <p:sp>
        <p:nvSpPr>
          <p:cNvPr id="359" name="Google Shape;359;p3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25</a:t>
            </a:fld>
            <a:endParaRPr/>
          </a:p>
        </p:txBody>
      </p:sp>
      <p:cxnSp>
        <p:nvCxnSpPr>
          <p:cNvPr id="360" name="Google Shape;360;p31"/>
          <p:cNvCxnSpPr/>
          <p:nvPr/>
        </p:nvCxnSpPr>
        <p:spPr>
          <a:xfrm>
            <a:off x="1398389" y="1012724"/>
            <a:ext cx="9820217"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2"/>
          <p:cNvSpPr txBox="1">
            <a:spLocks noGrp="1"/>
          </p:cNvSpPr>
          <p:nvPr>
            <p:ph type="title"/>
          </p:nvPr>
        </p:nvSpPr>
        <p:spPr>
          <a:xfrm>
            <a:off x="1277650" y="365126"/>
            <a:ext cx="10046043" cy="8147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a:t>Representation Considerations</a:t>
            </a:r>
            <a:endParaRPr/>
          </a:p>
        </p:txBody>
      </p:sp>
      <p:sp>
        <p:nvSpPr>
          <p:cNvPr id="368" name="Google Shape;368;p32"/>
          <p:cNvSpPr txBox="1">
            <a:spLocks noGrp="1"/>
          </p:cNvSpPr>
          <p:nvPr>
            <p:ph type="body" idx="1"/>
          </p:nvPr>
        </p:nvSpPr>
        <p:spPr>
          <a:xfrm>
            <a:off x="1277650" y="1327348"/>
            <a:ext cx="10058400" cy="4533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800"/>
              <a:buChar char="•"/>
            </a:pPr>
            <a:r>
              <a:rPr lang="en-US" sz="2800"/>
              <a:t>Should there be a designated NC review committee or member of Curriculum Committee who is a designated NC reviewer/noncredit curriculum liaison?</a:t>
            </a:r>
            <a:endParaRPr/>
          </a:p>
          <a:p>
            <a:pPr marL="228600" lvl="0" indent="-228600" algn="l" rtl="0">
              <a:lnSpc>
                <a:spcPct val="90000"/>
              </a:lnSpc>
              <a:spcBef>
                <a:spcPts val="1000"/>
              </a:spcBef>
              <a:spcAft>
                <a:spcPts val="0"/>
              </a:spcAft>
              <a:buClr>
                <a:srgbClr val="404040"/>
              </a:buClr>
              <a:buSzPts val="2800"/>
              <a:buChar char="•"/>
            </a:pPr>
            <a:r>
              <a:rPr lang="en-US" sz="2800"/>
              <a:t>If no NC faculty exists, reviewer can be a credit faculty who has learned about NC. </a:t>
            </a:r>
            <a:endParaRPr/>
          </a:p>
          <a:p>
            <a:pPr marL="228600" lvl="0" indent="-228600" algn="l" rtl="0">
              <a:lnSpc>
                <a:spcPct val="90000"/>
              </a:lnSpc>
              <a:spcBef>
                <a:spcPts val="1000"/>
              </a:spcBef>
              <a:spcAft>
                <a:spcPts val="0"/>
              </a:spcAft>
              <a:buClr>
                <a:srgbClr val="404040"/>
              </a:buClr>
              <a:buSzPts val="2800"/>
              <a:buChar char="•"/>
            </a:pPr>
            <a:r>
              <a:rPr lang="en-US" sz="2800"/>
              <a:t>Either way, there needs to be a NC faculty champion!</a:t>
            </a:r>
            <a:endParaRPr sz="2800"/>
          </a:p>
          <a:p>
            <a:pPr marL="228600" lvl="0" indent="-292100" algn="l" rtl="0">
              <a:lnSpc>
                <a:spcPct val="90000"/>
              </a:lnSpc>
              <a:spcBef>
                <a:spcPts val="1000"/>
              </a:spcBef>
              <a:spcAft>
                <a:spcPts val="0"/>
              </a:spcAft>
              <a:buSzPts val="2800"/>
              <a:buChar char="•"/>
            </a:pPr>
            <a:r>
              <a:rPr lang="en-US" sz="2800"/>
              <a:t>Should there be a NC faculty member/champion on other shared governance committees (e.g., Student Services, Enrollment Management, Outreach)? </a:t>
            </a:r>
            <a:endParaRPr/>
          </a:p>
        </p:txBody>
      </p:sp>
      <p:sp>
        <p:nvSpPr>
          <p:cNvPr id="369" name="Google Shape;369;p3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26</a:t>
            </a:fld>
            <a:endParaRPr/>
          </a:p>
        </p:txBody>
      </p:sp>
      <p:cxnSp>
        <p:nvCxnSpPr>
          <p:cNvPr id="370" name="Google Shape;370;p32"/>
          <p:cNvCxnSpPr/>
          <p:nvPr/>
        </p:nvCxnSpPr>
        <p:spPr>
          <a:xfrm>
            <a:off x="1398389" y="1150377"/>
            <a:ext cx="9820217" cy="0"/>
          </a:xfrm>
          <a:prstGeom prst="straightConnector1">
            <a:avLst/>
          </a:prstGeom>
          <a:noFill/>
          <a:ln w="28575" cap="flat" cmpd="sng">
            <a:solidFill>
              <a:srgbClr val="3C78D8"/>
            </a:solidFill>
            <a:prstDash val="solid"/>
            <a:round/>
            <a:headEnd type="none" w="sm" len="sm"/>
            <a:tailEnd type="none" w="sm" len="sm"/>
          </a:ln>
        </p:spPr>
      </p:cxnSp>
      <p:pic>
        <p:nvPicPr>
          <p:cNvPr id="371" name="Google Shape;371;p32" descr="C:\Users\marballo\AppData\Local\Microsoft\Windows\INetCache\Content.MSO\93C1EE5.tmp"/>
          <p:cNvPicPr preferRelativeResize="0"/>
          <p:nvPr/>
        </p:nvPicPr>
        <p:blipFill rotWithShape="1">
          <a:blip r:embed="rId3">
            <a:alphaModFix/>
          </a:blip>
          <a:srcRect/>
          <a:stretch/>
        </p:blipFill>
        <p:spPr>
          <a:xfrm>
            <a:off x="8947364" y="4908195"/>
            <a:ext cx="2016034" cy="174484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3"/>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dirty="0"/>
              <a:t>PENDING LEGISLATION:</a:t>
            </a:r>
            <a:br>
              <a:rPr lang="en-US" b="1" dirty="0"/>
            </a:br>
            <a:r>
              <a:rPr lang="en-US" b="1" dirty="0"/>
              <a:t>On The Horizon for Noncredit Courses</a:t>
            </a:r>
            <a:endParaRPr lang="en-US" dirty="0"/>
          </a:p>
        </p:txBody>
      </p:sp>
      <p:sp>
        <p:nvSpPr>
          <p:cNvPr id="379" name="Google Shape;379;p33"/>
          <p:cNvSpPr txBox="1">
            <a:spLocks noGrp="1"/>
          </p:cNvSpPr>
          <p:nvPr>
            <p:ph idx="1"/>
          </p:nvPr>
        </p:nvSpPr>
        <p:spPr>
          <a:xfrm>
            <a:off x="829994" y="2662568"/>
            <a:ext cx="10523806" cy="3569419"/>
          </a:xfrm>
        </p:spPr>
        <p:txBody>
          <a:bodyPr spcFirstLastPara="1" wrap="square" lIns="91425" tIns="45700" rIns="91425" bIns="45700" anchor="t" anchorCtr="0">
            <a:normAutofit/>
          </a:bodyPr>
          <a:lstStyle/>
          <a:p>
            <a:pPr marL="0" lvl="0" indent="0" rtl="0">
              <a:spcBef>
                <a:spcPts val="1000"/>
              </a:spcBef>
              <a:spcAft>
                <a:spcPts val="0"/>
              </a:spcAft>
              <a:buNone/>
            </a:pPr>
            <a:r>
              <a:rPr lang="en-US" sz="2000" b="1"/>
              <a:t>Title 5 Work Experience Education (coming)</a:t>
            </a:r>
          </a:p>
          <a:p>
            <a:pPr marL="0" lvl="0" indent="0" rtl="0">
              <a:spcBef>
                <a:spcPts val="0"/>
              </a:spcBef>
              <a:spcAft>
                <a:spcPts val="0"/>
              </a:spcAft>
              <a:buNone/>
            </a:pPr>
            <a:r>
              <a:rPr lang="en-US" sz="2000"/>
              <a:t>•Authorizes noncredit work experience education for the first time</a:t>
            </a:r>
          </a:p>
          <a:p>
            <a:pPr marL="0" lvl="0" indent="0" rtl="0">
              <a:spcBef>
                <a:spcPts val="0"/>
              </a:spcBef>
              <a:spcAft>
                <a:spcPts val="0"/>
              </a:spcAft>
              <a:buNone/>
            </a:pPr>
            <a:r>
              <a:rPr lang="en-US" sz="2000"/>
              <a:t>•Eligible NC course for apportionment</a:t>
            </a:r>
            <a:endParaRPr lang="en-US" sz="2000" b="1"/>
          </a:p>
          <a:p>
            <a:pPr marL="0" lvl="0" indent="0" rtl="0">
              <a:spcBef>
                <a:spcPts val="1000"/>
              </a:spcBef>
              <a:spcAft>
                <a:spcPts val="0"/>
              </a:spcAft>
              <a:buNone/>
            </a:pPr>
            <a:r>
              <a:rPr lang="en-US" sz="2000" b="1"/>
              <a:t>AB 1705 (Irwin)</a:t>
            </a:r>
          </a:p>
          <a:p>
            <a:pPr marL="0" lvl="0" indent="0" rtl="0">
              <a:spcBef>
                <a:spcPts val="0"/>
              </a:spcBef>
              <a:spcAft>
                <a:spcPts val="0"/>
              </a:spcAft>
              <a:buNone/>
            </a:pPr>
            <a:r>
              <a:rPr lang="en-US" sz="2000"/>
              <a:t>•Allows for NC pre-college math and English classes for students without HS credentials</a:t>
            </a:r>
          </a:p>
          <a:p>
            <a:pPr marL="0" lvl="0" indent="0" rtl="0">
              <a:spcBef>
                <a:spcPts val="0"/>
              </a:spcBef>
              <a:spcAft>
                <a:spcPts val="0"/>
              </a:spcAft>
              <a:buNone/>
            </a:pPr>
            <a:r>
              <a:rPr lang="en-US" sz="2000"/>
              <a:t>•Clarity still needed for noncredit pre-transfer level math and English classes for all other students (bootcamps)</a:t>
            </a:r>
          </a:p>
          <a:p>
            <a:pPr marL="0" lvl="0" indent="0" rtl="0">
              <a:spcBef>
                <a:spcPts val="1000"/>
              </a:spcBef>
              <a:spcAft>
                <a:spcPts val="0"/>
              </a:spcAft>
              <a:buNone/>
            </a:pPr>
            <a:r>
              <a:rPr lang="en-US" sz="2000" b="1"/>
              <a:t>AB 1187</a:t>
            </a:r>
            <a:r>
              <a:rPr lang="en-US" sz="2000"/>
              <a:t> </a:t>
            </a:r>
            <a:r>
              <a:rPr lang="en-US" sz="2000" b="1"/>
              <a:t>(Irwin)</a:t>
            </a:r>
          </a:p>
          <a:p>
            <a:pPr marL="0" lvl="0" indent="0" rtl="0">
              <a:spcBef>
                <a:spcPts val="0"/>
              </a:spcBef>
              <a:spcAft>
                <a:spcPts val="0"/>
              </a:spcAft>
              <a:buNone/>
            </a:pPr>
            <a:r>
              <a:rPr lang="en-US" sz="2000"/>
              <a:t>•Supervised tutoring for basic skills, and for degree-applicable and transfer-level courses, all credit and noncredit courses</a:t>
            </a:r>
          </a:p>
          <a:p>
            <a:pPr marL="0" lvl="0" indent="0" rtl="0">
              <a:spcBef>
                <a:spcPts val="0"/>
              </a:spcBef>
              <a:spcAft>
                <a:spcPts val="0"/>
              </a:spcAft>
              <a:buNone/>
            </a:pPr>
            <a:r>
              <a:rPr lang="en-US" sz="2000"/>
              <a:t>•Eligible by July 31, 2023, for state apportionment funding</a:t>
            </a:r>
          </a:p>
          <a:p>
            <a:pPr marL="0" lvl="0" indent="0" rtl="0">
              <a:spcBef>
                <a:spcPts val="0"/>
              </a:spcBef>
              <a:spcAft>
                <a:spcPts val="0"/>
              </a:spcAft>
              <a:buNone/>
            </a:pPr>
            <a:endParaRPr lang="en-US" sz="2000"/>
          </a:p>
          <a:p>
            <a:pPr marL="0" lvl="0" indent="0" rtl="0">
              <a:spcBef>
                <a:spcPts val="1000"/>
              </a:spcBef>
              <a:spcAft>
                <a:spcPts val="0"/>
              </a:spcAft>
              <a:buNone/>
            </a:pPr>
            <a:endParaRPr lang="en-US" sz="2000"/>
          </a:p>
        </p:txBody>
      </p:sp>
      <p:sp>
        <p:nvSpPr>
          <p:cNvPr id="380" name="Google Shape;380;p33"/>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4"/>
          <p:cNvSpPr txBox="1">
            <a:spLocks noGrp="1"/>
          </p:cNvSpPr>
          <p:nvPr>
            <p:ph type="title"/>
          </p:nvPr>
        </p:nvSpPr>
        <p:spPr>
          <a:xfrm>
            <a:off x="1277650" y="365126"/>
            <a:ext cx="10046043" cy="6475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a:t>Resources</a:t>
            </a:r>
            <a:endParaRPr b="1"/>
          </a:p>
        </p:txBody>
      </p:sp>
      <p:sp>
        <p:nvSpPr>
          <p:cNvPr id="388" name="Google Shape;388;p34"/>
          <p:cNvSpPr txBox="1">
            <a:spLocks noGrp="1"/>
          </p:cNvSpPr>
          <p:nvPr>
            <p:ph type="body" idx="1"/>
          </p:nvPr>
        </p:nvSpPr>
        <p:spPr>
          <a:xfrm>
            <a:off x="1277650" y="1317525"/>
            <a:ext cx="10058400" cy="5403900"/>
          </a:xfrm>
          <a:prstGeom prst="rect">
            <a:avLst/>
          </a:prstGeom>
          <a:noFill/>
          <a:ln>
            <a:noFill/>
          </a:ln>
        </p:spPr>
        <p:txBody>
          <a:bodyPr spcFirstLastPara="1" wrap="square" lIns="91425" tIns="45700" rIns="91425" bIns="45700" anchor="t" anchorCtr="0">
            <a:noAutofit/>
          </a:bodyPr>
          <a:lstStyle/>
          <a:p>
            <a:pPr marL="228600" lvl="0" indent="-266700" algn="l" rtl="0">
              <a:lnSpc>
                <a:spcPct val="90000"/>
              </a:lnSpc>
              <a:spcBef>
                <a:spcPts val="0"/>
              </a:spcBef>
              <a:spcAft>
                <a:spcPts val="0"/>
              </a:spcAft>
              <a:buSzPts val="2400"/>
              <a:buChar char="▪"/>
            </a:pPr>
            <a:r>
              <a:rPr lang="en-US"/>
              <a:t>ASCCC Resources: </a:t>
            </a:r>
            <a:r>
              <a:rPr lang="en-US" u="sng">
                <a:solidFill>
                  <a:schemeClr val="accent5"/>
                </a:solidFill>
                <a:hlinkClick r:id="rId3">
                  <a:extLst>
                    <a:ext uri="{A12FA001-AC4F-418D-AE19-62706E023703}">
                      <ahyp:hlinkClr xmlns:ahyp="http://schemas.microsoft.com/office/drawing/2018/hyperlinkcolor" val="tx"/>
                    </a:ext>
                  </a:extLst>
                </a:hlinkClick>
              </a:rPr>
              <a:t>2022 Career Noncredit Education Institute</a:t>
            </a:r>
            <a:endParaRPr/>
          </a:p>
          <a:p>
            <a:pPr marL="228600" lvl="0" indent="-266700" algn="l" rtl="0">
              <a:lnSpc>
                <a:spcPct val="90000"/>
              </a:lnSpc>
              <a:spcBef>
                <a:spcPts val="1000"/>
              </a:spcBef>
              <a:spcAft>
                <a:spcPts val="0"/>
              </a:spcAft>
              <a:buSzPts val="2400"/>
              <a:buChar char="▪"/>
            </a:pPr>
            <a:r>
              <a:rPr lang="en-US" u="sng">
                <a:solidFill>
                  <a:schemeClr val="accent5"/>
                </a:solidFill>
                <a:hlinkClick r:id="rId4">
                  <a:extLst>
                    <a:ext uri="{A12FA001-AC4F-418D-AE19-62706E023703}">
                      <ahyp:hlinkClr xmlns:ahyp="http://schemas.microsoft.com/office/drawing/2018/hyperlinkcolor" val="tx"/>
                    </a:ext>
                  </a:extLst>
                </a:hlinkClick>
              </a:rPr>
              <a:t>CCCCO: Noncredit Curriculum and Instructional Programs</a:t>
            </a:r>
            <a:endParaRPr/>
          </a:p>
          <a:p>
            <a:pPr marL="228600" lvl="0" indent="-228600" algn="l" rtl="0">
              <a:lnSpc>
                <a:spcPct val="90000"/>
              </a:lnSpc>
              <a:spcBef>
                <a:spcPts val="1000"/>
              </a:spcBef>
              <a:spcAft>
                <a:spcPts val="0"/>
              </a:spcAft>
              <a:buClr>
                <a:srgbClr val="000000"/>
              </a:buClr>
              <a:buSzPts val="2500"/>
              <a:buFont typeface="Noto Sans Symbols"/>
              <a:buChar char="▪"/>
            </a:pPr>
            <a:r>
              <a:rPr lang="en-US" u="sng">
                <a:solidFill>
                  <a:schemeClr val="accent5"/>
                </a:solidFill>
                <a:hlinkClick r:id="rId5">
                  <a:extLst>
                    <a:ext uri="{A12FA001-AC4F-418D-AE19-62706E023703}">
                      <ahyp:hlinkClr xmlns:ahyp="http://schemas.microsoft.com/office/drawing/2018/hyperlinkcolor" val="tx"/>
                    </a:ext>
                  </a:extLst>
                </a:hlinkClick>
              </a:rPr>
              <a:t>Chancellor's Office Curriculum Inventory (COCI)</a:t>
            </a:r>
            <a:r>
              <a:rPr lang="en-US" sz="2500">
                <a:solidFill>
                  <a:srgbClr val="000000"/>
                </a:solidFill>
              </a:rPr>
              <a:t>  </a:t>
            </a:r>
            <a:endParaRPr/>
          </a:p>
          <a:p>
            <a:pPr marL="228600" lvl="0" indent="-228600" algn="l" rtl="0">
              <a:lnSpc>
                <a:spcPct val="90000"/>
              </a:lnSpc>
              <a:spcBef>
                <a:spcPts val="1000"/>
              </a:spcBef>
              <a:spcAft>
                <a:spcPts val="0"/>
              </a:spcAft>
              <a:buClr>
                <a:srgbClr val="000000"/>
              </a:buClr>
              <a:buSzPts val="2500"/>
              <a:buChar char="▪"/>
            </a:pPr>
            <a:r>
              <a:rPr lang="en-US" sz="2500" u="sng">
                <a:solidFill>
                  <a:schemeClr val="hlink"/>
                </a:solidFill>
                <a:hlinkClick r:id="rId6"/>
              </a:rPr>
              <a:t>ASCCC Volunteer Application</a:t>
            </a:r>
            <a:r>
              <a:rPr lang="en-US" sz="2000">
                <a:solidFill>
                  <a:srgbClr val="000000"/>
                </a:solidFill>
              </a:rPr>
              <a:t> (Sign up for Noncredit, Pre-Transfer, and Community Education Committee)</a:t>
            </a:r>
            <a:endParaRPr sz="2300">
              <a:solidFill>
                <a:srgbClr val="000000"/>
              </a:solidFill>
            </a:endParaRPr>
          </a:p>
          <a:p>
            <a:pPr marL="228600" lvl="0" indent="-228600" algn="l" rtl="0">
              <a:lnSpc>
                <a:spcPct val="90000"/>
              </a:lnSpc>
              <a:spcBef>
                <a:spcPts val="1000"/>
              </a:spcBef>
              <a:spcAft>
                <a:spcPts val="0"/>
              </a:spcAft>
              <a:buClr>
                <a:srgbClr val="000000"/>
              </a:buClr>
              <a:buSzPts val="2300"/>
              <a:buChar char="▪"/>
            </a:pPr>
            <a:r>
              <a:rPr lang="en-US" sz="2300" u="sng">
                <a:solidFill>
                  <a:schemeClr val="hlink"/>
                </a:solidFill>
                <a:hlinkClick r:id="rId7"/>
              </a:rPr>
              <a:t>Disciplines List and MQs</a:t>
            </a:r>
            <a:r>
              <a:rPr lang="en-US" sz="2300">
                <a:solidFill>
                  <a:srgbClr val="000000"/>
                </a:solidFill>
              </a:rPr>
              <a:t> </a:t>
            </a:r>
            <a:endParaRPr sz="2300">
              <a:solidFill>
                <a:srgbClr val="000000"/>
              </a:solidFill>
            </a:endParaRPr>
          </a:p>
          <a:p>
            <a:pPr marL="228600" lvl="0" indent="-228600" algn="l" rtl="0">
              <a:lnSpc>
                <a:spcPct val="90000"/>
              </a:lnSpc>
              <a:spcBef>
                <a:spcPts val="1000"/>
              </a:spcBef>
              <a:spcAft>
                <a:spcPts val="0"/>
              </a:spcAft>
              <a:buClr>
                <a:srgbClr val="000000"/>
              </a:buClr>
              <a:buSzPts val="2300"/>
              <a:buChar char="▪"/>
            </a:pPr>
            <a:r>
              <a:rPr lang="en-US" sz="2300" u="sng">
                <a:solidFill>
                  <a:schemeClr val="hlink"/>
                </a:solidFill>
                <a:hlinkClick r:id="rId8"/>
              </a:rPr>
              <a:t>Association of Community and Continuing Education</a:t>
            </a:r>
            <a:r>
              <a:rPr lang="en-US" sz="2300">
                <a:solidFill>
                  <a:srgbClr val="000000"/>
                </a:solidFill>
              </a:rPr>
              <a:t> </a:t>
            </a:r>
            <a:endParaRPr/>
          </a:p>
          <a:p>
            <a:pPr marL="228600" lvl="0" indent="-228600" algn="l" rtl="0">
              <a:lnSpc>
                <a:spcPct val="90000"/>
              </a:lnSpc>
              <a:spcBef>
                <a:spcPts val="1000"/>
              </a:spcBef>
              <a:spcAft>
                <a:spcPts val="0"/>
              </a:spcAft>
              <a:buClr>
                <a:srgbClr val="000000"/>
              </a:buClr>
              <a:buSzPts val="2300"/>
              <a:buChar char="▪"/>
            </a:pPr>
            <a:r>
              <a:rPr lang="en-US" sz="2300">
                <a:solidFill>
                  <a:srgbClr val="000000"/>
                </a:solidFill>
              </a:rPr>
              <a:t>Program and Course Approval Handbook (</a:t>
            </a:r>
            <a:r>
              <a:rPr lang="en-US" sz="2300" u="sng">
                <a:solidFill>
                  <a:srgbClr val="000000"/>
                </a:solidFill>
                <a:hlinkClick r:id="rId9">
                  <a:extLst>
                    <a:ext uri="{A12FA001-AC4F-418D-AE19-62706E023703}">
                      <ahyp:hlinkClr xmlns:ahyp="http://schemas.microsoft.com/office/drawing/2018/hyperlinkcolor" val="tx"/>
                    </a:ext>
                  </a:extLst>
                </a:hlinkClick>
              </a:rPr>
              <a:t>PCAH 7</a:t>
            </a:r>
            <a:r>
              <a:rPr lang="en-US" sz="2300" u="sng" baseline="30000">
                <a:solidFill>
                  <a:srgbClr val="000000"/>
                </a:solidFill>
                <a:hlinkClick r:id="rId9">
                  <a:extLst>
                    <a:ext uri="{A12FA001-AC4F-418D-AE19-62706E023703}">
                      <ahyp:hlinkClr xmlns:ahyp="http://schemas.microsoft.com/office/drawing/2018/hyperlinkcolor" val="tx"/>
                    </a:ext>
                  </a:extLst>
                </a:hlinkClick>
              </a:rPr>
              <a:t>th</a:t>
            </a:r>
            <a:r>
              <a:rPr lang="en-US" sz="2300" u="sng">
                <a:solidFill>
                  <a:srgbClr val="000000"/>
                </a:solidFill>
                <a:hlinkClick r:id="rId9">
                  <a:extLst>
                    <a:ext uri="{A12FA001-AC4F-418D-AE19-62706E023703}">
                      <ahyp:hlinkClr xmlns:ahyp="http://schemas.microsoft.com/office/drawing/2018/hyperlinkcolor" val="tx"/>
                    </a:ext>
                  </a:extLst>
                </a:hlinkClick>
              </a:rPr>
              <a:t> Edition</a:t>
            </a:r>
            <a:r>
              <a:rPr lang="en-US" sz="2300">
                <a:solidFill>
                  <a:srgbClr val="000000"/>
                </a:solidFill>
              </a:rPr>
              <a:t>)</a:t>
            </a:r>
            <a:endParaRPr/>
          </a:p>
          <a:p>
            <a:pPr marL="228600" lvl="0" indent="-228600" algn="l" rtl="0">
              <a:lnSpc>
                <a:spcPct val="90000"/>
              </a:lnSpc>
              <a:spcBef>
                <a:spcPts val="1000"/>
              </a:spcBef>
              <a:spcAft>
                <a:spcPts val="0"/>
              </a:spcAft>
              <a:buClr>
                <a:srgbClr val="000000"/>
              </a:buClr>
              <a:buSzPts val="2300"/>
              <a:buChar char="▪"/>
            </a:pPr>
            <a:r>
              <a:rPr lang="en-US" sz="2300" u="sng">
                <a:solidFill>
                  <a:schemeClr val="hlink"/>
                </a:solidFill>
                <a:hlinkClick r:id="rId10"/>
              </a:rPr>
              <a:t>Ed Code definition</a:t>
            </a:r>
            <a:r>
              <a:rPr lang="en-US" sz="2300">
                <a:solidFill>
                  <a:srgbClr val="000000"/>
                </a:solidFill>
              </a:rPr>
              <a:t> of “full time” for faculty in Adult Ed</a:t>
            </a:r>
            <a:endParaRPr/>
          </a:p>
          <a:p>
            <a:pPr marL="228600" lvl="0" indent="-228600" algn="l" rtl="0">
              <a:lnSpc>
                <a:spcPct val="90000"/>
              </a:lnSpc>
              <a:spcBef>
                <a:spcPts val="1000"/>
              </a:spcBef>
              <a:spcAft>
                <a:spcPts val="1000"/>
              </a:spcAft>
              <a:buClr>
                <a:srgbClr val="000000"/>
              </a:buClr>
              <a:buSzPts val="2300"/>
              <a:buChar char="▪"/>
            </a:pPr>
            <a:r>
              <a:rPr lang="en-US" sz="2300" u="sng">
                <a:solidFill>
                  <a:srgbClr val="000000"/>
                </a:solidFill>
                <a:hlinkClick r:id="rId4">
                  <a:extLst>
                    <a:ext uri="{A12FA001-AC4F-418D-AE19-62706E023703}">
                      <ahyp:hlinkClr xmlns:ahyp="http://schemas.microsoft.com/office/drawing/2018/hyperlinkcolor" val="tx"/>
                    </a:ext>
                  </a:extLst>
                </a:hlinkClick>
              </a:rPr>
              <a:t>Chancellor’s office Noncredit website</a:t>
            </a:r>
            <a:r>
              <a:rPr lang="en-US" sz="2300">
                <a:solidFill>
                  <a:srgbClr val="000000"/>
                </a:solidFill>
              </a:rPr>
              <a:t> </a:t>
            </a:r>
            <a:endParaRPr/>
          </a:p>
        </p:txBody>
      </p:sp>
      <p:sp>
        <p:nvSpPr>
          <p:cNvPr id="389" name="Google Shape;389;p3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28</a:t>
            </a:fld>
            <a:endParaRPr/>
          </a:p>
        </p:txBody>
      </p:sp>
      <p:cxnSp>
        <p:nvCxnSpPr>
          <p:cNvPr id="390" name="Google Shape;390;p34"/>
          <p:cNvCxnSpPr/>
          <p:nvPr/>
        </p:nvCxnSpPr>
        <p:spPr>
          <a:xfrm>
            <a:off x="1398389" y="1012724"/>
            <a:ext cx="9820217"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ct val="28205"/>
              <a:buNone/>
            </a:pPr>
            <a:endParaRPr sz="5200" b="1" dirty="0">
              <a:latin typeface="Calibri"/>
              <a:ea typeface="Calibri"/>
              <a:cs typeface="Calibri"/>
              <a:sym typeface="Calibri"/>
            </a:endParaRPr>
          </a:p>
          <a:p>
            <a:pPr marL="0" lvl="0" indent="0" algn="ctr" rtl="0">
              <a:lnSpc>
                <a:spcPct val="90000"/>
              </a:lnSpc>
              <a:spcBef>
                <a:spcPts val="0"/>
              </a:spcBef>
              <a:spcAft>
                <a:spcPts val="0"/>
              </a:spcAft>
              <a:buClr>
                <a:schemeClr val="dk2"/>
              </a:buClr>
              <a:buSzPct val="28205"/>
              <a:buNone/>
            </a:pPr>
            <a:r>
              <a:rPr lang="en-US" sz="5200" b="1" dirty="0"/>
              <a:t>Thank you for attending!</a:t>
            </a:r>
            <a:endParaRPr sz="5200" dirty="0">
              <a:latin typeface="Calibri"/>
              <a:ea typeface="Calibri"/>
              <a:cs typeface="Calibri"/>
              <a:sym typeface="Calibri"/>
            </a:endParaRPr>
          </a:p>
        </p:txBody>
      </p:sp>
      <p:sp>
        <p:nvSpPr>
          <p:cNvPr id="2" name="Content Placeholder 1">
            <a:extLst>
              <a:ext uri="{FF2B5EF4-FFF2-40B4-BE49-F238E27FC236}">
                <a16:creationId xmlns:a16="http://schemas.microsoft.com/office/drawing/2014/main" id="{74FF3C82-9B28-4EC9-9789-18B8881F260C}"/>
              </a:ext>
            </a:extLst>
          </p:cNvPr>
          <p:cNvSpPr>
            <a:spLocks noGrp="1"/>
          </p:cNvSpPr>
          <p:nvPr>
            <p:ph idx="1"/>
          </p:nvPr>
        </p:nvSpPr>
        <p:spPr/>
        <p:txBody>
          <a:bodyPr/>
          <a:lstStyle/>
          <a:p>
            <a:pPr marL="0" marR="0" lvl="0" indent="0" algn="ctr" rtl="0">
              <a:lnSpc>
                <a:spcPct val="100000"/>
              </a:lnSpc>
              <a:spcBef>
                <a:spcPts val="0"/>
              </a:spcBef>
              <a:spcAft>
                <a:spcPts val="0"/>
              </a:spcAft>
              <a:buNone/>
            </a:pPr>
            <a:r>
              <a:rPr lang="en-US" sz="2420" b="1" dirty="0">
                <a:solidFill>
                  <a:schemeClr val="dk1"/>
                </a:solidFill>
              </a:rPr>
              <a:t>Send any questions to </a:t>
            </a:r>
            <a:r>
              <a:rPr lang="en-US" sz="2420" b="1" i="0" u="none" strike="noStrike" cap="none" dirty="0">
                <a:solidFill>
                  <a:schemeClr val="dk1"/>
                </a:solidFill>
                <a:latin typeface="Arial"/>
                <a:ea typeface="Arial"/>
                <a:cs typeface="Arial"/>
                <a:sym typeface="Arial"/>
              </a:rPr>
              <a:t>Academic Senate for California Community Colleges</a:t>
            </a:r>
            <a:r>
              <a:rPr lang="en-US" sz="2420" b="1" dirty="0">
                <a:solidFill>
                  <a:schemeClr val="dk1"/>
                </a:solidFill>
              </a:rPr>
              <a:t>:</a:t>
            </a:r>
            <a:r>
              <a:rPr lang="en-US" sz="2420" b="1" i="0" u="none" strike="noStrike" cap="none" dirty="0">
                <a:solidFill>
                  <a:schemeClr val="dk1"/>
                </a:solidFill>
                <a:latin typeface="Arial"/>
                <a:ea typeface="Arial"/>
                <a:cs typeface="Arial"/>
                <a:sym typeface="Arial"/>
              </a:rPr>
              <a:t> </a:t>
            </a:r>
            <a:r>
              <a:rPr lang="en-US" sz="2420" b="0" i="0" u="sng" strike="noStrike" cap="none" dirty="0">
                <a:solidFill>
                  <a:schemeClr val="hlink"/>
                </a:solidFill>
                <a:latin typeface="Arial"/>
                <a:ea typeface="Arial"/>
                <a:cs typeface="Arial"/>
                <a:sym typeface="Arial"/>
                <a:hlinkClick r:id="rId3"/>
              </a:rPr>
              <a:t>info@asccc.org</a:t>
            </a:r>
            <a:endParaRPr lang="en-US" sz="2420" b="0" i="0" u="none" strike="noStrike" cap="none" dirty="0">
              <a:solidFill>
                <a:schemeClr val="dk1"/>
              </a:solidFill>
              <a:latin typeface="Arial"/>
              <a:ea typeface="Arial"/>
              <a:cs typeface="Arial"/>
              <a:sym typeface="Arial"/>
            </a:endParaRPr>
          </a:p>
          <a:p>
            <a:r>
              <a:rPr lang="en-US" sz="2000" b="1" dirty="0"/>
              <a:t>Here’s some contact information</a:t>
            </a:r>
            <a:r>
              <a:rPr lang="en-US" sz="2000" dirty="0">
                <a:solidFill>
                  <a:schemeClr val="dk1"/>
                </a:solidFill>
              </a:rPr>
              <a:t>:</a:t>
            </a:r>
          </a:p>
          <a:p>
            <a:pPr marL="914400" lvl="1" indent="-317500" algn="l" rtl="0">
              <a:lnSpc>
                <a:spcPct val="90000"/>
              </a:lnSpc>
              <a:spcBef>
                <a:spcPts val="1000"/>
              </a:spcBef>
              <a:spcAft>
                <a:spcPts val="0"/>
              </a:spcAft>
              <a:buClr>
                <a:schemeClr val="dk1"/>
              </a:buClr>
              <a:buSzPts val="1400"/>
              <a:buChar char="○"/>
            </a:pPr>
            <a:r>
              <a:rPr lang="en-US" sz="2000" dirty="0">
                <a:solidFill>
                  <a:schemeClr val="dk1"/>
                </a:solidFill>
              </a:rPr>
              <a:t>Rebecca </a:t>
            </a:r>
            <a:r>
              <a:rPr lang="en-US" sz="2000" dirty="0" err="1">
                <a:solidFill>
                  <a:schemeClr val="dk1"/>
                </a:solidFill>
              </a:rPr>
              <a:t>AlHaider</a:t>
            </a:r>
            <a:r>
              <a:rPr lang="en-US" sz="2000" dirty="0">
                <a:solidFill>
                  <a:schemeClr val="dk1"/>
                </a:solidFill>
              </a:rPr>
              <a:t> (rebecca.alhaider@reedleycollege.edu)</a:t>
            </a:r>
          </a:p>
          <a:p>
            <a:pPr marL="914400" lvl="1" indent="-317500" algn="l" rtl="0">
              <a:lnSpc>
                <a:spcPct val="90000"/>
              </a:lnSpc>
              <a:spcBef>
                <a:spcPts val="0"/>
              </a:spcBef>
              <a:spcAft>
                <a:spcPts val="0"/>
              </a:spcAft>
              <a:buClr>
                <a:schemeClr val="dk1"/>
              </a:buClr>
              <a:buSzPts val="1400"/>
              <a:buChar char="○"/>
            </a:pPr>
            <a:r>
              <a:rPr lang="en-US" sz="2000" dirty="0">
                <a:solidFill>
                  <a:schemeClr val="dk1"/>
                </a:solidFill>
              </a:rPr>
              <a:t>Madelyn </a:t>
            </a:r>
            <a:r>
              <a:rPr lang="en-US" sz="2000" dirty="0" err="1">
                <a:solidFill>
                  <a:schemeClr val="dk1"/>
                </a:solidFill>
              </a:rPr>
              <a:t>Arballo</a:t>
            </a:r>
            <a:r>
              <a:rPr lang="en-US" sz="2000" dirty="0">
                <a:solidFill>
                  <a:schemeClr val="dk1"/>
                </a:solidFill>
              </a:rPr>
              <a:t> (marballo@mtsac.edu)</a:t>
            </a:r>
          </a:p>
          <a:p>
            <a:pPr marL="914400" lvl="1" indent="-317500" algn="l" rtl="0">
              <a:lnSpc>
                <a:spcPct val="90000"/>
              </a:lnSpc>
              <a:spcBef>
                <a:spcPts val="0"/>
              </a:spcBef>
              <a:spcAft>
                <a:spcPts val="0"/>
              </a:spcAft>
              <a:buClr>
                <a:schemeClr val="dk1"/>
              </a:buClr>
              <a:buSzPts val="1400"/>
              <a:buChar char="○"/>
            </a:pPr>
            <a:r>
              <a:rPr lang="en-US" sz="2000" dirty="0">
                <a:solidFill>
                  <a:schemeClr val="dk1"/>
                </a:solidFill>
              </a:rPr>
              <a:t>Michelle Bean (</a:t>
            </a:r>
            <a:r>
              <a:rPr lang="en-US" sz="2000" u="sng" dirty="0">
                <a:solidFill>
                  <a:schemeClr val="hlink"/>
                </a:solidFill>
                <a:hlinkClick r:id="rId4"/>
              </a:rPr>
              <a:t>mbean@riohondo.edu</a:t>
            </a:r>
            <a:r>
              <a:rPr lang="en-US" sz="2000" dirty="0">
                <a:solidFill>
                  <a:schemeClr val="dk1"/>
                </a:solidFill>
              </a:rPr>
              <a:t>)</a:t>
            </a:r>
          </a:p>
          <a:p>
            <a:pPr marL="914400" lvl="1" indent="-317500" algn="l" rtl="0">
              <a:lnSpc>
                <a:spcPct val="90000"/>
              </a:lnSpc>
              <a:spcBef>
                <a:spcPts val="0"/>
              </a:spcBef>
              <a:spcAft>
                <a:spcPts val="0"/>
              </a:spcAft>
              <a:buClr>
                <a:schemeClr val="dk1"/>
              </a:buClr>
              <a:buSzPts val="1400"/>
              <a:buChar char="○"/>
            </a:pPr>
            <a:r>
              <a:rPr lang="en-US" sz="2000" dirty="0">
                <a:solidFill>
                  <a:schemeClr val="dk1"/>
                </a:solidFill>
              </a:rPr>
              <a:t>Patti Blank (pblank@cccco.edu)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a:t>Session Description</a:t>
            </a:r>
          </a:p>
        </p:txBody>
      </p:sp>
      <p:sp>
        <p:nvSpPr>
          <p:cNvPr id="66" name="Google Shape;66;p10"/>
          <p:cNvSpPr txBox="1">
            <a:spLocks noGrp="1"/>
          </p:cNvSpPr>
          <p:nvPr>
            <p:ph idx="1"/>
          </p:nvPr>
        </p:nvSpPr>
        <p:spPr>
          <a:xfrm>
            <a:off x="829994" y="2662568"/>
            <a:ext cx="10523806" cy="3569419"/>
          </a:xfrm>
        </p:spPr>
        <p:txBody>
          <a:bodyPr spcFirstLastPara="1" wrap="square" lIns="91425" tIns="45700" rIns="91425" bIns="45700" anchor="t" anchorCtr="0">
            <a:normAutofit/>
          </a:bodyPr>
          <a:lstStyle/>
          <a:p>
            <a:pPr marL="0" lvl="0" indent="0" rtl="0">
              <a:spcBef>
                <a:spcPts val="1000"/>
              </a:spcBef>
              <a:spcAft>
                <a:spcPts val="0"/>
              </a:spcAft>
              <a:buNone/>
            </a:pPr>
            <a:r>
              <a:rPr lang="en-US"/>
              <a:t>This breakout will examine the noncredit curricular process from idea to submission, including the ways regulations guide noncredit curriculum development and the differences in process and regulations between noncredit and credit including mirrored noncredit courses. Come and learn more about noncredit courses and programs as you consider developing your own.</a:t>
            </a:r>
            <a:endParaRPr lang="en-US">
              <a:highlight>
                <a:srgbClr val="FFFFFF"/>
              </a:highlight>
            </a:endParaRPr>
          </a:p>
          <a:p>
            <a:pPr marL="0" lvl="0" indent="0" rtl="0">
              <a:spcBef>
                <a:spcPts val="1000"/>
              </a:spcBef>
              <a:spcAft>
                <a:spcPts val="0"/>
              </a:spcAft>
              <a:buNone/>
            </a:pPr>
            <a:endParaRPr lang="en-US"/>
          </a:p>
        </p:txBody>
      </p:sp>
      <p:sp>
        <p:nvSpPr>
          <p:cNvPr id="67" name="Google Shape;67;p10"/>
          <p:cNvSpPr txBox="1">
            <a:spLocks noGrp="1"/>
          </p:cNvSpPr>
          <p:nvPr>
            <p:ph type="sldNum" sz="quarter" idx="10"/>
          </p:nvPr>
        </p:nvSpPr>
        <p:spPr>
          <a:xfrm>
            <a:off x="10437813" y="6356350"/>
            <a:ext cx="915900" cy="365100"/>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1290007" y="250722"/>
            <a:ext cx="10046043" cy="6685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a:t>Today, we will discuss</a:t>
            </a:r>
            <a:endParaRPr/>
          </a:p>
        </p:txBody>
      </p:sp>
      <p:sp>
        <p:nvSpPr>
          <p:cNvPr id="75" name="Google Shape;75;p11"/>
          <p:cNvSpPr txBox="1">
            <a:spLocks noGrp="1"/>
          </p:cNvSpPr>
          <p:nvPr>
            <p:ph type="body" idx="1"/>
          </p:nvPr>
        </p:nvSpPr>
        <p:spPr>
          <a:xfrm>
            <a:off x="1283825" y="919324"/>
            <a:ext cx="10058400" cy="5782500"/>
          </a:xfrm>
          <a:prstGeom prst="rect">
            <a:avLst/>
          </a:prstGeom>
          <a:noFill/>
          <a:ln>
            <a:noFill/>
          </a:ln>
        </p:spPr>
        <p:txBody>
          <a:bodyPr spcFirstLastPara="1" wrap="square" lIns="91425" tIns="45700" rIns="91425" bIns="45700" anchor="t" anchorCtr="0">
            <a:noAutofit/>
          </a:bodyPr>
          <a:lstStyle/>
          <a:p>
            <a:pPr marL="403225" lvl="0" indent="-346075" algn="l" rtl="0">
              <a:lnSpc>
                <a:spcPct val="80000"/>
              </a:lnSpc>
              <a:spcBef>
                <a:spcPts val="0"/>
              </a:spcBef>
              <a:spcAft>
                <a:spcPts val="600"/>
              </a:spcAft>
              <a:buClr>
                <a:srgbClr val="404040"/>
              </a:buClr>
              <a:buSzPts val="1900"/>
              <a:buFont typeface="Wingdings" panose="05000000000000000000" pitchFamily="2" charset="2"/>
              <a:buChar char="§"/>
            </a:pPr>
            <a:r>
              <a:rPr lang="en-US" b="1" dirty="0"/>
              <a:t>Noncredit Basics</a:t>
            </a:r>
            <a:r>
              <a:rPr lang="en-US" dirty="0"/>
              <a:t>: What kind of courses CAN be noncredit </a:t>
            </a:r>
            <a:endParaRPr dirty="0"/>
          </a:p>
          <a:p>
            <a:pPr marL="793750" lvl="1">
              <a:lnSpc>
                <a:spcPct val="80000"/>
              </a:lnSpc>
              <a:spcBef>
                <a:spcPts val="0"/>
              </a:spcBef>
              <a:spcAft>
                <a:spcPts val="600"/>
              </a:spcAft>
              <a:buSzPts val="1900"/>
              <a:buFont typeface="Wingdings" panose="05000000000000000000" pitchFamily="2" charset="2"/>
              <a:buChar char="§"/>
            </a:pPr>
            <a:r>
              <a:rPr lang="en-US" dirty="0"/>
              <a:t>advantages for students</a:t>
            </a:r>
          </a:p>
          <a:p>
            <a:pPr marL="793750" lvl="1">
              <a:lnSpc>
                <a:spcPct val="80000"/>
              </a:lnSpc>
              <a:spcBef>
                <a:spcPts val="0"/>
              </a:spcBef>
              <a:spcAft>
                <a:spcPts val="600"/>
              </a:spcAft>
              <a:buSzPts val="1900"/>
              <a:buFont typeface="Wingdings" panose="05000000000000000000" pitchFamily="2" charset="2"/>
              <a:buChar char="§"/>
            </a:pPr>
            <a:r>
              <a:rPr lang="en-US" dirty="0"/>
              <a:t>mitigate barriers and inequities in our system</a:t>
            </a:r>
          </a:p>
          <a:p>
            <a:pPr marL="793750" lvl="1">
              <a:lnSpc>
                <a:spcPct val="80000"/>
              </a:lnSpc>
              <a:spcBef>
                <a:spcPts val="0"/>
              </a:spcBef>
              <a:spcAft>
                <a:spcPts val="600"/>
              </a:spcAft>
              <a:buSzPts val="1900"/>
              <a:buFont typeface="Wingdings" panose="05000000000000000000" pitchFamily="2" charset="2"/>
              <a:buChar char="§"/>
            </a:pPr>
            <a:r>
              <a:rPr lang="en-US" dirty="0"/>
              <a:t>humanizing the data and sharing student resiliency </a:t>
            </a:r>
            <a:endParaRPr dirty="0"/>
          </a:p>
          <a:p>
            <a:pPr marL="403225" lvl="0" indent="-346075" algn="l" rtl="0">
              <a:lnSpc>
                <a:spcPct val="80000"/>
              </a:lnSpc>
              <a:spcBef>
                <a:spcPts val="0"/>
              </a:spcBef>
              <a:spcAft>
                <a:spcPts val="600"/>
              </a:spcAft>
              <a:buClr>
                <a:srgbClr val="404040"/>
              </a:buClr>
              <a:buSzPts val="1900"/>
              <a:buFont typeface="Wingdings" panose="05000000000000000000" pitchFamily="2" charset="2"/>
              <a:buChar char="§"/>
            </a:pPr>
            <a:r>
              <a:rPr lang="en-US" b="1" dirty="0"/>
              <a:t>Standards and criteria</a:t>
            </a:r>
            <a:r>
              <a:rPr lang="en-US" dirty="0"/>
              <a:t> for approving a noncredit course </a:t>
            </a:r>
            <a:endParaRPr dirty="0"/>
          </a:p>
          <a:p>
            <a:pPr marL="403225" lvl="0" indent="-346075" algn="l" rtl="0">
              <a:lnSpc>
                <a:spcPct val="80000"/>
              </a:lnSpc>
              <a:spcBef>
                <a:spcPts val="0"/>
              </a:spcBef>
              <a:spcAft>
                <a:spcPts val="600"/>
              </a:spcAft>
              <a:buClr>
                <a:srgbClr val="404040"/>
              </a:buClr>
              <a:buSzPts val="1900"/>
              <a:buFont typeface="Wingdings" panose="05000000000000000000" pitchFamily="2" charset="2"/>
              <a:buChar char="§"/>
            </a:pPr>
            <a:r>
              <a:rPr lang="en-US" b="1" dirty="0"/>
              <a:t>Differences</a:t>
            </a:r>
            <a:r>
              <a:rPr lang="en-US" dirty="0"/>
              <a:t> between credit and noncredit courses </a:t>
            </a:r>
            <a:endParaRPr dirty="0"/>
          </a:p>
          <a:p>
            <a:pPr marL="793750" lvl="1" algn="l" rtl="0">
              <a:lnSpc>
                <a:spcPct val="80000"/>
              </a:lnSpc>
              <a:spcBef>
                <a:spcPts val="0"/>
              </a:spcBef>
              <a:spcAft>
                <a:spcPts val="600"/>
              </a:spcAft>
              <a:buClr>
                <a:srgbClr val="404040"/>
              </a:buClr>
              <a:buSzPts val="1900"/>
              <a:buFont typeface="Wingdings" panose="05000000000000000000" pitchFamily="2" charset="2"/>
              <a:buChar char="§"/>
            </a:pPr>
            <a:r>
              <a:rPr lang="en-US" dirty="0"/>
              <a:t>connections between them</a:t>
            </a:r>
          </a:p>
          <a:p>
            <a:pPr marL="793750" lvl="1" algn="l" rtl="0">
              <a:lnSpc>
                <a:spcPct val="80000"/>
              </a:lnSpc>
              <a:spcBef>
                <a:spcPts val="0"/>
              </a:spcBef>
              <a:spcAft>
                <a:spcPts val="600"/>
              </a:spcAft>
              <a:buClr>
                <a:srgbClr val="404040"/>
              </a:buClr>
              <a:buSzPts val="1900"/>
              <a:buFont typeface="Wingdings" panose="05000000000000000000" pitchFamily="2" charset="2"/>
              <a:buChar char="§"/>
            </a:pPr>
            <a:r>
              <a:rPr lang="en-US" dirty="0"/>
              <a:t>mirrored classes</a:t>
            </a:r>
            <a:endParaRPr dirty="0"/>
          </a:p>
          <a:p>
            <a:pPr marL="403225" lvl="0" indent="-346075" algn="l" rtl="0">
              <a:lnSpc>
                <a:spcPct val="80000"/>
              </a:lnSpc>
              <a:spcBef>
                <a:spcPts val="0"/>
              </a:spcBef>
              <a:spcAft>
                <a:spcPts val="600"/>
              </a:spcAft>
              <a:buClr>
                <a:srgbClr val="404040"/>
              </a:buClr>
              <a:buSzPts val="1900"/>
              <a:buFont typeface="Wingdings" panose="05000000000000000000" pitchFamily="2" charset="2"/>
              <a:buChar char="§"/>
            </a:pPr>
            <a:r>
              <a:rPr lang="en-US" b="1" dirty="0"/>
              <a:t>Funding</a:t>
            </a:r>
            <a:r>
              <a:rPr lang="en-US" dirty="0"/>
              <a:t> and investments in noncredit programs and courses </a:t>
            </a:r>
            <a:endParaRPr dirty="0"/>
          </a:p>
          <a:p>
            <a:pPr marL="403225" lvl="0" indent="-346075" algn="l" rtl="0">
              <a:lnSpc>
                <a:spcPct val="80000"/>
              </a:lnSpc>
              <a:spcBef>
                <a:spcPts val="0"/>
              </a:spcBef>
              <a:spcAft>
                <a:spcPts val="600"/>
              </a:spcAft>
              <a:buClr>
                <a:srgbClr val="404040"/>
              </a:buClr>
              <a:buSzPts val="1900"/>
              <a:buFont typeface="Wingdings" panose="05000000000000000000" pitchFamily="2" charset="2"/>
              <a:buChar char="§"/>
            </a:pPr>
            <a:r>
              <a:rPr lang="en-US" dirty="0"/>
              <a:t>Preparation for </a:t>
            </a:r>
            <a:r>
              <a:rPr lang="en-US" b="1" dirty="0"/>
              <a:t>creating</a:t>
            </a:r>
            <a:r>
              <a:rPr lang="en-US" dirty="0"/>
              <a:t> noncredit courses </a:t>
            </a:r>
            <a:endParaRPr dirty="0"/>
          </a:p>
          <a:p>
            <a:pPr marL="744538" lvl="1" algn="l" rtl="0">
              <a:lnSpc>
                <a:spcPct val="80000"/>
              </a:lnSpc>
              <a:spcBef>
                <a:spcPts val="0"/>
              </a:spcBef>
              <a:spcAft>
                <a:spcPts val="600"/>
              </a:spcAft>
              <a:buClr>
                <a:srgbClr val="404040"/>
              </a:buClr>
              <a:buSzPts val="1900"/>
              <a:buFont typeface="Wingdings" panose="05000000000000000000" pitchFamily="2" charset="2"/>
              <a:buChar char="§"/>
            </a:pPr>
            <a:r>
              <a:rPr lang="en-US" dirty="0"/>
              <a:t>What SHOULD you have in place?</a:t>
            </a:r>
            <a:endParaRPr dirty="0"/>
          </a:p>
          <a:p>
            <a:pPr marL="744538" lvl="1" algn="l" rtl="0">
              <a:lnSpc>
                <a:spcPct val="80000"/>
              </a:lnSpc>
              <a:spcBef>
                <a:spcPts val="0"/>
              </a:spcBef>
              <a:spcAft>
                <a:spcPts val="600"/>
              </a:spcAft>
              <a:buClr>
                <a:srgbClr val="404040"/>
              </a:buClr>
              <a:buSzPts val="1900"/>
              <a:buFont typeface="Wingdings" panose="05000000000000000000" pitchFamily="2" charset="2"/>
              <a:buChar char="§"/>
            </a:pPr>
            <a:r>
              <a:rPr lang="en-US" dirty="0"/>
              <a:t>What DO you have in place?</a:t>
            </a:r>
            <a:endParaRPr dirty="0"/>
          </a:p>
          <a:p>
            <a:pPr marL="744538" lvl="1" algn="l" rtl="0">
              <a:lnSpc>
                <a:spcPct val="80000"/>
              </a:lnSpc>
              <a:spcBef>
                <a:spcPts val="0"/>
              </a:spcBef>
              <a:spcAft>
                <a:spcPts val="600"/>
              </a:spcAft>
              <a:buClr>
                <a:srgbClr val="404040"/>
              </a:buClr>
              <a:buSzPts val="1900"/>
              <a:buFont typeface="Wingdings" panose="05000000000000000000" pitchFamily="2" charset="2"/>
              <a:buChar char="§"/>
            </a:pPr>
            <a:r>
              <a:rPr lang="en-US" dirty="0"/>
              <a:t>Who should be at the table?</a:t>
            </a:r>
          </a:p>
          <a:p>
            <a:pPr marL="744538" lvl="1" algn="l" rtl="0">
              <a:lnSpc>
                <a:spcPct val="80000"/>
              </a:lnSpc>
              <a:spcBef>
                <a:spcPts val="0"/>
              </a:spcBef>
              <a:spcAft>
                <a:spcPts val="600"/>
              </a:spcAft>
              <a:buClr>
                <a:srgbClr val="404040"/>
              </a:buClr>
              <a:buSzPts val="1900"/>
              <a:buFont typeface="Wingdings" panose="05000000000000000000" pitchFamily="2" charset="2"/>
              <a:buChar char="§"/>
            </a:pPr>
            <a:r>
              <a:rPr lang="en-US" dirty="0"/>
              <a:t>COCI and effective practices</a:t>
            </a:r>
            <a:endParaRPr dirty="0"/>
          </a:p>
          <a:p>
            <a:pPr marL="403225" lvl="0" indent="-346075" algn="l" rtl="0">
              <a:lnSpc>
                <a:spcPct val="80000"/>
              </a:lnSpc>
              <a:spcBef>
                <a:spcPts val="0"/>
              </a:spcBef>
              <a:spcAft>
                <a:spcPts val="600"/>
              </a:spcAft>
              <a:buClr>
                <a:srgbClr val="404040"/>
              </a:buClr>
              <a:buSzPts val="1900"/>
              <a:buFont typeface="Wingdings" panose="05000000000000000000" pitchFamily="2" charset="2"/>
              <a:buChar char="§"/>
            </a:pPr>
            <a:r>
              <a:rPr lang="en-US" dirty="0"/>
              <a:t>The future and </a:t>
            </a:r>
            <a:r>
              <a:rPr lang="en-US" b="1" dirty="0"/>
              <a:t>advocacy</a:t>
            </a:r>
            <a:r>
              <a:rPr lang="en-US" dirty="0"/>
              <a:t> </a:t>
            </a:r>
            <a:endParaRPr dirty="0"/>
          </a:p>
        </p:txBody>
      </p:sp>
      <p:sp>
        <p:nvSpPr>
          <p:cNvPr id="76" name="Google Shape;76;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cxnSp>
        <p:nvCxnSpPr>
          <p:cNvPr id="77" name="Google Shape;77;p11"/>
          <p:cNvCxnSpPr/>
          <p:nvPr/>
        </p:nvCxnSpPr>
        <p:spPr>
          <a:xfrm>
            <a:off x="1295389" y="867113"/>
            <a:ext cx="9820200"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dirty="0"/>
              <a:t>NONCREDIT BASICS</a:t>
            </a:r>
          </a:p>
        </p:txBody>
      </p:sp>
      <p:pic>
        <p:nvPicPr>
          <p:cNvPr id="86" name="Google Shape;86;p12" descr="5 cybersecurity basics every one of your employees should know"/>
          <p:cNvPicPr preferRelativeResize="0">
            <a:picLocks noGrp="1"/>
          </p:cNvPicPr>
          <p:nvPr>
            <p:ph idx="1"/>
          </p:nvPr>
        </p:nvPicPr>
        <p:blipFill rotWithShape="1">
          <a:blip r:embed="rId3"/>
          <a:stretch/>
        </p:blipFill>
        <p:spPr>
          <a:xfrm>
            <a:off x="1395293" y="2662568"/>
            <a:ext cx="9393207" cy="3569419"/>
          </a:xfrm>
          <a:prstGeom prst="rect">
            <a:avLst/>
          </a:prstGeom>
          <a:noFill/>
          <a:ln>
            <a:noFill/>
          </a:ln>
        </p:spPr>
      </p:pic>
      <p:sp>
        <p:nvSpPr>
          <p:cNvPr id="85" name="Google Shape;85;p12"/>
          <p:cNvSpPr txBox="1">
            <a:spLocks noGrp="1"/>
          </p:cNvSpPr>
          <p:nvPr>
            <p:ph type="sldNum" sz="quarter" idx="10"/>
          </p:nvPr>
        </p:nvSpPr>
        <p:spPr>
          <a:xfrm>
            <a:off x="10437813" y="6356350"/>
            <a:ext cx="915987" cy="365125"/>
          </a:xfrm>
        </p:spPr>
        <p:txBody>
          <a:bodyPr spcFirstLastPara="1" wrap="square" lIns="91425" tIns="45700" rIns="91425" bIns="45700" anchor="ctr" anchorCtr="0">
            <a:normAutofit/>
          </a:bodyPr>
          <a:lstStyle/>
          <a:p>
            <a:pPr marL="0" marR="0" lvl="0" indent="0" rtl="0">
              <a:spcBef>
                <a:spcPts val="0"/>
              </a:spcBef>
              <a:spcAft>
                <a:spcPts val="600"/>
              </a:spcAft>
              <a:buNone/>
            </a:pPr>
            <a:fld id="{00000000-1234-1234-1234-123412341234}" type="slidenum">
              <a:rPr lang="en-US" b="0" i="0" u="none" strike="noStrike" cap="none"/>
              <a:pPr marL="0" marR="0" lvl="0" indent="0" rtl="0">
                <a:spcBef>
                  <a:spcPts val="0"/>
                </a:spcBef>
                <a:spcAft>
                  <a:spcPts val="600"/>
                </a:spcAft>
                <a:buNone/>
              </a:pPr>
              <a:t>5</a:t>
            </a:fld>
            <a:endParaRPr lang="en-US" b="0" i="0" u="none" strike="noStrike" cap="non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1277650" y="365126"/>
            <a:ext cx="10046043" cy="6770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a:t>Eligible Noncredit Categories</a:t>
            </a:r>
            <a:endParaRPr/>
          </a:p>
        </p:txBody>
      </p:sp>
      <p:sp>
        <p:nvSpPr>
          <p:cNvPr id="94" name="Google Shape;94;p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grpSp>
        <p:nvGrpSpPr>
          <p:cNvPr id="95" name="Google Shape;95;p13"/>
          <p:cNvGrpSpPr/>
          <p:nvPr/>
        </p:nvGrpSpPr>
        <p:grpSpPr>
          <a:xfrm>
            <a:off x="6657050" y="1238364"/>
            <a:ext cx="5144746" cy="4862209"/>
            <a:chOff x="811491" y="205976"/>
            <a:chExt cx="5144746" cy="4862209"/>
          </a:xfrm>
        </p:grpSpPr>
        <p:sp>
          <p:nvSpPr>
            <p:cNvPr id="96" name="Google Shape;96;p13"/>
            <p:cNvSpPr/>
            <p:nvPr/>
          </p:nvSpPr>
          <p:spPr>
            <a:xfrm>
              <a:off x="1976549" y="1286233"/>
              <a:ext cx="2856951" cy="2751495"/>
            </a:xfrm>
            <a:prstGeom prst="ellipse">
              <a:avLst/>
            </a:prstGeom>
            <a:solidFill>
              <a:srgbClr val="FFFF0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txBox="1"/>
            <p:nvPr/>
          </p:nvSpPr>
          <p:spPr>
            <a:xfrm>
              <a:off x="2394940" y="1689180"/>
              <a:ext cx="2020169" cy="1945601"/>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1C1712"/>
                </a:buClr>
                <a:buSzPts val="2400"/>
                <a:buFont typeface="Arial"/>
                <a:buNone/>
              </a:pPr>
              <a:r>
                <a:rPr lang="en-US" sz="2400" b="1" i="0" u="none" strike="noStrike" cap="none">
                  <a:solidFill>
                    <a:srgbClr val="1C1712"/>
                  </a:solidFill>
                  <a:latin typeface="Arial"/>
                  <a:ea typeface="Arial"/>
                  <a:cs typeface="Arial"/>
                  <a:sym typeface="Arial"/>
                </a:rPr>
                <a:t>Noncredit Course Categories </a:t>
              </a:r>
              <a:endParaRPr sz="2400" b="0" i="0" u="none" strike="noStrike" cap="none">
                <a:solidFill>
                  <a:srgbClr val="1C1712"/>
                </a:solidFill>
                <a:latin typeface="Arial"/>
                <a:ea typeface="Arial"/>
                <a:cs typeface="Arial"/>
                <a:sym typeface="Arial"/>
              </a:endParaRPr>
            </a:p>
          </p:txBody>
        </p:sp>
        <p:sp>
          <p:nvSpPr>
            <p:cNvPr id="98" name="Google Shape;98;p13"/>
            <p:cNvSpPr/>
            <p:nvPr/>
          </p:nvSpPr>
          <p:spPr>
            <a:xfrm>
              <a:off x="2668187" y="205976"/>
              <a:ext cx="1274174" cy="1274174"/>
            </a:xfrm>
            <a:prstGeom prst="ellipse">
              <a:avLst/>
            </a:prstGeom>
            <a:solidFill>
              <a:srgbClr val="7030A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2854785" y="392574"/>
              <a:ext cx="900978" cy="90097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C1712"/>
                </a:buClr>
                <a:buSzPts val="1800"/>
                <a:buFont typeface="Arial"/>
                <a:buNone/>
              </a:pPr>
              <a:r>
                <a:rPr lang="en-US" sz="1800" b="0" i="0" u="sng" strike="noStrike" cap="none">
                  <a:solidFill>
                    <a:srgbClr val="1C1712"/>
                  </a:solidFill>
                  <a:latin typeface="Arial"/>
                  <a:ea typeface="Arial"/>
                  <a:cs typeface="Arial"/>
                  <a:sym typeface="Arial"/>
                </a:rPr>
                <a:t>ESL</a:t>
              </a:r>
              <a:endParaRPr/>
            </a:p>
          </p:txBody>
        </p:sp>
        <p:sp>
          <p:nvSpPr>
            <p:cNvPr id="100" name="Google Shape;100;p13"/>
            <p:cNvSpPr/>
            <p:nvPr/>
          </p:nvSpPr>
          <p:spPr>
            <a:xfrm>
              <a:off x="3813412" y="469016"/>
              <a:ext cx="1359121" cy="1274174"/>
            </a:xfrm>
            <a:prstGeom prst="ellipse">
              <a:avLst/>
            </a:prstGeom>
            <a:solidFill>
              <a:srgbClr val="FFC00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txBox="1"/>
            <p:nvPr/>
          </p:nvSpPr>
          <p:spPr>
            <a:xfrm>
              <a:off x="4012451" y="655614"/>
              <a:ext cx="961043" cy="9009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1C1712"/>
                </a:buClr>
                <a:buSzPts val="1400"/>
                <a:buFont typeface="Arial"/>
                <a:buNone/>
              </a:pPr>
              <a:r>
                <a:rPr lang="en-US" sz="1400" b="0" i="0" u="none" strike="noStrike" cap="none">
                  <a:solidFill>
                    <a:srgbClr val="1C1712"/>
                  </a:solidFill>
                  <a:latin typeface="Arial"/>
                  <a:ea typeface="Arial"/>
                  <a:cs typeface="Arial"/>
                  <a:sym typeface="Arial"/>
                </a:rPr>
                <a:t>Immigrant Education</a:t>
              </a:r>
              <a:endParaRPr/>
            </a:p>
          </p:txBody>
        </p:sp>
        <p:sp>
          <p:nvSpPr>
            <p:cNvPr id="102" name="Google Shape;102;p13"/>
            <p:cNvSpPr/>
            <p:nvPr/>
          </p:nvSpPr>
          <p:spPr>
            <a:xfrm>
              <a:off x="4511903" y="1388146"/>
              <a:ext cx="1444334" cy="1359121"/>
            </a:xfrm>
            <a:prstGeom prst="ellipse">
              <a:avLst/>
            </a:prstGeom>
            <a:solidFill>
              <a:srgbClr val="25A9FF">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txBox="1"/>
            <p:nvPr/>
          </p:nvSpPr>
          <p:spPr>
            <a:xfrm>
              <a:off x="4723421" y="1587185"/>
              <a:ext cx="1021298" cy="96104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1C1712"/>
                </a:buClr>
                <a:buSzPts val="1400"/>
                <a:buFont typeface="Arial"/>
                <a:buNone/>
              </a:pPr>
              <a:r>
                <a:rPr lang="en-US" sz="1400" b="0" i="0" u="sng" strike="noStrike" cap="none" dirty="0">
                  <a:solidFill>
                    <a:srgbClr val="1C1712"/>
                  </a:solidFill>
                  <a:latin typeface="Arial"/>
                  <a:ea typeface="Arial"/>
                  <a:cs typeface="Arial"/>
                  <a:sym typeface="Arial"/>
                </a:rPr>
                <a:t>Elementary and Secondary Basic Skills</a:t>
              </a:r>
              <a:endParaRPr dirty="0"/>
            </a:p>
          </p:txBody>
        </p:sp>
        <p:sp>
          <p:nvSpPr>
            <p:cNvPr id="104" name="Google Shape;104;p13"/>
            <p:cNvSpPr/>
            <p:nvPr/>
          </p:nvSpPr>
          <p:spPr>
            <a:xfrm>
              <a:off x="4554518" y="2619186"/>
              <a:ext cx="1274174" cy="1274174"/>
            </a:xfrm>
            <a:prstGeom prst="ellipse">
              <a:avLst/>
            </a:prstGeom>
            <a:solidFill>
              <a:srgbClr val="FED0BE">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txBox="1"/>
            <p:nvPr/>
          </p:nvSpPr>
          <p:spPr>
            <a:xfrm>
              <a:off x="4741116" y="2805784"/>
              <a:ext cx="900978" cy="90097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C1712"/>
                </a:buClr>
                <a:buSzPts val="1800"/>
                <a:buFont typeface="Arial"/>
                <a:buNone/>
              </a:pPr>
              <a:r>
                <a:rPr lang="en-US" sz="1800" b="0" i="0" u="none" strike="noStrike" cap="none">
                  <a:solidFill>
                    <a:srgbClr val="1C1712"/>
                  </a:solidFill>
                  <a:latin typeface="Arial"/>
                  <a:ea typeface="Arial"/>
                  <a:cs typeface="Arial"/>
                  <a:sym typeface="Arial"/>
                </a:rPr>
                <a:t>Health and Safety</a:t>
              </a:r>
              <a:endParaRPr/>
            </a:p>
          </p:txBody>
        </p:sp>
        <p:sp>
          <p:nvSpPr>
            <p:cNvPr id="106" name="Google Shape;106;p13"/>
            <p:cNvSpPr/>
            <p:nvPr/>
          </p:nvSpPr>
          <p:spPr>
            <a:xfrm>
              <a:off x="3918303" y="3452758"/>
              <a:ext cx="1359121" cy="1359121"/>
            </a:xfrm>
            <a:prstGeom prst="ellipse">
              <a:avLst/>
            </a:prstGeom>
            <a:solidFill>
              <a:srgbClr val="00B05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txBox="1"/>
            <p:nvPr/>
          </p:nvSpPr>
          <p:spPr>
            <a:xfrm>
              <a:off x="4117342" y="3651797"/>
              <a:ext cx="961043" cy="96104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1C1712"/>
                </a:buClr>
                <a:buSzPts val="1400"/>
                <a:buFont typeface="Arial"/>
                <a:buNone/>
              </a:pPr>
              <a:r>
                <a:rPr lang="en-US" sz="1400" b="0" i="0" u="none" strike="noStrike" cap="none">
                  <a:solidFill>
                    <a:srgbClr val="1C1712"/>
                  </a:solidFill>
                  <a:latin typeface="Arial"/>
                  <a:ea typeface="Arial"/>
                  <a:cs typeface="Arial"/>
                  <a:sym typeface="Arial"/>
                </a:rPr>
                <a:t>Substantial Disabilities</a:t>
              </a:r>
              <a:endParaRPr/>
            </a:p>
          </p:txBody>
        </p:sp>
        <p:sp>
          <p:nvSpPr>
            <p:cNvPr id="108" name="Google Shape;108;p13"/>
            <p:cNvSpPr/>
            <p:nvPr/>
          </p:nvSpPr>
          <p:spPr>
            <a:xfrm>
              <a:off x="2753667" y="3794011"/>
              <a:ext cx="1359121" cy="1274174"/>
            </a:xfrm>
            <a:prstGeom prst="ellipse">
              <a:avLst/>
            </a:prstGeom>
            <a:solidFill>
              <a:srgbClr val="7030A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txBox="1"/>
            <p:nvPr/>
          </p:nvSpPr>
          <p:spPr>
            <a:xfrm>
              <a:off x="2952706" y="3980609"/>
              <a:ext cx="961043" cy="90097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C1712"/>
                </a:buClr>
                <a:buSzPts val="1600"/>
                <a:buFont typeface="Arial"/>
                <a:buNone/>
              </a:pPr>
              <a:r>
                <a:rPr lang="en-US" sz="1600" b="0" i="0" u="none" strike="noStrike" cap="none">
                  <a:solidFill>
                    <a:srgbClr val="1C1712"/>
                  </a:solidFill>
                  <a:latin typeface="Arial"/>
                  <a:ea typeface="Arial"/>
                  <a:cs typeface="Arial"/>
                  <a:sym typeface="Arial"/>
                </a:rPr>
                <a:t>Parenting</a:t>
              </a:r>
              <a:endParaRPr/>
            </a:p>
          </p:txBody>
        </p:sp>
        <p:sp>
          <p:nvSpPr>
            <p:cNvPr id="110" name="Google Shape;110;p13"/>
            <p:cNvSpPr/>
            <p:nvPr/>
          </p:nvSpPr>
          <p:spPr>
            <a:xfrm>
              <a:off x="1524283" y="3509977"/>
              <a:ext cx="1359121" cy="1359121"/>
            </a:xfrm>
            <a:prstGeom prst="ellipse">
              <a:avLst/>
            </a:prstGeom>
            <a:solidFill>
              <a:srgbClr val="FFC00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1723322" y="3709016"/>
              <a:ext cx="961043" cy="96104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C1712"/>
                </a:buClr>
                <a:buSzPts val="1600"/>
                <a:buFont typeface="Arial"/>
                <a:buNone/>
              </a:pPr>
              <a:r>
                <a:rPr lang="en-US" sz="1600" b="0" i="0" u="none" strike="noStrike" cap="none">
                  <a:solidFill>
                    <a:srgbClr val="1C1712"/>
                  </a:solidFill>
                  <a:latin typeface="Arial"/>
                  <a:ea typeface="Arial"/>
                  <a:cs typeface="Arial"/>
                  <a:sym typeface="Arial"/>
                </a:rPr>
                <a:t>Home </a:t>
              </a:r>
              <a:r>
                <a:rPr lang="en-US" sz="1400" b="0" i="0" u="none" strike="noStrike" cap="none">
                  <a:solidFill>
                    <a:srgbClr val="1C1712"/>
                  </a:solidFill>
                  <a:latin typeface="Arial"/>
                  <a:ea typeface="Arial"/>
                  <a:cs typeface="Arial"/>
                  <a:sym typeface="Arial"/>
                </a:rPr>
                <a:t>Economics</a:t>
              </a:r>
              <a:endParaRPr/>
            </a:p>
          </p:txBody>
        </p:sp>
        <p:sp>
          <p:nvSpPr>
            <p:cNvPr id="112" name="Google Shape;112;p13"/>
            <p:cNvSpPr/>
            <p:nvPr/>
          </p:nvSpPr>
          <p:spPr>
            <a:xfrm>
              <a:off x="896432" y="2619192"/>
              <a:ext cx="1359121" cy="1274174"/>
            </a:xfrm>
            <a:prstGeom prst="ellipse">
              <a:avLst/>
            </a:prstGeom>
            <a:solidFill>
              <a:srgbClr val="25A9FF">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txBox="1"/>
            <p:nvPr/>
          </p:nvSpPr>
          <p:spPr>
            <a:xfrm>
              <a:off x="1095471" y="2805790"/>
              <a:ext cx="961043" cy="90097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1C1712"/>
                </a:buClr>
                <a:buSzPts val="1800"/>
                <a:buFont typeface="Arial"/>
                <a:buNone/>
              </a:pPr>
              <a:r>
                <a:rPr lang="en-US" sz="1800" b="0" i="0" u="none" strike="noStrike" cap="none">
                  <a:solidFill>
                    <a:srgbClr val="1C1712"/>
                  </a:solidFill>
                  <a:latin typeface="Arial"/>
                  <a:ea typeface="Arial"/>
                  <a:cs typeface="Arial"/>
                  <a:sym typeface="Arial"/>
                </a:rPr>
                <a:t>Older Adults</a:t>
              </a:r>
              <a:endParaRPr/>
            </a:p>
          </p:txBody>
        </p:sp>
        <p:sp>
          <p:nvSpPr>
            <p:cNvPr id="114" name="Google Shape;114;p13"/>
            <p:cNvSpPr/>
            <p:nvPr/>
          </p:nvSpPr>
          <p:spPr>
            <a:xfrm>
              <a:off x="811491" y="1388128"/>
              <a:ext cx="1444053" cy="1359121"/>
            </a:xfrm>
            <a:prstGeom prst="ellipse">
              <a:avLst/>
            </a:prstGeom>
            <a:solidFill>
              <a:srgbClr val="FED0BE">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txBox="1"/>
            <p:nvPr/>
          </p:nvSpPr>
          <p:spPr>
            <a:xfrm>
              <a:off x="1022968" y="1587167"/>
              <a:ext cx="1021099" cy="96104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1C1712"/>
                </a:buClr>
                <a:buSzPts val="1600"/>
                <a:buFont typeface="Arial"/>
                <a:buNone/>
              </a:pPr>
              <a:r>
                <a:rPr lang="en-US" sz="1600" b="0" i="0" u="sng" strike="noStrike" cap="none" dirty="0">
                  <a:solidFill>
                    <a:srgbClr val="1C1712"/>
                  </a:solidFill>
                  <a:latin typeface="Arial"/>
                  <a:ea typeface="Arial"/>
                  <a:cs typeface="Arial"/>
                  <a:sym typeface="Arial"/>
                </a:rPr>
                <a:t>Short-term Vocational</a:t>
              </a:r>
              <a:endParaRPr dirty="0"/>
            </a:p>
          </p:txBody>
        </p:sp>
        <p:sp>
          <p:nvSpPr>
            <p:cNvPr id="116" name="Google Shape;116;p13"/>
            <p:cNvSpPr/>
            <p:nvPr/>
          </p:nvSpPr>
          <p:spPr>
            <a:xfrm>
              <a:off x="1566749" y="497343"/>
              <a:ext cx="1359121" cy="1274174"/>
            </a:xfrm>
            <a:prstGeom prst="ellipse">
              <a:avLst/>
            </a:prstGeom>
            <a:solidFill>
              <a:srgbClr val="00B05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txBox="1"/>
            <p:nvPr/>
          </p:nvSpPr>
          <p:spPr>
            <a:xfrm>
              <a:off x="1765788" y="683941"/>
              <a:ext cx="961043" cy="9009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1C1712"/>
                </a:buClr>
                <a:buSzPts val="1400"/>
                <a:buFont typeface="Arial"/>
                <a:buNone/>
              </a:pPr>
              <a:r>
                <a:rPr lang="en-US" sz="1400" b="0" i="0" u="sng" strike="noStrike" cap="none">
                  <a:solidFill>
                    <a:srgbClr val="1C1712"/>
                  </a:solidFill>
                  <a:latin typeface="Arial"/>
                  <a:ea typeface="Arial"/>
                  <a:cs typeface="Arial"/>
                  <a:sym typeface="Arial"/>
                </a:rPr>
                <a:t>Workforce</a:t>
              </a:r>
              <a:r>
                <a:rPr lang="en-US" sz="1400" b="0" i="0" u="none" strike="noStrike" cap="none">
                  <a:solidFill>
                    <a:srgbClr val="1C1712"/>
                  </a:solidFill>
                  <a:latin typeface="Arial"/>
                  <a:ea typeface="Arial"/>
                  <a:cs typeface="Arial"/>
                  <a:sym typeface="Arial"/>
                </a:rPr>
                <a:t> </a:t>
              </a:r>
              <a:r>
                <a:rPr lang="en-US" sz="1400" b="0" i="0" u="sng" strike="noStrike" cap="none">
                  <a:solidFill>
                    <a:srgbClr val="1C1712"/>
                  </a:solidFill>
                  <a:latin typeface="Arial"/>
                  <a:ea typeface="Arial"/>
                  <a:cs typeface="Arial"/>
                  <a:sym typeface="Arial"/>
                </a:rPr>
                <a:t>Preparation</a:t>
              </a:r>
              <a:endParaRPr/>
            </a:p>
          </p:txBody>
        </p:sp>
      </p:grpSp>
      <p:sp>
        <p:nvSpPr>
          <p:cNvPr id="118" name="Google Shape;118;p13"/>
          <p:cNvSpPr txBox="1"/>
          <p:nvPr/>
        </p:nvSpPr>
        <p:spPr>
          <a:xfrm>
            <a:off x="1159663" y="1137169"/>
            <a:ext cx="5555769" cy="501767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404040"/>
              </a:buClr>
              <a:buSzPts val="2400"/>
              <a:buFont typeface="Arial"/>
              <a:buChar char="•"/>
            </a:pPr>
            <a:r>
              <a:rPr lang="en-US" sz="2400" b="0" i="0" u="none" strike="noStrike" cap="none" dirty="0">
                <a:solidFill>
                  <a:srgbClr val="404040"/>
                </a:solidFill>
                <a:latin typeface="Arial"/>
                <a:ea typeface="Arial"/>
                <a:cs typeface="Arial"/>
                <a:sym typeface="Arial"/>
              </a:rPr>
              <a:t>EC § 84757</a:t>
            </a:r>
            <a:endParaRPr dirty="0"/>
          </a:p>
          <a:p>
            <a:pPr marL="228600" marR="0" lvl="0" indent="-228600" algn="l" rtl="0">
              <a:lnSpc>
                <a:spcPct val="90000"/>
              </a:lnSpc>
              <a:spcBef>
                <a:spcPts val="1000"/>
              </a:spcBef>
              <a:spcAft>
                <a:spcPts val="0"/>
              </a:spcAft>
              <a:buClr>
                <a:srgbClr val="404040"/>
              </a:buClr>
              <a:buSzPts val="2400"/>
              <a:buFont typeface="Arial"/>
              <a:buChar char="•"/>
            </a:pPr>
            <a:r>
              <a:rPr lang="en-US" sz="2400" b="0" i="0" u="none" strike="noStrike" cap="none" dirty="0">
                <a:solidFill>
                  <a:srgbClr val="404040"/>
                </a:solidFill>
                <a:latin typeface="Arial"/>
                <a:ea typeface="Arial"/>
                <a:cs typeface="Arial"/>
                <a:sym typeface="Arial"/>
              </a:rPr>
              <a:t>CCR title 5 § 58160</a:t>
            </a:r>
            <a:endParaRPr dirty="0"/>
          </a:p>
          <a:p>
            <a:pPr marL="228600" marR="0" lvl="0" indent="-228600" algn="l" rtl="0">
              <a:lnSpc>
                <a:spcPct val="90000"/>
              </a:lnSpc>
              <a:spcBef>
                <a:spcPts val="1000"/>
              </a:spcBef>
              <a:spcAft>
                <a:spcPts val="0"/>
              </a:spcAft>
              <a:buClr>
                <a:srgbClr val="404040"/>
              </a:buClr>
              <a:buSzPts val="2400"/>
              <a:buFont typeface="Arial"/>
              <a:buChar char="•"/>
            </a:pPr>
            <a:r>
              <a:rPr lang="en-US" sz="2400" b="0" i="0" u="none" strike="noStrike" cap="none" dirty="0">
                <a:solidFill>
                  <a:srgbClr val="404040"/>
                </a:solidFill>
                <a:latin typeface="Arial"/>
                <a:ea typeface="Arial"/>
                <a:cs typeface="Arial"/>
                <a:sym typeface="Arial"/>
              </a:rPr>
              <a:t>The </a:t>
            </a:r>
            <a:r>
              <a:rPr lang="en-US" sz="2400" b="0" i="0" u="sng" strike="noStrike" cap="none" dirty="0">
                <a:solidFill>
                  <a:srgbClr val="404040"/>
                </a:solidFill>
                <a:latin typeface="Arial"/>
                <a:ea typeface="Arial"/>
                <a:cs typeface="Arial"/>
                <a:sym typeface="Arial"/>
              </a:rPr>
              <a:t>underlined</a:t>
            </a:r>
            <a:r>
              <a:rPr lang="en-US" sz="2400" b="0" i="0" u="none" strike="noStrike" cap="none" dirty="0">
                <a:solidFill>
                  <a:srgbClr val="404040"/>
                </a:solidFill>
                <a:latin typeface="Arial"/>
                <a:ea typeface="Arial"/>
                <a:cs typeface="Arial"/>
                <a:sym typeface="Arial"/>
              </a:rPr>
              <a:t> instructional categories are eligible for equalized funding (CDCP*) in accordance with Education Code 84760.5 and CCR title 5 section 55151</a:t>
            </a:r>
            <a:endParaRPr dirty="0"/>
          </a:p>
          <a:p>
            <a:pPr marL="228600" marR="0" lvl="0" indent="-76200" algn="l" rtl="0">
              <a:lnSpc>
                <a:spcPct val="90000"/>
              </a:lnSpc>
              <a:spcBef>
                <a:spcPts val="1000"/>
              </a:spcBef>
              <a:spcAft>
                <a:spcPts val="0"/>
              </a:spcAft>
              <a:buClr>
                <a:srgbClr val="404040"/>
              </a:buClr>
              <a:buSzPts val="2400"/>
              <a:buFont typeface="Arial"/>
              <a:buNone/>
            </a:pPr>
            <a:endParaRPr sz="2400" b="0" i="0" u="none" strike="noStrike" cap="none" dirty="0">
              <a:solidFill>
                <a:srgbClr val="404040"/>
              </a:solidFill>
              <a:latin typeface="Arial"/>
              <a:ea typeface="Arial"/>
              <a:cs typeface="Arial"/>
              <a:sym typeface="Arial"/>
            </a:endParaRPr>
          </a:p>
          <a:p>
            <a:pPr marL="228600" marR="0" lvl="0" indent="-228600" algn="l" rtl="0">
              <a:lnSpc>
                <a:spcPct val="90000"/>
              </a:lnSpc>
              <a:spcBef>
                <a:spcPts val="1000"/>
              </a:spcBef>
              <a:spcAft>
                <a:spcPts val="0"/>
              </a:spcAft>
              <a:buClr>
                <a:srgbClr val="404040"/>
              </a:buClr>
              <a:buSzPts val="2400"/>
              <a:buFont typeface="Arial"/>
              <a:buChar char="•"/>
            </a:pPr>
            <a:r>
              <a:rPr lang="en-US" sz="2400" b="0" i="0" u="none" strike="noStrike" cap="none" dirty="0">
                <a:solidFill>
                  <a:srgbClr val="404040"/>
                </a:solidFill>
                <a:latin typeface="Arial"/>
                <a:ea typeface="Arial"/>
                <a:cs typeface="Arial"/>
                <a:sym typeface="Arial"/>
              </a:rPr>
              <a:t>CDCP* – Career Development and College Preparation</a:t>
            </a:r>
            <a:endParaRPr dirty="0"/>
          </a:p>
          <a:p>
            <a:pPr marL="228600" marR="0" lvl="0" indent="-76200" algn="l" rtl="0">
              <a:lnSpc>
                <a:spcPct val="90000"/>
              </a:lnSpc>
              <a:spcBef>
                <a:spcPts val="1000"/>
              </a:spcBef>
              <a:spcAft>
                <a:spcPts val="0"/>
              </a:spcAft>
              <a:buClr>
                <a:srgbClr val="404040"/>
              </a:buClr>
              <a:buSzPts val="2400"/>
              <a:buFont typeface="Arial"/>
              <a:buNone/>
            </a:pPr>
            <a:endParaRPr sz="2400" b="0" i="0" u="none" strike="noStrike" cap="none" dirty="0">
              <a:solidFill>
                <a:srgbClr val="404040"/>
              </a:solidFill>
              <a:latin typeface="Arial"/>
              <a:ea typeface="Arial"/>
              <a:cs typeface="Arial"/>
              <a:sym typeface="Arial"/>
            </a:endParaRPr>
          </a:p>
        </p:txBody>
      </p:sp>
      <p:cxnSp>
        <p:nvCxnSpPr>
          <p:cNvPr id="119" name="Google Shape;119;p13"/>
          <p:cNvCxnSpPr/>
          <p:nvPr/>
        </p:nvCxnSpPr>
        <p:spPr>
          <a:xfrm>
            <a:off x="1398389" y="1012724"/>
            <a:ext cx="9820217"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1277650" y="306133"/>
            <a:ext cx="10046043" cy="7065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000" b="1" dirty="0"/>
              <a:t>Noncredit Advantages for Students</a:t>
            </a:r>
            <a:endParaRPr dirty="0"/>
          </a:p>
        </p:txBody>
      </p:sp>
      <p:sp>
        <p:nvSpPr>
          <p:cNvPr id="128" name="Google Shape;128;p1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cxnSp>
        <p:nvCxnSpPr>
          <p:cNvPr id="129" name="Google Shape;129;p14"/>
          <p:cNvCxnSpPr/>
          <p:nvPr/>
        </p:nvCxnSpPr>
        <p:spPr>
          <a:xfrm>
            <a:off x="1398389" y="1012724"/>
            <a:ext cx="9820217" cy="0"/>
          </a:xfrm>
          <a:prstGeom prst="straightConnector1">
            <a:avLst/>
          </a:prstGeom>
          <a:noFill/>
          <a:ln w="28575" cap="flat" cmpd="sng">
            <a:solidFill>
              <a:srgbClr val="3C78D8"/>
            </a:solidFill>
            <a:prstDash val="solid"/>
            <a:round/>
            <a:headEnd type="none" w="sm" len="sm"/>
            <a:tailEnd type="none" w="sm" len="sm"/>
          </a:ln>
        </p:spPr>
      </p:cxnSp>
      <p:graphicFrame>
        <p:nvGraphicFramePr>
          <p:cNvPr id="131" name="Google Shape;127;p14">
            <a:extLst>
              <a:ext uri="{FF2B5EF4-FFF2-40B4-BE49-F238E27FC236}">
                <a16:creationId xmlns:a16="http://schemas.microsoft.com/office/drawing/2014/main" id="{5CCD79B8-D3C2-914F-8CBB-944E07A14271}"/>
              </a:ext>
            </a:extLst>
          </p:cNvPr>
          <p:cNvGraphicFramePr/>
          <p:nvPr>
            <p:extLst>
              <p:ext uri="{D42A27DB-BD31-4B8C-83A1-F6EECF244321}">
                <p14:modId xmlns:p14="http://schemas.microsoft.com/office/powerpoint/2010/main" val="2484813619"/>
              </p:ext>
            </p:extLst>
          </p:nvPr>
        </p:nvGraphicFramePr>
        <p:xfrm>
          <a:off x="1277650" y="1160206"/>
          <a:ext cx="10058400" cy="505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2682910" y="403412"/>
            <a:ext cx="8670888"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b="1" dirty="0"/>
              <a:t>STANDARDS AND CRITERIA FOR APPROVING A NONCREDIT COURSE</a:t>
            </a:r>
            <a:br>
              <a:rPr lang="en-US" dirty="0"/>
            </a:br>
            <a:endParaRPr lang="en-US" dirty="0"/>
          </a:p>
        </p:txBody>
      </p:sp>
      <p:pic>
        <p:nvPicPr>
          <p:cNvPr id="138" name="Google Shape;138;p15" descr="The 5 Standards Of Awesome Customer Service - Customer Service Life"/>
          <p:cNvPicPr preferRelativeResize="0">
            <a:picLocks noGrp="1"/>
          </p:cNvPicPr>
          <p:nvPr>
            <p:ph idx="1"/>
          </p:nvPr>
        </p:nvPicPr>
        <p:blipFill rotWithShape="1">
          <a:blip r:embed="rId3"/>
          <a:stretch/>
        </p:blipFill>
        <p:spPr>
          <a:xfrm>
            <a:off x="829994" y="2934480"/>
            <a:ext cx="10523806" cy="3025594"/>
          </a:xfrm>
          <a:prstGeom prst="rect">
            <a:avLst/>
          </a:prstGeom>
          <a:noFill/>
          <a:ln>
            <a:noFill/>
          </a:ln>
        </p:spPr>
      </p:pic>
      <p:sp>
        <p:nvSpPr>
          <p:cNvPr id="137" name="Google Shape;137;p15"/>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1277650" y="365126"/>
            <a:ext cx="10046043" cy="66726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None/>
            </a:pPr>
            <a:r>
              <a:rPr lang="en-US" sz="4000" b="1"/>
              <a:t>Noncredit Courses: Standards and Criteria</a:t>
            </a:r>
            <a:endParaRPr b="1"/>
          </a:p>
        </p:txBody>
      </p:sp>
      <p:sp>
        <p:nvSpPr>
          <p:cNvPr id="146" name="Google Shape;146;p16"/>
          <p:cNvSpPr txBox="1">
            <a:spLocks noGrp="1"/>
          </p:cNvSpPr>
          <p:nvPr>
            <p:ph type="body" idx="1"/>
          </p:nvPr>
        </p:nvSpPr>
        <p:spPr>
          <a:xfrm>
            <a:off x="1295400" y="1219200"/>
            <a:ext cx="10058400" cy="5226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000"/>
              <a:buFont typeface="Noto Sans Symbols"/>
              <a:buChar char="▪"/>
            </a:pPr>
            <a:r>
              <a:rPr lang="en-US" dirty="0"/>
              <a:t>A noncredit course is a course which, at a minimum is </a:t>
            </a:r>
            <a:endParaRPr dirty="0"/>
          </a:p>
          <a:p>
            <a:pPr marL="554579" lvl="1" indent="-342900" algn="l" rtl="0">
              <a:lnSpc>
                <a:spcPct val="90000"/>
              </a:lnSpc>
              <a:spcBef>
                <a:spcPts val="0"/>
              </a:spcBef>
              <a:spcAft>
                <a:spcPts val="0"/>
              </a:spcAft>
              <a:buClr>
                <a:srgbClr val="404040"/>
              </a:buClr>
              <a:buSzPts val="2000"/>
              <a:buChar char="•"/>
            </a:pPr>
            <a:r>
              <a:rPr lang="en-US" dirty="0"/>
              <a:t>recommended by the college and/or district curriculum committee</a:t>
            </a:r>
            <a:endParaRPr dirty="0"/>
          </a:p>
          <a:p>
            <a:pPr marL="554579" lvl="1" indent="-342900" algn="l" rtl="0">
              <a:lnSpc>
                <a:spcPct val="90000"/>
              </a:lnSpc>
              <a:spcBef>
                <a:spcPts val="0"/>
              </a:spcBef>
              <a:spcAft>
                <a:spcPts val="0"/>
              </a:spcAft>
              <a:buClr>
                <a:srgbClr val="404040"/>
              </a:buClr>
              <a:buSzPts val="2000"/>
              <a:buChar char="•"/>
            </a:pPr>
            <a:r>
              <a:rPr lang="en-US" dirty="0"/>
              <a:t>approved by the district governing board as a course meeting the needs of enrolled students</a:t>
            </a:r>
            <a:endParaRPr dirty="0"/>
          </a:p>
          <a:p>
            <a:pPr marL="228600" lvl="0" indent="-228600" algn="l" rtl="0">
              <a:lnSpc>
                <a:spcPct val="90000"/>
              </a:lnSpc>
              <a:spcBef>
                <a:spcPts val="1000"/>
              </a:spcBef>
              <a:spcAft>
                <a:spcPts val="0"/>
              </a:spcAft>
              <a:buClr>
                <a:srgbClr val="404040"/>
              </a:buClr>
              <a:buSzPts val="2000"/>
              <a:buFont typeface="Noto Sans Symbols"/>
              <a:buChar char="▪"/>
            </a:pPr>
            <a:r>
              <a:rPr lang="en-US" dirty="0"/>
              <a:t>CORs for courses intended for special populations must clearly demonstrate that the course meets the needs of those populations (Immigrant Education, Parenting, Persons with Substantial Disabilities, Older Adults)</a:t>
            </a:r>
            <a:endParaRPr dirty="0"/>
          </a:p>
          <a:p>
            <a:pPr marL="228600" lvl="0" indent="-215900" algn="l" rtl="0">
              <a:lnSpc>
                <a:spcPct val="90000"/>
              </a:lnSpc>
              <a:spcBef>
                <a:spcPts val="1000"/>
              </a:spcBef>
              <a:spcAft>
                <a:spcPts val="0"/>
              </a:spcAft>
              <a:buSzPts val="1800"/>
              <a:buChar char="▪"/>
            </a:pPr>
            <a:r>
              <a:rPr lang="en-US" dirty="0"/>
              <a:t>TOP Codes and CB22: Categories and COCI</a:t>
            </a:r>
            <a:endParaRPr dirty="0"/>
          </a:p>
          <a:p>
            <a:pPr marL="685800" lvl="1" indent="-228600" algn="l" rtl="0">
              <a:lnSpc>
                <a:spcPct val="90000"/>
              </a:lnSpc>
              <a:spcBef>
                <a:spcPts val="1000"/>
              </a:spcBef>
              <a:spcAft>
                <a:spcPts val="0"/>
              </a:spcAft>
              <a:buSzPts val="1800"/>
              <a:buChar char="•"/>
            </a:pPr>
            <a:r>
              <a:rPr lang="en-US" dirty="0"/>
              <a:t>Useful </a:t>
            </a:r>
            <a:r>
              <a:rPr lang="en-US" u="sng" dirty="0">
                <a:solidFill>
                  <a:schemeClr val="hlink"/>
                </a:solidFill>
                <a:hlinkClick r:id="rId3"/>
              </a:rPr>
              <a:t>Tool</a:t>
            </a:r>
            <a:r>
              <a:rPr lang="en-US" dirty="0"/>
              <a:t>–MIS Data Element Dictionary</a:t>
            </a:r>
            <a:endParaRPr dirty="0"/>
          </a:p>
          <a:p>
            <a:pPr marL="228600" lvl="0" indent="-228600" algn="l" rtl="0">
              <a:lnSpc>
                <a:spcPct val="90000"/>
              </a:lnSpc>
              <a:spcBef>
                <a:spcPts val="1000"/>
              </a:spcBef>
              <a:spcAft>
                <a:spcPts val="0"/>
              </a:spcAft>
              <a:buClr>
                <a:srgbClr val="404040"/>
              </a:buClr>
              <a:buSzPts val="2000"/>
              <a:buFont typeface="Noto Sans Symbols"/>
              <a:buChar char="▪"/>
            </a:pPr>
            <a:r>
              <a:rPr lang="en-US" dirty="0">
                <a:latin typeface="Calibri"/>
                <a:ea typeface="Calibri"/>
                <a:cs typeface="Calibri"/>
                <a:sym typeface="Calibri"/>
              </a:rPr>
              <a:t>“No state aid or apportionment may be claimed on account of attendance of students in noncredit classes in dancing or recreational physical education”  -Title 5, section 58130</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147" name="Google Shape;147;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a:p>
        </p:txBody>
      </p:sp>
      <p:cxnSp>
        <p:nvCxnSpPr>
          <p:cNvPr id="148" name="Google Shape;148;p16"/>
          <p:cNvCxnSpPr/>
          <p:nvPr/>
        </p:nvCxnSpPr>
        <p:spPr>
          <a:xfrm>
            <a:off x="1398389" y="1012724"/>
            <a:ext cx="9820217" cy="0"/>
          </a:xfrm>
          <a:prstGeom prst="straightConnector1">
            <a:avLst/>
          </a:prstGeom>
          <a:noFill/>
          <a:ln w="28575" cap="flat" cmpd="sng">
            <a:solidFill>
              <a:srgbClr val="3C78D8"/>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1" id="{F9EBBF2E-854E-594E-ABFF-E35048AA25B8}" vid="{E1F37EC1-C978-2444-9233-3E083E74B5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5" ma:contentTypeDescription="Create a new document." ma:contentTypeScope="" ma:versionID="bfa1174e23f127b4f223b58902c57a93">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c909afb51e0fee06655accc0dc581e9a"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95442A-AED2-4745-9A80-56F8D7A5A63D}">
  <ds:schemaRefs>
    <ds:schemaRef ds:uri="http://schemas.microsoft.com/sharepoint/v3/contenttype/forms"/>
  </ds:schemaRefs>
</ds:datastoreItem>
</file>

<file path=customXml/itemProps2.xml><?xml version="1.0" encoding="utf-8"?>
<ds:datastoreItem xmlns:ds="http://schemas.openxmlformats.org/officeDocument/2006/customXml" ds:itemID="{2463FFA7-BAAB-477D-9EAC-0D8993A1DE23}">
  <ds:schemaRefs>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a979eeb2-ec59-4d60-a11f-bb0b64893b7f"/>
    <ds:schemaRef ds:uri="100c9456-5b40-459a-8823-0ee56e83d204"/>
  </ds:schemaRefs>
</ds:datastoreItem>
</file>

<file path=customXml/itemProps3.xml><?xml version="1.0" encoding="utf-8"?>
<ds:datastoreItem xmlns:ds="http://schemas.openxmlformats.org/officeDocument/2006/customXml" ds:itemID="{278B0570-CF6D-419C-90BD-7FD454167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ASCCC CI 2022 ppt template 1</Template>
  <TotalTime>208</TotalTime>
  <Words>2106</Words>
  <Application>Microsoft Office PowerPoint</Application>
  <PresentationFormat>Widescreen</PresentationFormat>
  <Paragraphs>339</Paragraphs>
  <Slides>29</Slides>
  <Notes>28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 Math</vt:lpstr>
      <vt:lpstr>Noto Sans Symbols</vt:lpstr>
      <vt:lpstr>Palatino</vt:lpstr>
      <vt:lpstr>Wingdings</vt:lpstr>
      <vt:lpstr>ASCCC Curriculum Inst. 2020 Theme</vt:lpstr>
      <vt:lpstr>Noncredit Curriculum Basics Thursday, July 7 at 10:30 a.m.--11:45 a.m. </vt:lpstr>
      <vt:lpstr>TODAY’S PRESENTERS </vt:lpstr>
      <vt:lpstr>Session Description</vt:lpstr>
      <vt:lpstr>Today, we will discuss</vt:lpstr>
      <vt:lpstr>NONCREDIT BASICS</vt:lpstr>
      <vt:lpstr>Eligible Noncredit Categories</vt:lpstr>
      <vt:lpstr>Noncredit Advantages for Students</vt:lpstr>
      <vt:lpstr>STANDARDS AND CRITERIA FOR APPROVING A NONCREDIT COURSE </vt:lpstr>
      <vt:lpstr>Noncredit Courses: Standards and Criteria</vt:lpstr>
      <vt:lpstr>Noncredit Course Approval</vt:lpstr>
      <vt:lpstr>DIFFERENCES AND CONNECTIONS BETWEEN CREDIT AND NONCREDIT COURSES</vt:lpstr>
      <vt:lpstr>           Credit           vs.    Noncredit</vt:lpstr>
      <vt:lpstr>Noncredit Enrollment Structures</vt:lpstr>
      <vt:lpstr>Noncredit Course Examples</vt:lpstr>
      <vt:lpstr>Types of Noncredit Attendance</vt:lpstr>
      <vt:lpstr>Noncredit Mirrored Courses</vt:lpstr>
      <vt:lpstr>FUNDING NONCREDIT COURSES</vt:lpstr>
      <vt:lpstr>Career Development &amp; College Preparation (CDCP)</vt:lpstr>
      <vt:lpstr>Noncredit CDCP Certificates</vt:lpstr>
      <vt:lpstr>Funding Sources</vt:lpstr>
      <vt:lpstr>PREPARATION FOR CREATING NONCREDIT COURSES</vt:lpstr>
      <vt:lpstr>Topics to Explore When Preparing for Noncredit</vt:lpstr>
      <vt:lpstr>What Do You Have in Place?</vt:lpstr>
      <vt:lpstr>WHAT TO CONSIDER WHEN CREATING NONCREDIT COURSES</vt:lpstr>
      <vt:lpstr>Who needs to buy-in?</vt:lpstr>
      <vt:lpstr>Representation Considerations</vt:lpstr>
      <vt:lpstr>PENDING LEGISLATION: On The Horizon for Noncredit Courses</vt:lpstr>
      <vt:lpstr>Resources</vt:lpstr>
      <vt:lpstr> 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Noncredit Curriculum Basics Thursday, July 7 at 10:30 a.m.--11:45 a.m.</dc:title>
  <dc:creator>Michelle Bean</dc:creator>
  <cp:lastModifiedBy>Michelle Bean</cp:lastModifiedBy>
  <cp:revision>15</cp:revision>
  <cp:lastPrinted>2020-11-24T19:39:26Z</cp:lastPrinted>
  <dcterms:created xsi:type="dcterms:W3CDTF">2022-06-26T23:57:16Z</dcterms:created>
  <dcterms:modified xsi:type="dcterms:W3CDTF">2022-06-29T17:31:18Z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