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 id="2147483959" r:id="rId2"/>
  </p:sldMasterIdLst>
  <p:notesMasterIdLst>
    <p:notesMasterId r:id="rId42"/>
  </p:notesMasterIdLst>
  <p:handoutMasterIdLst>
    <p:handoutMasterId r:id="rId43"/>
  </p:handoutMasterIdLst>
  <p:sldIdLst>
    <p:sldId id="603" r:id="rId3"/>
    <p:sldId id="535" r:id="rId4"/>
    <p:sldId id="590" r:id="rId5"/>
    <p:sldId id="625" r:id="rId6"/>
    <p:sldId id="591" r:id="rId7"/>
    <p:sldId id="592" r:id="rId8"/>
    <p:sldId id="593" r:id="rId9"/>
    <p:sldId id="608" r:id="rId10"/>
    <p:sldId id="579" r:id="rId11"/>
    <p:sldId id="599" r:id="rId12"/>
    <p:sldId id="594" r:id="rId13"/>
    <p:sldId id="595" r:id="rId14"/>
    <p:sldId id="618" r:id="rId15"/>
    <p:sldId id="607" r:id="rId16"/>
    <p:sldId id="609" r:id="rId17"/>
    <p:sldId id="621" r:id="rId18"/>
    <p:sldId id="623" r:id="rId19"/>
    <p:sldId id="580" r:id="rId20"/>
    <p:sldId id="619" r:id="rId21"/>
    <p:sldId id="581" r:id="rId22"/>
    <p:sldId id="610" r:id="rId23"/>
    <p:sldId id="597" r:id="rId24"/>
    <p:sldId id="617" r:id="rId25"/>
    <p:sldId id="616" r:id="rId26"/>
    <p:sldId id="589" r:id="rId27"/>
    <p:sldId id="620" r:id="rId28"/>
    <p:sldId id="585" r:id="rId29"/>
    <p:sldId id="624" r:id="rId30"/>
    <p:sldId id="584" r:id="rId31"/>
    <p:sldId id="615" r:id="rId32"/>
    <p:sldId id="596" r:id="rId33"/>
    <p:sldId id="588" r:id="rId34"/>
    <p:sldId id="611" r:id="rId35"/>
    <p:sldId id="586" r:id="rId36"/>
    <p:sldId id="601" r:id="rId37"/>
    <p:sldId id="602" r:id="rId38"/>
    <p:sldId id="605" r:id="rId39"/>
    <p:sldId id="577" r:id="rId40"/>
    <p:sldId id="587"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05" autoAdjust="0"/>
    <p:restoredTop sz="86867" autoAdjust="0"/>
  </p:normalViewPr>
  <p:slideViewPr>
    <p:cSldViewPr>
      <p:cViewPr varScale="1">
        <p:scale>
          <a:sx n="78" d="100"/>
          <a:sy n="78" d="100"/>
        </p:scale>
        <p:origin x="456" y="168"/>
      </p:cViewPr>
      <p:guideLst>
        <p:guide orient="horz" pos="2160"/>
        <p:guide pos="3840"/>
      </p:guideLst>
    </p:cSldViewPr>
  </p:slideViewPr>
  <p:outlineViewPr>
    <p:cViewPr>
      <p:scale>
        <a:sx n="33" d="100"/>
        <a:sy n="33" d="100"/>
      </p:scale>
      <p:origin x="0" y="-1620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commentAuthors" Target="commentAuthors.xml"/><Relationship Id="rId4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AEB658-3C1A-4D0D-9657-6273D256FAF1}" type="doc">
      <dgm:prSet loTypeId="urn:microsoft.com/office/officeart/2005/8/layout/radial3" loCatId="cycle" qsTypeId="urn:microsoft.com/office/officeart/2005/8/quickstyle/3d2" qsCatId="3D" csTypeId="urn:microsoft.com/office/officeart/2005/8/colors/colorful1" csCatId="colorful" phldr="1"/>
      <dgm:spPr/>
      <dgm:t>
        <a:bodyPr/>
        <a:lstStyle/>
        <a:p>
          <a:endParaRPr lang="en-US"/>
        </a:p>
      </dgm:t>
    </dgm:pt>
    <dgm:pt modelId="{3248528B-BA43-483C-9701-ED73C3B5AA17}">
      <dgm:prSet phldrT="[Text]" custT="1"/>
      <dgm:spPr/>
      <dgm:t>
        <a:bodyPr/>
        <a:lstStyle/>
        <a:p>
          <a:r>
            <a:rPr lang="en-US" sz="4000" b="1" dirty="0" smtClean="0"/>
            <a:t>Noncredit Course Categories </a:t>
          </a:r>
        </a:p>
      </dgm:t>
    </dgm:pt>
    <dgm:pt modelId="{EEBBCAE2-FB88-4828-B9BB-5311507737EB}" type="parTrans" cxnId="{0BA13947-E2BC-43CA-A6BB-00C40B3E5FA6}">
      <dgm:prSet/>
      <dgm:spPr/>
      <dgm:t>
        <a:bodyPr/>
        <a:lstStyle/>
        <a:p>
          <a:endParaRPr lang="en-US" sz="1800"/>
        </a:p>
      </dgm:t>
    </dgm:pt>
    <dgm:pt modelId="{D97F58EC-F679-4D4A-BE53-DDD592A886F9}" type="sibTrans" cxnId="{0BA13947-E2BC-43CA-A6BB-00C40B3E5FA6}">
      <dgm:prSet/>
      <dgm:spPr/>
      <dgm:t>
        <a:bodyPr/>
        <a:lstStyle/>
        <a:p>
          <a:endParaRPr lang="en-US" sz="1800"/>
        </a:p>
      </dgm:t>
    </dgm:pt>
    <dgm:pt modelId="{F161C202-786C-42AE-921F-3122F23DFBA2}">
      <dgm:prSet phldrT="[Text]" custT="1"/>
      <dgm:spPr/>
      <dgm:t>
        <a:bodyPr/>
        <a:lstStyle/>
        <a:p>
          <a:r>
            <a:rPr lang="en-US" sz="1600" b="1" u="sng" dirty="0" smtClean="0">
              <a:effectLst>
                <a:outerShdw blurRad="38100" dist="38100" dir="2700000" algn="tl">
                  <a:srgbClr val="000000">
                    <a:alpha val="43137"/>
                  </a:srgbClr>
                </a:outerShdw>
              </a:effectLst>
            </a:rPr>
            <a:t>ESL</a:t>
          </a:r>
          <a:endParaRPr lang="en-US" sz="1600" b="1" u="sng" dirty="0">
            <a:effectLst>
              <a:outerShdw blurRad="38100" dist="38100" dir="2700000" algn="tl">
                <a:srgbClr val="000000">
                  <a:alpha val="43137"/>
                </a:srgbClr>
              </a:outerShdw>
            </a:effectLst>
          </a:endParaRPr>
        </a:p>
      </dgm:t>
    </dgm:pt>
    <dgm:pt modelId="{EE943A5A-C5F1-4583-A293-E9037BA4B185}" type="parTrans" cxnId="{92E539C8-1B1D-463C-BA83-5792F1D47C36}">
      <dgm:prSet/>
      <dgm:spPr/>
      <dgm:t>
        <a:bodyPr/>
        <a:lstStyle/>
        <a:p>
          <a:endParaRPr lang="en-US" sz="1800"/>
        </a:p>
      </dgm:t>
    </dgm:pt>
    <dgm:pt modelId="{D3EC1B09-AB69-4A6D-A3CE-75627C3221C7}" type="sibTrans" cxnId="{92E539C8-1B1D-463C-BA83-5792F1D47C36}">
      <dgm:prSet/>
      <dgm:spPr/>
      <dgm:t>
        <a:bodyPr/>
        <a:lstStyle/>
        <a:p>
          <a:endParaRPr lang="en-US" sz="1800"/>
        </a:p>
      </dgm:t>
    </dgm:pt>
    <dgm:pt modelId="{F48478C7-97CB-4563-BD60-E2E3AA19281F}">
      <dgm:prSet phldrT="[Text]" custT="1"/>
      <dgm:spPr/>
      <dgm:t>
        <a:bodyPr/>
        <a:lstStyle/>
        <a:p>
          <a:r>
            <a:rPr lang="en-US" sz="1600" b="1" dirty="0" smtClean="0"/>
            <a:t>Immigrant Education</a:t>
          </a:r>
          <a:endParaRPr lang="en-US" sz="1600" b="1" dirty="0"/>
        </a:p>
      </dgm:t>
    </dgm:pt>
    <dgm:pt modelId="{2A7A0188-AE30-402E-B96A-AAD0E79B0C88}" type="parTrans" cxnId="{33CE69CB-887B-4CCC-AB1D-E67C78407806}">
      <dgm:prSet/>
      <dgm:spPr/>
      <dgm:t>
        <a:bodyPr/>
        <a:lstStyle/>
        <a:p>
          <a:endParaRPr lang="en-US" sz="1800"/>
        </a:p>
      </dgm:t>
    </dgm:pt>
    <dgm:pt modelId="{9D10BD6B-F5F0-4AC9-BB49-8252C878AC4A}" type="sibTrans" cxnId="{33CE69CB-887B-4CCC-AB1D-E67C78407806}">
      <dgm:prSet/>
      <dgm:spPr/>
      <dgm:t>
        <a:bodyPr/>
        <a:lstStyle/>
        <a:p>
          <a:endParaRPr lang="en-US" sz="1800"/>
        </a:p>
      </dgm:t>
    </dgm:pt>
    <dgm:pt modelId="{163B96E7-E2FB-4ECE-9435-68C535B6EADA}">
      <dgm:prSet phldrT="[Text]" custT="1"/>
      <dgm:spPr/>
      <dgm:t>
        <a:bodyPr/>
        <a:lstStyle/>
        <a:p>
          <a:r>
            <a:rPr lang="en-US" sz="1600" b="1" u="sng" dirty="0" smtClean="0">
              <a:effectLst>
                <a:outerShdw blurRad="38100" dist="38100" dir="2700000" algn="tl">
                  <a:srgbClr val="000000">
                    <a:alpha val="43137"/>
                  </a:srgbClr>
                </a:outerShdw>
              </a:effectLst>
            </a:rPr>
            <a:t>Elementary and Secondary Basic Skills</a:t>
          </a:r>
          <a:endParaRPr lang="en-US" sz="1600" b="1" u="sng" dirty="0">
            <a:effectLst>
              <a:outerShdw blurRad="38100" dist="38100" dir="2700000" algn="tl">
                <a:srgbClr val="000000">
                  <a:alpha val="43137"/>
                </a:srgbClr>
              </a:outerShdw>
            </a:effectLst>
          </a:endParaRPr>
        </a:p>
      </dgm:t>
    </dgm:pt>
    <dgm:pt modelId="{E5D98767-727C-4751-9724-A6F4885A083D}" type="parTrans" cxnId="{B3F2D9DE-85ED-4016-BE17-223A77B2CC4F}">
      <dgm:prSet/>
      <dgm:spPr/>
      <dgm:t>
        <a:bodyPr/>
        <a:lstStyle/>
        <a:p>
          <a:endParaRPr lang="en-US" sz="1800"/>
        </a:p>
      </dgm:t>
    </dgm:pt>
    <dgm:pt modelId="{B0AB9798-170C-47E2-B0D9-63FE0965156D}" type="sibTrans" cxnId="{B3F2D9DE-85ED-4016-BE17-223A77B2CC4F}">
      <dgm:prSet/>
      <dgm:spPr/>
      <dgm:t>
        <a:bodyPr/>
        <a:lstStyle/>
        <a:p>
          <a:endParaRPr lang="en-US" sz="1800"/>
        </a:p>
      </dgm:t>
    </dgm:pt>
    <dgm:pt modelId="{E16D87B5-86E0-4A6E-9912-22ED40F1C9CB}">
      <dgm:prSet phldrT="[Text]" custT="1"/>
      <dgm:spPr/>
      <dgm:t>
        <a:bodyPr/>
        <a:lstStyle/>
        <a:p>
          <a:r>
            <a:rPr lang="en-US" sz="1600" b="1" dirty="0" smtClean="0"/>
            <a:t>Health and Safety</a:t>
          </a:r>
          <a:endParaRPr lang="en-US" sz="1600" b="1" dirty="0"/>
        </a:p>
      </dgm:t>
    </dgm:pt>
    <dgm:pt modelId="{C58DE9DB-BDF6-44DA-B333-1C04CCEC4CB9}" type="parTrans" cxnId="{4E85DE35-18F0-4BDF-AD5B-3023B1B7DF01}">
      <dgm:prSet/>
      <dgm:spPr/>
      <dgm:t>
        <a:bodyPr/>
        <a:lstStyle/>
        <a:p>
          <a:endParaRPr lang="en-US" sz="1800"/>
        </a:p>
      </dgm:t>
    </dgm:pt>
    <dgm:pt modelId="{1DAE39D2-D786-497A-9DB5-928F005EC7E2}" type="sibTrans" cxnId="{4E85DE35-18F0-4BDF-AD5B-3023B1B7DF01}">
      <dgm:prSet/>
      <dgm:spPr/>
      <dgm:t>
        <a:bodyPr/>
        <a:lstStyle/>
        <a:p>
          <a:endParaRPr lang="en-US" sz="1800"/>
        </a:p>
      </dgm:t>
    </dgm:pt>
    <dgm:pt modelId="{BF68FDB7-381A-4AD3-BE14-6533688BBDFB}">
      <dgm:prSet phldrT="[Text]" custT="1"/>
      <dgm:spPr/>
      <dgm:t>
        <a:bodyPr/>
        <a:lstStyle/>
        <a:p>
          <a:r>
            <a:rPr lang="en-US" sz="1600" b="1" dirty="0" smtClean="0"/>
            <a:t>Substantial Disabilities</a:t>
          </a:r>
          <a:endParaRPr lang="en-US" sz="1600" b="1" dirty="0"/>
        </a:p>
      </dgm:t>
    </dgm:pt>
    <dgm:pt modelId="{7BC378CC-ED34-4E33-8764-D6005422039F}" type="parTrans" cxnId="{37609FB8-97D2-47E1-9349-96B8718ADF03}">
      <dgm:prSet/>
      <dgm:spPr/>
      <dgm:t>
        <a:bodyPr/>
        <a:lstStyle/>
        <a:p>
          <a:endParaRPr lang="en-US" sz="1800"/>
        </a:p>
      </dgm:t>
    </dgm:pt>
    <dgm:pt modelId="{D68943DC-4084-49DC-9533-940F280386CE}" type="sibTrans" cxnId="{37609FB8-97D2-47E1-9349-96B8718ADF03}">
      <dgm:prSet/>
      <dgm:spPr/>
      <dgm:t>
        <a:bodyPr/>
        <a:lstStyle/>
        <a:p>
          <a:endParaRPr lang="en-US" sz="1800"/>
        </a:p>
      </dgm:t>
    </dgm:pt>
    <dgm:pt modelId="{05CD8B73-654C-46D4-A5E5-3779D18EAECB}">
      <dgm:prSet phldrT="[Text]" custT="1"/>
      <dgm:spPr/>
      <dgm:t>
        <a:bodyPr/>
        <a:lstStyle/>
        <a:p>
          <a:r>
            <a:rPr lang="en-US" sz="1600" b="1" dirty="0" smtClean="0"/>
            <a:t>Parenting</a:t>
          </a:r>
          <a:endParaRPr lang="en-US" sz="1600" b="1" dirty="0"/>
        </a:p>
      </dgm:t>
    </dgm:pt>
    <dgm:pt modelId="{06F334AD-0BD9-4A78-8EF1-2450D9859654}" type="parTrans" cxnId="{6C7FCAFF-AC8F-4F45-AFBF-F464639B60E5}">
      <dgm:prSet/>
      <dgm:spPr/>
      <dgm:t>
        <a:bodyPr/>
        <a:lstStyle/>
        <a:p>
          <a:endParaRPr lang="en-US" sz="1800"/>
        </a:p>
      </dgm:t>
    </dgm:pt>
    <dgm:pt modelId="{B04874B5-3BD9-4087-BE70-28AAB01C3D7F}" type="sibTrans" cxnId="{6C7FCAFF-AC8F-4F45-AFBF-F464639B60E5}">
      <dgm:prSet/>
      <dgm:spPr/>
      <dgm:t>
        <a:bodyPr/>
        <a:lstStyle/>
        <a:p>
          <a:endParaRPr lang="en-US" sz="1800"/>
        </a:p>
      </dgm:t>
    </dgm:pt>
    <dgm:pt modelId="{74768B63-FA7B-449E-8D1C-68D16807C02D}">
      <dgm:prSet phldrT="[Text]" custT="1"/>
      <dgm:spPr/>
      <dgm:t>
        <a:bodyPr/>
        <a:lstStyle/>
        <a:p>
          <a:r>
            <a:rPr lang="en-US" sz="1600" b="1" dirty="0" smtClean="0"/>
            <a:t>Home Economics</a:t>
          </a:r>
          <a:endParaRPr lang="en-US" sz="1600" b="1" dirty="0"/>
        </a:p>
      </dgm:t>
    </dgm:pt>
    <dgm:pt modelId="{0FC3C350-5154-4C46-82DC-D6A53474B432}" type="parTrans" cxnId="{04ABD79E-9AD6-4008-96E8-4E691562A320}">
      <dgm:prSet/>
      <dgm:spPr/>
      <dgm:t>
        <a:bodyPr/>
        <a:lstStyle/>
        <a:p>
          <a:endParaRPr lang="en-US" sz="1800"/>
        </a:p>
      </dgm:t>
    </dgm:pt>
    <dgm:pt modelId="{16AAB18F-DF0E-41A6-BD0A-E5908FCF501B}" type="sibTrans" cxnId="{04ABD79E-9AD6-4008-96E8-4E691562A320}">
      <dgm:prSet/>
      <dgm:spPr/>
      <dgm:t>
        <a:bodyPr/>
        <a:lstStyle/>
        <a:p>
          <a:endParaRPr lang="en-US" sz="1800"/>
        </a:p>
      </dgm:t>
    </dgm:pt>
    <dgm:pt modelId="{CB0B67A4-CD13-4647-8D7C-49F9F1F1501A}">
      <dgm:prSet phldrT="[Text]" custT="1"/>
      <dgm:spPr/>
      <dgm:t>
        <a:bodyPr/>
        <a:lstStyle/>
        <a:p>
          <a:r>
            <a:rPr lang="en-US" sz="1600" b="1" dirty="0" smtClean="0"/>
            <a:t>Older Adults</a:t>
          </a:r>
          <a:endParaRPr lang="en-US" sz="1600" b="1" dirty="0"/>
        </a:p>
      </dgm:t>
    </dgm:pt>
    <dgm:pt modelId="{C8087F53-7595-4FA1-B149-5D264DD1FBF4}" type="parTrans" cxnId="{77F95F83-1C3C-4F4A-932A-CB81E61518FB}">
      <dgm:prSet/>
      <dgm:spPr/>
      <dgm:t>
        <a:bodyPr/>
        <a:lstStyle/>
        <a:p>
          <a:endParaRPr lang="en-US" sz="1800"/>
        </a:p>
      </dgm:t>
    </dgm:pt>
    <dgm:pt modelId="{186993CA-A645-4C6F-8C63-628C4063650D}" type="sibTrans" cxnId="{77F95F83-1C3C-4F4A-932A-CB81E61518FB}">
      <dgm:prSet/>
      <dgm:spPr/>
      <dgm:t>
        <a:bodyPr/>
        <a:lstStyle/>
        <a:p>
          <a:endParaRPr lang="en-US" sz="1800"/>
        </a:p>
      </dgm:t>
    </dgm:pt>
    <dgm:pt modelId="{F685C7F5-A295-415C-BD1D-BA60692B1B99}">
      <dgm:prSet phldrT="[Text]" custT="1"/>
      <dgm:spPr/>
      <dgm:t>
        <a:bodyPr/>
        <a:lstStyle/>
        <a:p>
          <a:r>
            <a:rPr lang="en-US" sz="1600" b="1" u="sng" dirty="0" smtClean="0">
              <a:effectLst>
                <a:outerShdw blurRad="38100" dist="38100" dir="2700000" algn="tl">
                  <a:srgbClr val="000000">
                    <a:alpha val="43137"/>
                  </a:srgbClr>
                </a:outerShdw>
              </a:effectLst>
            </a:rPr>
            <a:t>Short-term Vocational</a:t>
          </a:r>
          <a:endParaRPr lang="en-US" sz="1600" b="1" u="sng" dirty="0">
            <a:effectLst>
              <a:outerShdw blurRad="38100" dist="38100" dir="2700000" algn="tl">
                <a:srgbClr val="000000">
                  <a:alpha val="43137"/>
                </a:srgbClr>
              </a:outerShdw>
            </a:effectLst>
          </a:endParaRPr>
        </a:p>
      </dgm:t>
    </dgm:pt>
    <dgm:pt modelId="{4F310DFD-D7D3-4943-858E-BC3EC1117D5D}" type="parTrans" cxnId="{0D649560-F385-4299-994C-C6EBFA0378E7}">
      <dgm:prSet/>
      <dgm:spPr/>
      <dgm:t>
        <a:bodyPr/>
        <a:lstStyle/>
        <a:p>
          <a:endParaRPr lang="en-US" sz="1800"/>
        </a:p>
      </dgm:t>
    </dgm:pt>
    <dgm:pt modelId="{C78F3487-8C7B-41C3-A457-E3283715756A}" type="sibTrans" cxnId="{0D649560-F385-4299-994C-C6EBFA0378E7}">
      <dgm:prSet/>
      <dgm:spPr/>
      <dgm:t>
        <a:bodyPr/>
        <a:lstStyle/>
        <a:p>
          <a:endParaRPr lang="en-US" sz="1800"/>
        </a:p>
      </dgm:t>
    </dgm:pt>
    <dgm:pt modelId="{9C5D950D-A7BD-43DA-BEDA-5B8D4305E83D}">
      <dgm:prSet phldrT="[Text]" custT="1"/>
      <dgm:spPr/>
      <dgm:t>
        <a:bodyPr/>
        <a:lstStyle/>
        <a:p>
          <a:r>
            <a:rPr lang="en-US" sz="1600" b="1" u="sng" dirty="0" smtClean="0">
              <a:effectLst>
                <a:outerShdw blurRad="38100" dist="38100" dir="2700000" algn="tl">
                  <a:srgbClr val="000000">
                    <a:alpha val="43137"/>
                  </a:srgbClr>
                </a:outerShdw>
              </a:effectLst>
            </a:rPr>
            <a:t>Workforce</a:t>
          </a:r>
          <a:r>
            <a:rPr lang="en-US" sz="1600" b="1" dirty="0" smtClean="0">
              <a:effectLst>
                <a:outerShdw blurRad="38100" dist="38100" dir="2700000" algn="tl">
                  <a:srgbClr val="000000">
                    <a:alpha val="43137"/>
                  </a:srgbClr>
                </a:outerShdw>
              </a:effectLst>
            </a:rPr>
            <a:t> </a:t>
          </a:r>
          <a:r>
            <a:rPr lang="en-US" sz="1600" b="1" u="sng" dirty="0" smtClean="0">
              <a:effectLst>
                <a:outerShdw blurRad="38100" dist="38100" dir="2700000" algn="tl">
                  <a:srgbClr val="000000">
                    <a:alpha val="43137"/>
                  </a:srgbClr>
                </a:outerShdw>
              </a:effectLst>
            </a:rPr>
            <a:t>Preparation</a:t>
          </a:r>
          <a:endParaRPr lang="en-US" sz="1600" b="1" u="sng" dirty="0">
            <a:effectLst>
              <a:outerShdw blurRad="38100" dist="38100" dir="2700000" algn="tl">
                <a:srgbClr val="000000">
                  <a:alpha val="43137"/>
                </a:srgbClr>
              </a:outerShdw>
            </a:effectLst>
          </a:endParaRPr>
        </a:p>
      </dgm:t>
    </dgm:pt>
    <dgm:pt modelId="{EDE3493C-399F-4172-BDD3-111B913678CA}" type="parTrans" cxnId="{E96FBDCA-2BF4-43BE-A3E9-47D203D4BDC0}">
      <dgm:prSet/>
      <dgm:spPr/>
      <dgm:t>
        <a:bodyPr/>
        <a:lstStyle/>
        <a:p>
          <a:endParaRPr lang="en-US" sz="1800"/>
        </a:p>
      </dgm:t>
    </dgm:pt>
    <dgm:pt modelId="{B84AE746-FE81-4E76-84EF-D0496618E337}" type="sibTrans" cxnId="{E96FBDCA-2BF4-43BE-A3E9-47D203D4BDC0}">
      <dgm:prSet/>
      <dgm:spPr/>
      <dgm:t>
        <a:bodyPr/>
        <a:lstStyle/>
        <a:p>
          <a:endParaRPr lang="en-US" sz="1800"/>
        </a:p>
      </dgm:t>
    </dgm:pt>
    <dgm:pt modelId="{A551CEB3-4359-4E3E-8B57-9B1E2C235464}" type="pres">
      <dgm:prSet presAssocID="{EBAEB658-3C1A-4D0D-9657-6273D256FAF1}" presName="composite" presStyleCnt="0">
        <dgm:presLayoutVars>
          <dgm:chMax val="1"/>
          <dgm:dir/>
          <dgm:resizeHandles val="exact"/>
        </dgm:presLayoutVars>
      </dgm:prSet>
      <dgm:spPr/>
      <dgm:t>
        <a:bodyPr/>
        <a:lstStyle/>
        <a:p>
          <a:endParaRPr lang="en-US"/>
        </a:p>
      </dgm:t>
    </dgm:pt>
    <dgm:pt modelId="{EC34B65D-9B30-4C30-B4F9-1614B1C398D1}" type="pres">
      <dgm:prSet presAssocID="{EBAEB658-3C1A-4D0D-9657-6273D256FAF1}" presName="radial" presStyleCnt="0">
        <dgm:presLayoutVars>
          <dgm:animLvl val="ctr"/>
        </dgm:presLayoutVars>
      </dgm:prSet>
      <dgm:spPr/>
      <dgm:t>
        <a:bodyPr/>
        <a:lstStyle/>
        <a:p>
          <a:endParaRPr lang="en-US"/>
        </a:p>
      </dgm:t>
    </dgm:pt>
    <dgm:pt modelId="{C7CD21B6-DD75-4672-BD27-53F07AA4A6F7}" type="pres">
      <dgm:prSet presAssocID="{3248528B-BA43-483C-9701-ED73C3B5AA17}" presName="centerShape" presStyleLbl="vennNode1" presStyleIdx="0" presStyleCnt="11" custScaleX="121690" custScaleY="76620"/>
      <dgm:spPr/>
      <dgm:t>
        <a:bodyPr/>
        <a:lstStyle/>
        <a:p>
          <a:endParaRPr lang="en-US"/>
        </a:p>
      </dgm:t>
    </dgm:pt>
    <dgm:pt modelId="{3B96DC33-DF19-4310-A072-70F8F2965F4F}" type="pres">
      <dgm:prSet presAssocID="{F161C202-786C-42AE-921F-3122F23DFBA2}" presName="node" presStyleLbl="vennNode1" presStyleIdx="1" presStyleCnt="11" custScaleX="100410" custRadScaleRad="93154" custRadScaleInc="-5090">
        <dgm:presLayoutVars>
          <dgm:bulletEnabled val="1"/>
        </dgm:presLayoutVars>
      </dgm:prSet>
      <dgm:spPr/>
      <dgm:t>
        <a:bodyPr/>
        <a:lstStyle/>
        <a:p>
          <a:endParaRPr lang="en-US"/>
        </a:p>
      </dgm:t>
    </dgm:pt>
    <dgm:pt modelId="{D77D93E8-67C1-4791-82AC-BD204D6A1F9E}" type="pres">
      <dgm:prSet presAssocID="{F48478C7-97CB-4563-BD60-E2E3AA19281F}" presName="node" presStyleLbl="vennNode1" presStyleIdx="2" presStyleCnt="11" custScaleX="109981">
        <dgm:presLayoutVars>
          <dgm:bulletEnabled val="1"/>
        </dgm:presLayoutVars>
      </dgm:prSet>
      <dgm:spPr/>
      <dgm:t>
        <a:bodyPr/>
        <a:lstStyle/>
        <a:p>
          <a:endParaRPr lang="en-US"/>
        </a:p>
      </dgm:t>
    </dgm:pt>
    <dgm:pt modelId="{F49CBBA5-99FD-465E-90A9-A9DB17DD0E4C}" type="pres">
      <dgm:prSet presAssocID="{163B96E7-E2FB-4ECE-9435-68C535B6EADA}" presName="node" presStyleLbl="vennNode1" presStyleIdx="3" presStyleCnt="11" custScaleX="97817">
        <dgm:presLayoutVars>
          <dgm:bulletEnabled val="1"/>
        </dgm:presLayoutVars>
      </dgm:prSet>
      <dgm:spPr/>
      <dgm:t>
        <a:bodyPr/>
        <a:lstStyle/>
        <a:p>
          <a:endParaRPr lang="en-US"/>
        </a:p>
      </dgm:t>
    </dgm:pt>
    <dgm:pt modelId="{AB358597-275B-4D50-90BF-9F3ABAC64C70}" type="pres">
      <dgm:prSet presAssocID="{E16D87B5-86E0-4A6E-9912-22ED40F1C9CB}" presName="node" presStyleLbl="vennNode1" presStyleIdx="4" presStyleCnt="11" custScaleX="104222">
        <dgm:presLayoutVars>
          <dgm:bulletEnabled val="1"/>
        </dgm:presLayoutVars>
      </dgm:prSet>
      <dgm:spPr/>
      <dgm:t>
        <a:bodyPr/>
        <a:lstStyle/>
        <a:p>
          <a:endParaRPr lang="en-US"/>
        </a:p>
      </dgm:t>
    </dgm:pt>
    <dgm:pt modelId="{68E646EC-CAB5-472A-BADF-54EF730C77F5}" type="pres">
      <dgm:prSet presAssocID="{BF68FDB7-381A-4AD3-BE14-6533688BBDFB}" presName="node" presStyleLbl="vennNode1" presStyleIdx="5" presStyleCnt="11" custScaleX="104222" custRadScaleRad="99855" custRadScaleInc="-11209">
        <dgm:presLayoutVars>
          <dgm:bulletEnabled val="1"/>
        </dgm:presLayoutVars>
      </dgm:prSet>
      <dgm:spPr/>
      <dgm:t>
        <a:bodyPr/>
        <a:lstStyle/>
        <a:p>
          <a:endParaRPr lang="en-US"/>
        </a:p>
      </dgm:t>
    </dgm:pt>
    <dgm:pt modelId="{852CE54F-E11F-4CDF-B0F1-6712F8F108CE}" type="pres">
      <dgm:prSet presAssocID="{05CD8B73-654C-46D4-A5E5-3779D18EAECB}" presName="node" presStyleLbl="vennNode1" presStyleIdx="6" presStyleCnt="11" custScaleX="104222" custRadScaleRad="86912" custRadScaleInc="-6732">
        <dgm:presLayoutVars>
          <dgm:bulletEnabled val="1"/>
        </dgm:presLayoutVars>
      </dgm:prSet>
      <dgm:spPr/>
      <dgm:t>
        <a:bodyPr/>
        <a:lstStyle/>
        <a:p>
          <a:endParaRPr lang="en-US"/>
        </a:p>
      </dgm:t>
    </dgm:pt>
    <dgm:pt modelId="{4B64135E-5815-4F1B-83FF-2CEB67CD465F}" type="pres">
      <dgm:prSet presAssocID="{74768B63-FA7B-449E-8D1C-68D16807C02D}" presName="node" presStyleLbl="vennNode1" presStyleIdx="7" presStyleCnt="11" custScaleX="104222">
        <dgm:presLayoutVars>
          <dgm:bulletEnabled val="1"/>
        </dgm:presLayoutVars>
      </dgm:prSet>
      <dgm:spPr/>
      <dgm:t>
        <a:bodyPr/>
        <a:lstStyle/>
        <a:p>
          <a:endParaRPr lang="en-US"/>
        </a:p>
      </dgm:t>
    </dgm:pt>
    <dgm:pt modelId="{8D0876DA-2899-47B5-A341-AA0177ED692C}" type="pres">
      <dgm:prSet presAssocID="{CB0B67A4-CD13-4647-8D7C-49F9F1F1501A}" presName="node" presStyleLbl="vennNode1" presStyleIdx="8" presStyleCnt="11" custScaleX="104222">
        <dgm:presLayoutVars>
          <dgm:bulletEnabled val="1"/>
        </dgm:presLayoutVars>
      </dgm:prSet>
      <dgm:spPr/>
      <dgm:t>
        <a:bodyPr/>
        <a:lstStyle/>
        <a:p>
          <a:endParaRPr lang="en-US"/>
        </a:p>
      </dgm:t>
    </dgm:pt>
    <dgm:pt modelId="{01933565-AC4C-46A4-9945-653B22A393C0}" type="pres">
      <dgm:prSet presAssocID="{F685C7F5-A295-415C-BD1D-BA60692B1B99}" presName="node" presStyleLbl="vennNode1" presStyleIdx="9" presStyleCnt="11" custScaleX="104222">
        <dgm:presLayoutVars>
          <dgm:bulletEnabled val="1"/>
        </dgm:presLayoutVars>
      </dgm:prSet>
      <dgm:spPr/>
      <dgm:t>
        <a:bodyPr/>
        <a:lstStyle/>
        <a:p>
          <a:endParaRPr lang="en-US"/>
        </a:p>
      </dgm:t>
    </dgm:pt>
    <dgm:pt modelId="{CFE5A6AF-C41F-472C-9484-0E4323E17B90}" type="pres">
      <dgm:prSet presAssocID="{9C5D950D-A7BD-43DA-BEDA-5B8D4305E83D}" presName="node" presStyleLbl="vennNode1" presStyleIdx="10" presStyleCnt="11" custScaleX="104222">
        <dgm:presLayoutVars>
          <dgm:bulletEnabled val="1"/>
        </dgm:presLayoutVars>
      </dgm:prSet>
      <dgm:spPr/>
      <dgm:t>
        <a:bodyPr/>
        <a:lstStyle/>
        <a:p>
          <a:endParaRPr lang="en-US"/>
        </a:p>
      </dgm:t>
    </dgm:pt>
  </dgm:ptLst>
  <dgm:cxnLst>
    <dgm:cxn modelId="{D3ADDC67-74FF-47A6-AEC4-926B4FDC141B}" type="presOf" srcId="{F48478C7-97CB-4563-BD60-E2E3AA19281F}" destId="{D77D93E8-67C1-4791-82AC-BD204D6A1F9E}" srcOrd="0" destOrd="0" presId="urn:microsoft.com/office/officeart/2005/8/layout/radial3"/>
    <dgm:cxn modelId="{2FD89571-65F9-486E-BD81-9FB3EED9F38A}" type="presOf" srcId="{9C5D950D-A7BD-43DA-BEDA-5B8D4305E83D}" destId="{CFE5A6AF-C41F-472C-9484-0E4323E17B90}" srcOrd="0" destOrd="0" presId="urn:microsoft.com/office/officeart/2005/8/layout/radial3"/>
    <dgm:cxn modelId="{779C951B-C423-4777-B990-BFC5E2520CB3}" type="presOf" srcId="{05CD8B73-654C-46D4-A5E5-3779D18EAECB}" destId="{852CE54F-E11F-4CDF-B0F1-6712F8F108CE}" srcOrd="0" destOrd="0" presId="urn:microsoft.com/office/officeart/2005/8/layout/radial3"/>
    <dgm:cxn modelId="{8E54872A-E61D-48E1-BBC2-5E0C5846265F}" type="presOf" srcId="{CB0B67A4-CD13-4647-8D7C-49F9F1F1501A}" destId="{8D0876DA-2899-47B5-A341-AA0177ED692C}" srcOrd="0" destOrd="0" presId="urn:microsoft.com/office/officeart/2005/8/layout/radial3"/>
    <dgm:cxn modelId="{92E539C8-1B1D-463C-BA83-5792F1D47C36}" srcId="{3248528B-BA43-483C-9701-ED73C3B5AA17}" destId="{F161C202-786C-42AE-921F-3122F23DFBA2}" srcOrd="0" destOrd="0" parTransId="{EE943A5A-C5F1-4583-A293-E9037BA4B185}" sibTransId="{D3EC1B09-AB69-4A6D-A3CE-75627C3221C7}"/>
    <dgm:cxn modelId="{C0AB9EBB-C8DB-4FBA-B5CD-F5470121758E}" type="presOf" srcId="{74768B63-FA7B-449E-8D1C-68D16807C02D}" destId="{4B64135E-5815-4F1B-83FF-2CEB67CD465F}" srcOrd="0" destOrd="0" presId="urn:microsoft.com/office/officeart/2005/8/layout/radial3"/>
    <dgm:cxn modelId="{0D649560-F385-4299-994C-C6EBFA0378E7}" srcId="{3248528B-BA43-483C-9701-ED73C3B5AA17}" destId="{F685C7F5-A295-415C-BD1D-BA60692B1B99}" srcOrd="8" destOrd="0" parTransId="{4F310DFD-D7D3-4943-858E-BC3EC1117D5D}" sibTransId="{C78F3487-8C7B-41C3-A457-E3283715756A}"/>
    <dgm:cxn modelId="{6C7FCAFF-AC8F-4F45-AFBF-F464639B60E5}" srcId="{3248528B-BA43-483C-9701-ED73C3B5AA17}" destId="{05CD8B73-654C-46D4-A5E5-3779D18EAECB}" srcOrd="5" destOrd="0" parTransId="{06F334AD-0BD9-4A78-8EF1-2450D9859654}" sibTransId="{B04874B5-3BD9-4087-BE70-28AAB01C3D7F}"/>
    <dgm:cxn modelId="{B3F2D9DE-85ED-4016-BE17-223A77B2CC4F}" srcId="{3248528B-BA43-483C-9701-ED73C3B5AA17}" destId="{163B96E7-E2FB-4ECE-9435-68C535B6EADA}" srcOrd="2" destOrd="0" parTransId="{E5D98767-727C-4751-9724-A6F4885A083D}" sibTransId="{B0AB9798-170C-47E2-B0D9-63FE0965156D}"/>
    <dgm:cxn modelId="{70347475-4F29-4785-991D-2ED7FCAFA210}" type="presOf" srcId="{3248528B-BA43-483C-9701-ED73C3B5AA17}" destId="{C7CD21B6-DD75-4672-BD27-53F07AA4A6F7}" srcOrd="0" destOrd="0" presId="urn:microsoft.com/office/officeart/2005/8/layout/radial3"/>
    <dgm:cxn modelId="{8EFCB957-A9FB-4159-96FD-E1CBA55E0A7D}" type="presOf" srcId="{F685C7F5-A295-415C-BD1D-BA60692B1B99}" destId="{01933565-AC4C-46A4-9945-653B22A393C0}" srcOrd="0" destOrd="0" presId="urn:microsoft.com/office/officeart/2005/8/layout/radial3"/>
    <dgm:cxn modelId="{33CE69CB-887B-4CCC-AB1D-E67C78407806}" srcId="{3248528B-BA43-483C-9701-ED73C3B5AA17}" destId="{F48478C7-97CB-4563-BD60-E2E3AA19281F}" srcOrd="1" destOrd="0" parTransId="{2A7A0188-AE30-402E-B96A-AAD0E79B0C88}" sibTransId="{9D10BD6B-F5F0-4AC9-BB49-8252C878AC4A}"/>
    <dgm:cxn modelId="{62C606C9-D101-4F78-9F40-1788869708AB}" type="presOf" srcId="{E16D87B5-86E0-4A6E-9912-22ED40F1C9CB}" destId="{AB358597-275B-4D50-90BF-9F3ABAC64C70}" srcOrd="0" destOrd="0" presId="urn:microsoft.com/office/officeart/2005/8/layout/radial3"/>
    <dgm:cxn modelId="{37609FB8-97D2-47E1-9349-96B8718ADF03}" srcId="{3248528B-BA43-483C-9701-ED73C3B5AA17}" destId="{BF68FDB7-381A-4AD3-BE14-6533688BBDFB}" srcOrd="4" destOrd="0" parTransId="{7BC378CC-ED34-4E33-8764-D6005422039F}" sibTransId="{D68943DC-4084-49DC-9533-940F280386CE}"/>
    <dgm:cxn modelId="{FB349D79-AC16-4B5E-BE5B-741EC3A93528}" type="presOf" srcId="{F161C202-786C-42AE-921F-3122F23DFBA2}" destId="{3B96DC33-DF19-4310-A072-70F8F2965F4F}" srcOrd="0" destOrd="0" presId="urn:microsoft.com/office/officeart/2005/8/layout/radial3"/>
    <dgm:cxn modelId="{77F95F83-1C3C-4F4A-932A-CB81E61518FB}" srcId="{3248528B-BA43-483C-9701-ED73C3B5AA17}" destId="{CB0B67A4-CD13-4647-8D7C-49F9F1F1501A}" srcOrd="7" destOrd="0" parTransId="{C8087F53-7595-4FA1-B149-5D264DD1FBF4}" sibTransId="{186993CA-A645-4C6F-8C63-628C4063650D}"/>
    <dgm:cxn modelId="{D1573454-79DB-4C96-842A-685E52BFF9A9}" type="presOf" srcId="{EBAEB658-3C1A-4D0D-9657-6273D256FAF1}" destId="{A551CEB3-4359-4E3E-8B57-9B1E2C235464}" srcOrd="0" destOrd="0" presId="urn:microsoft.com/office/officeart/2005/8/layout/radial3"/>
    <dgm:cxn modelId="{4E85DE35-18F0-4BDF-AD5B-3023B1B7DF01}" srcId="{3248528B-BA43-483C-9701-ED73C3B5AA17}" destId="{E16D87B5-86E0-4A6E-9912-22ED40F1C9CB}" srcOrd="3" destOrd="0" parTransId="{C58DE9DB-BDF6-44DA-B333-1C04CCEC4CB9}" sibTransId="{1DAE39D2-D786-497A-9DB5-928F005EC7E2}"/>
    <dgm:cxn modelId="{F797B688-66B3-43A2-BF76-844EAC1A1E3E}" type="presOf" srcId="{163B96E7-E2FB-4ECE-9435-68C535B6EADA}" destId="{F49CBBA5-99FD-465E-90A9-A9DB17DD0E4C}" srcOrd="0" destOrd="0" presId="urn:microsoft.com/office/officeart/2005/8/layout/radial3"/>
    <dgm:cxn modelId="{04ABD79E-9AD6-4008-96E8-4E691562A320}" srcId="{3248528B-BA43-483C-9701-ED73C3B5AA17}" destId="{74768B63-FA7B-449E-8D1C-68D16807C02D}" srcOrd="6" destOrd="0" parTransId="{0FC3C350-5154-4C46-82DC-D6A53474B432}" sibTransId="{16AAB18F-DF0E-41A6-BD0A-E5908FCF501B}"/>
    <dgm:cxn modelId="{E96FBDCA-2BF4-43BE-A3E9-47D203D4BDC0}" srcId="{3248528B-BA43-483C-9701-ED73C3B5AA17}" destId="{9C5D950D-A7BD-43DA-BEDA-5B8D4305E83D}" srcOrd="9" destOrd="0" parTransId="{EDE3493C-399F-4172-BDD3-111B913678CA}" sibTransId="{B84AE746-FE81-4E76-84EF-D0496618E337}"/>
    <dgm:cxn modelId="{D281AA50-286E-4428-825B-68008CEC62D0}" type="presOf" srcId="{BF68FDB7-381A-4AD3-BE14-6533688BBDFB}" destId="{68E646EC-CAB5-472A-BADF-54EF730C77F5}" srcOrd="0" destOrd="0" presId="urn:microsoft.com/office/officeart/2005/8/layout/radial3"/>
    <dgm:cxn modelId="{0BA13947-E2BC-43CA-A6BB-00C40B3E5FA6}" srcId="{EBAEB658-3C1A-4D0D-9657-6273D256FAF1}" destId="{3248528B-BA43-483C-9701-ED73C3B5AA17}" srcOrd="0" destOrd="0" parTransId="{EEBBCAE2-FB88-4828-B9BB-5311507737EB}" sibTransId="{D97F58EC-F679-4D4A-BE53-DDD592A886F9}"/>
    <dgm:cxn modelId="{BBD50E6C-F327-4660-AA00-EF3252C1EA95}" type="presParOf" srcId="{A551CEB3-4359-4E3E-8B57-9B1E2C235464}" destId="{EC34B65D-9B30-4C30-B4F9-1614B1C398D1}" srcOrd="0" destOrd="0" presId="urn:microsoft.com/office/officeart/2005/8/layout/radial3"/>
    <dgm:cxn modelId="{9D3A60FB-0491-4792-9AE7-979B441CAF4D}" type="presParOf" srcId="{EC34B65D-9B30-4C30-B4F9-1614B1C398D1}" destId="{C7CD21B6-DD75-4672-BD27-53F07AA4A6F7}" srcOrd="0" destOrd="0" presId="urn:microsoft.com/office/officeart/2005/8/layout/radial3"/>
    <dgm:cxn modelId="{7CC801BB-0E0C-44D7-8F00-D1BF94E4910F}" type="presParOf" srcId="{EC34B65D-9B30-4C30-B4F9-1614B1C398D1}" destId="{3B96DC33-DF19-4310-A072-70F8F2965F4F}" srcOrd="1" destOrd="0" presId="urn:microsoft.com/office/officeart/2005/8/layout/radial3"/>
    <dgm:cxn modelId="{7080C81D-CA73-4461-A57B-C89DE1EC7680}" type="presParOf" srcId="{EC34B65D-9B30-4C30-B4F9-1614B1C398D1}" destId="{D77D93E8-67C1-4791-82AC-BD204D6A1F9E}" srcOrd="2" destOrd="0" presId="urn:microsoft.com/office/officeart/2005/8/layout/radial3"/>
    <dgm:cxn modelId="{2DBE3791-77D8-40B5-9D01-6EEE0F207FFE}" type="presParOf" srcId="{EC34B65D-9B30-4C30-B4F9-1614B1C398D1}" destId="{F49CBBA5-99FD-465E-90A9-A9DB17DD0E4C}" srcOrd="3" destOrd="0" presId="urn:microsoft.com/office/officeart/2005/8/layout/radial3"/>
    <dgm:cxn modelId="{A5B765B9-36D6-48CB-B9F6-15EC2F3AB719}" type="presParOf" srcId="{EC34B65D-9B30-4C30-B4F9-1614B1C398D1}" destId="{AB358597-275B-4D50-90BF-9F3ABAC64C70}" srcOrd="4" destOrd="0" presId="urn:microsoft.com/office/officeart/2005/8/layout/radial3"/>
    <dgm:cxn modelId="{2F83C195-93FC-4C40-9C9B-7089602A1501}" type="presParOf" srcId="{EC34B65D-9B30-4C30-B4F9-1614B1C398D1}" destId="{68E646EC-CAB5-472A-BADF-54EF730C77F5}" srcOrd="5" destOrd="0" presId="urn:microsoft.com/office/officeart/2005/8/layout/radial3"/>
    <dgm:cxn modelId="{6E5FB9A1-D99C-4A30-8F20-A39F40201077}" type="presParOf" srcId="{EC34B65D-9B30-4C30-B4F9-1614B1C398D1}" destId="{852CE54F-E11F-4CDF-B0F1-6712F8F108CE}" srcOrd="6" destOrd="0" presId="urn:microsoft.com/office/officeart/2005/8/layout/radial3"/>
    <dgm:cxn modelId="{D7B95255-5991-4EAB-8E01-FEBE3F3356F1}" type="presParOf" srcId="{EC34B65D-9B30-4C30-B4F9-1614B1C398D1}" destId="{4B64135E-5815-4F1B-83FF-2CEB67CD465F}" srcOrd="7" destOrd="0" presId="urn:microsoft.com/office/officeart/2005/8/layout/radial3"/>
    <dgm:cxn modelId="{B71D6B97-F3DB-4019-9EA2-7118771E21A4}" type="presParOf" srcId="{EC34B65D-9B30-4C30-B4F9-1614B1C398D1}" destId="{8D0876DA-2899-47B5-A341-AA0177ED692C}" srcOrd="8" destOrd="0" presId="urn:microsoft.com/office/officeart/2005/8/layout/radial3"/>
    <dgm:cxn modelId="{AE95FDB9-0231-4F1E-8E86-E38BDE4C77B1}" type="presParOf" srcId="{EC34B65D-9B30-4C30-B4F9-1614B1C398D1}" destId="{01933565-AC4C-46A4-9945-653B22A393C0}" srcOrd="9" destOrd="0" presId="urn:microsoft.com/office/officeart/2005/8/layout/radial3"/>
    <dgm:cxn modelId="{658FFC1C-4A21-411B-83DC-972EBCF0CEC3}" type="presParOf" srcId="{EC34B65D-9B30-4C30-B4F9-1614B1C398D1}" destId="{CFE5A6AF-C41F-472C-9484-0E4323E17B90}"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D6AA69-44F9-431E-8B62-260688016DAA}" type="doc">
      <dgm:prSet loTypeId="urn:microsoft.com/office/officeart/2005/8/layout/process1" loCatId="process" qsTypeId="urn:microsoft.com/office/officeart/2005/8/quickstyle/3d1" qsCatId="3D" csTypeId="urn:microsoft.com/office/officeart/2005/8/colors/colorful1" csCatId="colorful" phldr="1"/>
      <dgm:spPr/>
      <dgm:t>
        <a:bodyPr/>
        <a:lstStyle/>
        <a:p>
          <a:endParaRPr lang="en-US"/>
        </a:p>
      </dgm:t>
    </dgm:pt>
    <dgm:pt modelId="{9209C207-20E6-4F9D-B524-1ED905DA5256}">
      <dgm:prSet phldrT="[Text]" custT="1"/>
      <dgm:spPr/>
      <dgm:t>
        <a:bodyPr/>
        <a:lstStyle/>
        <a:p>
          <a:pPr algn="ctr"/>
          <a:r>
            <a:rPr lang="en-US" sz="2000" b="1" dirty="0" smtClean="0">
              <a:solidFill>
                <a:schemeClr val="tx1"/>
              </a:solidFill>
            </a:rPr>
            <a:t>Local Curriculum Committee Approval</a:t>
          </a:r>
          <a:endParaRPr lang="en-US" sz="2000" b="1" dirty="0">
            <a:solidFill>
              <a:schemeClr val="tx1"/>
            </a:solidFill>
          </a:endParaRPr>
        </a:p>
      </dgm:t>
    </dgm:pt>
    <dgm:pt modelId="{1CD0FA30-D99F-42A3-9984-F863C75DF75E}" type="parTrans" cxnId="{1FFF79FF-1965-4C05-B871-636B5B8227DC}">
      <dgm:prSet/>
      <dgm:spPr/>
      <dgm:t>
        <a:bodyPr/>
        <a:lstStyle/>
        <a:p>
          <a:endParaRPr lang="en-US"/>
        </a:p>
      </dgm:t>
    </dgm:pt>
    <dgm:pt modelId="{BD4CEC75-9761-47C9-BFC7-9A00FF13987D}" type="sibTrans" cxnId="{1FFF79FF-1965-4C05-B871-636B5B8227DC}">
      <dgm:prSet/>
      <dgm:spPr/>
      <dgm:t>
        <a:bodyPr/>
        <a:lstStyle/>
        <a:p>
          <a:endParaRPr lang="en-US"/>
        </a:p>
      </dgm:t>
    </dgm:pt>
    <dgm:pt modelId="{B558234D-D5CD-4497-9926-351E822BA6B0}">
      <dgm:prSet phldrT="[Text]" custT="1"/>
      <dgm:spPr/>
      <dgm:t>
        <a:bodyPr/>
        <a:lstStyle/>
        <a:p>
          <a:pPr algn="ctr"/>
          <a:r>
            <a:rPr lang="en-US" sz="2000" b="1" dirty="0" smtClean="0">
              <a:solidFill>
                <a:schemeClr val="tx1"/>
              </a:solidFill>
              <a:effectLst/>
            </a:rPr>
            <a:t>District Governing Board Approval</a:t>
          </a:r>
          <a:endParaRPr lang="en-US" sz="2000" b="1" dirty="0">
            <a:solidFill>
              <a:schemeClr val="tx1"/>
            </a:solidFill>
            <a:effectLst/>
          </a:endParaRPr>
        </a:p>
      </dgm:t>
    </dgm:pt>
    <dgm:pt modelId="{8C8CE988-B1AC-4213-8001-4DADA2CB1A79}" type="parTrans" cxnId="{FA74119D-9F79-418C-8076-8FEB8DDC172C}">
      <dgm:prSet/>
      <dgm:spPr/>
      <dgm:t>
        <a:bodyPr/>
        <a:lstStyle/>
        <a:p>
          <a:endParaRPr lang="en-US"/>
        </a:p>
      </dgm:t>
    </dgm:pt>
    <dgm:pt modelId="{6DF96344-92B5-4715-8DED-7981261664D0}" type="sibTrans" cxnId="{FA74119D-9F79-418C-8076-8FEB8DDC172C}">
      <dgm:prSet/>
      <dgm:spPr/>
      <dgm:t>
        <a:bodyPr/>
        <a:lstStyle/>
        <a:p>
          <a:endParaRPr lang="en-US"/>
        </a:p>
      </dgm:t>
    </dgm:pt>
    <dgm:pt modelId="{0D51AED5-C729-4ECF-9FAC-5B910B098DDA}">
      <dgm:prSet phldrT="[Text]" custT="1"/>
      <dgm:spPr/>
      <dgm:t>
        <a:bodyPr/>
        <a:lstStyle/>
        <a:p>
          <a:pPr algn="ctr"/>
          <a:r>
            <a:rPr lang="en-US" sz="2000" b="1" dirty="0" smtClean="0">
              <a:solidFill>
                <a:schemeClr val="tx1"/>
              </a:solidFill>
            </a:rPr>
            <a:t>CCCCO Proposal Review &amp; Approval</a:t>
          </a:r>
        </a:p>
      </dgm:t>
    </dgm:pt>
    <dgm:pt modelId="{4AA5C92C-C805-4E8E-AE14-F41FEF43DC02}" type="parTrans" cxnId="{4C9656EB-BFD0-4F64-BDCF-F42AE9907E31}">
      <dgm:prSet/>
      <dgm:spPr/>
      <dgm:t>
        <a:bodyPr/>
        <a:lstStyle/>
        <a:p>
          <a:endParaRPr lang="en-US"/>
        </a:p>
      </dgm:t>
    </dgm:pt>
    <dgm:pt modelId="{8CED0F91-209F-436B-8967-AAC00D4A3A39}" type="sibTrans" cxnId="{4C9656EB-BFD0-4F64-BDCF-F42AE9907E31}">
      <dgm:prSet/>
      <dgm:spPr/>
      <dgm:t>
        <a:bodyPr/>
        <a:lstStyle/>
        <a:p>
          <a:endParaRPr lang="en-US"/>
        </a:p>
      </dgm:t>
    </dgm:pt>
    <dgm:pt modelId="{B58C9619-CA05-467A-848C-D4AC57B19780}">
      <dgm:prSet phldrT="[Text]" custT="1"/>
      <dgm:spPr/>
      <dgm:t>
        <a:bodyPr/>
        <a:lstStyle/>
        <a:p>
          <a:pPr algn="ctr"/>
          <a:r>
            <a:rPr lang="en-US" sz="2000" b="1" dirty="0" smtClean="0">
              <a:solidFill>
                <a:schemeClr val="tx1"/>
              </a:solidFill>
              <a:effectLst/>
            </a:rPr>
            <a:t>College Submits Curriculum Proposal to CCCCO</a:t>
          </a:r>
          <a:endParaRPr lang="en-US" sz="2000" b="1" dirty="0">
            <a:solidFill>
              <a:schemeClr val="tx1"/>
            </a:solidFill>
            <a:effectLst/>
          </a:endParaRPr>
        </a:p>
      </dgm:t>
    </dgm:pt>
    <dgm:pt modelId="{3B8039F3-BFFC-4452-9448-CF37BE06D1E2}" type="parTrans" cxnId="{4106B7F6-E79B-4900-88CD-CD6F9FECBD4D}">
      <dgm:prSet/>
      <dgm:spPr/>
      <dgm:t>
        <a:bodyPr/>
        <a:lstStyle/>
        <a:p>
          <a:endParaRPr lang="en-US"/>
        </a:p>
      </dgm:t>
    </dgm:pt>
    <dgm:pt modelId="{310658C1-5CBE-410C-9CF3-F12877AA8300}" type="sibTrans" cxnId="{4106B7F6-E79B-4900-88CD-CD6F9FECBD4D}">
      <dgm:prSet/>
      <dgm:spPr/>
      <dgm:t>
        <a:bodyPr/>
        <a:lstStyle/>
        <a:p>
          <a:endParaRPr lang="en-US"/>
        </a:p>
      </dgm:t>
    </dgm:pt>
    <dgm:pt modelId="{F52168CF-3F94-4452-B8EC-BE4E0A40061A}" type="pres">
      <dgm:prSet presAssocID="{09D6AA69-44F9-431E-8B62-260688016DAA}" presName="Name0" presStyleCnt="0">
        <dgm:presLayoutVars>
          <dgm:dir/>
          <dgm:resizeHandles val="exact"/>
        </dgm:presLayoutVars>
      </dgm:prSet>
      <dgm:spPr/>
      <dgm:t>
        <a:bodyPr/>
        <a:lstStyle/>
        <a:p>
          <a:endParaRPr lang="en-US"/>
        </a:p>
      </dgm:t>
    </dgm:pt>
    <dgm:pt modelId="{40B503D1-C301-4808-AAD2-415A9DD4B11C}" type="pres">
      <dgm:prSet presAssocID="{9209C207-20E6-4F9D-B524-1ED905DA5256}" presName="node" presStyleLbl="node1" presStyleIdx="0" presStyleCnt="4" custScaleY="199734">
        <dgm:presLayoutVars>
          <dgm:bulletEnabled val="1"/>
        </dgm:presLayoutVars>
      </dgm:prSet>
      <dgm:spPr/>
      <dgm:t>
        <a:bodyPr/>
        <a:lstStyle/>
        <a:p>
          <a:endParaRPr lang="en-US"/>
        </a:p>
      </dgm:t>
    </dgm:pt>
    <dgm:pt modelId="{62C8FB34-58AE-48EC-9630-5080E7672E9E}" type="pres">
      <dgm:prSet presAssocID="{BD4CEC75-9761-47C9-BFC7-9A00FF13987D}" presName="sibTrans" presStyleLbl="sibTrans2D1" presStyleIdx="0" presStyleCnt="3"/>
      <dgm:spPr/>
      <dgm:t>
        <a:bodyPr/>
        <a:lstStyle/>
        <a:p>
          <a:endParaRPr lang="en-US"/>
        </a:p>
      </dgm:t>
    </dgm:pt>
    <dgm:pt modelId="{73B2D727-A9E2-4505-B5B6-CA706E47BAB5}" type="pres">
      <dgm:prSet presAssocID="{BD4CEC75-9761-47C9-BFC7-9A00FF13987D}" presName="connectorText" presStyleLbl="sibTrans2D1" presStyleIdx="0" presStyleCnt="3"/>
      <dgm:spPr/>
      <dgm:t>
        <a:bodyPr/>
        <a:lstStyle/>
        <a:p>
          <a:endParaRPr lang="en-US"/>
        </a:p>
      </dgm:t>
    </dgm:pt>
    <dgm:pt modelId="{EBB478B2-CA29-44B0-AC7F-8667E54FA9C2}" type="pres">
      <dgm:prSet presAssocID="{B558234D-D5CD-4497-9926-351E822BA6B0}" presName="node" presStyleLbl="node1" presStyleIdx="1" presStyleCnt="4" custScaleY="199734">
        <dgm:presLayoutVars>
          <dgm:bulletEnabled val="1"/>
        </dgm:presLayoutVars>
      </dgm:prSet>
      <dgm:spPr/>
      <dgm:t>
        <a:bodyPr/>
        <a:lstStyle/>
        <a:p>
          <a:endParaRPr lang="en-US"/>
        </a:p>
      </dgm:t>
    </dgm:pt>
    <dgm:pt modelId="{42FF846A-62CB-4AA6-B384-D0E5732206D1}" type="pres">
      <dgm:prSet presAssocID="{6DF96344-92B5-4715-8DED-7981261664D0}" presName="sibTrans" presStyleLbl="sibTrans2D1" presStyleIdx="1" presStyleCnt="3"/>
      <dgm:spPr/>
      <dgm:t>
        <a:bodyPr/>
        <a:lstStyle/>
        <a:p>
          <a:endParaRPr lang="en-US"/>
        </a:p>
      </dgm:t>
    </dgm:pt>
    <dgm:pt modelId="{74871557-076D-430F-A28A-FA0FA44201C9}" type="pres">
      <dgm:prSet presAssocID="{6DF96344-92B5-4715-8DED-7981261664D0}" presName="connectorText" presStyleLbl="sibTrans2D1" presStyleIdx="1" presStyleCnt="3"/>
      <dgm:spPr/>
      <dgm:t>
        <a:bodyPr/>
        <a:lstStyle/>
        <a:p>
          <a:endParaRPr lang="en-US"/>
        </a:p>
      </dgm:t>
    </dgm:pt>
    <dgm:pt modelId="{56337C17-E03F-4641-822D-F05796A375D4}" type="pres">
      <dgm:prSet presAssocID="{B58C9619-CA05-467A-848C-D4AC57B19780}" presName="node" presStyleLbl="node1" presStyleIdx="2" presStyleCnt="4" custScaleY="199272">
        <dgm:presLayoutVars>
          <dgm:bulletEnabled val="1"/>
        </dgm:presLayoutVars>
      </dgm:prSet>
      <dgm:spPr/>
      <dgm:t>
        <a:bodyPr/>
        <a:lstStyle/>
        <a:p>
          <a:endParaRPr lang="en-US"/>
        </a:p>
      </dgm:t>
    </dgm:pt>
    <dgm:pt modelId="{966D2F1D-3E01-4DC1-BDF7-E295CBECDB5E}" type="pres">
      <dgm:prSet presAssocID="{310658C1-5CBE-410C-9CF3-F12877AA8300}" presName="sibTrans" presStyleLbl="sibTrans2D1" presStyleIdx="2" presStyleCnt="3"/>
      <dgm:spPr/>
      <dgm:t>
        <a:bodyPr/>
        <a:lstStyle/>
        <a:p>
          <a:endParaRPr lang="en-US"/>
        </a:p>
      </dgm:t>
    </dgm:pt>
    <dgm:pt modelId="{F7E67BA3-318C-42DA-BCAB-62F4882B57B3}" type="pres">
      <dgm:prSet presAssocID="{310658C1-5CBE-410C-9CF3-F12877AA8300}" presName="connectorText" presStyleLbl="sibTrans2D1" presStyleIdx="2" presStyleCnt="3"/>
      <dgm:spPr/>
      <dgm:t>
        <a:bodyPr/>
        <a:lstStyle/>
        <a:p>
          <a:endParaRPr lang="en-US"/>
        </a:p>
      </dgm:t>
    </dgm:pt>
    <dgm:pt modelId="{120D1945-0E82-4572-821F-69257B92271D}" type="pres">
      <dgm:prSet presAssocID="{0D51AED5-C729-4ECF-9FAC-5B910B098DDA}" presName="node" presStyleLbl="node1" presStyleIdx="3" presStyleCnt="4" custScaleY="199734">
        <dgm:presLayoutVars>
          <dgm:bulletEnabled val="1"/>
        </dgm:presLayoutVars>
      </dgm:prSet>
      <dgm:spPr/>
      <dgm:t>
        <a:bodyPr/>
        <a:lstStyle/>
        <a:p>
          <a:endParaRPr lang="en-US"/>
        </a:p>
      </dgm:t>
    </dgm:pt>
  </dgm:ptLst>
  <dgm:cxnLst>
    <dgm:cxn modelId="{67A8D266-915C-4C95-BBFF-E8D44126D762}" type="presOf" srcId="{B558234D-D5CD-4497-9926-351E822BA6B0}" destId="{EBB478B2-CA29-44B0-AC7F-8667E54FA9C2}" srcOrd="0" destOrd="0" presId="urn:microsoft.com/office/officeart/2005/8/layout/process1"/>
    <dgm:cxn modelId="{99B785CA-D793-4B9D-97B3-0ECF87595C22}" type="presOf" srcId="{BD4CEC75-9761-47C9-BFC7-9A00FF13987D}" destId="{73B2D727-A9E2-4505-B5B6-CA706E47BAB5}" srcOrd="1" destOrd="0" presId="urn:microsoft.com/office/officeart/2005/8/layout/process1"/>
    <dgm:cxn modelId="{FA74119D-9F79-418C-8076-8FEB8DDC172C}" srcId="{09D6AA69-44F9-431E-8B62-260688016DAA}" destId="{B558234D-D5CD-4497-9926-351E822BA6B0}" srcOrd="1" destOrd="0" parTransId="{8C8CE988-B1AC-4213-8001-4DADA2CB1A79}" sibTransId="{6DF96344-92B5-4715-8DED-7981261664D0}"/>
    <dgm:cxn modelId="{1B0C28AB-BF02-4241-A5F1-509F10D6F455}" type="presOf" srcId="{310658C1-5CBE-410C-9CF3-F12877AA8300}" destId="{966D2F1D-3E01-4DC1-BDF7-E295CBECDB5E}" srcOrd="0" destOrd="0" presId="urn:microsoft.com/office/officeart/2005/8/layout/process1"/>
    <dgm:cxn modelId="{1FFF79FF-1965-4C05-B871-636B5B8227DC}" srcId="{09D6AA69-44F9-431E-8B62-260688016DAA}" destId="{9209C207-20E6-4F9D-B524-1ED905DA5256}" srcOrd="0" destOrd="0" parTransId="{1CD0FA30-D99F-42A3-9984-F863C75DF75E}" sibTransId="{BD4CEC75-9761-47C9-BFC7-9A00FF13987D}"/>
    <dgm:cxn modelId="{4C9656EB-BFD0-4F64-BDCF-F42AE9907E31}" srcId="{09D6AA69-44F9-431E-8B62-260688016DAA}" destId="{0D51AED5-C729-4ECF-9FAC-5B910B098DDA}" srcOrd="3" destOrd="0" parTransId="{4AA5C92C-C805-4E8E-AE14-F41FEF43DC02}" sibTransId="{8CED0F91-209F-436B-8967-AAC00D4A3A39}"/>
    <dgm:cxn modelId="{91631281-4737-49AE-977F-0B486FB3DBB3}" type="presOf" srcId="{9209C207-20E6-4F9D-B524-1ED905DA5256}" destId="{40B503D1-C301-4808-AAD2-415A9DD4B11C}" srcOrd="0" destOrd="0" presId="urn:microsoft.com/office/officeart/2005/8/layout/process1"/>
    <dgm:cxn modelId="{5292BF2D-1328-4848-9FCD-62FE23270045}" type="presOf" srcId="{6DF96344-92B5-4715-8DED-7981261664D0}" destId="{42FF846A-62CB-4AA6-B384-D0E5732206D1}" srcOrd="0" destOrd="0" presId="urn:microsoft.com/office/officeart/2005/8/layout/process1"/>
    <dgm:cxn modelId="{8434E3CF-4157-49DB-AF54-F28252843038}" type="presOf" srcId="{310658C1-5CBE-410C-9CF3-F12877AA8300}" destId="{F7E67BA3-318C-42DA-BCAB-62F4882B57B3}" srcOrd="1" destOrd="0" presId="urn:microsoft.com/office/officeart/2005/8/layout/process1"/>
    <dgm:cxn modelId="{4106B7F6-E79B-4900-88CD-CD6F9FECBD4D}" srcId="{09D6AA69-44F9-431E-8B62-260688016DAA}" destId="{B58C9619-CA05-467A-848C-D4AC57B19780}" srcOrd="2" destOrd="0" parTransId="{3B8039F3-BFFC-4452-9448-CF37BE06D1E2}" sibTransId="{310658C1-5CBE-410C-9CF3-F12877AA8300}"/>
    <dgm:cxn modelId="{A4C5F612-E715-48CD-895A-854C0193319E}" type="presOf" srcId="{6DF96344-92B5-4715-8DED-7981261664D0}" destId="{74871557-076D-430F-A28A-FA0FA44201C9}" srcOrd="1" destOrd="0" presId="urn:microsoft.com/office/officeart/2005/8/layout/process1"/>
    <dgm:cxn modelId="{AF52FD42-0557-4D20-9F22-B00775A522E1}" type="presOf" srcId="{0D51AED5-C729-4ECF-9FAC-5B910B098DDA}" destId="{120D1945-0E82-4572-821F-69257B92271D}" srcOrd="0" destOrd="0" presId="urn:microsoft.com/office/officeart/2005/8/layout/process1"/>
    <dgm:cxn modelId="{AC6FFBDF-B5B1-4A6C-BDAD-0AE06E9238F7}" type="presOf" srcId="{B58C9619-CA05-467A-848C-D4AC57B19780}" destId="{56337C17-E03F-4641-822D-F05796A375D4}" srcOrd="0" destOrd="0" presId="urn:microsoft.com/office/officeart/2005/8/layout/process1"/>
    <dgm:cxn modelId="{3E677AC0-4204-4940-883C-76AA6D151CDB}" type="presOf" srcId="{09D6AA69-44F9-431E-8B62-260688016DAA}" destId="{F52168CF-3F94-4452-B8EC-BE4E0A40061A}" srcOrd="0" destOrd="0" presId="urn:microsoft.com/office/officeart/2005/8/layout/process1"/>
    <dgm:cxn modelId="{6ACA735D-8FDF-490A-B3A8-E1890B296DD7}" type="presOf" srcId="{BD4CEC75-9761-47C9-BFC7-9A00FF13987D}" destId="{62C8FB34-58AE-48EC-9630-5080E7672E9E}" srcOrd="0" destOrd="0" presId="urn:microsoft.com/office/officeart/2005/8/layout/process1"/>
    <dgm:cxn modelId="{6317087D-F26F-4CB6-AA65-9A63B75808B1}" type="presParOf" srcId="{F52168CF-3F94-4452-B8EC-BE4E0A40061A}" destId="{40B503D1-C301-4808-AAD2-415A9DD4B11C}" srcOrd="0" destOrd="0" presId="urn:microsoft.com/office/officeart/2005/8/layout/process1"/>
    <dgm:cxn modelId="{45FAB4DB-6E32-4BC0-BD5F-DED95AE3C491}" type="presParOf" srcId="{F52168CF-3F94-4452-B8EC-BE4E0A40061A}" destId="{62C8FB34-58AE-48EC-9630-5080E7672E9E}" srcOrd="1" destOrd="0" presId="urn:microsoft.com/office/officeart/2005/8/layout/process1"/>
    <dgm:cxn modelId="{5DD1A746-BB8C-43C9-A694-19466ABC7F9C}" type="presParOf" srcId="{62C8FB34-58AE-48EC-9630-5080E7672E9E}" destId="{73B2D727-A9E2-4505-B5B6-CA706E47BAB5}" srcOrd="0" destOrd="0" presId="urn:microsoft.com/office/officeart/2005/8/layout/process1"/>
    <dgm:cxn modelId="{53B3B0CF-02F1-40D6-A7E0-04FA22CD7339}" type="presParOf" srcId="{F52168CF-3F94-4452-B8EC-BE4E0A40061A}" destId="{EBB478B2-CA29-44B0-AC7F-8667E54FA9C2}" srcOrd="2" destOrd="0" presId="urn:microsoft.com/office/officeart/2005/8/layout/process1"/>
    <dgm:cxn modelId="{50F51575-82AB-4115-94E3-AD0528E806DE}" type="presParOf" srcId="{F52168CF-3F94-4452-B8EC-BE4E0A40061A}" destId="{42FF846A-62CB-4AA6-B384-D0E5732206D1}" srcOrd="3" destOrd="0" presId="urn:microsoft.com/office/officeart/2005/8/layout/process1"/>
    <dgm:cxn modelId="{1C423461-7C43-4679-80AC-19FFC2B729A4}" type="presParOf" srcId="{42FF846A-62CB-4AA6-B384-D0E5732206D1}" destId="{74871557-076D-430F-A28A-FA0FA44201C9}" srcOrd="0" destOrd="0" presId="urn:microsoft.com/office/officeart/2005/8/layout/process1"/>
    <dgm:cxn modelId="{C560FBA9-5BCE-4715-BC16-4AAC4FBCD42B}" type="presParOf" srcId="{F52168CF-3F94-4452-B8EC-BE4E0A40061A}" destId="{56337C17-E03F-4641-822D-F05796A375D4}" srcOrd="4" destOrd="0" presId="urn:microsoft.com/office/officeart/2005/8/layout/process1"/>
    <dgm:cxn modelId="{D9733E92-E03A-4855-9DD7-5A533201648C}" type="presParOf" srcId="{F52168CF-3F94-4452-B8EC-BE4E0A40061A}" destId="{966D2F1D-3E01-4DC1-BDF7-E295CBECDB5E}" srcOrd="5" destOrd="0" presId="urn:microsoft.com/office/officeart/2005/8/layout/process1"/>
    <dgm:cxn modelId="{24320751-CA74-477C-81CB-B72D41B829A1}" type="presParOf" srcId="{966D2F1D-3E01-4DC1-BDF7-E295CBECDB5E}" destId="{F7E67BA3-318C-42DA-BCAB-62F4882B57B3}" srcOrd="0" destOrd="0" presId="urn:microsoft.com/office/officeart/2005/8/layout/process1"/>
    <dgm:cxn modelId="{36578C60-3A96-4D15-8E88-D82870E46DEE}" type="presParOf" srcId="{F52168CF-3F94-4452-B8EC-BE4E0A40061A}" destId="{120D1945-0E82-4572-821F-69257B92271D}"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BF29DC-AF72-4614-BA6C-2A3A8F68736C}" type="doc">
      <dgm:prSet loTypeId="urn:microsoft.com/office/officeart/2005/8/layout/process3" loCatId="process" qsTypeId="urn:microsoft.com/office/officeart/2005/8/quickstyle/3d2" qsCatId="3D" csTypeId="urn:microsoft.com/office/officeart/2005/8/colors/accent0_3" csCatId="mainScheme" phldr="1"/>
      <dgm:spPr/>
      <dgm:t>
        <a:bodyPr/>
        <a:lstStyle/>
        <a:p>
          <a:endParaRPr lang="en-US"/>
        </a:p>
      </dgm:t>
    </dgm:pt>
    <dgm:pt modelId="{36B3554B-79B0-48D6-B7ED-FD8F3F5FE6DD}">
      <dgm:prSet phldrT="[Text]" custT="1"/>
      <dgm:spPr/>
      <dgm:t>
        <a:bodyPr/>
        <a:lstStyle/>
        <a:p>
          <a:r>
            <a:rPr lang="en-US" sz="1800" b="1" dirty="0" smtClean="0"/>
            <a:t>Draft</a:t>
          </a:r>
          <a:endParaRPr lang="en-US" sz="1800" b="1" dirty="0"/>
        </a:p>
      </dgm:t>
    </dgm:pt>
    <dgm:pt modelId="{C830C6AF-5CDB-4BED-B8F2-1394F58BA82E}" type="parTrans" cxnId="{6F17E83C-0726-4430-B1E0-A097BE6BEF70}">
      <dgm:prSet/>
      <dgm:spPr/>
      <dgm:t>
        <a:bodyPr/>
        <a:lstStyle/>
        <a:p>
          <a:endParaRPr lang="en-US"/>
        </a:p>
      </dgm:t>
    </dgm:pt>
    <dgm:pt modelId="{EFD14A1A-7532-42C7-834A-6A9BDF20B4B2}" type="sibTrans" cxnId="{6F17E83C-0726-4430-B1E0-A097BE6BEF70}">
      <dgm:prSet/>
      <dgm:spPr/>
      <dgm:t>
        <a:bodyPr/>
        <a:lstStyle/>
        <a:p>
          <a:endParaRPr lang="en-US" dirty="0"/>
        </a:p>
      </dgm:t>
    </dgm:pt>
    <dgm:pt modelId="{CC97A953-14A7-48D3-9953-A5FAB4667DB1}">
      <dgm:prSet phldrT="[Text]" custT="1"/>
      <dgm:spPr/>
      <dgm:t>
        <a:bodyPr/>
        <a:lstStyle/>
        <a:p>
          <a:r>
            <a:rPr lang="en-US" sz="1400" b="1" dirty="0" smtClean="0"/>
            <a:t>Prepared in the college queue</a:t>
          </a:r>
          <a:endParaRPr lang="en-US" sz="1400" b="1" dirty="0"/>
        </a:p>
      </dgm:t>
    </dgm:pt>
    <dgm:pt modelId="{EBC09BA6-FA5B-4A0D-9A50-AD09D5B00581}" type="parTrans" cxnId="{44F3DE60-1375-400D-9818-8B325A2AC5B7}">
      <dgm:prSet/>
      <dgm:spPr/>
      <dgm:t>
        <a:bodyPr/>
        <a:lstStyle/>
        <a:p>
          <a:endParaRPr lang="en-US"/>
        </a:p>
      </dgm:t>
    </dgm:pt>
    <dgm:pt modelId="{E9410A07-F6CA-46F9-A646-25BC87D0ECD1}" type="sibTrans" cxnId="{44F3DE60-1375-400D-9818-8B325A2AC5B7}">
      <dgm:prSet/>
      <dgm:spPr/>
      <dgm:t>
        <a:bodyPr/>
        <a:lstStyle/>
        <a:p>
          <a:endParaRPr lang="en-US"/>
        </a:p>
      </dgm:t>
    </dgm:pt>
    <dgm:pt modelId="{D1C7B641-0022-455F-BFDB-04756C064F92}">
      <dgm:prSet phldrT="[Text]" custT="1"/>
      <dgm:spPr/>
      <dgm:t>
        <a:bodyPr/>
        <a:lstStyle/>
        <a:p>
          <a:r>
            <a:rPr lang="en-US" sz="1800" b="1" dirty="0" smtClean="0"/>
            <a:t>Submitted</a:t>
          </a:r>
          <a:endParaRPr lang="en-US" sz="1800" b="1" dirty="0"/>
        </a:p>
      </dgm:t>
    </dgm:pt>
    <dgm:pt modelId="{46A2C284-E3B8-4C4E-97A4-521507FE3C29}" type="parTrans" cxnId="{A5DADF15-7E5B-49B3-BC77-D03365CDEE68}">
      <dgm:prSet/>
      <dgm:spPr/>
      <dgm:t>
        <a:bodyPr/>
        <a:lstStyle/>
        <a:p>
          <a:endParaRPr lang="en-US"/>
        </a:p>
      </dgm:t>
    </dgm:pt>
    <dgm:pt modelId="{2113D229-CDB7-4A00-B809-05B293CCE0E8}" type="sibTrans" cxnId="{A5DADF15-7E5B-49B3-BC77-D03365CDEE68}">
      <dgm:prSet/>
      <dgm:spPr/>
      <dgm:t>
        <a:bodyPr/>
        <a:lstStyle/>
        <a:p>
          <a:endParaRPr lang="en-US" dirty="0"/>
        </a:p>
      </dgm:t>
    </dgm:pt>
    <dgm:pt modelId="{499E1A35-8B09-4569-857A-ECB08F01553B}">
      <dgm:prSet phldrT="[Text]" custT="1"/>
      <dgm:spPr/>
      <dgm:t>
        <a:bodyPr/>
        <a:lstStyle/>
        <a:p>
          <a:r>
            <a:rPr lang="en-US" sz="1400" b="1" dirty="0" smtClean="0"/>
            <a:t>To the CCCCO for review</a:t>
          </a:r>
          <a:endParaRPr lang="en-US" sz="1400" b="1" dirty="0"/>
        </a:p>
      </dgm:t>
    </dgm:pt>
    <dgm:pt modelId="{5866DB09-CF0B-4773-953C-65213D8BA779}" type="parTrans" cxnId="{5EB27436-B206-4028-A254-A3ABF4CD580D}">
      <dgm:prSet/>
      <dgm:spPr/>
      <dgm:t>
        <a:bodyPr/>
        <a:lstStyle/>
        <a:p>
          <a:endParaRPr lang="en-US"/>
        </a:p>
      </dgm:t>
    </dgm:pt>
    <dgm:pt modelId="{782C9C08-2639-40E5-BB70-2B0CDFC25A4E}" type="sibTrans" cxnId="{5EB27436-B206-4028-A254-A3ABF4CD580D}">
      <dgm:prSet/>
      <dgm:spPr/>
      <dgm:t>
        <a:bodyPr/>
        <a:lstStyle/>
        <a:p>
          <a:endParaRPr lang="en-US"/>
        </a:p>
      </dgm:t>
    </dgm:pt>
    <dgm:pt modelId="{C00EF8D5-E6E6-4756-B51D-3E62A197B8E9}">
      <dgm:prSet phldrT="[Text]" custT="1"/>
      <dgm:spPr/>
      <dgm:t>
        <a:bodyPr/>
        <a:lstStyle/>
        <a:p>
          <a:r>
            <a:rPr lang="en-US" sz="1800" b="1" dirty="0" smtClean="0"/>
            <a:t>Approved</a:t>
          </a:r>
          <a:endParaRPr lang="en-US" sz="1800" b="1" dirty="0"/>
        </a:p>
      </dgm:t>
    </dgm:pt>
    <dgm:pt modelId="{5362CA16-5955-4B41-B007-363941087EF3}" type="parTrans" cxnId="{F444AC40-1A5F-4447-9839-597E29F0E7BF}">
      <dgm:prSet/>
      <dgm:spPr/>
      <dgm:t>
        <a:bodyPr/>
        <a:lstStyle/>
        <a:p>
          <a:endParaRPr lang="en-US"/>
        </a:p>
      </dgm:t>
    </dgm:pt>
    <dgm:pt modelId="{C56ECD7C-0C34-49A7-8132-2CA9915E9C19}" type="sibTrans" cxnId="{F444AC40-1A5F-4447-9839-597E29F0E7BF}">
      <dgm:prSet/>
      <dgm:spPr/>
      <dgm:t>
        <a:bodyPr/>
        <a:lstStyle/>
        <a:p>
          <a:endParaRPr lang="en-US"/>
        </a:p>
      </dgm:t>
    </dgm:pt>
    <dgm:pt modelId="{35475C4B-B7DF-495E-B447-671CBEAC2266}">
      <dgm:prSet phldrT="[Text]" custT="1"/>
      <dgm:spPr/>
      <dgm:t>
        <a:bodyPr/>
        <a:lstStyle/>
        <a:p>
          <a:r>
            <a:rPr lang="en-US" sz="1400" b="1" dirty="0" smtClean="0"/>
            <a:t>Active in Curriculum Inventory (in COCI 2.0, the college determines when to change status “Active”) </a:t>
          </a:r>
          <a:endParaRPr lang="en-US" sz="1400" b="1" dirty="0"/>
        </a:p>
      </dgm:t>
    </dgm:pt>
    <dgm:pt modelId="{E89114A5-DEF9-4446-86FD-8B5CB685E388}" type="parTrans" cxnId="{06B2C0F1-D72D-49CF-BCD1-712EBFC158A4}">
      <dgm:prSet/>
      <dgm:spPr/>
      <dgm:t>
        <a:bodyPr/>
        <a:lstStyle/>
        <a:p>
          <a:endParaRPr lang="en-US"/>
        </a:p>
      </dgm:t>
    </dgm:pt>
    <dgm:pt modelId="{479B25C7-020E-490B-BE51-E70842311F2F}" type="sibTrans" cxnId="{06B2C0F1-D72D-49CF-BCD1-712EBFC158A4}">
      <dgm:prSet/>
      <dgm:spPr/>
      <dgm:t>
        <a:bodyPr/>
        <a:lstStyle/>
        <a:p>
          <a:endParaRPr lang="en-US"/>
        </a:p>
      </dgm:t>
    </dgm:pt>
    <dgm:pt modelId="{AA7EA758-E67D-4C63-A2A0-125CB3C9ECCC}" type="pres">
      <dgm:prSet presAssocID="{11BF29DC-AF72-4614-BA6C-2A3A8F68736C}" presName="linearFlow" presStyleCnt="0">
        <dgm:presLayoutVars>
          <dgm:dir/>
          <dgm:animLvl val="lvl"/>
          <dgm:resizeHandles val="exact"/>
        </dgm:presLayoutVars>
      </dgm:prSet>
      <dgm:spPr/>
      <dgm:t>
        <a:bodyPr/>
        <a:lstStyle/>
        <a:p>
          <a:endParaRPr lang="en-US"/>
        </a:p>
      </dgm:t>
    </dgm:pt>
    <dgm:pt modelId="{66FEADAB-6A76-4346-952F-43E12C768264}" type="pres">
      <dgm:prSet presAssocID="{36B3554B-79B0-48D6-B7ED-FD8F3F5FE6DD}" presName="composite" presStyleCnt="0"/>
      <dgm:spPr/>
      <dgm:t>
        <a:bodyPr/>
        <a:lstStyle/>
        <a:p>
          <a:endParaRPr lang="en-US"/>
        </a:p>
      </dgm:t>
    </dgm:pt>
    <dgm:pt modelId="{3323A601-FC90-4437-99AD-A62C21713A3B}" type="pres">
      <dgm:prSet presAssocID="{36B3554B-79B0-48D6-B7ED-FD8F3F5FE6DD}" presName="parTx" presStyleLbl="node1" presStyleIdx="0" presStyleCnt="3">
        <dgm:presLayoutVars>
          <dgm:chMax val="0"/>
          <dgm:chPref val="0"/>
          <dgm:bulletEnabled val="1"/>
        </dgm:presLayoutVars>
      </dgm:prSet>
      <dgm:spPr/>
      <dgm:t>
        <a:bodyPr/>
        <a:lstStyle/>
        <a:p>
          <a:endParaRPr lang="en-US"/>
        </a:p>
      </dgm:t>
    </dgm:pt>
    <dgm:pt modelId="{E7D3443D-0320-48F6-9131-23E45F7053F5}" type="pres">
      <dgm:prSet presAssocID="{36B3554B-79B0-48D6-B7ED-FD8F3F5FE6DD}" presName="parSh" presStyleLbl="node1" presStyleIdx="0" presStyleCnt="3" custLinFactNeighborX="-414" custLinFactNeighborY="-1822"/>
      <dgm:spPr/>
      <dgm:t>
        <a:bodyPr/>
        <a:lstStyle/>
        <a:p>
          <a:endParaRPr lang="en-US"/>
        </a:p>
      </dgm:t>
    </dgm:pt>
    <dgm:pt modelId="{5C49BC31-D0BA-4AA3-933C-1E054F103EB0}" type="pres">
      <dgm:prSet presAssocID="{36B3554B-79B0-48D6-B7ED-FD8F3F5FE6DD}" presName="desTx" presStyleLbl="fgAcc1" presStyleIdx="0" presStyleCnt="3" custScaleY="76637" custLinFactNeighborX="-230" custLinFactNeighborY="-13504">
        <dgm:presLayoutVars>
          <dgm:bulletEnabled val="1"/>
        </dgm:presLayoutVars>
      </dgm:prSet>
      <dgm:spPr/>
      <dgm:t>
        <a:bodyPr/>
        <a:lstStyle/>
        <a:p>
          <a:endParaRPr lang="en-US"/>
        </a:p>
      </dgm:t>
    </dgm:pt>
    <dgm:pt modelId="{5E427166-2EAB-43A4-8CCA-D85D844F600F}" type="pres">
      <dgm:prSet presAssocID="{EFD14A1A-7532-42C7-834A-6A9BDF20B4B2}" presName="sibTrans" presStyleLbl="sibTrans2D1" presStyleIdx="0" presStyleCnt="2"/>
      <dgm:spPr/>
      <dgm:t>
        <a:bodyPr/>
        <a:lstStyle/>
        <a:p>
          <a:endParaRPr lang="en-US"/>
        </a:p>
      </dgm:t>
    </dgm:pt>
    <dgm:pt modelId="{CE91B947-1ABF-434B-B4C2-0AC48FF3DB86}" type="pres">
      <dgm:prSet presAssocID="{EFD14A1A-7532-42C7-834A-6A9BDF20B4B2}" presName="connTx" presStyleLbl="sibTrans2D1" presStyleIdx="0" presStyleCnt="2"/>
      <dgm:spPr/>
      <dgm:t>
        <a:bodyPr/>
        <a:lstStyle/>
        <a:p>
          <a:endParaRPr lang="en-US"/>
        </a:p>
      </dgm:t>
    </dgm:pt>
    <dgm:pt modelId="{EFBDD1B9-4F47-4BF9-9D9A-188E88E771C5}" type="pres">
      <dgm:prSet presAssocID="{D1C7B641-0022-455F-BFDB-04756C064F92}" presName="composite" presStyleCnt="0"/>
      <dgm:spPr/>
      <dgm:t>
        <a:bodyPr/>
        <a:lstStyle/>
        <a:p>
          <a:endParaRPr lang="en-US"/>
        </a:p>
      </dgm:t>
    </dgm:pt>
    <dgm:pt modelId="{2CD03712-57D8-40B2-AED3-5A7A76E73035}" type="pres">
      <dgm:prSet presAssocID="{D1C7B641-0022-455F-BFDB-04756C064F92}" presName="parTx" presStyleLbl="node1" presStyleIdx="0" presStyleCnt="3">
        <dgm:presLayoutVars>
          <dgm:chMax val="0"/>
          <dgm:chPref val="0"/>
          <dgm:bulletEnabled val="1"/>
        </dgm:presLayoutVars>
      </dgm:prSet>
      <dgm:spPr/>
      <dgm:t>
        <a:bodyPr/>
        <a:lstStyle/>
        <a:p>
          <a:endParaRPr lang="en-US"/>
        </a:p>
      </dgm:t>
    </dgm:pt>
    <dgm:pt modelId="{BBB636F0-A7FF-4E8F-A4F7-657E722534F2}" type="pres">
      <dgm:prSet presAssocID="{D1C7B641-0022-455F-BFDB-04756C064F92}" presName="parSh" presStyleLbl="node1" presStyleIdx="1" presStyleCnt="3" custLinFactNeighborX="-1768" custLinFactNeighborY="-6524"/>
      <dgm:spPr/>
      <dgm:t>
        <a:bodyPr/>
        <a:lstStyle/>
        <a:p>
          <a:endParaRPr lang="en-US"/>
        </a:p>
      </dgm:t>
    </dgm:pt>
    <dgm:pt modelId="{39934787-D2C5-48D5-AA66-9F10E894AC54}" type="pres">
      <dgm:prSet presAssocID="{D1C7B641-0022-455F-BFDB-04756C064F92}" presName="desTx" presStyleLbl="fgAcc1" presStyleIdx="1" presStyleCnt="3" custScaleY="76637" custLinFactNeighborX="-1185" custLinFactNeighborY="-13504">
        <dgm:presLayoutVars>
          <dgm:bulletEnabled val="1"/>
        </dgm:presLayoutVars>
      </dgm:prSet>
      <dgm:spPr/>
      <dgm:t>
        <a:bodyPr/>
        <a:lstStyle/>
        <a:p>
          <a:endParaRPr lang="en-US"/>
        </a:p>
      </dgm:t>
    </dgm:pt>
    <dgm:pt modelId="{47ADFE5C-B2A5-4369-9DC8-434705F2C335}" type="pres">
      <dgm:prSet presAssocID="{2113D229-CDB7-4A00-B809-05B293CCE0E8}" presName="sibTrans" presStyleLbl="sibTrans2D1" presStyleIdx="1" presStyleCnt="2"/>
      <dgm:spPr/>
      <dgm:t>
        <a:bodyPr/>
        <a:lstStyle/>
        <a:p>
          <a:endParaRPr lang="en-US"/>
        </a:p>
      </dgm:t>
    </dgm:pt>
    <dgm:pt modelId="{5AA11E3B-4FA6-4DE7-BEC3-B082984BCA58}" type="pres">
      <dgm:prSet presAssocID="{2113D229-CDB7-4A00-B809-05B293CCE0E8}" presName="connTx" presStyleLbl="sibTrans2D1" presStyleIdx="1" presStyleCnt="2"/>
      <dgm:spPr/>
      <dgm:t>
        <a:bodyPr/>
        <a:lstStyle/>
        <a:p>
          <a:endParaRPr lang="en-US"/>
        </a:p>
      </dgm:t>
    </dgm:pt>
    <dgm:pt modelId="{B3E0BF8B-9791-40A1-A117-F3466CA9FF65}" type="pres">
      <dgm:prSet presAssocID="{C00EF8D5-E6E6-4756-B51D-3E62A197B8E9}" presName="composite" presStyleCnt="0"/>
      <dgm:spPr/>
      <dgm:t>
        <a:bodyPr/>
        <a:lstStyle/>
        <a:p>
          <a:endParaRPr lang="en-US"/>
        </a:p>
      </dgm:t>
    </dgm:pt>
    <dgm:pt modelId="{0B23063C-72F7-4914-A6AA-7F717255B4F8}" type="pres">
      <dgm:prSet presAssocID="{C00EF8D5-E6E6-4756-B51D-3E62A197B8E9}" presName="parTx" presStyleLbl="node1" presStyleIdx="1" presStyleCnt="3">
        <dgm:presLayoutVars>
          <dgm:chMax val="0"/>
          <dgm:chPref val="0"/>
          <dgm:bulletEnabled val="1"/>
        </dgm:presLayoutVars>
      </dgm:prSet>
      <dgm:spPr/>
      <dgm:t>
        <a:bodyPr/>
        <a:lstStyle/>
        <a:p>
          <a:endParaRPr lang="en-US"/>
        </a:p>
      </dgm:t>
    </dgm:pt>
    <dgm:pt modelId="{E978C2F0-754F-44B6-9E82-D99F9CA2DAC1}" type="pres">
      <dgm:prSet presAssocID="{C00EF8D5-E6E6-4756-B51D-3E62A197B8E9}" presName="parSh" presStyleLbl="node1" presStyleIdx="2" presStyleCnt="3"/>
      <dgm:spPr/>
      <dgm:t>
        <a:bodyPr/>
        <a:lstStyle/>
        <a:p>
          <a:endParaRPr lang="en-US"/>
        </a:p>
      </dgm:t>
    </dgm:pt>
    <dgm:pt modelId="{1CFE53F5-E748-49B7-8053-C188732998A4}" type="pres">
      <dgm:prSet presAssocID="{C00EF8D5-E6E6-4756-B51D-3E62A197B8E9}" presName="desTx" presStyleLbl="fgAcc1" presStyleIdx="2" presStyleCnt="3" custScaleY="106911" custLinFactNeighborX="-3119" custLinFactNeighborY="7788">
        <dgm:presLayoutVars>
          <dgm:bulletEnabled val="1"/>
        </dgm:presLayoutVars>
      </dgm:prSet>
      <dgm:spPr/>
      <dgm:t>
        <a:bodyPr/>
        <a:lstStyle/>
        <a:p>
          <a:endParaRPr lang="en-US"/>
        </a:p>
      </dgm:t>
    </dgm:pt>
  </dgm:ptLst>
  <dgm:cxnLst>
    <dgm:cxn modelId="{58527435-4623-4605-811B-08114B4E5DE3}" type="presOf" srcId="{EFD14A1A-7532-42C7-834A-6A9BDF20B4B2}" destId="{5E427166-2EAB-43A4-8CCA-D85D844F600F}" srcOrd="0" destOrd="0" presId="urn:microsoft.com/office/officeart/2005/8/layout/process3"/>
    <dgm:cxn modelId="{6F17E83C-0726-4430-B1E0-A097BE6BEF70}" srcId="{11BF29DC-AF72-4614-BA6C-2A3A8F68736C}" destId="{36B3554B-79B0-48D6-B7ED-FD8F3F5FE6DD}" srcOrd="0" destOrd="0" parTransId="{C830C6AF-5CDB-4BED-B8F2-1394F58BA82E}" sibTransId="{EFD14A1A-7532-42C7-834A-6A9BDF20B4B2}"/>
    <dgm:cxn modelId="{1CCCF041-7E49-49A0-8FBE-E2354751009C}" type="presOf" srcId="{CC97A953-14A7-48D3-9953-A5FAB4667DB1}" destId="{5C49BC31-D0BA-4AA3-933C-1E054F103EB0}" srcOrd="0" destOrd="0" presId="urn:microsoft.com/office/officeart/2005/8/layout/process3"/>
    <dgm:cxn modelId="{06B2C0F1-D72D-49CF-BCD1-712EBFC158A4}" srcId="{C00EF8D5-E6E6-4756-B51D-3E62A197B8E9}" destId="{35475C4B-B7DF-495E-B447-671CBEAC2266}" srcOrd="0" destOrd="0" parTransId="{E89114A5-DEF9-4446-86FD-8B5CB685E388}" sibTransId="{479B25C7-020E-490B-BE51-E70842311F2F}"/>
    <dgm:cxn modelId="{DCDB8653-8320-4234-BEB5-5101CA8A138E}" type="presOf" srcId="{D1C7B641-0022-455F-BFDB-04756C064F92}" destId="{2CD03712-57D8-40B2-AED3-5A7A76E73035}" srcOrd="0" destOrd="0" presId="urn:microsoft.com/office/officeart/2005/8/layout/process3"/>
    <dgm:cxn modelId="{1BA4A167-786F-4085-9BB5-BDCA01A0FE56}" type="presOf" srcId="{C00EF8D5-E6E6-4756-B51D-3E62A197B8E9}" destId="{E978C2F0-754F-44B6-9E82-D99F9CA2DAC1}" srcOrd="1" destOrd="0" presId="urn:microsoft.com/office/officeart/2005/8/layout/process3"/>
    <dgm:cxn modelId="{A3D146B9-655D-4CA0-B52A-2006ECC9E35D}" type="presOf" srcId="{499E1A35-8B09-4569-857A-ECB08F01553B}" destId="{39934787-D2C5-48D5-AA66-9F10E894AC54}" srcOrd="0" destOrd="0" presId="urn:microsoft.com/office/officeart/2005/8/layout/process3"/>
    <dgm:cxn modelId="{630F5A99-E70B-4376-AF8D-E79C59F1D656}" type="presOf" srcId="{D1C7B641-0022-455F-BFDB-04756C064F92}" destId="{BBB636F0-A7FF-4E8F-A4F7-657E722534F2}" srcOrd="1" destOrd="0" presId="urn:microsoft.com/office/officeart/2005/8/layout/process3"/>
    <dgm:cxn modelId="{648A1FF1-57A9-4BD7-8F42-650E3434F7B4}" type="presOf" srcId="{11BF29DC-AF72-4614-BA6C-2A3A8F68736C}" destId="{AA7EA758-E67D-4C63-A2A0-125CB3C9ECCC}" srcOrd="0" destOrd="0" presId="urn:microsoft.com/office/officeart/2005/8/layout/process3"/>
    <dgm:cxn modelId="{F444AC40-1A5F-4447-9839-597E29F0E7BF}" srcId="{11BF29DC-AF72-4614-BA6C-2A3A8F68736C}" destId="{C00EF8D5-E6E6-4756-B51D-3E62A197B8E9}" srcOrd="2" destOrd="0" parTransId="{5362CA16-5955-4B41-B007-363941087EF3}" sibTransId="{C56ECD7C-0C34-49A7-8132-2CA9915E9C19}"/>
    <dgm:cxn modelId="{2A2DB9F4-0080-4A63-B408-4CDAD1057F2B}" type="presOf" srcId="{EFD14A1A-7532-42C7-834A-6A9BDF20B4B2}" destId="{CE91B947-1ABF-434B-B4C2-0AC48FF3DB86}" srcOrd="1" destOrd="0" presId="urn:microsoft.com/office/officeart/2005/8/layout/process3"/>
    <dgm:cxn modelId="{8E9EBBFD-67AD-4136-9255-506372F8E741}" type="presOf" srcId="{35475C4B-B7DF-495E-B447-671CBEAC2266}" destId="{1CFE53F5-E748-49B7-8053-C188732998A4}" srcOrd="0" destOrd="0" presId="urn:microsoft.com/office/officeart/2005/8/layout/process3"/>
    <dgm:cxn modelId="{8F5142F7-EC3A-4F3D-A551-48B42E655CFD}" type="presOf" srcId="{2113D229-CDB7-4A00-B809-05B293CCE0E8}" destId="{5AA11E3B-4FA6-4DE7-BEC3-B082984BCA58}" srcOrd="1" destOrd="0" presId="urn:microsoft.com/office/officeart/2005/8/layout/process3"/>
    <dgm:cxn modelId="{6BB399D7-FC22-4A5F-853E-EF9335498E06}" type="presOf" srcId="{36B3554B-79B0-48D6-B7ED-FD8F3F5FE6DD}" destId="{E7D3443D-0320-48F6-9131-23E45F7053F5}" srcOrd="1" destOrd="0" presId="urn:microsoft.com/office/officeart/2005/8/layout/process3"/>
    <dgm:cxn modelId="{6969FDB4-5A98-46A3-932C-600F8FD9594C}" type="presOf" srcId="{36B3554B-79B0-48D6-B7ED-FD8F3F5FE6DD}" destId="{3323A601-FC90-4437-99AD-A62C21713A3B}" srcOrd="0" destOrd="0" presId="urn:microsoft.com/office/officeart/2005/8/layout/process3"/>
    <dgm:cxn modelId="{A801A617-4BA8-4271-989D-70885BFE6773}" type="presOf" srcId="{2113D229-CDB7-4A00-B809-05B293CCE0E8}" destId="{47ADFE5C-B2A5-4369-9DC8-434705F2C335}" srcOrd="0" destOrd="0" presId="urn:microsoft.com/office/officeart/2005/8/layout/process3"/>
    <dgm:cxn modelId="{108BFA65-5B35-474F-9FD3-54E65043B7AB}" type="presOf" srcId="{C00EF8D5-E6E6-4756-B51D-3E62A197B8E9}" destId="{0B23063C-72F7-4914-A6AA-7F717255B4F8}" srcOrd="0" destOrd="0" presId="urn:microsoft.com/office/officeart/2005/8/layout/process3"/>
    <dgm:cxn modelId="{A5DADF15-7E5B-49B3-BC77-D03365CDEE68}" srcId="{11BF29DC-AF72-4614-BA6C-2A3A8F68736C}" destId="{D1C7B641-0022-455F-BFDB-04756C064F92}" srcOrd="1" destOrd="0" parTransId="{46A2C284-E3B8-4C4E-97A4-521507FE3C29}" sibTransId="{2113D229-CDB7-4A00-B809-05B293CCE0E8}"/>
    <dgm:cxn modelId="{44F3DE60-1375-400D-9818-8B325A2AC5B7}" srcId="{36B3554B-79B0-48D6-B7ED-FD8F3F5FE6DD}" destId="{CC97A953-14A7-48D3-9953-A5FAB4667DB1}" srcOrd="0" destOrd="0" parTransId="{EBC09BA6-FA5B-4A0D-9A50-AD09D5B00581}" sibTransId="{E9410A07-F6CA-46F9-A646-25BC87D0ECD1}"/>
    <dgm:cxn modelId="{5EB27436-B206-4028-A254-A3ABF4CD580D}" srcId="{D1C7B641-0022-455F-BFDB-04756C064F92}" destId="{499E1A35-8B09-4569-857A-ECB08F01553B}" srcOrd="0" destOrd="0" parTransId="{5866DB09-CF0B-4773-953C-65213D8BA779}" sibTransId="{782C9C08-2639-40E5-BB70-2B0CDFC25A4E}"/>
    <dgm:cxn modelId="{84C3EB76-0F9B-4568-A097-CC6840280858}" type="presParOf" srcId="{AA7EA758-E67D-4C63-A2A0-125CB3C9ECCC}" destId="{66FEADAB-6A76-4346-952F-43E12C768264}" srcOrd="0" destOrd="0" presId="urn:microsoft.com/office/officeart/2005/8/layout/process3"/>
    <dgm:cxn modelId="{51A742FE-E627-494A-A70E-8D42A41554F4}" type="presParOf" srcId="{66FEADAB-6A76-4346-952F-43E12C768264}" destId="{3323A601-FC90-4437-99AD-A62C21713A3B}" srcOrd="0" destOrd="0" presId="urn:microsoft.com/office/officeart/2005/8/layout/process3"/>
    <dgm:cxn modelId="{18848949-65D4-4ECE-A4EA-B32BCF80452D}" type="presParOf" srcId="{66FEADAB-6A76-4346-952F-43E12C768264}" destId="{E7D3443D-0320-48F6-9131-23E45F7053F5}" srcOrd="1" destOrd="0" presId="urn:microsoft.com/office/officeart/2005/8/layout/process3"/>
    <dgm:cxn modelId="{728E29B7-34B0-4AF5-9A56-79788AE322EF}" type="presParOf" srcId="{66FEADAB-6A76-4346-952F-43E12C768264}" destId="{5C49BC31-D0BA-4AA3-933C-1E054F103EB0}" srcOrd="2" destOrd="0" presId="urn:microsoft.com/office/officeart/2005/8/layout/process3"/>
    <dgm:cxn modelId="{AE1552EF-84A7-4BA1-98F9-FFD9C0BCECFF}" type="presParOf" srcId="{AA7EA758-E67D-4C63-A2A0-125CB3C9ECCC}" destId="{5E427166-2EAB-43A4-8CCA-D85D844F600F}" srcOrd="1" destOrd="0" presId="urn:microsoft.com/office/officeart/2005/8/layout/process3"/>
    <dgm:cxn modelId="{5590E4F4-07AB-4CC1-8E45-F173A1BDFF9A}" type="presParOf" srcId="{5E427166-2EAB-43A4-8CCA-D85D844F600F}" destId="{CE91B947-1ABF-434B-B4C2-0AC48FF3DB86}" srcOrd="0" destOrd="0" presId="urn:microsoft.com/office/officeart/2005/8/layout/process3"/>
    <dgm:cxn modelId="{D40496E7-01B3-4A90-85D1-5C72AA4E94A6}" type="presParOf" srcId="{AA7EA758-E67D-4C63-A2A0-125CB3C9ECCC}" destId="{EFBDD1B9-4F47-4BF9-9D9A-188E88E771C5}" srcOrd="2" destOrd="0" presId="urn:microsoft.com/office/officeart/2005/8/layout/process3"/>
    <dgm:cxn modelId="{3CE78B34-C1E3-4D05-AAD8-9E957CCB2455}" type="presParOf" srcId="{EFBDD1B9-4F47-4BF9-9D9A-188E88E771C5}" destId="{2CD03712-57D8-40B2-AED3-5A7A76E73035}" srcOrd="0" destOrd="0" presId="urn:microsoft.com/office/officeart/2005/8/layout/process3"/>
    <dgm:cxn modelId="{F3A59F29-6A6A-4676-81DC-BF2774241FE6}" type="presParOf" srcId="{EFBDD1B9-4F47-4BF9-9D9A-188E88E771C5}" destId="{BBB636F0-A7FF-4E8F-A4F7-657E722534F2}" srcOrd="1" destOrd="0" presId="urn:microsoft.com/office/officeart/2005/8/layout/process3"/>
    <dgm:cxn modelId="{9D7FA43C-DB15-4B22-92F3-8938BD7FDD07}" type="presParOf" srcId="{EFBDD1B9-4F47-4BF9-9D9A-188E88E771C5}" destId="{39934787-D2C5-48D5-AA66-9F10E894AC54}" srcOrd="2" destOrd="0" presId="urn:microsoft.com/office/officeart/2005/8/layout/process3"/>
    <dgm:cxn modelId="{183DDB95-04FE-466C-BB54-95F2562BDDB4}" type="presParOf" srcId="{AA7EA758-E67D-4C63-A2A0-125CB3C9ECCC}" destId="{47ADFE5C-B2A5-4369-9DC8-434705F2C335}" srcOrd="3" destOrd="0" presId="urn:microsoft.com/office/officeart/2005/8/layout/process3"/>
    <dgm:cxn modelId="{DDA9115E-AA0C-4F30-8FF4-36AECA9C09BA}" type="presParOf" srcId="{47ADFE5C-B2A5-4369-9DC8-434705F2C335}" destId="{5AA11E3B-4FA6-4DE7-BEC3-B082984BCA58}" srcOrd="0" destOrd="0" presId="urn:microsoft.com/office/officeart/2005/8/layout/process3"/>
    <dgm:cxn modelId="{F0AA1151-A026-4678-9566-2B4B43D4555C}" type="presParOf" srcId="{AA7EA758-E67D-4C63-A2A0-125CB3C9ECCC}" destId="{B3E0BF8B-9791-40A1-A117-F3466CA9FF65}" srcOrd="4" destOrd="0" presId="urn:microsoft.com/office/officeart/2005/8/layout/process3"/>
    <dgm:cxn modelId="{1AAE0DC8-016B-4E37-AC52-5A5E55356974}" type="presParOf" srcId="{B3E0BF8B-9791-40A1-A117-F3466CA9FF65}" destId="{0B23063C-72F7-4914-A6AA-7F717255B4F8}" srcOrd="0" destOrd="0" presId="urn:microsoft.com/office/officeart/2005/8/layout/process3"/>
    <dgm:cxn modelId="{F089B38C-C25A-4900-933E-C9F8C2BA0B28}" type="presParOf" srcId="{B3E0BF8B-9791-40A1-A117-F3466CA9FF65}" destId="{E978C2F0-754F-44B6-9E82-D99F9CA2DAC1}" srcOrd="1" destOrd="0" presId="urn:microsoft.com/office/officeart/2005/8/layout/process3"/>
    <dgm:cxn modelId="{E0D9097F-E7B9-4162-9B9D-1B92B1010FC1}" type="presParOf" srcId="{B3E0BF8B-9791-40A1-A117-F3466CA9FF65}" destId="{1CFE53F5-E748-49B7-8053-C188732998A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AEB658-3C1A-4D0D-9657-6273D256FAF1}" type="doc">
      <dgm:prSet loTypeId="urn:microsoft.com/office/officeart/2005/8/layout/radial3" loCatId="cycle" qsTypeId="urn:microsoft.com/office/officeart/2005/8/quickstyle/3d2" qsCatId="3D" csTypeId="urn:microsoft.com/office/officeart/2005/8/colors/colorful5" csCatId="colorful" phldr="1"/>
      <dgm:spPr/>
      <dgm:t>
        <a:bodyPr/>
        <a:lstStyle/>
        <a:p>
          <a:endParaRPr lang="en-US"/>
        </a:p>
      </dgm:t>
    </dgm:pt>
    <dgm:pt modelId="{3248528B-BA43-483C-9701-ED73C3B5AA17}">
      <dgm:prSet phldrT="[Text]" custT="1"/>
      <dgm:spPr/>
      <dgm:t>
        <a:bodyPr/>
        <a:lstStyle/>
        <a:p>
          <a:r>
            <a:rPr lang="en-US" sz="4000" b="1" dirty="0" smtClean="0"/>
            <a:t>Noncredit Programs</a:t>
          </a:r>
        </a:p>
      </dgm:t>
    </dgm:pt>
    <dgm:pt modelId="{EEBBCAE2-FB88-4828-B9BB-5311507737EB}" type="parTrans" cxnId="{0BA13947-E2BC-43CA-A6BB-00C40B3E5FA6}">
      <dgm:prSet/>
      <dgm:spPr/>
      <dgm:t>
        <a:bodyPr/>
        <a:lstStyle/>
        <a:p>
          <a:endParaRPr lang="en-US"/>
        </a:p>
      </dgm:t>
    </dgm:pt>
    <dgm:pt modelId="{D97F58EC-F679-4D4A-BE53-DDD592A886F9}" type="sibTrans" cxnId="{0BA13947-E2BC-43CA-A6BB-00C40B3E5FA6}">
      <dgm:prSet/>
      <dgm:spPr/>
      <dgm:t>
        <a:bodyPr/>
        <a:lstStyle/>
        <a:p>
          <a:endParaRPr lang="en-US"/>
        </a:p>
      </dgm:t>
    </dgm:pt>
    <dgm:pt modelId="{F161C202-786C-42AE-921F-3122F23DFBA2}">
      <dgm:prSet phldrT="[Text]" custT="1"/>
      <dgm:spPr/>
      <dgm:t>
        <a:bodyPr/>
        <a:lstStyle/>
        <a:p>
          <a:r>
            <a:rPr lang="en-US" sz="2000" b="1" u="sng" dirty="0" smtClean="0"/>
            <a:t>Certificate of Competency </a:t>
          </a:r>
          <a:endParaRPr lang="en-US" sz="2000" b="1" u="sng" dirty="0"/>
        </a:p>
      </dgm:t>
    </dgm:pt>
    <dgm:pt modelId="{EE943A5A-C5F1-4583-A293-E9037BA4B185}" type="parTrans" cxnId="{92E539C8-1B1D-463C-BA83-5792F1D47C36}">
      <dgm:prSet/>
      <dgm:spPr/>
      <dgm:t>
        <a:bodyPr/>
        <a:lstStyle/>
        <a:p>
          <a:endParaRPr lang="en-US"/>
        </a:p>
      </dgm:t>
    </dgm:pt>
    <dgm:pt modelId="{D3EC1B09-AB69-4A6D-A3CE-75627C3221C7}" type="sibTrans" cxnId="{92E539C8-1B1D-463C-BA83-5792F1D47C36}">
      <dgm:prSet/>
      <dgm:spPr/>
      <dgm:t>
        <a:bodyPr/>
        <a:lstStyle/>
        <a:p>
          <a:endParaRPr lang="en-US"/>
        </a:p>
      </dgm:t>
    </dgm:pt>
    <dgm:pt modelId="{F48478C7-97CB-4563-BD60-E2E3AA19281F}">
      <dgm:prSet phldrT="[Text]" custT="1"/>
      <dgm:spPr/>
      <dgm:t>
        <a:bodyPr/>
        <a:lstStyle/>
        <a:p>
          <a:r>
            <a:rPr lang="en-US" sz="2000" b="1" u="sng" dirty="0" smtClean="0"/>
            <a:t>Certificate of Completion </a:t>
          </a:r>
          <a:endParaRPr lang="en-US" sz="2000" b="1" u="sng" dirty="0"/>
        </a:p>
      </dgm:t>
    </dgm:pt>
    <dgm:pt modelId="{2A7A0188-AE30-402E-B96A-AAD0E79B0C88}" type="parTrans" cxnId="{33CE69CB-887B-4CCC-AB1D-E67C78407806}">
      <dgm:prSet/>
      <dgm:spPr/>
      <dgm:t>
        <a:bodyPr/>
        <a:lstStyle/>
        <a:p>
          <a:endParaRPr lang="en-US"/>
        </a:p>
      </dgm:t>
    </dgm:pt>
    <dgm:pt modelId="{9D10BD6B-F5F0-4AC9-BB49-8252C878AC4A}" type="sibTrans" cxnId="{33CE69CB-887B-4CCC-AB1D-E67C78407806}">
      <dgm:prSet/>
      <dgm:spPr/>
      <dgm:t>
        <a:bodyPr/>
        <a:lstStyle/>
        <a:p>
          <a:endParaRPr lang="en-US"/>
        </a:p>
      </dgm:t>
    </dgm:pt>
    <dgm:pt modelId="{163B96E7-E2FB-4ECE-9435-68C535B6EADA}">
      <dgm:prSet phldrT="[Text]" custT="1"/>
      <dgm:spPr/>
      <dgm:t>
        <a:bodyPr/>
        <a:lstStyle/>
        <a:p>
          <a:r>
            <a:rPr lang="en-US" sz="2000" b="1" dirty="0" smtClean="0"/>
            <a:t>Adult High School Diploma </a:t>
          </a:r>
        </a:p>
        <a:p>
          <a:r>
            <a:rPr lang="en-US" sz="2000" b="1" dirty="0" smtClean="0"/>
            <a:t>(AHSD) </a:t>
          </a:r>
          <a:endParaRPr lang="en-US" sz="2000" b="1" dirty="0"/>
        </a:p>
      </dgm:t>
    </dgm:pt>
    <dgm:pt modelId="{E5D98767-727C-4751-9724-A6F4885A083D}" type="parTrans" cxnId="{B3F2D9DE-85ED-4016-BE17-223A77B2CC4F}">
      <dgm:prSet/>
      <dgm:spPr/>
      <dgm:t>
        <a:bodyPr/>
        <a:lstStyle/>
        <a:p>
          <a:endParaRPr lang="en-US"/>
        </a:p>
      </dgm:t>
    </dgm:pt>
    <dgm:pt modelId="{B0AB9798-170C-47E2-B0D9-63FE0965156D}" type="sibTrans" cxnId="{B3F2D9DE-85ED-4016-BE17-223A77B2CC4F}">
      <dgm:prSet/>
      <dgm:spPr/>
      <dgm:t>
        <a:bodyPr/>
        <a:lstStyle/>
        <a:p>
          <a:endParaRPr lang="en-US"/>
        </a:p>
      </dgm:t>
    </dgm:pt>
    <dgm:pt modelId="{A551CEB3-4359-4E3E-8B57-9B1E2C235464}" type="pres">
      <dgm:prSet presAssocID="{EBAEB658-3C1A-4D0D-9657-6273D256FAF1}" presName="composite" presStyleCnt="0">
        <dgm:presLayoutVars>
          <dgm:chMax val="1"/>
          <dgm:dir/>
          <dgm:resizeHandles val="exact"/>
        </dgm:presLayoutVars>
      </dgm:prSet>
      <dgm:spPr/>
      <dgm:t>
        <a:bodyPr/>
        <a:lstStyle/>
        <a:p>
          <a:endParaRPr lang="en-US"/>
        </a:p>
      </dgm:t>
    </dgm:pt>
    <dgm:pt modelId="{EC34B65D-9B30-4C30-B4F9-1614B1C398D1}" type="pres">
      <dgm:prSet presAssocID="{EBAEB658-3C1A-4D0D-9657-6273D256FAF1}" presName="radial" presStyleCnt="0">
        <dgm:presLayoutVars>
          <dgm:animLvl val="ctr"/>
        </dgm:presLayoutVars>
      </dgm:prSet>
      <dgm:spPr/>
      <dgm:t>
        <a:bodyPr/>
        <a:lstStyle/>
        <a:p>
          <a:endParaRPr lang="en-US"/>
        </a:p>
      </dgm:t>
    </dgm:pt>
    <dgm:pt modelId="{C7CD21B6-DD75-4672-BD27-53F07AA4A6F7}" type="pres">
      <dgm:prSet presAssocID="{3248528B-BA43-483C-9701-ED73C3B5AA17}" presName="centerShape" presStyleLbl="vennNode1" presStyleIdx="0" presStyleCnt="4" custScaleX="122231" custScaleY="70158"/>
      <dgm:spPr/>
      <dgm:t>
        <a:bodyPr/>
        <a:lstStyle/>
        <a:p>
          <a:endParaRPr lang="en-US"/>
        </a:p>
      </dgm:t>
    </dgm:pt>
    <dgm:pt modelId="{3B96DC33-DF19-4310-A072-70F8F2965F4F}" type="pres">
      <dgm:prSet presAssocID="{F161C202-786C-42AE-921F-3122F23DFBA2}" presName="node" presStyleLbl="vennNode1" presStyleIdx="1" presStyleCnt="4" custScaleX="147194" custRadScaleRad="79523" custRadScaleInc="616">
        <dgm:presLayoutVars>
          <dgm:bulletEnabled val="1"/>
        </dgm:presLayoutVars>
      </dgm:prSet>
      <dgm:spPr/>
      <dgm:t>
        <a:bodyPr/>
        <a:lstStyle/>
        <a:p>
          <a:endParaRPr lang="en-US"/>
        </a:p>
      </dgm:t>
    </dgm:pt>
    <dgm:pt modelId="{D77D93E8-67C1-4791-82AC-BD204D6A1F9E}" type="pres">
      <dgm:prSet presAssocID="{F48478C7-97CB-4563-BD60-E2E3AA19281F}" presName="node" presStyleLbl="vennNode1" presStyleIdx="2" presStyleCnt="4" custScaleX="151578" custRadScaleRad="112698" custRadScaleInc="-3052">
        <dgm:presLayoutVars>
          <dgm:bulletEnabled val="1"/>
        </dgm:presLayoutVars>
      </dgm:prSet>
      <dgm:spPr/>
      <dgm:t>
        <a:bodyPr/>
        <a:lstStyle/>
        <a:p>
          <a:endParaRPr lang="en-US"/>
        </a:p>
      </dgm:t>
    </dgm:pt>
    <dgm:pt modelId="{F49CBBA5-99FD-465E-90A9-A9DB17DD0E4C}" type="pres">
      <dgm:prSet presAssocID="{163B96E7-E2FB-4ECE-9435-68C535B6EADA}" presName="node" presStyleLbl="vennNode1" presStyleIdx="3" presStyleCnt="4" custScaleX="152244" custRadScaleRad="104816" custRadScaleInc="3510">
        <dgm:presLayoutVars>
          <dgm:bulletEnabled val="1"/>
        </dgm:presLayoutVars>
      </dgm:prSet>
      <dgm:spPr/>
      <dgm:t>
        <a:bodyPr/>
        <a:lstStyle/>
        <a:p>
          <a:endParaRPr lang="en-US"/>
        </a:p>
      </dgm:t>
    </dgm:pt>
  </dgm:ptLst>
  <dgm:cxnLst>
    <dgm:cxn modelId="{0BA13947-E2BC-43CA-A6BB-00C40B3E5FA6}" srcId="{EBAEB658-3C1A-4D0D-9657-6273D256FAF1}" destId="{3248528B-BA43-483C-9701-ED73C3B5AA17}" srcOrd="0" destOrd="0" parTransId="{EEBBCAE2-FB88-4828-B9BB-5311507737EB}" sibTransId="{D97F58EC-F679-4D4A-BE53-DDD592A886F9}"/>
    <dgm:cxn modelId="{FB349D79-AC16-4B5E-BE5B-741EC3A93528}" type="presOf" srcId="{F161C202-786C-42AE-921F-3122F23DFBA2}" destId="{3B96DC33-DF19-4310-A072-70F8F2965F4F}" srcOrd="0" destOrd="0" presId="urn:microsoft.com/office/officeart/2005/8/layout/radial3"/>
    <dgm:cxn modelId="{D1573454-79DB-4C96-842A-685E52BFF9A9}" type="presOf" srcId="{EBAEB658-3C1A-4D0D-9657-6273D256FAF1}" destId="{A551CEB3-4359-4E3E-8B57-9B1E2C235464}" srcOrd="0" destOrd="0" presId="urn:microsoft.com/office/officeart/2005/8/layout/radial3"/>
    <dgm:cxn modelId="{70347475-4F29-4785-991D-2ED7FCAFA210}" type="presOf" srcId="{3248528B-BA43-483C-9701-ED73C3B5AA17}" destId="{C7CD21B6-DD75-4672-BD27-53F07AA4A6F7}" srcOrd="0" destOrd="0" presId="urn:microsoft.com/office/officeart/2005/8/layout/radial3"/>
    <dgm:cxn modelId="{92E539C8-1B1D-463C-BA83-5792F1D47C36}" srcId="{3248528B-BA43-483C-9701-ED73C3B5AA17}" destId="{F161C202-786C-42AE-921F-3122F23DFBA2}" srcOrd="0" destOrd="0" parTransId="{EE943A5A-C5F1-4583-A293-E9037BA4B185}" sibTransId="{D3EC1B09-AB69-4A6D-A3CE-75627C3221C7}"/>
    <dgm:cxn modelId="{D3ADDC67-74FF-47A6-AEC4-926B4FDC141B}" type="presOf" srcId="{F48478C7-97CB-4563-BD60-E2E3AA19281F}" destId="{D77D93E8-67C1-4791-82AC-BD204D6A1F9E}" srcOrd="0" destOrd="0" presId="urn:microsoft.com/office/officeart/2005/8/layout/radial3"/>
    <dgm:cxn modelId="{B3F2D9DE-85ED-4016-BE17-223A77B2CC4F}" srcId="{3248528B-BA43-483C-9701-ED73C3B5AA17}" destId="{163B96E7-E2FB-4ECE-9435-68C535B6EADA}" srcOrd="2" destOrd="0" parTransId="{E5D98767-727C-4751-9724-A6F4885A083D}" sibTransId="{B0AB9798-170C-47E2-B0D9-63FE0965156D}"/>
    <dgm:cxn modelId="{33CE69CB-887B-4CCC-AB1D-E67C78407806}" srcId="{3248528B-BA43-483C-9701-ED73C3B5AA17}" destId="{F48478C7-97CB-4563-BD60-E2E3AA19281F}" srcOrd="1" destOrd="0" parTransId="{2A7A0188-AE30-402E-B96A-AAD0E79B0C88}" sibTransId="{9D10BD6B-F5F0-4AC9-BB49-8252C878AC4A}"/>
    <dgm:cxn modelId="{F797B688-66B3-43A2-BF76-844EAC1A1E3E}" type="presOf" srcId="{163B96E7-E2FB-4ECE-9435-68C535B6EADA}" destId="{F49CBBA5-99FD-465E-90A9-A9DB17DD0E4C}" srcOrd="0" destOrd="0" presId="urn:microsoft.com/office/officeart/2005/8/layout/radial3"/>
    <dgm:cxn modelId="{BBD50E6C-F327-4660-AA00-EF3252C1EA95}" type="presParOf" srcId="{A551CEB3-4359-4E3E-8B57-9B1E2C235464}" destId="{EC34B65D-9B30-4C30-B4F9-1614B1C398D1}" srcOrd="0" destOrd="0" presId="urn:microsoft.com/office/officeart/2005/8/layout/radial3"/>
    <dgm:cxn modelId="{9D3A60FB-0491-4792-9AE7-979B441CAF4D}" type="presParOf" srcId="{EC34B65D-9B30-4C30-B4F9-1614B1C398D1}" destId="{C7CD21B6-DD75-4672-BD27-53F07AA4A6F7}" srcOrd="0" destOrd="0" presId="urn:microsoft.com/office/officeart/2005/8/layout/radial3"/>
    <dgm:cxn modelId="{7CC801BB-0E0C-44D7-8F00-D1BF94E4910F}" type="presParOf" srcId="{EC34B65D-9B30-4C30-B4F9-1614B1C398D1}" destId="{3B96DC33-DF19-4310-A072-70F8F2965F4F}" srcOrd="1" destOrd="0" presId="urn:microsoft.com/office/officeart/2005/8/layout/radial3"/>
    <dgm:cxn modelId="{7080C81D-CA73-4461-A57B-C89DE1EC7680}" type="presParOf" srcId="{EC34B65D-9B30-4C30-B4F9-1614B1C398D1}" destId="{D77D93E8-67C1-4791-82AC-BD204D6A1F9E}" srcOrd="2" destOrd="0" presId="urn:microsoft.com/office/officeart/2005/8/layout/radial3"/>
    <dgm:cxn modelId="{2DBE3791-77D8-40B5-9D01-6EEE0F207FFE}" type="presParOf" srcId="{EC34B65D-9B30-4C30-B4F9-1614B1C398D1}" destId="{F49CBBA5-99FD-465E-90A9-A9DB17DD0E4C}"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D21B6-DD75-4672-BD27-53F07AA4A6F7}">
      <dsp:nvSpPr>
        <dsp:cNvPr id="0" name=""/>
        <dsp:cNvSpPr/>
      </dsp:nvSpPr>
      <dsp:spPr>
        <a:xfrm>
          <a:off x="3008088" y="1721684"/>
          <a:ext cx="4042222" cy="2545115"/>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b="1" kern="1200" dirty="0" smtClean="0"/>
            <a:t>Noncredit Course Categories </a:t>
          </a:r>
        </a:p>
      </dsp:txBody>
      <dsp:txXfrm>
        <a:off x="3600058" y="2094407"/>
        <a:ext cx="2858282" cy="1799669"/>
      </dsp:txXfrm>
    </dsp:sp>
    <dsp:sp modelId="{3B96DC33-DF19-4310-A072-70F8F2965F4F}">
      <dsp:nvSpPr>
        <dsp:cNvPr id="0" name=""/>
        <dsp:cNvSpPr/>
      </dsp:nvSpPr>
      <dsp:spPr>
        <a:xfrm>
          <a:off x="4130925" y="149717"/>
          <a:ext cx="1667678" cy="1660868"/>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u="sng" kern="1200" dirty="0" smtClean="0">
              <a:effectLst>
                <a:outerShdw blurRad="38100" dist="38100" dir="2700000" algn="tl">
                  <a:srgbClr val="000000">
                    <a:alpha val="43137"/>
                  </a:srgbClr>
                </a:outerShdw>
              </a:effectLst>
            </a:rPr>
            <a:t>ESL</a:t>
          </a:r>
          <a:endParaRPr lang="en-US" sz="1600" b="1" u="sng" kern="1200" dirty="0">
            <a:effectLst>
              <a:outerShdw blurRad="38100" dist="38100" dir="2700000" algn="tl">
                <a:srgbClr val="000000">
                  <a:alpha val="43137"/>
                </a:srgbClr>
              </a:outerShdw>
            </a:effectLst>
          </a:endParaRPr>
        </a:p>
      </dsp:txBody>
      <dsp:txXfrm>
        <a:off x="4375151" y="392945"/>
        <a:ext cx="1179226" cy="1174412"/>
      </dsp:txXfrm>
    </dsp:sp>
    <dsp:sp modelId="{D77D93E8-67C1-4791-82AC-BD204D6A1F9E}">
      <dsp:nvSpPr>
        <dsp:cNvPr id="0" name=""/>
        <dsp:cNvSpPr/>
      </dsp:nvSpPr>
      <dsp:spPr>
        <a:xfrm>
          <a:off x="5387385" y="413730"/>
          <a:ext cx="1826639" cy="1660868"/>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Immigrant Education</a:t>
          </a:r>
          <a:endParaRPr lang="en-US" sz="1600" b="1" kern="1200" dirty="0"/>
        </a:p>
      </dsp:txBody>
      <dsp:txXfrm>
        <a:off x="5654890" y="656958"/>
        <a:ext cx="1291629" cy="1174412"/>
      </dsp:txXfrm>
    </dsp:sp>
    <dsp:sp modelId="{F49CBBA5-99FD-465E-90A9-A9DB17DD0E4C}">
      <dsp:nvSpPr>
        <dsp:cNvPr id="0" name=""/>
        <dsp:cNvSpPr/>
      </dsp:nvSpPr>
      <dsp:spPr>
        <a:xfrm>
          <a:off x="6274233" y="1495337"/>
          <a:ext cx="1624611" cy="1660868"/>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u="sng" kern="1200" dirty="0" smtClean="0">
              <a:effectLst>
                <a:outerShdw blurRad="38100" dist="38100" dir="2700000" algn="tl">
                  <a:srgbClr val="000000">
                    <a:alpha val="43137"/>
                  </a:srgbClr>
                </a:outerShdw>
              </a:effectLst>
            </a:rPr>
            <a:t>Elementary and Secondary Basic Skills</a:t>
          </a:r>
          <a:endParaRPr lang="en-US" sz="1600" b="1" u="sng" kern="1200" dirty="0">
            <a:effectLst>
              <a:outerShdw blurRad="38100" dist="38100" dir="2700000" algn="tl">
                <a:srgbClr val="000000">
                  <a:alpha val="43137"/>
                </a:srgbClr>
              </a:outerShdw>
            </a:effectLst>
          </a:endParaRPr>
        </a:p>
      </dsp:txBody>
      <dsp:txXfrm>
        <a:off x="6512152" y="1738565"/>
        <a:ext cx="1148773" cy="1174412"/>
      </dsp:txXfrm>
    </dsp:sp>
    <dsp:sp modelId="{AB358597-275B-4D50-90BF-9F3ABAC64C70}">
      <dsp:nvSpPr>
        <dsp:cNvPr id="0" name=""/>
        <dsp:cNvSpPr/>
      </dsp:nvSpPr>
      <dsp:spPr>
        <a:xfrm>
          <a:off x="6221044" y="2832277"/>
          <a:ext cx="1730990" cy="1660868"/>
        </a:xfrm>
        <a:prstGeom prst="ellipse">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Health and Safety</a:t>
          </a:r>
          <a:endParaRPr lang="en-US" sz="1600" b="1" kern="1200" dirty="0"/>
        </a:p>
      </dsp:txBody>
      <dsp:txXfrm>
        <a:off x="6474542" y="3075505"/>
        <a:ext cx="1223994" cy="1174412"/>
      </dsp:txXfrm>
    </dsp:sp>
    <dsp:sp modelId="{68E646EC-CAB5-472A-BADF-54EF730C77F5}">
      <dsp:nvSpPr>
        <dsp:cNvPr id="0" name=""/>
        <dsp:cNvSpPr/>
      </dsp:nvSpPr>
      <dsp:spPr>
        <a:xfrm>
          <a:off x="5553193" y="3817669"/>
          <a:ext cx="1730990" cy="1660868"/>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Substantial Disabilities</a:t>
          </a:r>
          <a:endParaRPr lang="en-US" sz="1600" b="1" kern="1200" dirty="0"/>
        </a:p>
      </dsp:txBody>
      <dsp:txXfrm>
        <a:off x="5806691" y="4060897"/>
        <a:ext cx="1223994" cy="1174412"/>
      </dsp:txXfrm>
    </dsp:sp>
    <dsp:sp modelId="{852CE54F-E11F-4CDF-B0F1-6712F8F108CE}">
      <dsp:nvSpPr>
        <dsp:cNvPr id="0" name=""/>
        <dsp:cNvSpPr/>
      </dsp:nvSpPr>
      <dsp:spPr>
        <a:xfrm>
          <a:off x="4243205" y="4042219"/>
          <a:ext cx="1730990" cy="1660868"/>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Parenting</a:t>
          </a:r>
          <a:endParaRPr lang="en-US" sz="1600" b="1" kern="1200" dirty="0"/>
        </a:p>
      </dsp:txBody>
      <dsp:txXfrm>
        <a:off x="4496703" y="4285447"/>
        <a:ext cx="1223994" cy="1174412"/>
      </dsp:txXfrm>
    </dsp:sp>
    <dsp:sp modelId="{4B64135E-5815-4F1B-83FF-2CEB67CD465F}">
      <dsp:nvSpPr>
        <dsp:cNvPr id="0" name=""/>
        <dsp:cNvSpPr/>
      </dsp:nvSpPr>
      <dsp:spPr>
        <a:xfrm>
          <a:off x="2892199" y="3913885"/>
          <a:ext cx="1730990" cy="1660868"/>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Home Economics</a:t>
          </a:r>
          <a:endParaRPr lang="en-US" sz="1600" b="1" kern="1200" dirty="0"/>
        </a:p>
      </dsp:txBody>
      <dsp:txXfrm>
        <a:off x="3145697" y="4157113"/>
        <a:ext cx="1223994" cy="1174412"/>
      </dsp:txXfrm>
    </dsp:sp>
    <dsp:sp modelId="{8D0876DA-2899-47B5-A341-AA0177ED692C}">
      <dsp:nvSpPr>
        <dsp:cNvPr id="0" name=""/>
        <dsp:cNvSpPr/>
      </dsp:nvSpPr>
      <dsp:spPr>
        <a:xfrm>
          <a:off x="2106365" y="2832277"/>
          <a:ext cx="1730990" cy="1660868"/>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Older Adults</a:t>
          </a:r>
          <a:endParaRPr lang="en-US" sz="1600" b="1" kern="1200" dirty="0"/>
        </a:p>
      </dsp:txBody>
      <dsp:txXfrm>
        <a:off x="2359863" y="3075505"/>
        <a:ext cx="1223994" cy="1174412"/>
      </dsp:txXfrm>
    </dsp:sp>
    <dsp:sp modelId="{01933565-AC4C-46A4-9945-653B22A393C0}">
      <dsp:nvSpPr>
        <dsp:cNvPr id="0" name=""/>
        <dsp:cNvSpPr/>
      </dsp:nvSpPr>
      <dsp:spPr>
        <a:xfrm>
          <a:off x="2106365" y="1495337"/>
          <a:ext cx="1730990" cy="1660868"/>
        </a:xfrm>
        <a:prstGeom prst="ellipse">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u="sng" kern="1200" dirty="0" smtClean="0">
              <a:effectLst>
                <a:outerShdw blurRad="38100" dist="38100" dir="2700000" algn="tl">
                  <a:srgbClr val="000000">
                    <a:alpha val="43137"/>
                  </a:srgbClr>
                </a:outerShdw>
              </a:effectLst>
            </a:rPr>
            <a:t>Short-term Vocational</a:t>
          </a:r>
          <a:endParaRPr lang="en-US" sz="1600" b="1" u="sng" kern="1200" dirty="0">
            <a:effectLst>
              <a:outerShdw blurRad="38100" dist="38100" dir="2700000" algn="tl">
                <a:srgbClr val="000000">
                  <a:alpha val="43137"/>
                </a:srgbClr>
              </a:outerShdw>
            </a:effectLst>
          </a:endParaRPr>
        </a:p>
      </dsp:txBody>
      <dsp:txXfrm>
        <a:off x="2359863" y="1738565"/>
        <a:ext cx="1223994" cy="1174412"/>
      </dsp:txXfrm>
    </dsp:sp>
    <dsp:sp modelId="{CFE5A6AF-C41F-472C-9484-0E4323E17B90}">
      <dsp:nvSpPr>
        <dsp:cNvPr id="0" name=""/>
        <dsp:cNvSpPr/>
      </dsp:nvSpPr>
      <dsp:spPr>
        <a:xfrm>
          <a:off x="2892199" y="413730"/>
          <a:ext cx="1730990" cy="1660868"/>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u="sng" kern="1200" dirty="0" smtClean="0">
              <a:effectLst>
                <a:outerShdw blurRad="38100" dist="38100" dir="2700000" algn="tl">
                  <a:srgbClr val="000000">
                    <a:alpha val="43137"/>
                  </a:srgbClr>
                </a:outerShdw>
              </a:effectLst>
            </a:rPr>
            <a:t>Workforce</a:t>
          </a:r>
          <a:r>
            <a:rPr lang="en-US" sz="1600" b="1" kern="1200" dirty="0" smtClean="0">
              <a:effectLst>
                <a:outerShdw blurRad="38100" dist="38100" dir="2700000" algn="tl">
                  <a:srgbClr val="000000">
                    <a:alpha val="43137"/>
                  </a:srgbClr>
                </a:outerShdw>
              </a:effectLst>
            </a:rPr>
            <a:t> </a:t>
          </a:r>
          <a:r>
            <a:rPr lang="en-US" sz="1600" b="1" u="sng" kern="1200" dirty="0" smtClean="0">
              <a:effectLst>
                <a:outerShdw blurRad="38100" dist="38100" dir="2700000" algn="tl">
                  <a:srgbClr val="000000">
                    <a:alpha val="43137"/>
                  </a:srgbClr>
                </a:outerShdw>
              </a:effectLst>
            </a:rPr>
            <a:t>Preparation</a:t>
          </a:r>
          <a:endParaRPr lang="en-US" sz="1600" b="1" u="sng" kern="1200" dirty="0">
            <a:effectLst>
              <a:outerShdw blurRad="38100" dist="38100" dir="2700000" algn="tl">
                <a:srgbClr val="000000">
                  <a:alpha val="43137"/>
                </a:srgbClr>
              </a:outerShdw>
            </a:effectLst>
          </a:endParaRPr>
        </a:p>
      </dsp:txBody>
      <dsp:txXfrm>
        <a:off x="3145697" y="656958"/>
        <a:ext cx="1223994" cy="1174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503D1-C301-4808-AAD2-415A9DD4B11C}">
      <dsp:nvSpPr>
        <dsp:cNvPr id="0" name=""/>
        <dsp:cNvSpPr/>
      </dsp:nvSpPr>
      <dsp:spPr>
        <a:xfrm>
          <a:off x="3616" y="9995"/>
          <a:ext cx="1581224" cy="333280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Local Curriculum Committee Approval</a:t>
          </a:r>
          <a:endParaRPr lang="en-US" sz="2000" b="1" kern="1200" dirty="0">
            <a:solidFill>
              <a:schemeClr val="tx1"/>
            </a:solidFill>
          </a:endParaRPr>
        </a:p>
      </dsp:txBody>
      <dsp:txXfrm>
        <a:off x="49928" y="56307"/>
        <a:ext cx="1488600" cy="3240185"/>
      </dsp:txXfrm>
    </dsp:sp>
    <dsp:sp modelId="{62C8FB34-58AE-48EC-9630-5080E7672E9E}">
      <dsp:nvSpPr>
        <dsp:cNvPr id="0" name=""/>
        <dsp:cNvSpPr/>
      </dsp:nvSpPr>
      <dsp:spPr>
        <a:xfrm>
          <a:off x="1742963" y="1480328"/>
          <a:ext cx="335219" cy="392143"/>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742963" y="1558757"/>
        <a:ext cx="234653" cy="235285"/>
      </dsp:txXfrm>
    </dsp:sp>
    <dsp:sp modelId="{EBB478B2-CA29-44B0-AC7F-8667E54FA9C2}">
      <dsp:nvSpPr>
        <dsp:cNvPr id="0" name=""/>
        <dsp:cNvSpPr/>
      </dsp:nvSpPr>
      <dsp:spPr>
        <a:xfrm>
          <a:off x="2217330" y="9995"/>
          <a:ext cx="1581224" cy="333280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effectLst/>
            </a:rPr>
            <a:t>District Governing Board Approval</a:t>
          </a:r>
          <a:endParaRPr lang="en-US" sz="2000" b="1" kern="1200" dirty="0">
            <a:solidFill>
              <a:schemeClr val="tx1"/>
            </a:solidFill>
            <a:effectLst/>
          </a:endParaRPr>
        </a:p>
      </dsp:txBody>
      <dsp:txXfrm>
        <a:off x="2263642" y="56307"/>
        <a:ext cx="1488600" cy="3240185"/>
      </dsp:txXfrm>
    </dsp:sp>
    <dsp:sp modelId="{42FF846A-62CB-4AA6-B384-D0E5732206D1}">
      <dsp:nvSpPr>
        <dsp:cNvPr id="0" name=""/>
        <dsp:cNvSpPr/>
      </dsp:nvSpPr>
      <dsp:spPr>
        <a:xfrm>
          <a:off x="3956677" y="1480328"/>
          <a:ext cx="335219" cy="392143"/>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956677" y="1558757"/>
        <a:ext cx="234653" cy="235285"/>
      </dsp:txXfrm>
    </dsp:sp>
    <dsp:sp modelId="{56337C17-E03F-4641-822D-F05796A375D4}">
      <dsp:nvSpPr>
        <dsp:cNvPr id="0" name=""/>
        <dsp:cNvSpPr/>
      </dsp:nvSpPr>
      <dsp:spPr>
        <a:xfrm>
          <a:off x="4431044" y="13849"/>
          <a:ext cx="1581224" cy="332510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effectLst/>
            </a:rPr>
            <a:t>College Submits Curriculum Proposal to CCCCO</a:t>
          </a:r>
          <a:endParaRPr lang="en-US" sz="2000" b="1" kern="1200" dirty="0">
            <a:solidFill>
              <a:schemeClr val="tx1"/>
            </a:solidFill>
            <a:effectLst/>
          </a:endParaRPr>
        </a:p>
      </dsp:txBody>
      <dsp:txXfrm>
        <a:off x="4477356" y="60161"/>
        <a:ext cx="1488600" cy="3232476"/>
      </dsp:txXfrm>
    </dsp:sp>
    <dsp:sp modelId="{966D2F1D-3E01-4DC1-BDF7-E295CBECDB5E}">
      <dsp:nvSpPr>
        <dsp:cNvPr id="0" name=""/>
        <dsp:cNvSpPr/>
      </dsp:nvSpPr>
      <dsp:spPr>
        <a:xfrm>
          <a:off x="6170391" y="1480328"/>
          <a:ext cx="335219" cy="392143"/>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6170391" y="1558757"/>
        <a:ext cx="234653" cy="235285"/>
      </dsp:txXfrm>
    </dsp:sp>
    <dsp:sp modelId="{120D1945-0E82-4572-821F-69257B92271D}">
      <dsp:nvSpPr>
        <dsp:cNvPr id="0" name=""/>
        <dsp:cNvSpPr/>
      </dsp:nvSpPr>
      <dsp:spPr>
        <a:xfrm>
          <a:off x="6644759" y="9995"/>
          <a:ext cx="1581224" cy="333280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CCCCO Proposal Review &amp; Approval</a:t>
          </a:r>
        </a:p>
      </dsp:txBody>
      <dsp:txXfrm>
        <a:off x="6691071" y="56307"/>
        <a:ext cx="1488600" cy="32401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3443D-0320-48F6-9131-23E45F7053F5}">
      <dsp:nvSpPr>
        <dsp:cNvPr id="0" name=""/>
        <dsp:cNvSpPr/>
      </dsp:nvSpPr>
      <dsp:spPr>
        <a:xfrm>
          <a:off x="0" y="115094"/>
          <a:ext cx="1878295" cy="95040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b="1" kern="1200" dirty="0" smtClean="0"/>
            <a:t>Draft</a:t>
          </a:r>
          <a:endParaRPr lang="en-US" sz="1800" b="1" kern="1200" dirty="0"/>
        </a:p>
      </dsp:txBody>
      <dsp:txXfrm>
        <a:off x="0" y="115094"/>
        <a:ext cx="1878295" cy="633600"/>
      </dsp:txXfrm>
    </dsp:sp>
    <dsp:sp modelId="{5C49BC31-D0BA-4AA3-933C-1E054F103EB0}">
      <dsp:nvSpPr>
        <dsp:cNvPr id="0" name=""/>
        <dsp:cNvSpPr/>
      </dsp:nvSpPr>
      <dsp:spPr>
        <a:xfrm>
          <a:off x="384521" y="734976"/>
          <a:ext cx="1878295" cy="1304974"/>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t>Prepared in the college queue</a:t>
          </a:r>
          <a:endParaRPr lang="en-US" sz="1400" b="1" kern="1200" dirty="0"/>
        </a:p>
      </dsp:txBody>
      <dsp:txXfrm>
        <a:off x="422742" y="773197"/>
        <a:ext cx="1801853" cy="1228532"/>
      </dsp:txXfrm>
    </dsp:sp>
    <dsp:sp modelId="{5E427166-2EAB-43A4-8CCA-D85D844F600F}">
      <dsp:nvSpPr>
        <dsp:cNvPr id="0" name=""/>
        <dsp:cNvSpPr/>
      </dsp:nvSpPr>
      <dsp:spPr>
        <a:xfrm rot="21548593">
          <a:off x="2155735" y="175480"/>
          <a:ext cx="588309" cy="467641"/>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2155743" y="270057"/>
        <a:ext cx="448017" cy="280585"/>
      </dsp:txXfrm>
    </dsp:sp>
    <dsp:sp modelId="{BBB636F0-A7FF-4E8F-A4F7-657E722534F2}">
      <dsp:nvSpPr>
        <dsp:cNvPr id="0" name=""/>
        <dsp:cNvSpPr/>
      </dsp:nvSpPr>
      <dsp:spPr>
        <a:xfrm>
          <a:off x="2988188" y="70406"/>
          <a:ext cx="1878295" cy="95040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b="1" kern="1200" dirty="0" smtClean="0"/>
            <a:t>Submitted</a:t>
          </a:r>
          <a:endParaRPr lang="en-US" sz="1800" b="1" kern="1200" dirty="0"/>
        </a:p>
      </dsp:txBody>
      <dsp:txXfrm>
        <a:off x="2988188" y="70406"/>
        <a:ext cx="1878295" cy="633600"/>
      </dsp:txXfrm>
    </dsp:sp>
    <dsp:sp modelId="{39934787-D2C5-48D5-AA66-9F10E894AC54}">
      <dsp:nvSpPr>
        <dsp:cNvPr id="0" name=""/>
        <dsp:cNvSpPr/>
      </dsp:nvSpPr>
      <dsp:spPr>
        <a:xfrm>
          <a:off x="3383850" y="734976"/>
          <a:ext cx="1878295" cy="1304974"/>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t>To the CCCCO for review</a:t>
          </a:r>
          <a:endParaRPr lang="en-US" sz="1400" b="1" kern="1200" dirty="0"/>
        </a:p>
      </dsp:txBody>
      <dsp:txXfrm>
        <a:off x="3422071" y="773197"/>
        <a:ext cx="1801853" cy="1228532"/>
      </dsp:txXfrm>
    </dsp:sp>
    <dsp:sp modelId="{47ADFE5C-B2A5-4369-9DC8-434705F2C335}">
      <dsp:nvSpPr>
        <dsp:cNvPr id="0" name=""/>
        <dsp:cNvSpPr/>
      </dsp:nvSpPr>
      <dsp:spPr>
        <a:xfrm rot="21524650">
          <a:off x="5159453" y="119564"/>
          <a:ext cx="621404" cy="467641"/>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5159470" y="214629"/>
        <a:ext cx="481112" cy="280585"/>
      </dsp:txXfrm>
    </dsp:sp>
    <dsp:sp modelId="{E978C2F0-754F-44B6-9E82-D99F9CA2DAC1}">
      <dsp:nvSpPr>
        <dsp:cNvPr id="0" name=""/>
        <dsp:cNvSpPr/>
      </dsp:nvSpPr>
      <dsp:spPr>
        <a:xfrm>
          <a:off x="6038662" y="3533"/>
          <a:ext cx="1878295" cy="95040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b="1" kern="1200" dirty="0" smtClean="0"/>
            <a:t>Approved</a:t>
          </a:r>
          <a:endParaRPr lang="en-US" sz="1800" b="1" kern="1200" dirty="0"/>
        </a:p>
      </dsp:txBody>
      <dsp:txXfrm>
        <a:off x="6038662" y="3533"/>
        <a:ext cx="1878295" cy="633600"/>
      </dsp:txXfrm>
    </dsp:sp>
    <dsp:sp modelId="{1CFE53F5-E748-49B7-8053-C188732998A4}">
      <dsp:nvSpPr>
        <dsp:cNvPr id="0" name=""/>
        <dsp:cNvSpPr/>
      </dsp:nvSpPr>
      <dsp:spPr>
        <a:xfrm>
          <a:off x="6364789" y="581827"/>
          <a:ext cx="1878295" cy="1820480"/>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t>Active in Curriculum Inventory (in COCI 2.0, the college determines when to change status “Active”) </a:t>
          </a:r>
          <a:endParaRPr lang="en-US" sz="1400" b="1" kern="1200" dirty="0"/>
        </a:p>
      </dsp:txBody>
      <dsp:txXfrm>
        <a:off x="6418109" y="635147"/>
        <a:ext cx="1771655" cy="1713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D21B6-DD75-4672-BD27-53F07AA4A6F7}">
      <dsp:nvSpPr>
        <dsp:cNvPr id="0" name=""/>
        <dsp:cNvSpPr/>
      </dsp:nvSpPr>
      <dsp:spPr>
        <a:xfrm>
          <a:off x="2153208" y="2050563"/>
          <a:ext cx="4004839" cy="2298692"/>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b="1" kern="1200" dirty="0" smtClean="0"/>
            <a:t>Noncredit Programs</a:t>
          </a:r>
        </a:p>
      </dsp:txBody>
      <dsp:txXfrm>
        <a:off x="2739703" y="2387199"/>
        <a:ext cx="2831849" cy="1625420"/>
      </dsp:txXfrm>
    </dsp:sp>
    <dsp:sp modelId="{3B96DC33-DF19-4310-A072-70F8F2965F4F}">
      <dsp:nvSpPr>
        <dsp:cNvPr id="0" name=""/>
        <dsp:cNvSpPr/>
      </dsp:nvSpPr>
      <dsp:spPr>
        <a:xfrm>
          <a:off x="2971811" y="685795"/>
          <a:ext cx="2411369" cy="1638225"/>
        </a:xfrm>
        <a:prstGeom prst="ellipse">
          <a:avLst/>
        </a:prstGeom>
        <a:gradFill rotWithShape="0">
          <a:gsLst>
            <a:gs pos="0">
              <a:schemeClr val="accent5">
                <a:alpha val="50000"/>
                <a:hueOff val="-2451115"/>
                <a:satOff val="-3409"/>
                <a:lumOff val="-1307"/>
                <a:alphaOff val="0"/>
                <a:satMod val="103000"/>
                <a:lumMod val="102000"/>
                <a:tint val="94000"/>
              </a:schemeClr>
            </a:gs>
            <a:gs pos="50000">
              <a:schemeClr val="accent5">
                <a:alpha val="50000"/>
                <a:hueOff val="-2451115"/>
                <a:satOff val="-3409"/>
                <a:lumOff val="-1307"/>
                <a:alphaOff val="0"/>
                <a:satMod val="110000"/>
                <a:lumMod val="100000"/>
                <a:shade val="100000"/>
              </a:schemeClr>
            </a:gs>
            <a:gs pos="100000">
              <a:schemeClr val="accent5">
                <a:alpha val="50000"/>
                <a:hueOff val="-2451115"/>
                <a:satOff val="-3409"/>
                <a:lumOff val="-130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u="sng" kern="1200" dirty="0" smtClean="0"/>
            <a:t>Certificate of Competency </a:t>
          </a:r>
          <a:endParaRPr lang="en-US" sz="2000" b="1" u="sng" kern="1200" dirty="0"/>
        </a:p>
      </dsp:txBody>
      <dsp:txXfrm>
        <a:off x="3324948" y="925707"/>
        <a:ext cx="1705095" cy="1158401"/>
      </dsp:txXfrm>
    </dsp:sp>
    <dsp:sp modelId="{D77D93E8-67C1-4791-82AC-BD204D6A1F9E}">
      <dsp:nvSpPr>
        <dsp:cNvPr id="0" name=""/>
        <dsp:cNvSpPr/>
      </dsp:nvSpPr>
      <dsp:spPr>
        <a:xfrm>
          <a:off x="5066974" y="3446605"/>
          <a:ext cx="2483189" cy="1638225"/>
        </a:xfrm>
        <a:prstGeom prst="ellipse">
          <a:avLst/>
        </a:prstGeom>
        <a:gradFill rotWithShape="0">
          <a:gsLst>
            <a:gs pos="0">
              <a:schemeClr val="accent5">
                <a:alpha val="50000"/>
                <a:hueOff val="-4902230"/>
                <a:satOff val="-6819"/>
                <a:lumOff val="-2615"/>
                <a:alphaOff val="0"/>
                <a:satMod val="103000"/>
                <a:lumMod val="102000"/>
                <a:tint val="94000"/>
              </a:schemeClr>
            </a:gs>
            <a:gs pos="50000">
              <a:schemeClr val="accent5">
                <a:alpha val="50000"/>
                <a:hueOff val="-4902230"/>
                <a:satOff val="-6819"/>
                <a:lumOff val="-2615"/>
                <a:alphaOff val="0"/>
                <a:satMod val="110000"/>
                <a:lumMod val="100000"/>
                <a:shade val="100000"/>
              </a:schemeClr>
            </a:gs>
            <a:gs pos="100000">
              <a:schemeClr val="accent5">
                <a:alpha val="50000"/>
                <a:hueOff val="-4902230"/>
                <a:satOff val="-6819"/>
                <a:lumOff val="-261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u="sng" kern="1200" dirty="0" smtClean="0"/>
            <a:t>Certificate of Completion </a:t>
          </a:r>
          <a:endParaRPr lang="en-US" sz="2000" b="1" u="sng" kern="1200" dirty="0"/>
        </a:p>
      </dsp:txBody>
      <dsp:txXfrm>
        <a:off x="5430629" y="3686517"/>
        <a:ext cx="1755879" cy="1158401"/>
      </dsp:txXfrm>
    </dsp:sp>
    <dsp:sp modelId="{F49CBBA5-99FD-465E-90A9-A9DB17DD0E4C}">
      <dsp:nvSpPr>
        <dsp:cNvPr id="0" name=""/>
        <dsp:cNvSpPr/>
      </dsp:nvSpPr>
      <dsp:spPr>
        <a:xfrm>
          <a:off x="896794" y="3352810"/>
          <a:ext cx="2494100" cy="1638225"/>
        </a:xfrm>
        <a:prstGeom prst="ellipse">
          <a:avLst/>
        </a:prstGeom>
        <a:gradFill rotWithShape="0">
          <a:gsLst>
            <a:gs pos="0">
              <a:schemeClr val="accent5">
                <a:alpha val="50000"/>
                <a:hueOff val="-7353344"/>
                <a:satOff val="-10228"/>
                <a:lumOff val="-3922"/>
                <a:alphaOff val="0"/>
                <a:satMod val="103000"/>
                <a:lumMod val="102000"/>
                <a:tint val="94000"/>
              </a:schemeClr>
            </a:gs>
            <a:gs pos="50000">
              <a:schemeClr val="accent5">
                <a:alpha val="50000"/>
                <a:hueOff val="-7353344"/>
                <a:satOff val="-10228"/>
                <a:lumOff val="-3922"/>
                <a:alphaOff val="0"/>
                <a:satMod val="110000"/>
                <a:lumMod val="100000"/>
                <a:shade val="100000"/>
              </a:schemeClr>
            </a:gs>
            <a:gs pos="100000">
              <a:schemeClr val="accent5">
                <a:alpha val="50000"/>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Adult High School Diploma </a:t>
          </a:r>
        </a:p>
        <a:p>
          <a:pPr lvl="0" algn="ctr" defTabSz="889000">
            <a:lnSpc>
              <a:spcPct val="90000"/>
            </a:lnSpc>
            <a:spcBef>
              <a:spcPct val="0"/>
            </a:spcBef>
            <a:spcAft>
              <a:spcPct val="35000"/>
            </a:spcAft>
          </a:pPr>
          <a:r>
            <a:rPr lang="en-US" sz="2000" b="1" kern="1200" dirty="0" smtClean="0"/>
            <a:t>(AHSD) </a:t>
          </a:r>
          <a:endParaRPr lang="en-US" sz="2000" b="1" kern="1200" dirty="0"/>
        </a:p>
      </dsp:txBody>
      <dsp:txXfrm>
        <a:off x="1262046" y="3592722"/>
        <a:ext cx="1763596" cy="115840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CCC47C5-9FBF-E542-9E54-D2AC87D0918B}" type="datetime1">
              <a:rPr lang="en-US" smtClean="0"/>
              <a:t>11/16/17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B0C036C-3CAD-2E4D-B37D-0D3EB4072371}" type="slidenum">
              <a:rPr lang="en-US" smtClean="0"/>
              <a:t>‹#›</a:t>
            </a:fld>
            <a:endParaRPr lang="en-US"/>
          </a:p>
        </p:txBody>
      </p:sp>
    </p:spTree>
    <p:extLst>
      <p:ext uri="{BB962C8B-B14F-4D97-AF65-F5344CB8AC3E}">
        <p14:creationId xmlns:p14="http://schemas.microsoft.com/office/powerpoint/2010/main" val="40960542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81591CD-E2DC-7E4A-A91C-604A26D10D0B}" type="datetime1">
              <a:rPr lang="en-US" smtClean="0"/>
              <a:t>11/16/17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7378C93-FD70-4993-8314-1D7969965050}" type="slidenum">
              <a:rPr lang="en-US" smtClean="0"/>
              <a:t>‹#›</a:t>
            </a:fld>
            <a:endParaRPr lang="en-US" dirty="0"/>
          </a:p>
        </p:txBody>
      </p:sp>
    </p:spTree>
    <p:extLst>
      <p:ext uri="{BB962C8B-B14F-4D97-AF65-F5344CB8AC3E}">
        <p14:creationId xmlns:p14="http://schemas.microsoft.com/office/powerpoint/2010/main" val="29010947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govt.westlaw.com/calregs/Document/I83E8E9A0B6CB11DFB199EEE3FF08959C?originationContext=Search+Result&amp;listSource=Search&amp;viewType=FullText&amp;navigationPath=Search/v3/search/results/navigation/i0ad600240000015b8c8b32b9fe3bcb75?startIndex=1&amp;Nav=REGULATION_PUBLICVIEW&amp;contextData=(sc.Default)&amp;rank=1&amp;list=REGULATION_PUBLICVIEW&amp;transitionType=SearchItem&amp;contextData=(sc.Search)&amp;t_T1=5&amp;t_T2=55002&amp;t_S1=CA+ADC+s#termNavTop" TargetMode="External"/><Relationship Id="rId4" Type="http://schemas.openxmlformats.org/officeDocument/2006/relationships/hyperlink" Target="https://govt.westlaw.com/calregs/Document/IA9719B60D48411DEBC02831C6D6C108E?viewType=FullText&amp;listSource=Search&amp;list=REGULATION_PUBLICVIEW&amp;rank=2&amp;grading=na&amp;originationContext=previousnextdocument&amp;transitionType=SearchItem&amp;contextData=(sc.Default)&amp;navigationPath=Search/v3/search/results/navigation/i0ad600240000015b8c8b32b9fe3bcb75?Nav=REGULATION_PUBLICVIEW&amp;fragmentIdentifier=IA9719B60D48411DEBC02831C6D6C108E&amp;startIndex=1&amp;contextData=(sc.Default)&amp;transitionType=SearchItem&amp;t_T1=5&amp;t_T2=55002&amp;t_S1=CA+ADC+s#firstTerm"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govt.westlaw.com/calregs/Document/I471FB340325E11E194EACEFFB46E37D1?viewType=FullText&amp;originationContext=documenttoc&amp;transitionType=StatuteNavigator&amp;contextData=(sc.Default)" TargetMode="External"/><Relationship Id="rId4" Type="http://schemas.openxmlformats.org/officeDocument/2006/relationships/hyperlink" Target="http://legalsolutions.thomsonreuters.com/law-products/about/legal-notices/copyright" TargetMode="External"/><Relationship Id="rId5" Type="http://schemas.openxmlformats.org/officeDocument/2006/relationships/hyperlink" Target="http://legalsolutions.thomsonreuters.com/law-products/about/legal-notices/privacy" TargetMode="External"/><Relationship Id="rId6" Type="http://schemas.openxmlformats.org/officeDocument/2006/relationships/hyperlink" Target="https://govt.westlaw.com/calregs/Accessibility" TargetMode="External"/><Relationship Id="rId7" Type="http://schemas.openxmlformats.org/officeDocument/2006/relationships/hyperlink" Target="http://www.oal.ca.gov/" TargetMode="External"/><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D9EA5-4147-6044-B29A-FB498DF03D98}" type="slidenum">
              <a:rPr lang="en-US" smtClean="0"/>
              <a:t>1</a:t>
            </a:fld>
            <a:endParaRPr lang="en-US" dirty="0"/>
          </a:p>
        </p:txBody>
      </p:sp>
    </p:spTree>
    <p:extLst>
      <p:ext uri="{BB962C8B-B14F-4D97-AF65-F5344CB8AC3E}">
        <p14:creationId xmlns:p14="http://schemas.microsoft.com/office/powerpoint/2010/main" val="1622483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5 CCR § 55002</a:t>
            </a:r>
          </a:p>
          <a:p>
            <a:r>
              <a:rPr lang="en-US" b="1" dirty="0"/>
              <a:t>§ 55002. Standards and Criteria for Courses</a:t>
            </a:r>
            <a:r>
              <a:rPr lang="en-US" b="1" dirty="0" smtClean="0"/>
              <a:t>.</a:t>
            </a:r>
          </a:p>
          <a:p>
            <a:endParaRPr lang="en-US" dirty="0"/>
          </a:p>
          <a:p>
            <a:r>
              <a:rPr lang="en-US" b="1" dirty="0" smtClean="0"/>
              <a:t>(</a:t>
            </a:r>
            <a:r>
              <a:rPr lang="en-US" b="1" dirty="0"/>
              <a:t>c) Noncredit Course. </a:t>
            </a:r>
            <a:r>
              <a:rPr lang="en-US" dirty="0"/>
              <a:t>A noncredit course is a course which, at a minimum, is recommended by the college and/or district curriculum committee (the committee described and established under subdivision (a)(1) of this section) and approved by the district governing board as a course meeting the needs of enrolled students.</a:t>
            </a:r>
          </a:p>
          <a:p>
            <a:endParaRPr lang="en-US" dirty="0" smtClean="0"/>
          </a:p>
          <a:p>
            <a:r>
              <a:rPr lang="en-US" dirty="0" smtClean="0"/>
              <a:t>(</a:t>
            </a:r>
            <a:r>
              <a:rPr lang="en-US" dirty="0"/>
              <a:t>1) Standards for Approval. The college and/or district curriculum committee shall recommend approval of the course if the course treats subject matter and uses resource materials, teaching methods, and standards of attendance and achievement that the committee deems appropriate for the enrolled students. In order to be eligible for state apportionment, such courses must be approved by the Chancellor pursuant to article 2 (commencing with section 55150) of subchapter 2 of this chapter and satisfy the requirements of section 58160 and other applicable provisions of chapter 9 (commencing with section 58000) of this division.</a:t>
            </a:r>
          </a:p>
          <a:p>
            <a:endParaRPr lang="en-US" dirty="0" smtClean="0"/>
          </a:p>
          <a:p>
            <a:r>
              <a:rPr lang="en-US" dirty="0" smtClean="0"/>
              <a:t>(</a:t>
            </a:r>
            <a:r>
              <a:rPr lang="en-US" dirty="0"/>
              <a:t>2) Course Outline of Record. The course is described in a course outline of record that shall be maintained in the official college files and made available to each instructor. The course outline of record shall specify the number of contact hours normally required for a student to complete the course, the catalog description, the objectives, contents in terms of a specific body of knowledge, instructional methodology, examples of assignments and/or activities, and methods of evaluation for determining whether the stated objectives have been met.</a:t>
            </a:r>
          </a:p>
          <a:p>
            <a:endParaRPr lang="en-US" dirty="0" smtClean="0"/>
          </a:p>
          <a:p>
            <a:r>
              <a:rPr lang="en-US" dirty="0" smtClean="0"/>
              <a:t>(</a:t>
            </a:r>
            <a:r>
              <a:rPr lang="en-US" dirty="0"/>
              <a:t>3) Conduct of Course. All sections of the course are to be taught by a qualified instructor in accordance with the set of objectives and other specifications defined in the course outline of record.</a:t>
            </a:r>
          </a:p>
          <a:p>
            <a:endParaRPr lang="en-US" dirty="0" smtClean="0"/>
          </a:p>
          <a:p>
            <a:r>
              <a:rPr lang="en-US" dirty="0" smtClean="0"/>
              <a:t>(</a:t>
            </a:r>
            <a:r>
              <a:rPr lang="en-US" dirty="0"/>
              <a:t>4) Repetition. Repeated enrollment is allowed only in accordance with provisions of section 58161.</a:t>
            </a:r>
          </a:p>
          <a:p>
            <a:endParaRPr lang="en-US" dirty="0" smtClean="0"/>
          </a:p>
          <a:p>
            <a:r>
              <a:rPr lang="en-US" dirty="0" smtClean="0"/>
              <a:t>Note</a:t>
            </a:r>
            <a:r>
              <a:rPr lang="en-US" dirty="0"/>
              <a:t>: Authority cited: Sections 66700 and 70901, Education Code. Reference: Section 70901, Education Code.</a:t>
            </a:r>
          </a:p>
          <a:p>
            <a:r>
              <a:rPr lang="en-US" dirty="0"/>
              <a:t>HISTORY</a:t>
            </a:r>
          </a:p>
          <a:p>
            <a:r>
              <a:rPr lang="en-US" dirty="0"/>
              <a:t>1. Amendment of subsection (a) filed 12-28-83; effective upon filing pursuant to Government Code section 11346.2(d) (Register 83, No. 53).</a:t>
            </a:r>
          </a:p>
          <a:p>
            <a:r>
              <a:rPr lang="en-US" dirty="0"/>
              <a:t>2. Amendment filed 5-18-84; effective thirtieth day thereafter (Register 84, No. 20).</a:t>
            </a:r>
          </a:p>
          <a:p>
            <a:r>
              <a:rPr lang="en-US" dirty="0"/>
              <a:t>3. </a:t>
            </a:r>
            <a:r>
              <a:rPr lang="en-US" dirty="0" err="1"/>
              <a:t>Repealer</a:t>
            </a:r>
            <a:r>
              <a:rPr lang="en-US" dirty="0"/>
              <a:t> and new section filed 10-7-88; operative 11-6-88 (Register 88, No. 42).</a:t>
            </a:r>
          </a:p>
          <a:p>
            <a:r>
              <a:rPr lang="en-US" dirty="0"/>
              <a:t>4. Amendment filed 3-4-91 by Board of Governors of California Community Colleges with the Secretary of State; operative 4-5-91 (Register 91, No. 23). Submitted to OAL for printing only pursuant to Education Code Section 70901.5(b).</a:t>
            </a:r>
          </a:p>
          <a:p>
            <a:r>
              <a:rPr lang="en-US" dirty="0"/>
              <a:t>5. Amendment filed 10-25-91; operative 11-24-91 (Register 92, No. 7).</a:t>
            </a:r>
          </a:p>
          <a:p>
            <a:r>
              <a:rPr lang="en-US" dirty="0"/>
              <a:t>6. Amendment filed 10-5-93; operative 11-4-93. Submitted to OAL for printing only pursuant to Education Code section 70901.5(b) (Register 93, No. 42).</a:t>
            </a:r>
          </a:p>
          <a:p>
            <a:r>
              <a:rPr lang="en-US" dirty="0"/>
              <a:t>7. Editorial correction of History 4 (Register 95, No. 20).</a:t>
            </a:r>
          </a:p>
          <a:p>
            <a:r>
              <a:rPr lang="en-US" dirty="0"/>
              <a:t>8. Amendment filed 3-15-2006; operative 4-14-2006. Submitted to OAL for printing only pursuant to Education Code section 70901.5 (Register 2006, No. 17).</a:t>
            </a:r>
          </a:p>
          <a:p>
            <a:r>
              <a:rPr lang="en-US" dirty="0"/>
              <a:t>9. Amendment of subsection (c)(1) filed 1-17-2007; operative 1-17-2007. Submitted to OAL for printing only pursuant to Education Code section 70901.5 (Register 2007, No. 8).</a:t>
            </a:r>
          </a:p>
          <a:p>
            <a:r>
              <a:rPr lang="en-US" dirty="0"/>
              <a:t>10. Amendment of section heading and section filed 7-17-2007; operative 8-16-2007. Submitted to OAL for printing only pursuant to Education Code section 70901.5 (Register 2007, No. 35).</a:t>
            </a:r>
          </a:p>
          <a:p>
            <a:r>
              <a:rPr lang="en-US" dirty="0"/>
              <a:t>11. Amendment of subsections (a)(5) and (b)(5) filed 5-16-2008; operative 6-15-2008. Submitted to OAL for printing only pursuant to Education Code section 70901.5 (Register 2008, No. 21).</a:t>
            </a:r>
          </a:p>
          <a:p>
            <a:r>
              <a:rPr lang="en-US" dirty="0"/>
              <a:t>This database is current through 4/7/17 Register 2017, No. 14</a:t>
            </a:r>
          </a:p>
          <a:p>
            <a:r>
              <a:rPr lang="en-US" dirty="0"/>
              <a:t>5 CCR § 55002, </a:t>
            </a:r>
            <a:r>
              <a:rPr lang="en-US" dirty="0">
                <a:hlinkClick r:id="rId3"/>
              </a:rPr>
              <a:t>Previous Term</a:t>
            </a:r>
            <a:r>
              <a:rPr lang="en-US" dirty="0"/>
              <a:t>5 CA ADC § 55002</a:t>
            </a:r>
            <a:r>
              <a:rPr lang="en-US" dirty="0">
                <a:hlinkClick r:id="rId4"/>
              </a:rPr>
              <a:t>Next Term</a:t>
            </a:r>
            <a:endParaRPr lang="en-US" dirty="0"/>
          </a:p>
          <a:p>
            <a:r>
              <a:rPr lang="en-US" dirty="0"/>
              <a:t>End of Document</a:t>
            </a:r>
          </a:p>
        </p:txBody>
      </p:sp>
      <p:sp>
        <p:nvSpPr>
          <p:cNvPr id="4" name="Slide Number Placeholder 3"/>
          <p:cNvSpPr>
            <a:spLocks noGrp="1"/>
          </p:cNvSpPr>
          <p:nvPr>
            <p:ph type="sldNum" sz="quarter" idx="10"/>
          </p:nvPr>
        </p:nvSpPr>
        <p:spPr/>
        <p:txBody>
          <a:bodyPr/>
          <a:lstStyle/>
          <a:p>
            <a:fld id="{05F43395-C473-4D7D-AE72-9FE04ADC6358}" type="slidenum">
              <a:rPr lang="en-US" smtClean="0"/>
              <a:t>11</a:t>
            </a:fld>
            <a:endParaRPr lang="en-US"/>
          </a:p>
        </p:txBody>
      </p:sp>
    </p:spTree>
    <p:extLst>
      <p:ext uri="{BB962C8B-B14F-4D97-AF65-F5344CB8AC3E}">
        <p14:creationId xmlns:p14="http://schemas.microsoft.com/office/powerpoint/2010/main" val="1901849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5 CCR § 55150</a:t>
            </a:r>
          </a:p>
          <a:p>
            <a:r>
              <a:rPr lang="en-US" sz="1200" b="1" kern="1200" dirty="0">
                <a:solidFill>
                  <a:schemeClr val="tx1"/>
                </a:solidFill>
                <a:effectLst/>
                <a:latin typeface="+mn-lt"/>
                <a:ea typeface="+mn-ea"/>
                <a:cs typeface="+mn-cs"/>
              </a:rPr>
              <a:t>§ 55150. Approval of Noncredit Courses and Programs.</a:t>
            </a:r>
          </a:p>
          <a:p>
            <a:r>
              <a:rPr lang="en-US" sz="1200" kern="1200" dirty="0">
                <a:solidFill>
                  <a:schemeClr val="tx1"/>
                </a:solidFill>
                <a:effectLst/>
                <a:latin typeface="+mn-lt"/>
                <a:ea typeface="+mn-ea"/>
                <a:cs typeface="+mn-cs"/>
              </a:rPr>
              <a:t>(a) All noncredit courses shall be approved by the Chancellor in accordance with this article on forms provided by the Chancellor. Failure to comply with the provisions of this article may result in termination of approval.</a:t>
            </a:r>
          </a:p>
          <a:p>
            <a:r>
              <a:rPr lang="en-US" sz="1200" kern="1200" dirty="0">
                <a:solidFill>
                  <a:schemeClr val="tx1"/>
                </a:solidFill>
                <a:effectLst/>
                <a:latin typeface="+mn-lt"/>
                <a:ea typeface="+mn-ea"/>
                <a:cs typeface="+mn-cs"/>
              </a:rPr>
              <a:t>(b) Course outlines of record for all noncredit courses prepared in accordance with subdivision (c) of section 55002 shall be on file in the community college offering the course.</a:t>
            </a:r>
          </a:p>
          <a:p>
            <a:r>
              <a:rPr lang="en-US" sz="1200" kern="1200" dirty="0">
                <a:solidFill>
                  <a:schemeClr val="tx1"/>
                </a:solidFill>
                <a:effectLst/>
                <a:latin typeface="+mn-lt"/>
                <a:ea typeface="+mn-ea"/>
                <a:cs typeface="+mn-cs"/>
              </a:rPr>
              <a:t>(c) Authorities of each community college maintaining noncredit courses shall keep such current records and reports as may be required by the Chancellor.</a:t>
            </a:r>
          </a:p>
          <a:p>
            <a:r>
              <a:rPr lang="en-US" sz="1200" kern="1200" dirty="0">
                <a:solidFill>
                  <a:schemeClr val="tx1"/>
                </a:solidFill>
                <a:effectLst/>
                <a:latin typeface="+mn-lt"/>
                <a:ea typeface="+mn-ea"/>
                <a:cs typeface="+mn-cs"/>
              </a:rPr>
              <a:t>(d) The following noncredit educational programs shall be approved by the Chancellor:</a:t>
            </a:r>
          </a:p>
          <a:p>
            <a:r>
              <a:rPr lang="en-US" sz="1200" kern="1200" dirty="0">
                <a:solidFill>
                  <a:schemeClr val="tx1"/>
                </a:solidFill>
                <a:effectLst/>
                <a:latin typeface="+mn-lt"/>
                <a:ea typeface="+mn-ea"/>
                <a:cs typeface="+mn-cs"/>
              </a:rPr>
              <a:t>(1) Noncredit educational programs that qualify for enhanced funding;</a:t>
            </a:r>
          </a:p>
          <a:p>
            <a:r>
              <a:rPr lang="en-US" sz="1200" kern="1200" dirty="0">
                <a:solidFill>
                  <a:schemeClr val="tx1"/>
                </a:solidFill>
                <a:effectLst/>
                <a:latin typeface="+mn-lt"/>
                <a:ea typeface="+mn-ea"/>
                <a:cs typeface="+mn-cs"/>
              </a:rPr>
              <a:t>(2) Adult high school diploma programs as specified in section 55154; and</a:t>
            </a:r>
          </a:p>
          <a:p>
            <a:r>
              <a:rPr lang="en-US" sz="1200" kern="1200" dirty="0">
                <a:solidFill>
                  <a:schemeClr val="tx1"/>
                </a:solidFill>
                <a:effectLst/>
                <a:latin typeface="+mn-lt"/>
                <a:ea typeface="+mn-ea"/>
                <a:cs typeface="+mn-cs"/>
              </a:rPr>
              <a:t>(3) Those noncredit educational programs that are otherwise required by law to be approved by the Chancellor.</a:t>
            </a:r>
          </a:p>
          <a:p>
            <a:r>
              <a:rPr lang="en-US" sz="1200" kern="1200" dirty="0">
                <a:solidFill>
                  <a:schemeClr val="tx1"/>
                </a:solidFill>
                <a:effectLst/>
                <a:latin typeface="+mn-lt"/>
                <a:ea typeface="+mn-ea"/>
                <a:cs typeface="+mn-cs"/>
              </a:rPr>
              <a:t>(e) Noncredit educational programs requiring approval of the Chancellor shall be approved by the Chancellor in accordance with this article and on forms provided by the Chancellor.</a:t>
            </a:r>
          </a:p>
          <a:p>
            <a:r>
              <a:rPr lang="en-US" sz="1200" kern="1200" dirty="0">
                <a:solidFill>
                  <a:schemeClr val="tx1"/>
                </a:solidFill>
                <a:effectLst/>
                <a:latin typeface="+mn-lt"/>
                <a:ea typeface="+mn-ea"/>
                <a:cs typeface="+mn-cs"/>
              </a:rPr>
              <a:t>Approval of a noncredit educational program is effective until either:</a:t>
            </a:r>
          </a:p>
          <a:p>
            <a:r>
              <a:rPr lang="en-US" sz="1200" kern="1200" dirty="0">
                <a:solidFill>
                  <a:schemeClr val="tx1"/>
                </a:solidFill>
                <a:effectLst/>
                <a:latin typeface="+mn-lt"/>
                <a:ea typeface="+mn-ea"/>
                <a:cs typeface="+mn-cs"/>
              </a:rPr>
              <a:t>(1) The noncredit educational program or implementation of the noncredit educational program is discontinued or modified in any substantial way; or</a:t>
            </a:r>
          </a:p>
          <a:p>
            <a:r>
              <a:rPr lang="en-US" sz="1200" kern="1200" dirty="0">
                <a:solidFill>
                  <a:schemeClr val="tx1"/>
                </a:solidFill>
                <a:effectLst/>
                <a:latin typeface="+mn-lt"/>
                <a:ea typeface="+mn-ea"/>
                <a:cs typeface="+mn-cs"/>
              </a:rPr>
              <a:t>(2) The Chancellor evaluates the noncredit educational program after its approval on the basis of factors listed in sections 55151 or 55154, as applicable. If the Chancellor determines that the noncredit educational program should no longer be offered based on the evaluation, the Chancellor may terminate the approval and determine the effective date of termination.</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5F43395-C473-4D7D-AE72-9FE04ADC6358}" type="slidenum">
              <a:rPr lang="en-US" smtClean="0"/>
              <a:t>12</a:t>
            </a:fld>
            <a:endParaRPr lang="en-US"/>
          </a:p>
        </p:txBody>
      </p:sp>
    </p:spTree>
    <p:extLst>
      <p:ext uri="{BB962C8B-B14F-4D97-AF65-F5344CB8AC3E}">
        <p14:creationId xmlns:p14="http://schemas.microsoft.com/office/powerpoint/2010/main" val="1904440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Notice</a:t>
            </a:r>
            <a:r>
              <a:rPr lang="en-US" sz="1200" kern="1200" baseline="0" dirty="0" smtClean="0">
                <a:solidFill>
                  <a:schemeClr val="tx1"/>
                </a:solidFill>
                <a:effectLst/>
                <a:latin typeface="+mn-lt"/>
                <a:ea typeface="+mn-ea"/>
                <a:cs typeface="+mn-cs"/>
              </a:rPr>
              <a:t> how processes illustrated above occur in a perfectly neat and linear fashion…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*Approval timeframes are not in the PCAH 6th edition</a:t>
            </a:r>
            <a:r>
              <a:rPr lang="en-US" sz="1200" kern="1200" baseline="0" dirty="0" smtClean="0">
                <a:solidFill>
                  <a:schemeClr val="tx1"/>
                </a:solidFill>
                <a:effectLst/>
                <a:latin typeface="+mn-lt"/>
                <a:ea typeface="+mn-ea"/>
                <a:cs typeface="+mn-cs"/>
              </a:rPr>
              <a:t> since </a:t>
            </a:r>
            <a:r>
              <a:rPr lang="en-US" sz="1200" kern="1200" dirty="0" smtClean="0">
                <a:solidFill>
                  <a:schemeClr val="tx1"/>
                </a:solidFill>
                <a:effectLst/>
                <a:latin typeface="+mn-lt"/>
                <a:ea typeface="+mn-ea"/>
                <a:cs typeface="+mn-cs"/>
              </a:rPr>
              <a:t>we separated out the COCI submission guidelines and technical assistance portions of the PCAH, which will be provided at a future date.  However, there is nothing to suggest that there will be a change to the timeframe (PCAH 5 Ed, p. 15) for proposals that are NOT on the automated process (i.e., colleges will still need to build in this buffer).</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endParaRPr lang="en-US" sz="1600" dirty="0" smtClean="0"/>
          </a:p>
          <a:p>
            <a:pPr marL="0" indent="0">
              <a:buFont typeface="Arial" panose="020B0604020202020204" pitchFamily="34" charset="0"/>
              <a:buNone/>
            </a:pPr>
            <a:r>
              <a:rPr lang="en-US" sz="1600" dirty="0" smtClean="0"/>
              <a:t>Follow </a:t>
            </a:r>
            <a:r>
              <a:rPr lang="en-US" sz="1600" dirty="0"/>
              <a:t>your local curriculum approval process, first.</a:t>
            </a:r>
          </a:p>
          <a:p>
            <a:pPr marL="628615" lvl="1" indent="-171441">
              <a:buFont typeface="Arial" panose="020B0604020202020204" pitchFamily="34" charset="0"/>
              <a:buChar char="•"/>
            </a:pPr>
            <a:r>
              <a:rPr lang="en-US" sz="1600" dirty="0"/>
              <a:t>Local Curriculum Committee</a:t>
            </a:r>
          </a:p>
          <a:p>
            <a:pPr marL="628615" lvl="1" indent="-171441">
              <a:buFont typeface="Arial" panose="020B0604020202020204" pitchFamily="34" charset="0"/>
              <a:buChar char="•"/>
            </a:pPr>
            <a:r>
              <a:rPr lang="en-US" sz="1600" dirty="0"/>
              <a:t>District Governing Board</a:t>
            </a:r>
          </a:p>
          <a:p>
            <a:pPr marL="171441" indent="-171441">
              <a:buFont typeface="Arial" panose="020B0604020202020204" pitchFamily="34" charset="0"/>
              <a:buChar char="•"/>
            </a:pPr>
            <a:r>
              <a:rPr lang="en-US" sz="1600" dirty="0"/>
              <a:t>Once approved locally, a designated college staff with access to the online CCC Curriculum Inventory can proceed with:</a:t>
            </a:r>
          </a:p>
          <a:p>
            <a:pPr marL="171441" indent="-171441">
              <a:buFont typeface="Arial" panose="020B0604020202020204" pitchFamily="34" charset="0"/>
              <a:buChar char="•"/>
            </a:pPr>
            <a:r>
              <a:rPr lang="en-US" sz="1600" dirty="0"/>
              <a:t>Submitting the proposal record to the Chancellor’s Office for review. </a:t>
            </a:r>
          </a:p>
          <a:p>
            <a:pPr marL="628615" lvl="1" indent="-171441">
              <a:buFont typeface="Arial" panose="020B0604020202020204" pitchFamily="34" charset="0"/>
              <a:buChar char="•"/>
            </a:pPr>
            <a:r>
              <a:rPr lang="en-US" sz="1600" dirty="0"/>
              <a:t>The average Chancellor’s Office approval timeframe is </a:t>
            </a:r>
            <a:r>
              <a:rPr lang="en-US" sz="1600" dirty="0" smtClean="0"/>
              <a:t>60 </a:t>
            </a:r>
            <a:r>
              <a:rPr lang="en-US" sz="1600" dirty="0"/>
              <a:t>days</a:t>
            </a:r>
          </a:p>
          <a:p>
            <a:pPr marL="628615" lvl="1" indent="-171441">
              <a:buFont typeface="Arial" panose="020B0604020202020204" pitchFamily="34" charset="0"/>
              <a:buChar char="•"/>
            </a:pPr>
            <a:r>
              <a:rPr lang="en-US" sz="1600" dirty="0"/>
              <a:t>Curriculum proposals are reviewed in the order in which they are submitted into the queue </a:t>
            </a:r>
          </a:p>
          <a:p>
            <a:pPr marL="628615" lvl="1" indent="-171441">
              <a:buFont typeface="Arial" panose="020B0604020202020204" pitchFamily="34" charset="0"/>
              <a:buChar char="•"/>
            </a:pPr>
            <a:r>
              <a:rPr lang="en-US" sz="1600" dirty="0"/>
              <a:t>Proposals submitted with discrepancies will be returned as a “Revision Request”</a:t>
            </a:r>
          </a:p>
          <a:p>
            <a:pPr marL="1085790" lvl="2" indent="-171441">
              <a:buFont typeface="Arial" panose="020B0604020202020204" pitchFamily="34" charset="0"/>
              <a:buChar char="•"/>
            </a:pPr>
            <a:r>
              <a:rPr lang="en-US" sz="1600" dirty="0"/>
              <a:t>Revision Requests will cause delays in the </a:t>
            </a:r>
            <a:r>
              <a:rPr lang="en-US" sz="1600" dirty="0" smtClean="0"/>
              <a:t>curriculum </a:t>
            </a:r>
            <a:r>
              <a:rPr lang="en-US" sz="1600" dirty="0"/>
              <a:t>proposal approval timeframe. 	</a:t>
            </a:r>
          </a:p>
          <a:p>
            <a:pPr marL="457174" lvl="1"/>
            <a:endParaRPr lang="en-US" sz="1600" dirty="0"/>
          </a:p>
          <a:p>
            <a:pPr marL="171441" indent="-171441">
              <a:buFont typeface="Arial" panose="020B0604020202020204" pitchFamily="34" charset="0"/>
              <a:buChar char="•"/>
            </a:pPr>
            <a:endParaRPr lang="en-US" sz="1600" dirty="0"/>
          </a:p>
          <a:p>
            <a:pPr marL="171441" indent="-17144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F1749B3-8B98-47F4-B043-FFF5B083475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42469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*Approval timeframes are not in the PCAH 6th edition</a:t>
            </a:r>
            <a:r>
              <a:rPr lang="en-US" sz="1200" kern="1200" baseline="0" dirty="0" smtClean="0">
                <a:solidFill>
                  <a:schemeClr val="tx1"/>
                </a:solidFill>
                <a:effectLst/>
                <a:latin typeface="+mn-lt"/>
                <a:ea typeface="+mn-ea"/>
                <a:cs typeface="+mn-cs"/>
              </a:rPr>
              <a:t> since </a:t>
            </a:r>
            <a:r>
              <a:rPr lang="en-US" sz="1200" kern="1200" dirty="0" smtClean="0">
                <a:solidFill>
                  <a:schemeClr val="tx1"/>
                </a:solidFill>
                <a:effectLst/>
                <a:latin typeface="+mn-lt"/>
                <a:ea typeface="+mn-ea"/>
                <a:cs typeface="+mn-cs"/>
              </a:rPr>
              <a:t>we separated out the COCI submission guidelines and technical assistance portions of the PCAH, which will be provided at a future date.  However, there is nothing to suggest that there will be a change to the timeframe (PCAH 5 Ed, p. 15) for proposals that are NOT on the automated process (i.e., colleges will still need to build in this buffer).</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endParaRPr lang="en-US" sz="1600" dirty="0" smtClean="0"/>
          </a:p>
          <a:p>
            <a:pPr marL="0" indent="0">
              <a:buFont typeface="Arial" panose="020B0604020202020204" pitchFamily="34" charset="0"/>
              <a:buNone/>
            </a:pPr>
            <a:r>
              <a:rPr lang="en-US" sz="1600" dirty="0" smtClean="0"/>
              <a:t>Follow your local curriculum approval process, first.</a:t>
            </a:r>
          </a:p>
          <a:p>
            <a:pPr marL="628615" lvl="1" indent="-171441">
              <a:buFont typeface="Arial" panose="020B0604020202020204" pitchFamily="34" charset="0"/>
              <a:buChar char="•"/>
            </a:pPr>
            <a:r>
              <a:rPr lang="en-US" sz="1600" dirty="0" smtClean="0"/>
              <a:t>Local Curriculum Committee</a:t>
            </a:r>
          </a:p>
          <a:p>
            <a:pPr marL="628615" lvl="1" indent="-171441">
              <a:buFont typeface="Arial" panose="020B0604020202020204" pitchFamily="34" charset="0"/>
              <a:buChar char="•"/>
            </a:pPr>
            <a:r>
              <a:rPr lang="en-US" sz="1600" dirty="0" smtClean="0"/>
              <a:t>District Governing Board</a:t>
            </a:r>
          </a:p>
          <a:p>
            <a:pPr marL="171441" indent="-171441">
              <a:buFont typeface="Arial" panose="020B0604020202020204" pitchFamily="34" charset="0"/>
              <a:buChar char="•"/>
            </a:pPr>
            <a:r>
              <a:rPr lang="en-US" sz="1600" dirty="0" smtClean="0"/>
              <a:t>Once approved locally, a designated college staff with access to the online CCC Curriculum Inventory can proceed with:</a:t>
            </a:r>
          </a:p>
          <a:p>
            <a:pPr marL="171441" indent="-171441">
              <a:buFont typeface="Arial" panose="020B0604020202020204" pitchFamily="34" charset="0"/>
              <a:buChar char="•"/>
            </a:pPr>
            <a:r>
              <a:rPr lang="en-US" sz="1600" dirty="0" smtClean="0"/>
              <a:t>Submitting the proposal record to the Chancellor’s Office for review. </a:t>
            </a:r>
          </a:p>
          <a:p>
            <a:pPr marL="628615" lvl="1" indent="-171441">
              <a:buFont typeface="Arial" panose="020B0604020202020204" pitchFamily="34" charset="0"/>
              <a:buChar char="•"/>
            </a:pPr>
            <a:r>
              <a:rPr lang="en-US" sz="1600" dirty="0" smtClean="0"/>
              <a:t>The average Chancellor’s Office approval timeframe is 60 days</a:t>
            </a:r>
          </a:p>
          <a:p>
            <a:pPr marL="628615" lvl="1" indent="-171441">
              <a:buFont typeface="Arial" panose="020B0604020202020204" pitchFamily="34" charset="0"/>
              <a:buChar char="•"/>
            </a:pPr>
            <a:r>
              <a:rPr lang="en-US" sz="1600" dirty="0" smtClean="0"/>
              <a:t>Curriculum proposals are reviewed in the order in which they are submitted into the queue </a:t>
            </a:r>
          </a:p>
          <a:p>
            <a:pPr marL="628615" lvl="1" indent="-171441">
              <a:buFont typeface="Arial" panose="020B0604020202020204" pitchFamily="34" charset="0"/>
              <a:buChar char="•"/>
            </a:pPr>
            <a:r>
              <a:rPr lang="en-US" sz="1600" dirty="0" smtClean="0"/>
              <a:t>Proposals submitted with discrepancies will be returned as a “Revision Request”</a:t>
            </a:r>
          </a:p>
          <a:p>
            <a:pPr marL="1085790" lvl="2" indent="-171441">
              <a:buFont typeface="Arial" panose="020B0604020202020204" pitchFamily="34" charset="0"/>
              <a:buChar char="•"/>
            </a:pPr>
            <a:r>
              <a:rPr lang="en-US" sz="1600" dirty="0" smtClean="0"/>
              <a:t>Revision Requests will cause delays in the curriculum proposal approval timeframe. 	</a:t>
            </a:r>
          </a:p>
          <a:p>
            <a:pPr marL="457174" lvl="1"/>
            <a:endParaRPr lang="en-US" sz="1600" dirty="0" smtClean="0"/>
          </a:p>
          <a:p>
            <a:pPr marL="171441" indent="-171441">
              <a:buFont typeface="Arial" panose="020B0604020202020204" pitchFamily="34" charset="0"/>
              <a:buChar char="•"/>
            </a:pPr>
            <a:endParaRPr lang="en-US" sz="1600" dirty="0" smtClean="0"/>
          </a:p>
          <a:p>
            <a:pPr marL="171441" indent="-171441">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F2419221-0F01-4EBB-956D-B23397D4708D}"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726079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D9EA5-4147-6044-B29A-FB498DF03D98}" type="slidenum">
              <a:rPr lang="en-US" smtClean="0"/>
              <a:t>17</a:t>
            </a:fld>
            <a:endParaRPr lang="en-US" dirty="0"/>
          </a:p>
        </p:txBody>
      </p:sp>
    </p:spTree>
    <p:extLst>
      <p:ext uri="{BB962C8B-B14F-4D97-AF65-F5344CB8AC3E}">
        <p14:creationId xmlns:p14="http://schemas.microsoft.com/office/powerpoint/2010/main" val="536865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i="1" dirty="0" smtClean="0"/>
              <a:t>Refer to the MIS Data Element Dictionary for specific course coding requirements</a:t>
            </a:r>
          </a:p>
          <a:p>
            <a:r>
              <a:rPr lang="en-US" sz="1200" i="1" dirty="0" smtClean="0"/>
              <a:t>**New data fields in COCI 2.0</a:t>
            </a:r>
          </a:p>
          <a:p>
            <a:endParaRPr lang="en-US" dirty="0"/>
          </a:p>
        </p:txBody>
      </p:sp>
      <p:sp>
        <p:nvSpPr>
          <p:cNvPr id="4" name="Slide Number Placeholder 3"/>
          <p:cNvSpPr>
            <a:spLocks noGrp="1"/>
          </p:cNvSpPr>
          <p:nvPr>
            <p:ph type="sldNum" sz="quarter" idx="10"/>
          </p:nvPr>
        </p:nvSpPr>
        <p:spPr/>
        <p:txBody>
          <a:bodyPr/>
          <a:lstStyle/>
          <a:p>
            <a:fld id="{932D9EA5-4147-6044-B29A-FB498DF03D98}" type="slidenum">
              <a:rPr lang="en-US" smtClean="0"/>
              <a:t>18</a:t>
            </a:fld>
            <a:endParaRPr lang="en-US" dirty="0"/>
          </a:p>
        </p:txBody>
      </p:sp>
    </p:spTree>
    <p:extLst>
      <p:ext uri="{BB962C8B-B14F-4D97-AF65-F5344CB8AC3E}">
        <p14:creationId xmlns:p14="http://schemas.microsoft.com/office/powerpoint/2010/main" val="3777612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 Noncredit</a:t>
            </a:r>
            <a:r>
              <a:rPr lang="en-US" baseline="0" dirty="0" smtClean="0"/>
              <a:t> Programs, Title 5 section 55155</a:t>
            </a:r>
            <a:endParaRPr lang="en-US" dirty="0" smtClean="0"/>
          </a:p>
          <a:p>
            <a:r>
              <a:rPr lang="en-US" dirty="0" smtClean="0"/>
              <a:t>- Underlined programs</a:t>
            </a:r>
            <a:r>
              <a:rPr lang="en-US" baseline="0" dirty="0" smtClean="0"/>
              <a:t> are CDCP (EDC 84760.5; Title 5 section 55151) </a:t>
            </a:r>
          </a:p>
          <a:p>
            <a:r>
              <a:rPr lang="en-US" baseline="0" dirty="0" smtClean="0"/>
              <a:t>- AHSD, see Title 5 section 55154</a:t>
            </a:r>
            <a:endParaRPr lang="en-US" dirty="0"/>
          </a:p>
        </p:txBody>
      </p:sp>
      <p:sp>
        <p:nvSpPr>
          <p:cNvPr id="4" name="Slide Number Placeholder 3"/>
          <p:cNvSpPr>
            <a:spLocks noGrp="1"/>
          </p:cNvSpPr>
          <p:nvPr>
            <p:ph type="sldNum" sz="quarter" idx="10"/>
          </p:nvPr>
        </p:nvSpPr>
        <p:spPr/>
        <p:txBody>
          <a:bodyPr/>
          <a:lstStyle/>
          <a:p>
            <a:fld id="{932D9EA5-4147-6044-B29A-FB498DF03D98}" type="slidenum">
              <a:rPr lang="en-US" smtClean="0"/>
              <a:t>20</a:t>
            </a:fld>
            <a:endParaRPr lang="en-US" dirty="0"/>
          </a:p>
        </p:txBody>
      </p:sp>
    </p:spTree>
    <p:extLst>
      <p:ext uri="{BB962C8B-B14F-4D97-AF65-F5344CB8AC3E}">
        <p14:creationId xmlns:p14="http://schemas.microsoft.com/office/powerpoint/2010/main" val="4284323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 Noncredit</a:t>
            </a:r>
            <a:r>
              <a:rPr lang="en-US" baseline="0" dirty="0" smtClean="0"/>
              <a:t> Programs, Title 5 section 55155</a:t>
            </a:r>
            <a:endParaRPr lang="en-US" dirty="0" smtClean="0"/>
          </a:p>
          <a:p>
            <a:r>
              <a:rPr lang="en-US" dirty="0" smtClean="0"/>
              <a:t>- Underlined programs</a:t>
            </a:r>
            <a:r>
              <a:rPr lang="en-US" baseline="0" dirty="0" smtClean="0"/>
              <a:t> are CDCP (EDC 84760.5; Title 5 section 55151) </a:t>
            </a:r>
          </a:p>
          <a:p>
            <a:r>
              <a:rPr lang="en-US" baseline="0" dirty="0" smtClean="0"/>
              <a:t>- AHSD, see Title 5 section 55154</a:t>
            </a:r>
            <a:endParaRPr lang="en-US" dirty="0" smtClean="0"/>
          </a:p>
          <a:p>
            <a:endParaRPr lang="en-US" dirty="0"/>
          </a:p>
        </p:txBody>
      </p:sp>
      <p:sp>
        <p:nvSpPr>
          <p:cNvPr id="4" name="Slide Number Placeholder 3"/>
          <p:cNvSpPr>
            <a:spLocks noGrp="1"/>
          </p:cNvSpPr>
          <p:nvPr>
            <p:ph type="sldNum" sz="quarter" idx="10"/>
          </p:nvPr>
        </p:nvSpPr>
        <p:spPr/>
        <p:txBody>
          <a:bodyPr/>
          <a:lstStyle/>
          <a:p>
            <a:fld id="{57378C93-FD70-4993-8314-1D7969965050}" type="slidenum">
              <a:rPr lang="en-US" smtClean="0"/>
              <a:t>21</a:t>
            </a:fld>
            <a:endParaRPr lang="en-US" dirty="0"/>
          </a:p>
        </p:txBody>
      </p:sp>
    </p:spTree>
    <p:extLst>
      <p:ext uri="{BB962C8B-B14F-4D97-AF65-F5344CB8AC3E}">
        <p14:creationId xmlns:p14="http://schemas.microsoft.com/office/powerpoint/2010/main" val="1735504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55155. Noncredit Certificates.</a:t>
            </a:r>
          </a:p>
          <a:p>
            <a:r>
              <a:rPr lang="en-US" sz="1200" kern="1200" dirty="0">
                <a:solidFill>
                  <a:schemeClr val="tx1"/>
                </a:solidFill>
                <a:effectLst/>
                <a:latin typeface="+mn-lt"/>
                <a:ea typeface="+mn-ea"/>
                <a:cs typeface="+mn-cs"/>
              </a:rPr>
              <a:t>(a) Any noncredit educational program leading to a certificate must be approved by the college curriculum committee and the district governing board.</a:t>
            </a:r>
          </a:p>
          <a:p>
            <a:r>
              <a:rPr lang="en-US" sz="1200" kern="1200" dirty="0">
                <a:solidFill>
                  <a:schemeClr val="tx1"/>
                </a:solidFill>
                <a:effectLst/>
                <a:latin typeface="+mn-lt"/>
                <a:ea typeface="+mn-ea"/>
                <a:cs typeface="+mn-cs"/>
              </a:rPr>
              <a:t>(b) All noncredit educational programs leading to a noncredit certificate of completion or certificate of competency must be approved by the Chancellor pursuant to section 55151.</a:t>
            </a:r>
          </a:p>
          <a:p>
            <a:r>
              <a:rPr lang="en-US" sz="1200" kern="1200" dirty="0">
                <a:solidFill>
                  <a:schemeClr val="tx1"/>
                </a:solidFill>
                <a:effectLst/>
                <a:latin typeface="+mn-lt"/>
                <a:ea typeface="+mn-ea"/>
                <a:cs typeface="+mn-cs"/>
              </a:rPr>
              <a:t>(c) If a district does not seek enhanced funding for a noncredit educational program, or it does not qualify for enhanced funding pursuant to section 55151, a noncredit educational program leading to a certificate may be established by the district without approval by the Chancellor except as required in section 55154. A district may award a certificate to a student completing a noncredit educational program, but may not designate or refer to it as a certificate of completion or a certificate of competency in a recognized career field pursuant to section 55151.</a:t>
            </a:r>
          </a:p>
          <a:p>
            <a:r>
              <a:rPr lang="en-US" sz="1200" kern="1200" dirty="0">
                <a:solidFill>
                  <a:schemeClr val="tx1"/>
                </a:solidFill>
                <a:effectLst/>
                <a:latin typeface="+mn-lt"/>
                <a:ea typeface="+mn-ea"/>
                <a:cs typeface="+mn-cs"/>
              </a:rPr>
              <a:t>(d) A certificate awarded to a student completing a noncredit educational program may not be referred to as a certificate of achievement regardless of its length or whether it has been approved by the Chancellor.</a:t>
            </a:r>
          </a:p>
          <a:p>
            <a:r>
              <a:rPr lang="en-US" sz="1200" kern="1200" dirty="0">
                <a:solidFill>
                  <a:schemeClr val="tx1"/>
                </a:solidFill>
                <a:effectLst/>
                <a:latin typeface="+mn-lt"/>
                <a:ea typeface="+mn-ea"/>
                <a:cs typeface="+mn-cs"/>
              </a:rPr>
              <a:t>(e) A description of each approved noncredit educational program shall be included in the college catalog.</a:t>
            </a:r>
          </a:p>
          <a:p>
            <a:r>
              <a:rPr lang="en-US" sz="1200" kern="1200" dirty="0">
                <a:solidFill>
                  <a:schemeClr val="tx1"/>
                </a:solidFill>
                <a:effectLst/>
                <a:latin typeface="+mn-lt"/>
                <a:ea typeface="+mn-ea"/>
                <a:cs typeface="+mn-cs"/>
              </a:rPr>
              <a:t>(f) Provisions of this section regarding the naming or designation of certificates shall become effective for the Fall 2008 term.</a:t>
            </a:r>
          </a:p>
          <a:p>
            <a:r>
              <a:rPr lang="en-US" sz="1200" kern="1200" dirty="0">
                <a:solidFill>
                  <a:schemeClr val="tx1"/>
                </a:solidFill>
                <a:effectLst/>
                <a:latin typeface="+mn-lt"/>
                <a:ea typeface="+mn-ea"/>
                <a:cs typeface="+mn-cs"/>
              </a:rPr>
              <a:t>Note: Authority cited: Sections 66700 and 70901, Education Code. Reference: Sections 70901 and 70902, Education Code.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5F43395-C473-4D7D-AE72-9FE04ADC6358}" type="slidenum">
              <a:rPr lang="en-US" smtClean="0"/>
              <a:t>22</a:t>
            </a:fld>
            <a:endParaRPr lang="en-US"/>
          </a:p>
        </p:txBody>
      </p:sp>
    </p:spTree>
    <p:extLst>
      <p:ext uri="{BB962C8B-B14F-4D97-AF65-F5344CB8AC3E}">
        <p14:creationId xmlns:p14="http://schemas.microsoft.com/office/powerpoint/2010/main" val="3959237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CDCP is also referred to as “Enhanced Funding” </a:t>
            </a:r>
            <a:endParaRPr lang="en-US" dirty="0"/>
          </a:p>
        </p:txBody>
      </p:sp>
      <p:sp>
        <p:nvSpPr>
          <p:cNvPr id="4" name="Slide Number Placeholder 3"/>
          <p:cNvSpPr>
            <a:spLocks noGrp="1"/>
          </p:cNvSpPr>
          <p:nvPr>
            <p:ph type="sldNum" sz="quarter" idx="10"/>
          </p:nvPr>
        </p:nvSpPr>
        <p:spPr/>
        <p:txBody>
          <a:bodyPr/>
          <a:lstStyle/>
          <a:p>
            <a:fld id="{05F43395-C473-4D7D-AE72-9FE04ADC6358}" type="slidenum">
              <a:rPr lang="en-US" smtClean="0"/>
              <a:t>25</a:t>
            </a:fld>
            <a:endParaRPr lang="en-US"/>
          </a:p>
        </p:txBody>
      </p:sp>
    </p:spTree>
    <p:extLst>
      <p:ext uri="{BB962C8B-B14F-4D97-AF65-F5344CB8AC3E}">
        <p14:creationId xmlns:p14="http://schemas.microsoft.com/office/powerpoint/2010/main" val="1373291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378C93-FD70-4993-8314-1D7969965050}" type="slidenum">
              <a:rPr lang="en-US" smtClean="0"/>
              <a:t>2</a:t>
            </a:fld>
            <a:endParaRPr lang="en-US" dirty="0"/>
          </a:p>
        </p:txBody>
      </p:sp>
    </p:spTree>
    <p:extLst>
      <p:ext uri="{BB962C8B-B14F-4D97-AF65-F5344CB8AC3E}">
        <p14:creationId xmlns:p14="http://schemas.microsoft.com/office/powerpoint/2010/main" val="2625008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Education Code section</a:t>
            </a:r>
            <a:r>
              <a:rPr lang="en-US" baseline="0" dirty="0" smtClean="0"/>
              <a:t> 84760.5 provides the fundamental framework for defining CDCP noncredit courses and classes that are eligible for enhanced funding. </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Only courses subject to </a:t>
            </a:r>
            <a:r>
              <a:rPr lang="en-US" sz="1200" b="1" i="0" u="none" strike="noStrike" kern="1200" baseline="0" dirty="0" smtClean="0">
                <a:solidFill>
                  <a:schemeClr val="tx1"/>
                </a:solidFill>
                <a:latin typeface="+mn-lt"/>
                <a:ea typeface="+mn-ea"/>
                <a:cs typeface="+mn-cs"/>
              </a:rPr>
              <a:t>subdivision (b) of 84760.5 </a:t>
            </a:r>
            <a:r>
              <a:rPr lang="en-US" sz="1200" b="0" i="0" u="none" strike="noStrike" kern="1200" baseline="0" dirty="0" smtClean="0">
                <a:solidFill>
                  <a:schemeClr val="tx1"/>
                </a:solidFill>
                <a:latin typeface="+mn-lt"/>
                <a:ea typeface="+mn-ea"/>
                <a:cs typeface="+mn-cs"/>
              </a:rPr>
              <a:t>are eligible for enhanced funding, </a:t>
            </a:r>
            <a:r>
              <a:rPr lang="en-US" sz="1200" b="1" i="0" u="none" strike="noStrike" kern="1200" baseline="0" dirty="0" smtClean="0">
                <a:solidFill>
                  <a:schemeClr val="tx1"/>
                </a:solidFill>
                <a:latin typeface="+mn-lt"/>
                <a:ea typeface="+mn-ea"/>
                <a:cs typeface="+mn-cs"/>
              </a:rPr>
              <a:t>which limits eligibility to the following: </a:t>
            </a:r>
          </a:p>
          <a:p>
            <a:r>
              <a:rPr lang="en-US" sz="1200" b="0" i="0" u="none" strike="noStrike" kern="1200" baseline="0" dirty="0" smtClean="0">
                <a:solidFill>
                  <a:schemeClr val="tx1"/>
                </a:solidFill>
                <a:latin typeface="+mn-lt"/>
                <a:ea typeface="+mn-ea"/>
                <a:cs typeface="+mn-cs"/>
              </a:rPr>
              <a:t>- Classes and courses in </a:t>
            </a:r>
            <a:r>
              <a:rPr lang="en-US" sz="1200" b="1" i="0" u="none" strike="noStrike" kern="1200" baseline="0" dirty="0" smtClean="0">
                <a:solidFill>
                  <a:schemeClr val="tx1"/>
                </a:solidFill>
                <a:latin typeface="+mn-lt"/>
                <a:ea typeface="+mn-ea"/>
                <a:cs typeface="+mn-cs"/>
              </a:rPr>
              <a:t>elementary and secondary basic skills; </a:t>
            </a:r>
          </a:p>
          <a:p>
            <a:r>
              <a:rPr lang="en-US" sz="1200" b="0" i="0" u="none" strike="noStrike" kern="1200" baseline="0" dirty="0" smtClean="0">
                <a:solidFill>
                  <a:schemeClr val="tx1"/>
                </a:solidFill>
                <a:latin typeface="+mn-lt"/>
                <a:ea typeface="+mn-ea"/>
                <a:cs typeface="+mn-cs"/>
              </a:rPr>
              <a:t>- Classes and courses for students eligible for educational services in </a:t>
            </a:r>
            <a:r>
              <a:rPr lang="en-US" sz="1200" b="1" i="0" u="none" strike="noStrike" kern="1200" baseline="0" dirty="0" smtClean="0">
                <a:solidFill>
                  <a:schemeClr val="tx1"/>
                </a:solidFill>
                <a:latin typeface="+mn-lt"/>
                <a:ea typeface="+mn-ea"/>
                <a:cs typeface="+mn-cs"/>
              </a:rPr>
              <a:t>workforce preparation </a:t>
            </a:r>
            <a:r>
              <a:rPr lang="en-US" sz="1200" b="0" i="0" u="none" strike="noStrike" kern="1200" baseline="0" dirty="0" smtClean="0">
                <a:solidFill>
                  <a:schemeClr val="tx1"/>
                </a:solidFill>
                <a:latin typeface="+mn-lt"/>
                <a:ea typeface="+mn-ea"/>
                <a:cs typeface="+mn-cs"/>
              </a:rPr>
              <a:t>classes in the basic skills of speaking, listening, reading, writing, mathematics, decision-making and problem-solving skills that are necessary to participate in job-specific technical training; </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Short-term vocational </a:t>
            </a:r>
            <a:r>
              <a:rPr lang="en-US" sz="1200" b="0" i="0" u="none" strike="noStrike" kern="1200" baseline="0" dirty="0" smtClean="0">
                <a:solidFill>
                  <a:schemeClr val="tx1"/>
                </a:solidFill>
                <a:latin typeface="+mn-lt"/>
                <a:ea typeface="+mn-ea"/>
                <a:cs typeface="+mn-cs"/>
              </a:rPr>
              <a:t>programs with high employment potential, as determined by the California Community Colleges chancellor in consultation with the Employment Development Department utilizing job demand data provided by that department; and </a:t>
            </a:r>
          </a:p>
          <a:p>
            <a:r>
              <a:rPr lang="en-US" sz="1200" b="0" i="0" u="none" strike="noStrike" kern="1200" baseline="0" dirty="0" smtClean="0">
                <a:solidFill>
                  <a:schemeClr val="tx1"/>
                </a:solidFill>
                <a:latin typeface="+mn-lt"/>
                <a:ea typeface="+mn-ea"/>
                <a:cs typeface="+mn-cs"/>
              </a:rPr>
              <a:t>- Classes and courses in </a:t>
            </a:r>
            <a:r>
              <a:rPr lang="en-US" sz="1200" b="1" i="0" u="none" strike="noStrike" kern="1200" baseline="0" dirty="0" smtClean="0">
                <a:solidFill>
                  <a:schemeClr val="tx1"/>
                </a:solidFill>
                <a:latin typeface="+mn-lt"/>
                <a:ea typeface="+mn-ea"/>
                <a:cs typeface="+mn-cs"/>
              </a:rPr>
              <a:t>English as a second language </a:t>
            </a:r>
            <a:r>
              <a:rPr lang="en-US" sz="1200" b="0" i="0" u="none" strike="noStrike" kern="1200" baseline="0" dirty="0" smtClean="0">
                <a:solidFill>
                  <a:schemeClr val="tx1"/>
                </a:solidFill>
                <a:latin typeface="+mn-lt"/>
                <a:ea typeface="+mn-ea"/>
                <a:cs typeface="+mn-cs"/>
              </a:rPr>
              <a:t>and vocational English as a second language. </a:t>
            </a:r>
          </a:p>
          <a:p>
            <a:pPr marL="0" indent="0">
              <a:buFontTx/>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002BA7B-EE38-4E87-9AED-653F73FE1A02}" type="slidenum">
              <a:rPr lang="en-US" smtClean="0"/>
              <a:t>27</a:t>
            </a:fld>
            <a:endParaRPr lang="en-US"/>
          </a:p>
        </p:txBody>
      </p:sp>
    </p:spTree>
    <p:extLst>
      <p:ext uri="{BB962C8B-B14F-4D97-AF65-F5344CB8AC3E}">
        <p14:creationId xmlns:p14="http://schemas.microsoft.com/office/powerpoint/2010/main" val="1591469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ED012F-74A1-45EE-9947-B3AA5CB77F40}" type="slidenum">
              <a:rPr lang="en-US" smtClean="0"/>
              <a:t>29</a:t>
            </a:fld>
            <a:endParaRPr lang="en-US"/>
          </a:p>
        </p:txBody>
      </p:sp>
    </p:spTree>
    <p:extLst>
      <p:ext uri="{BB962C8B-B14F-4D97-AF65-F5344CB8AC3E}">
        <p14:creationId xmlns:p14="http://schemas.microsoft.com/office/powerpoint/2010/main" val="1049850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378C93-FD70-4993-8314-1D7969965050}" type="slidenum">
              <a:rPr lang="en-US" smtClean="0"/>
              <a:t>30</a:t>
            </a:fld>
            <a:endParaRPr lang="en-US" dirty="0"/>
          </a:p>
        </p:txBody>
      </p:sp>
    </p:spTree>
    <p:extLst>
      <p:ext uri="{BB962C8B-B14F-4D97-AF65-F5344CB8AC3E}">
        <p14:creationId xmlns:p14="http://schemas.microsoft.com/office/powerpoint/2010/main" val="485060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5 CCR § 55151</a:t>
            </a:r>
          </a:p>
          <a:p>
            <a:r>
              <a:rPr lang="en-US" b="1" dirty="0"/>
              <a:t>§ 55151. Career Development and College Preparation.</a:t>
            </a:r>
            <a:endParaRPr lang="en-US" dirty="0"/>
          </a:p>
          <a:p>
            <a:r>
              <a:rPr lang="en-US" dirty="0"/>
              <a:t>A noncredit course involving career development or college preparation will be eligible for enhanced funding pursuant to Education Code sections 84750.5 and 84760.5 if it satisfies the requirements set forth in subdivisions (a), (b) and (c) below.</a:t>
            </a:r>
          </a:p>
          <a:p>
            <a:r>
              <a:rPr lang="en-US" b="1" dirty="0"/>
              <a:t>(a) The course is approved by the college curriculum committee and the district governing board pursuant to subdivision (c) of section 55002 and by the Chancellor's Office pursuant to section 55150 and is part of either:</a:t>
            </a:r>
          </a:p>
          <a:p>
            <a:r>
              <a:rPr lang="en-US" dirty="0"/>
              <a:t>(1) A short-term vocational program which the Chancellor, in consultation with the Employment Development Department, has determined to have high employment potential. In making this determination, the Chancellor shall utilize job demand data provided by the Employment Development Department. If current job demand data in the relevant field is not available from the Employment Development Department, the Chancellor and the Employment Development Department may rely upon other data submitted by the college.</a:t>
            </a:r>
          </a:p>
          <a:p>
            <a:r>
              <a:rPr lang="en-US" dirty="0"/>
              <a:t>(2) A noncredit educational program involving:</a:t>
            </a:r>
          </a:p>
          <a:p>
            <a:r>
              <a:rPr lang="en-US" dirty="0"/>
              <a:t>(A) Courses in elementary and secondary basic skills;</a:t>
            </a:r>
          </a:p>
          <a:p>
            <a:r>
              <a:rPr lang="en-US" dirty="0"/>
              <a:t>(B) Workforce preparation courses in the basic skills of speaking, listening, reading, writing, mathematics, decision-making, and problem solving skills that are necessary to participate in job-specific technical training; or</a:t>
            </a:r>
          </a:p>
          <a:p>
            <a:r>
              <a:rPr lang="en-US" dirty="0"/>
              <a:t>(C) Courses in English as a second language and vocational English as a second language.</a:t>
            </a:r>
          </a:p>
          <a:p>
            <a:r>
              <a:rPr lang="en-US" b="1" dirty="0"/>
              <a:t>(b) The noncredit educational program is designed to result in either:</a:t>
            </a:r>
          </a:p>
          <a:p>
            <a:r>
              <a:rPr lang="en-US" dirty="0"/>
              <a:t>(1) A noncredit certificate of completion leading to improved employability or job opportunities; or</a:t>
            </a:r>
          </a:p>
          <a:p>
            <a:r>
              <a:rPr lang="en-US" dirty="0"/>
              <a:t>(2) A noncredit certificate of competency in a recognized career field that prepares students to take </a:t>
            </a:r>
            <a:r>
              <a:rPr lang="en-US" dirty="0" err="1"/>
              <a:t>nondegree</a:t>
            </a:r>
            <a:r>
              <a:rPr lang="en-US" dirty="0"/>
              <a:t>-applicable credit course work, including basic skills and English as a second language; or to take degree-applicable credit coursework leading to one or more of the following:</a:t>
            </a:r>
          </a:p>
          <a:p>
            <a:r>
              <a:rPr lang="en-US" dirty="0"/>
              <a:t>(A) completion of a credit certificate;</a:t>
            </a:r>
          </a:p>
          <a:p>
            <a:r>
              <a:rPr lang="en-US" dirty="0"/>
              <a:t>(B) an associate in arts degree; or</a:t>
            </a:r>
          </a:p>
          <a:p>
            <a:r>
              <a:rPr lang="en-US" dirty="0"/>
              <a:t>(C) transfer to a baccalaureate institution.</a:t>
            </a:r>
          </a:p>
          <a:p>
            <a:r>
              <a:rPr lang="en-US" b="1" dirty="0"/>
              <a:t>(c) The noncredit educational program in which enhanced funding is sought must be submitted to and approved by the Chancellor. Applications for approval shall include an explanation of how the educational program is designed to lead students to one of the outcomes described in subdivision (b) and all of the following:</a:t>
            </a:r>
          </a:p>
          <a:p>
            <a:r>
              <a:rPr lang="en-US" dirty="0"/>
              <a:t>(1) a list of required courses to be included in the educational program;</a:t>
            </a:r>
          </a:p>
          <a:p>
            <a:r>
              <a:rPr lang="en-US" dirty="0"/>
              <a:t>(2) the minimum number of hours required for completion of the educational program;</a:t>
            </a:r>
          </a:p>
          <a:p>
            <a:r>
              <a:rPr lang="en-US" dirty="0"/>
              <a:t>(3) course outlines of record for all courses in the educational program;</a:t>
            </a:r>
          </a:p>
          <a:p>
            <a:r>
              <a:rPr lang="en-US" dirty="0"/>
              <a:t>(4) the catalog description of the educational program; and</a:t>
            </a:r>
          </a:p>
          <a:p>
            <a:r>
              <a:rPr lang="en-US" dirty="0"/>
              <a:t>(5) for short-term vocational programs, an analysis of labor market need or job availability.</a:t>
            </a:r>
          </a:p>
          <a:p>
            <a:r>
              <a:rPr lang="en-US" dirty="0"/>
              <a:t>(d) The Chancellor shall develop forms and procedures for submission of applications for approval.</a:t>
            </a:r>
          </a:p>
          <a:p>
            <a:r>
              <a:rPr lang="en-US" dirty="0"/>
              <a:t>(e) If the Chancellor approves a short-term vocational program pursuant to this section, the program may not be subsequently modified by the inclusion of additional courses unless the course or courses to be added are of one of the types listed in subdivision (a) and have themselves been individually approved by the Chancellor pursuant to section 55150.</a:t>
            </a:r>
          </a:p>
          <a:p>
            <a:r>
              <a:rPr lang="en-US" dirty="0"/>
              <a:t>(f) Under no circumstances may a district separate an existing noncredit course which provides less than one hundred and ten (110) hours of instruction into two or more courses for the purpose of forming a noncredit educational program to satisfy the requirements of this section.</a:t>
            </a:r>
          </a:p>
          <a:p>
            <a:r>
              <a:rPr lang="en-US" dirty="0"/>
              <a:t>(g) Nothing in this section shall be construed to prevent a particular student from taking additional degree-applicable coursework, pursuing an associate degree, or pursuing transfer to a baccalaureate institution in addition to or instead of seeking immediate employment.</a:t>
            </a:r>
          </a:p>
          <a:p>
            <a:r>
              <a:rPr lang="en-US" dirty="0"/>
              <a:t>(h) For purposes of this article, the term “certificate of completion” means a document confirming that a student has completed a noncredit educational program of noncredit courses that prepares him or her to progress in a career path or to undertake degree-applicable or </a:t>
            </a:r>
            <a:r>
              <a:rPr lang="en-US" dirty="0" err="1"/>
              <a:t>nondegree</a:t>
            </a:r>
            <a:r>
              <a:rPr lang="en-US" dirty="0"/>
              <a:t>-applicable credit courses. The document must include the name of the certificate and the date awarded, be identified by a Taxonomy of Programs (T.O.P.) Code number and program discipline, identify the goal of the program, and list the courses completed by the student.</a:t>
            </a:r>
          </a:p>
          <a:p>
            <a:r>
              <a:rPr lang="en-US" dirty="0"/>
              <a:t>(</a:t>
            </a:r>
            <a:r>
              <a:rPr lang="en-US" dirty="0" err="1"/>
              <a:t>i</a:t>
            </a:r>
            <a:r>
              <a:rPr lang="en-US" dirty="0"/>
              <a:t>) For purposes of this article, the term “certificate of competency” means a document confirming that a student enrolled in a noncredit educational program of noncredit courses has demonstrated achievement of a set of competencies that prepares him or her to progress in a career path or to undertake degree-applicable or </a:t>
            </a:r>
            <a:r>
              <a:rPr lang="en-US" dirty="0" err="1"/>
              <a:t>nondegree</a:t>
            </a:r>
            <a:r>
              <a:rPr lang="en-US" dirty="0"/>
              <a:t>-applicable credit courses. The document must include the name of the certificate and the date awarded, be identified by a T.O.P. Code number and program discipline, and list the relevant competencies achieved by the student.</a:t>
            </a:r>
          </a:p>
          <a:p>
            <a:r>
              <a:rPr lang="en-US" dirty="0"/>
              <a:t>(j) Content and assessment standards for certificates shall be defined by the local curriculum committee. The curriculum committee shall review noncredit educational programs leading to a certificate using the same standards as applied to credit educational programs leading to a certificate as set forth in section 55070, with respect to academic integrity, consistency with college mission, meeting a demonstrated need and program feasibility.</a:t>
            </a:r>
          </a:p>
          <a:p>
            <a:r>
              <a:rPr lang="en-US" dirty="0"/>
              <a:t>(k) Each noncredit educational program shall be approved by the governing board of the district.</a:t>
            </a:r>
          </a:p>
          <a:p>
            <a:r>
              <a:rPr lang="en-US" dirty="0"/>
              <a:t>(l) Certificates for noncredit educational programs may be awarded on behalf of the governing board of the district by any appropriate district official or by a particular department or division pursuant to a delegation of authority from the governing board to students who have earned them.</a:t>
            </a:r>
          </a:p>
          <a:p>
            <a:r>
              <a:rPr lang="en-US" dirty="0"/>
              <a:t>Note: Authority cited: Sections 66700, 70901, 78401, 84750.5 and 84760.5, Education Code. Reference: Sections 70901, 70902, 78401, 84750.5 and 84760.5, Education Code.</a:t>
            </a:r>
          </a:p>
          <a:p>
            <a:r>
              <a:rPr lang="en-US" dirty="0"/>
              <a:t>HISTORY</a:t>
            </a:r>
          </a:p>
          <a:p>
            <a:r>
              <a:rPr lang="en-US" dirty="0"/>
              <a:t>1. New section filed 1-17-2007; operative 1-17-2007. Submitted to OAL for printing only pursuant to Education Code section 70901.5 (Register 2007, No. 8).</a:t>
            </a:r>
          </a:p>
          <a:p>
            <a:r>
              <a:rPr lang="en-US" dirty="0"/>
              <a:t>2. Editorial correction of subsection (c) (Register 2007, No. 25).</a:t>
            </a:r>
          </a:p>
          <a:p>
            <a:r>
              <a:rPr lang="en-US" dirty="0"/>
              <a:t>3. </a:t>
            </a:r>
            <a:r>
              <a:rPr lang="en-US" dirty="0" err="1"/>
              <a:t>Repealer</a:t>
            </a:r>
            <a:r>
              <a:rPr lang="en-US" dirty="0"/>
              <a:t> and new section filed 7-17-2007; operative 8-16-2007. Submitted to OAL for printing only pursuant to Education Code section 70901.5 (Register 2007, No. 35).</a:t>
            </a:r>
          </a:p>
          <a:p>
            <a:r>
              <a:rPr lang="en-US" dirty="0"/>
              <a:t>4. </a:t>
            </a:r>
            <a:r>
              <a:rPr lang="en-US" dirty="0" err="1"/>
              <a:t>Repealer</a:t>
            </a:r>
            <a:r>
              <a:rPr lang="en-US" dirty="0"/>
              <a:t> of subsection (m) filed 5-16-2008; operative 6-15-2008. Submitted to OAL for printing only pursuant to Education Code section 70901.5 (Register 2008, No. 21).</a:t>
            </a:r>
          </a:p>
          <a:p>
            <a:r>
              <a:rPr lang="en-US" dirty="0"/>
              <a:t>5. Amendment of section and Note filed 12-14-2011; operative 1-13-2012. Submitted to OAL for printing only pursuant to Education Code section 70901.5 (Register 2011, No. 51).</a:t>
            </a:r>
          </a:p>
          <a:p>
            <a:r>
              <a:rPr lang="en-US" dirty="0"/>
              <a:t>This database is current through 4/7/17 Register 2017, No. 14</a:t>
            </a:r>
          </a:p>
          <a:p>
            <a:r>
              <a:rPr lang="en-US" dirty="0"/>
              <a:t>5 CCR § 55151, 5 CA ADC § 55151</a:t>
            </a:r>
          </a:p>
          <a:p>
            <a:r>
              <a:rPr lang="en-US" dirty="0"/>
              <a:t>End of Document© 2017 Thomson Reuters. No claim to original U.S. Government Works.</a:t>
            </a:r>
          </a:p>
          <a:p>
            <a:r>
              <a:rPr lang="en-US" dirty="0">
                <a:hlinkClick r:id="rId3"/>
              </a:rPr>
              <a:t>Documents In Sequence</a:t>
            </a:r>
            <a:endParaRPr lang="en-US" dirty="0"/>
          </a:p>
          <a:p>
            <a:r>
              <a:rPr lang="en-US" dirty="0">
                <a:hlinkClick r:id="rId4"/>
              </a:rPr>
              <a:t>© 2017 Thomson Reuters</a:t>
            </a:r>
            <a:r>
              <a:rPr lang="en-US" dirty="0"/>
              <a:t> </a:t>
            </a:r>
            <a:r>
              <a:rPr lang="en-US" dirty="0">
                <a:hlinkClick r:id="rId5"/>
              </a:rPr>
              <a:t>Privacy</a:t>
            </a:r>
            <a:r>
              <a:rPr lang="en-US" dirty="0"/>
              <a:t> </a:t>
            </a:r>
            <a:r>
              <a:rPr lang="en-US" dirty="0">
                <a:hlinkClick r:id="rId6"/>
              </a:rPr>
              <a:t>Accessibility</a:t>
            </a:r>
            <a:r>
              <a:rPr lang="en-US" dirty="0"/>
              <a:t> </a:t>
            </a:r>
            <a:r>
              <a:rPr lang="en-US" dirty="0">
                <a:hlinkClick r:id="rId7"/>
              </a:rPr>
              <a:t>California Office of Administrative Law</a:t>
            </a:r>
            <a:r>
              <a:rPr lang="en-US" dirty="0"/>
              <a:t> </a:t>
            </a:r>
          </a:p>
          <a:p>
            <a:endParaRPr lang="en-US" dirty="0"/>
          </a:p>
        </p:txBody>
      </p:sp>
      <p:sp>
        <p:nvSpPr>
          <p:cNvPr id="4" name="Slide Number Placeholder 3"/>
          <p:cNvSpPr>
            <a:spLocks noGrp="1"/>
          </p:cNvSpPr>
          <p:nvPr>
            <p:ph type="sldNum" sz="quarter" idx="10"/>
          </p:nvPr>
        </p:nvSpPr>
        <p:spPr/>
        <p:txBody>
          <a:bodyPr/>
          <a:lstStyle/>
          <a:p>
            <a:fld id="{05F43395-C473-4D7D-AE72-9FE04ADC6358}" type="slidenum">
              <a:rPr lang="en-US" smtClean="0"/>
              <a:t>31</a:t>
            </a:fld>
            <a:endParaRPr lang="en-US"/>
          </a:p>
        </p:txBody>
      </p:sp>
    </p:spTree>
    <p:extLst>
      <p:ext uri="{BB962C8B-B14F-4D97-AF65-F5344CB8AC3E}">
        <p14:creationId xmlns:p14="http://schemas.microsoft.com/office/powerpoint/2010/main" val="2165237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10 CCC districts account</a:t>
            </a:r>
            <a:r>
              <a:rPr lang="en-US" baseline="0" dirty="0" smtClean="0"/>
              <a:t> for over 85% of CDCP FTES that is generated, system-wide. </a:t>
            </a:r>
          </a:p>
          <a:p>
            <a:r>
              <a:rPr lang="en-US" baseline="0" dirty="0" smtClean="0"/>
              <a:t>http://californiacommunitycolleges.cccco.edu/Portals/0/Reports/2017-CDCP-Report-Final-ADA.pdffor nearly 90% of CDCP FTES </a:t>
            </a:r>
            <a:endParaRPr lang="en-US" dirty="0"/>
          </a:p>
        </p:txBody>
      </p:sp>
      <p:sp>
        <p:nvSpPr>
          <p:cNvPr id="4" name="Slide Number Placeholder 3"/>
          <p:cNvSpPr>
            <a:spLocks noGrp="1"/>
          </p:cNvSpPr>
          <p:nvPr>
            <p:ph type="sldNum" sz="quarter" idx="10"/>
          </p:nvPr>
        </p:nvSpPr>
        <p:spPr/>
        <p:txBody>
          <a:bodyPr/>
          <a:lstStyle/>
          <a:p>
            <a:fld id="{9002BA7B-EE38-4E87-9AED-653F73FE1A02}" type="slidenum">
              <a:rPr lang="en-US" smtClean="0"/>
              <a:t>32</a:t>
            </a:fld>
            <a:endParaRPr lang="en-US"/>
          </a:p>
        </p:txBody>
      </p:sp>
    </p:spTree>
    <p:extLst>
      <p:ext uri="{BB962C8B-B14F-4D97-AF65-F5344CB8AC3E}">
        <p14:creationId xmlns:p14="http://schemas.microsoft.com/office/powerpoint/2010/main" val="2880980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effectLst/>
              </a:rPr>
              <a:t>The report on the Career Development and College Preparation (CDCP) Program and Noncredit Enhanced Funding details the role of the California community colleges in enhancing students' basic education and employment skills. </a:t>
            </a:r>
          </a:p>
          <a:p>
            <a:endParaRPr lang="en-US" dirty="0" smtClean="0">
              <a:effectLst/>
            </a:endParaRPr>
          </a:p>
          <a:p>
            <a:r>
              <a:rPr lang="en-US" dirty="0" smtClean="0">
                <a:effectLst/>
              </a:rPr>
              <a:t>The 2016-17 report provides details on the approved noncredit Career Development and College Preparation (CDCP) programs and courses that result in certificates of completion and certificates of competency. </a:t>
            </a:r>
          </a:p>
          <a:p>
            <a:endParaRPr lang="en-US" dirty="0" smtClean="0">
              <a:effectLst/>
            </a:endParaRPr>
          </a:p>
          <a:p>
            <a:r>
              <a:rPr lang="en-US" dirty="0" smtClean="0">
                <a:effectLst/>
              </a:rPr>
              <a:t>Students who achieve this level of education and training are better equipped to succeed.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source: </a:t>
            </a:r>
            <a:r>
              <a:rPr lang="en-US" dirty="0" smtClean="0"/>
              <a:t>http://californiacommunitycolleges.cccco.edu/Portals/0/Reports/2017-CDCP-Report-Final-ADA.pdf</a:t>
            </a:r>
          </a:p>
          <a:p>
            <a:endParaRPr lang="en-US" dirty="0"/>
          </a:p>
        </p:txBody>
      </p:sp>
      <p:sp>
        <p:nvSpPr>
          <p:cNvPr id="4" name="Slide Number Placeholder 3"/>
          <p:cNvSpPr>
            <a:spLocks noGrp="1"/>
          </p:cNvSpPr>
          <p:nvPr>
            <p:ph type="sldNum" sz="quarter" idx="10"/>
          </p:nvPr>
        </p:nvSpPr>
        <p:spPr/>
        <p:txBody>
          <a:bodyPr/>
          <a:lstStyle/>
          <a:p>
            <a:fld id="{05F43395-C473-4D7D-AE72-9FE04ADC6358}" type="slidenum">
              <a:rPr lang="en-US" smtClean="0"/>
              <a:t>33</a:t>
            </a:fld>
            <a:endParaRPr lang="en-US"/>
          </a:p>
        </p:txBody>
      </p:sp>
    </p:spTree>
    <p:extLst>
      <p:ext uri="{BB962C8B-B14F-4D97-AF65-F5344CB8AC3E}">
        <p14:creationId xmlns:p14="http://schemas.microsoft.com/office/powerpoint/2010/main" val="2034759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2BA7B-EE38-4E87-9AED-653F73FE1A02}" type="slidenum">
              <a:rPr lang="en-US" smtClean="0"/>
              <a:t>34</a:t>
            </a:fld>
            <a:endParaRPr lang="en-US"/>
          </a:p>
        </p:txBody>
      </p:sp>
    </p:spTree>
    <p:extLst>
      <p:ext uri="{BB962C8B-B14F-4D97-AF65-F5344CB8AC3E}">
        <p14:creationId xmlns:p14="http://schemas.microsoft.com/office/powerpoint/2010/main" val="2627800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http://extranet.cccco.edu/Portals/1/AA/ProgramCourseApproval/Handbook_5thEd_BOGapproved.pdf</a:t>
            </a:r>
          </a:p>
        </p:txBody>
      </p:sp>
      <p:sp>
        <p:nvSpPr>
          <p:cNvPr id="4" name="Slide Number Placeholder 3"/>
          <p:cNvSpPr>
            <a:spLocks noGrp="1"/>
          </p:cNvSpPr>
          <p:nvPr>
            <p:ph type="sldNum" sz="quarter" idx="10"/>
          </p:nvPr>
        </p:nvSpPr>
        <p:spPr/>
        <p:txBody>
          <a:bodyPr/>
          <a:lstStyle/>
          <a:p>
            <a:fld id="{05F43395-C473-4D7D-AE72-9FE04ADC6358}" type="slidenum">
              <a:rPr lang="en-US" smtClean="0"/>
              <a:t>35</a:t>
            </a:fld>
            <a:endParaRPr lang="en-US"/>
          </a:p>
        </p:txBody>
      </p:sp>
    </p:spTree>
    <p:extLst>
      <p:ext uri="{BB962C8B-B14F-4D97-AF65-F5344CB8AC3E}">
        <p14:creationId xmlns:p14="http://schemas.microsoft.com/office/powerpoint/2010/main" val="2042234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http://extranet.cccco.edu/Portals/1/AA/Credit/2013Files/TOPmanual6_2009_09corrected_12.5.13.pdf</a:t>
            </a:r>
            <a:endParaRPr lang="en-US" dirty="0"/>
          </a:p>
        </p:txBody>
      </p:sp>
      <p:sp>
        <p:nvSpPr>
          <p:cNvPr id="4" name="Slide Number Placeholder 3"/>
          <p:cNvSpPr>
            <a:spLocks noGrp="1"/>
          </p:cNvSpPr>
          <p:nvPr>
            <p:ph type="sldNum" sz="quarter" idx="10"/>
          </p:nvPr>
        </p:nvSpPr>
        <p:spPr/>
        <p:txBody>
          <a:bodyPr/>
          <a:lstStyle/>
          <a:p>
            <a:fld id="{05F43395-C473-4D7D-AE72-9FE04ADC6358}" type="slidenum">
              <a:rPr lang="en-US" smtClean="0"/>
              <a:t>36</a:t>
            </a:fld>
            <a:endParaRPr lang="en-US"/>
          </a:p>
        </p:txBody>
      </p:sp>
    </p:spTree>
    <p:extLst>
      <p:ext uri="{BB962C8B-B14F-4D97-AF65-F5344CB8AC3E}">
        <p14:creationId xmlns:p14="http://schemas.microsoft.com/office/powerpoint/2010/main" val="988980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http://extranet.cccco.edu/Divisions/TechResearchInfoSys/MIS.aspx</a:t>
            </a:r>
            <a:endParaRPr lang="en-US" dirty="0"/>
          </a:p>
        </p:txBody>
      </p:sp>
      <p:sp>
        <p:nvSpPr>
          <p:cNvPr id="4" name="Slide Number Placeholder 3"/>
          <p:cNvSpPr>
            <a:spLocks noGrp="1"/>
          </p:cNvSpPr>
          <p:nvPr>
            <p:ph type="sldNum" sz="quarter" idx="10"/>
          </p:nvPr>
        </p:nvSpPr>
        <p:spPr/>
        <p:txBody>
          <a:bodyPr/>
          <a:lstStyle/>
          <a:p>
            <a:fld id="{05F43395-C473-4D7D-AE72-9FE04ADC6358}" type="slidenum">
              <a:rPr lang="en-US" smtClean="0"/>
              <a:t>37</a:t>
            </a:fld>
            <a:endParaRPr lang="en-US"/>
          </a:p>
        </p:txBody>
      </p:sp>
    </p:spTree>
    <p:extLst>
      <p:ext uri="{BB962C8B-B14F-4D97-AF65-F5344CB8AC3E}">
        <p14:creationId xmlns:p14="http://schemas.microsoft.com/office/powerpoint/2010/main" val="1516546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F43395-C473-4D7D-AE72-9FE04ADC6358}" type="slidenum">
              <a:rPr lang="en-US" smtClean="0"/>
              <a:t>3</a:t>
            </a:fld>
            <a:endParaRPr lang="en-US" dirty="0"/>
          </a:p>
        </p:txBody>
      </p:sp>
    </p:spTree>
    <p:extLst>
      <p:ext uri="{BB962C8B-B14F-4D97-AF65-F5344CB8AC3E}">
        <p14:creationId xmlns:p14="http://schemas.microsoft.com/office/powerpoint/2010/main" val="4227021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378C93-FD70-4993-8314-1D7969965050}" type="slidenum">
              <a:rPr lang="en-US" smtClean="0"/>
              <a:t>38</a:t>
            </a:fld>
            <a:endParaRPr lang="en-US" dirty="0"/>
          </a:p>
        </p:txBody>
      </p:sp>
    </p:spTree>
    <p:extLst>
      <p:ext uri="{BB962C8B-B14F-4D97-AF65-F5344CB8AC3E}">
        <p14:creationId xmlns:p14="http://schemas.microsoft.com/office/powerpoint/2010/main" val="482416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D9EA5-4147-6044-B29A-FB498DF03D98}" type="slidenum">
              <a:rPr lang="en-US" smtClean="0"/>
              <a:t>39</a:t>
            </a:fld>
            <a:endParaRPr lang="en-US" dirty="0"/>
          </a:p>
        </p:txBody>
      </p:sp>
    </p:spTree>
    <p:extLst>
      <p:ext uri="{BB962C8B-B14F-4D97-AF65-F5344CB8AC3E}">
        <p14:creationId xmlns:p14="http://schemas.microsoft.com/office/powerpoint/2010/main" val="1469291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F43395-C473-4D7D-AE72-9FE04ADC6358}" type="slidenum">
              <a:rPr lang="en-US" smtClean="0"/>
              <a:t>5</a:t>
            </a:fld>
            <a:endParaRPr lang="en-US" dirty="0"/>
          </a:p>
        </p:txBody>
      </p:sp>
    </p:spTree>
    <p:extLst>
      <p:ext uri="{BB962C8B-B14F-4D97-AF65-F5344CB8AC3E}">
        <p14:creationId xmlns:p14="http://schemas.microsoft.com/office/powerpoint/2010/main" val="3341294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CA Education Code,</a:t>
            </a:r>
            <a:r>
              <a:rPr lang="en-US" baseline="0" dirty="0" smtClean="0"/>
              <a:t> Title 3, Division 7 (Community Colleges). </a:t>
            </a:r>
            <a:endParaRPr lang="en-US" dirty="0" smtClean="0"/>
          </a:p>
          <a:p>
            <a:r>
              <a:rPr lang="en-US" dirty="0" smtClean="0"/>
              <a:t>https://leginfo.legislature.ca.gov/faces/codes_displayexpandedbranch.xhtml?tocCode=EDC&amp;division=&amp;title=3.&amp;part=&amp;chapter=&amp;article= </a:t>
            </a:r>
          </a:p>
          <a:p>
            <a:endParaRPr lang="en-US" dirty="0"/>
          </a:p>
        </p:txBody>
      </p:sp>
      <p:sp>
        <p:nvSpPr>
          <p:cNvPr id="4" name="Slide Number Placeholder 3"/>
          <p:cNvSpPr>
            <a:spLocks noGrp="1"/>
          </p:cNvSpPr>
          <p:nvPr>
            <p:ph type="sldNum" sz="quarter" idx="10"/>
          </p:nvPr>
        </p:nvSpPr>
        <p:spPr/>
        <p:txBody>
          <a:bodyPr/>
          <a:lstStyle/>
          <a:p>
            <a:fld id="{05F43395-C473-4D7D-AE72-9FE04ADC6358}" type="slidenum">
              <a:rPr lang="en-US" smtClean="0"/>
              <a:t>6</a:t>
            </a:fld>
            <a:endParaRPr lang="en-US" dirty="0"/>
          </a:p>
        </p:txBody>
      </p:sp>
    </p:spTree>
    <p:extLst>
      <p:ext uri="{BB962C8B-B14F-4D97-AF65-F5344CB8AC3E}">
        <p14:creationId xmlns:p14="http://schemas.microsoft.com/office/powerpoint/2010/main" val="2049878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F43395-C473-4D7D-AE72-9FE04ADC6358}" type="slidenum">
              <a:rPr lang="en-US" smtClean="0"/>
              <a:t>7</a:t>
            </a:fld>
            <a:endParaRPr lang="en-US" dirty="0"/>
          </a:p>
        </p:txBody>
      </p:sp>
    </p:spTree>
    <p:extLst>
      <p:ext uri="{BB962C8B-B14F-4D97-AF65-F5344CB8AC3E}">
        <p14:creationId xmlns:p14="http://schemas.microsoft.com/office/powerpoint/2010/main" val="570966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378C93-FD70-4993-8314-1D7969965050}" type="slidenum">
              <a:rPr lang="en-US" smtClean="0"/>
              <a:t>8</a:t>
            </a:fld>
            <a:endParaRPr lang="en-US" dirty="0"/>
          </a:p>
        </p:txBody>
      </p:sp>
    </p:spTree>
    <p:extLst>
      <p:ext uri="{BB962C8B-B14F-4D97-AF65-F5344CB8AC3E}">
        <p14:creationId xmlns:p14="http://schemas.microsoft.com/office/powerpoint/2010/main" val="3339890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Tx/>
              <a:buChar char="-"/>
            </a:pPr>
            <a:r>
              <a:rPr lang="en-US" dirty="0" smtClean="0"/>
              <a:t>Noncredit</a:t>
            </a:r>
            <a:r>
              <a:rPr lang="en-US" baseline="0" dirty="0" smtClean="0"/>
              <a:t> course categories that are eligible for State apportionment, per EDC section 84757 (9 categories defined in EDC; 10</a:t>
            </a:r>
            <a:r>
              <a:rPr lang="en-US" baseline="30000" dirty="0" smtClean="0"/>
              <a:t>th</a:t>
            </a:r>
            <a:r>
              <a:rPr lang="en-US" baseline="0" dirty="0" smtClean="0"/>
              <a:t> category (workforce preparation) defined in Title 5 section 55151)</a:t>
            </a:r>
          </a:p>
          <a:p>
            <a:pPr marL="171450" indent="-171450">
              <a:buFontTx/>
              <a:buChar char="-"/>
            </a:pPr>
            <a:r>
              <a:rPr lang="en-US" baseline="0" dirty="0" smtClean="0"/>
              <a:t>Underlined categories are CDCP enhanced funding (EDC 84760.5(b); Title 5 section 55151 – CDCP) </a:t>
            </a:r>
          </a:p>
          <a:p>
            <a:endParaRPr lang="en-US" dirty="0"/>
          </a:p>
        </p:txBody>
      </p:sp>
      <p:sp>
        <p:nvSpPr>
          <p:cNvPr id="4" name="Slide Number Placeholder 3"/>
          <p:cNvSpPr>
            <a:spLocks noGrp="1"/>
          </p:cNvSpPr>
          <p:nvPr>
            <p:ph type="sldNum" sz="quarter" idx="10"/>
          </p:nvPr>
        </p:nvSpPr>
        <p:spPr/>
        <p:txBody>
          <a:bodyPr/>
          <a:lstStyle/>
          <a:p>
            <a:fld id="{932D9EA5-4147-6044-B29A-FB498DF03D98}" type="slidenum">
              <a:rPr lang="en-US" smtClean="0"/>
              <a:t>9</a:t>
            </a:fld>
            <a:endParaRPr lang="en-US" dirty="0"/>
          </a:p>
        </p:txBody>
      </p:sp>
    </p:spTree>
    <p:extLst>
      <p:ext uri="{BB962C8B-B14F-4D97-AF65-F5344CB8AC3E}">
        <p14:creationId xmlns:p14="http://schemas.microsoft.com/office/powerpoint/2010/main" val="2064999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 In order to be eligible to be claimed for state apportionment, a noncredit course must be approved pursuant to sections 55002 and 55150 and fall into one of the following statutory categories:</a:t>
            </a:r>
          </a:p>
          <a:p>
            <a:r>
              <a:rPr lang="en-US" dirty="0"/>
              <a:t>(1) elementary and secondary basic skills courses and other courses such as remedial academic courses in reading, mathematics, and language arts;</a:t>
            </a:r>
          </a:p>
          <a:p>
            <a:r>
              <a:rPr lang="en-US" dirty="0"/>
              <a:t>(2) courses in English as a second language, including vocational English as a second Language;</a:t>
            </a:r>
          </a:p>
          <a:p>
            <a:r>
              <a:rPr lang="en-US" dirty="0"/>
              <a:t>(3) short-term vocational courses and programs with high employment potential;</a:t>
            </a:r>
          </a:p>
          <a:p>
            <a:r>
              <a:rPr lang="en-US" dirty="0"/>
              <a:t>(4) workforce preparation courses in the basic skills of speaking, listening, reading, writing, mathematics, decisionmaking, problem solving skills, and other courses required for preparation to participate in job-specific technical training;</a:t>
            </a:r>
          </a:p>
          <a:p>
            <a:r>
              <a:rPr lang="en-US" dirty="0"/>
              <a:t>(5) courses in citizenship for immigrants;</a:t>
            </a:r>
          </a:p>
          <a:p>
            <a:r>
              <a:rPr lang="en-US" dirty="0"/>
              <a:t>(6) parenting, including parent cooperative preschools, courses in child growth and development and parent-child relationships;</a:t>
            </a:r>
          </a:p>
          <a:p>
            <a:r>
              <a:rPr lang="en-US" dirty="0"/>
              <a:t>(7) courses and programs for persons with substantial disabilities;</a:t>
            </a:r>
          </a:p>
          <a:p>
            <a:r>
              <a:rPr lang="en-US" dirty="0"/>
              <a:t>(8) courses and programs for older adults;</a:t>
            </a:r>
          </a:p>
          <a:p>
            <a:r>
              <a:rPr lang="en-US" dirty="0"/>
              <a:t>(9) courses and programs in home economics; and</a:t>
            </a:r>
          </a:p>
          <a:p>
            <a:r>
              <a:rPr lang="en-US" dirty="0"/>
              <a:t>(10) courses in health and safety education.</a:t>
            </a:r>
          </a:p>
          <a:p>
            <a:r>
              <a:rPr lang="en-US" dirty="0"/>
              <a:t>(b) The provisions of sections 58050, 58051, 58051.5, 58130 and related provisions of this chapter also apply in determining whether a noncredit course is eligible for funding.</a:t>
            </a:r>
          </a:p>
          <a:p>
            <a:r>
              <a:rPr lang="en-US" dirty="0"/>
              <a:t>(c) In order to be eligible for enhanced funding pursuant to Education Code sections 84750.5 and 84760.5, a career development or college preparation noncredit course must be part of a program or sequence of courses approved by the Chancellor pursuant to section 55151.</a:t>
            </a:r>
          </a:p>
          <a:p>
            <a:r>
              <a:rPr lang="en-US" dirty="0"/>
              <a:t>(d) Courses of the type described in section 55151 may not be claimed for enhanced funding if they are not part of a program or sequence of courses which is approved by the Chancellor pursuant to that section, but such courses may continue to be offered and be claimed for basic noncredit funding, provided that each individual course has been approved by the Chancellor pursuant to section 55150 and falls into one of the categories described in subdivision (a).</a:t>
            </a:r>
          </a:p>
          <a:p>
            <a:r>
              <a:rPr lang="en-US" dirty="0"/>
              <a:t>Note: Authority cited: Sections 66700, 70901, 78401 and 84760.5, Education Code. Reference: Sections 70901, 84500, 84750.5, 84757 and 84760.5, Education Code.</a:t>
            </a:r>
          </a:p>
          <a:p>
            <a:endParaRPr lang="en-US" dirty="0"/>
          </a:p>
        </p:txBody>
      </p:sp>
      <p:sp>
        <p:nvSpPr>
          <p:cNvPr id="4" name="Slide Number Placeholder 3"/>
          <p:cNvSpPr>
            <a:spLocks noGrp="1"/>
          </p:cNvSpPr>
          <p:nvPr>
            <p:ph type="sldNum" sz="quarter" idx="10"/>
          </p:nvPr>
        </p:nvSpPr>
        <p:spPr/>
        <p:txBody>
          <a:bodyPr/>
          <a:lstStyle/>
          <a:p>
            <a:fld id="{05F43395-C473-4D7D-AE72-9FE04ADC6358}" type="slidenum">
              <a:rPr lang="en-US" smtClean="0"/>
              <a:t>10</a:t>
            </a:fld>
            <a:endParaRPr lang="en-US" dirty="0"/>
          </a:p>
        </p:txBody>
      </p:sp>
    </p:spTree>
    <p:extLst>
      <p:ext uri="{BB962C8B-B14F-4D97-AF65-F5344CB8AC3E}">
        <p14:creationId xmlns:p14="http://schemas.microsoft.com/office/powerpoint/2010/main" val="3664529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54FF354-9676-4467-A1AA-82117B59712C}" type="datetimeFigureOut">
              <a:rPr lang="en-US" smtClean="0"/>
              <a:t>11/16/17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3857B6-FAA9-46F9-ACE4-3D443C5643B7}" type="slidenum">
              <a:rPr lang="en-US" smtClean="0"/>
              <a:t>‹#›</a:t>
            </a:fld>
            <a:endParaRPr lang="en-US"/>
          </a:p>
        </p:txBody>
      </p:sp>
    </p:spTree>
    <p:extLst>
      <p:ext uri="{BB962C8B-B14F-4D97-AF65-F5344CB8AC3E}">
        <p14:creationId xmlns:p14="http://schemas.microsoft.com/office/powerpoint/2010/main" val="2139156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4FF354-9676-4467-A1AA-82117B59712C}" type="datetimeFigureOut">
              <a:rPr lang="en-US" smtClean="0"/>
              <a:t>11/16/17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12CA6E-68EC-4EAD-A129-B21EB6353BF5}" type="slidenum">
              <a:rPr lang="en-US" smtClean="0"/>
              <a:t>‹#›</a:t>
            </a:fld>
            <a:endParaRPr lang="en-US" dirty="0"/>
          </a:p>
        </p:txBody>
      </p:sp>
    </p:spTree>
    <p:extLst>
      <p:ext uri="{BB962C8B-B14F-4D97-AF65-F5344CB8AC3E}">
        <p14:creationId xmlns:p14="http://schemas.microsoft.com/office/powerpoint/2010/main" val="84378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4FF354-9676-4467-A1AA-82117B59712C}" type="datetimeFigureOut">
              <a:rPr lang="en-US" smtClean="0"/>
              <a:t>11/16/17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12CA6E-68EC-4EAD-A129-B21EB6353BF5}" type="slidenum">
              <a:rPr lang="en-US" smtClean="0"/>
              <a:t>‹#›</a:t>
            </a:fld>
            <a:endParaRPr lang="en-US" dirty="0"/>
          </a:p>
        </p:txBody>
      </p:sp>
    </p:spTree>
    <p:extLst>
      <p:ext uri="{BB962C8B-B14F-4D97-AF65-F5344CB8AC3E}">
        <p14:creationId xmlns:p14="http://schemas.microsoft.com/office/powerpoint/2010/main" val="2859996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4FF354-9676-4467-A1AA-82117B59712C}" type="datetimeFigureOut">
              <a:rPr lang="en-US" smtClean="0"/>
              <a:t>11/16/17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3857B6-FAA9-46F9-ACE4-3D443C5643B7}" type="slidenum">
              <a:rPr lang="en-US" smtClean="0"/>
              <a:t>‹#›</a:t>
            </a:fld>
            <a:endParaRPr lang="en-US"/>
          </a:p>
        </p:txBody>
      </p:sp>
    </p:spTree>
    <p:extLst>
      <p:ext uri="{BB962C8B-B14F-4D97-AF65-F5344CB8AC3E}">
        <p14:creationId xmlns:p14="http://schemas.microsoft.com/office/powerpoint/2010/main" val="1680696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FF354-9676-4467-A1AA-82117B59712C}" type="datetimeFigureOut">
              <a:rPr lang="en-US" smtClean="0"/>
              <a:t>11/16/17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12CA6E-68EC-4EAD-A129-B21EB6353BF5}" type="slidenum">
              <a:rPr lang="en-US" smtClean="0"/>
              <a:t>‹#›</a:t>
            </a:fld>
            <a:endParaRPr lang="en-US" dirty="0"/>
          </a:p>
        </p:txBody>
      </p:sp>
    </p:spTree>
    <p:extLst>
      <p:ext uri="{BB962C8B-B14F-4D97-AF65-F5344CB8AC3E}">
        <p14:creationId xmlns:p14="http://schemas.microsoft.com/office/powerpoint/2010/main" val="1618759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4FF354-9676-4467-A1AA-82117B59712C}" type="datetimeFigureOut">
              <a:rPr lang="en-US" smtClean="0"/>
              <a:t>11/16/17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12CA6E-68EC-4EAD-A129-B21EB6353BF5}" type="slidenum">
              <a:rPr lang="en-US" smtClean="0"/>
              <a:t>‹#›</a:t>
            </a:fld>
            <a:endParaRPr lang="en-US" dirty="0"/>
          </a:p>
        </p:txBody>
      </p:sp>
    </p:spTree>
    <p:extLst>
      <p:ext uri="{BB962C8B-B14F-4D97-AF65-F5344CB8AC3E}">
        <p14:creationId xmlns:p14="http://schemas.microsoft.com/office/powerpoint/2010/main" val="12693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4FF354-9676-4467-A1AA-82117B59712C}" type="datetimeFigureOut">
              <a:rPr lang="en-US" smtClean="0"/>
              <a:t>11/16/17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12CA6E-68EC-4EAD-A129-B21EB6353BF5}" type="slidenum">
              <a:rPr lang="en-US" smtClean="0"/>
              <a:t>‹#›</a:t>
            </a:fld>
            <a:endParaRPr lang="en-US" dirty="0"/>
          </a:p>
        </p:txBody>
      </p:sp>
    </p:spTree>
    <p:extLst>
      <p:ext uri="{BB962C8B-B14F-4D97-AF65-F5344CB8AC3E}">
        <p14:creationId xmlns:p14="http://schemas.microsoft.com/office/powerpoint/2010/main" val="736538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4FF354-9676-4467-A1AA-82117B59712C}" type="datetimeFigureOut">
              <a:rPr lang="en-US" smtClean="0"/>
              <a:t>11/16/17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12CA6E-68EC-4EAD-A129-B21EB6353BF5}" type="slidenum">
              <a:rPr lang="en-US" smtClean="0"/>
              <a:t>‹#›</a:t>
            </a:fld>
            <a:endParaRPr lang="en-US" dirty="0"/>
          </a:p>
        </p:txBody>
      </p:sp>
    </p:spTree>
    <p:extLst>
      <p:ext uri="{BB962C8B-B14F-4D97-AF65-F5344CB8AC3E}">
        <p14:creationId xmlns:p14="http://schemas.microsoft.com/office/powerpoint/2010/main" val="900374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4FF354-9676-4467-A1AA-82117B59712C}" type="datetimeFigureOut">
              <a:rPr lang="en-US" smtClean="0"/>
              <a:t>11/16/17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12CA6E-68EC-4EAD-A129-B21EB6353BF5}" type="slidenum">
              <a:rPr lang="en-US" smtClean="0"/>
              <a:t>‹#›</a:t>
            </a:fld>
            <a:endParaRPr lang="en-US" dirty="0"/>
          </a:p>
        </p:txBody>
      </p:sp>
    </p:spTree>
    <p:extLst>
      <p:ext uri="{BB962C8B-B14F-4D97-AF65-F5344CB8AC3E}">
        <p14:creationId xmlns:p14="http://schemas.microsoft.com/office/powerpoint/2010/main" val="1421150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4FF354-9676-4467-A1AA-82117B59712C}" type="datetimeFigureOut">
              <a:rPr lang="en-US" smtClean="0"/>
              <a:t>11/16/17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12CA6E-68EC-4EAD-A129-B21EB6353BF5}" type="slidenum">
              <a:rPr lang="en-US" smtClean="0"/>
              <a:t>‹#›</a:t>
            </a:fld>
            <a:endParaRPr lang="en-US" dirty="0"/>
          </a:p>
        </p:txBody>
      </p:sp>
    </p:spTree>
    <p:extLst>
      <p:ext uri="{BB962C8B-B14F-4D97-AF65-F5344CB8AC3E}">
        <p14:creationId xmlns:p14="http://schemas.microsoft.com/office/powerpoint/2010/main" val="964440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4FF354-9676-4467-A1AA-82117B59712C}" type="datetimeFigureOut">
              <a:rPr lang="en-US" smtClean="0"/>
              <a:t>11/16/17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12CA6E-68EC-4EAD-A129-B21EB6353BF5}" type="slidenum">
              <a:rPr lang="en-US" smtClean="0"/>
              <a:t>‹#›</a:t>
            </a:fld>
            <a:endParaRPr lang="en-US" dirty="0"/>
          </a:p>
        </p:txBody>
      </p:sp>
    </p:spTree>
    <p:extLst>
      <p:ext uri="{BB962C8B-B14F-4D97-AF65-F5344CB8AC3E}">
        <p14:creationId xmlns:p14="http://schemas.microsoft.com/office/powerpoint/2010/main" val="150428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4FF354-9676-4467-A1AA-82117B59712C}" type="datetimeFigureOut">
              <a:rPr lang="en-US" smtClean="0"/>
              <a:t>11/16/17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12CA6E-68EC-4EAD-A129-B21EB6353BF5}" type="slidenum">
              <a:rPr lang="en-US" smtClean="0"/>
              <a:t>‹#›</a:t>
            </a:fld>
            <a:endParaRPr lang="en-US" dirty="0"/>
          </a:p>
        </p:txBody>
      </p:sp>
    </p:spTree>
    <p:extLst>
      <p:ext uri="{BB962C8B-B14F-4D97-AF65-F5344CB8AC3E}">
        <p14:creationId xmlns:p14="http://schemas.microsoft.com/office/powerpoint/2010/main" val="10564089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4FF354-9676-4467-A1AA-82117B59712C}" type="datetimeFigureOut">
              <a:rPr lang="en-US" smtClean="0"/>
              <a:t>11/16/17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12CA6E-68EC-4EAD-A129-B21EB6353BF5}" type="slidenum">
              <a:rPr lang="en-US" smtClean="0"/>
              <a:t>‹#›</a:t>
            </a:fld>
            <a:endParaRPr lang="en-US" dirty="0"/>
          </a:p>
        </p:txBody>
      </p:sp>
    </p:spTree>
    <p:extLst>
      <p:ext uri="{BB962C8B-B14F-4D97-AF65-F5344CB8AC3E}">
        <p14:creationId xmlns:p14="http://schemas.microsoft.com/office/powerpoint/2010/main" val="665899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FF354-9676-4467-A1AA-82117B59712C}" type="datetimeFigureOut">
              <a:rPr lang="en-US" smtClean="0"/>
              <a:t>11/16/17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12CA6E-68EC-4EAD-A129-B21EB6353BF5}" type="slidenum">
              <a:rPr lang="en-US" smtClean="0"/>
              <a:t>‹#›</a:t>
            </a:fld>
            <a:endParaRPr lang="en-US" dirty="0"/>
          </a:p>
        </p:txBody>
      </p:sp>
    </p:spTree>
    <p:extLst>
      <p:ext uri="{BB962C8B-B14F-4D97-AF65-F5344CB8AC3E}">
        <p14:creationId xmlns:p14="http://schemas.microsoft.com/office/powerpoint/2010/main" val="1243360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FF354-9676-4467-A1AA-82117B59712C}" type="datetimeFigureOut">
              <a:rPr lang="en-US" smtClean="0"/>
              <a:t>11/16/17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12CA6E-68EC-4EAD-A129-B21EB6353BF5}" type="slidenum">
              <a:rPr lang="en-US" smtClean="0"/>
              <a:t>‹#›</a:t>
            </a:fld>
            <a:endParaRPr lang="en-US" dirty="0"/>
          </a:p>
        </p:txBody>
      </p:sp>
    </p:spTree>
    <p:extLst>
      <p:ext uri="{BB962C8B-B14F-4D97-AF65-F5344CB8AC3E}">
        <p14:creationId xmlns:p14="http://schemas.microsoft.com/office/powerpoint/2010/main" val="2135802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4FF354-9676-4467-A1AA-82117B59712C}" type="datetimeFigureOut">
              <a:rPr lang="en-US" smtClean="0"/>
              <a:t>11/16/17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12CA6E-68EC-4EAD-A129-B21EB6353BF5}" type="slidenum">
              <a:rPr lang="en-US" smtClean="0"/>
              <a:t>‹#›</a:t>
            </a:fld>
            <a:endParaRPr lang="en-US" dirty="0"/>
          </a:p>
        </p:txBody>
      </p:sp>
    </p:spTree>
    <p:extLst>
      <p:ext uri="{BB962C8B-B14F-4D97-AF65-F5344CB8AC3E}">
        <p14:creationId xmlns:p14="http://schemas.microsoft.com/office/powerpoint/2010/main" val="329512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4FF354-9676-4467-A1AA-82117B59712C}" type="datetimeFigureOut">
              <a:rPr lang="en-US" smtClean="0"/>
              <a:t>11/16/17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12CA6E-68EC-4EAD-A129-B21EB6353BF5}" type="slidenum">
              <a:rPr lang="en-US" smtClean="0"/>
              <a:t>‹#›</a:t>
            </a:fld>
            <a:endParaRPr lang="en-US" dirty="0"/>
          </a:p>
        </p:txBody>
      </p:sp>
    </p:spTree>
    <p:extLst>
      <p:ext uri="{BB962C8B-B14F-4D97-AF65-F5344CB8AC3E}">
        <p14:creationId xmlns:p14="http://schemas.microsoft.com/office/powerpoint/2010/main" val="1674984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4FF354-9676-4467-A1AA-82117B59712C}" type="datetimeFigureOut">
              <a:rPr lang="en-US" smtClean="0"/>
              <a:t>11/16/17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12CA6E-68EC-4EAD-A129-B21EB6353BF5}" type="slidenum">
              <a:rPr lang="en-US" smtClean="0"/>
              <a:t>‹#›</a:t>
            </a:fld>
            <a:endParaRPr lang="en-US" dirty="0"/>
          </a:p>
        </p:txBody>
      </p:sp>
    </p:spTree>
    <p:extLst>
      <p:ext uri="{BB962C8B-B14F-4D97-AF65-F5344CB8AC3E}">
        <p14:creationId xmlns:p14="http://schemas.microsoft.com/office/powerpoint/2010/main" val="4234975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4FF354-9676-4467-A1AA-82117B59712C}" type="datetimeFigureOut">
              <a:rPr lang="en-US" smtClean="0"/>
              <a:t>11/16/17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12CA6E-68EC-4EAD-A129-B21EB6353BF5}" type="slidenum">
              <a:rPr lang="en-US" smtClean="0"/>
              <a:t>‹#›</a:t>
            </a:fld>
            <a:endParaRPr lang="en-US" dirty="0"/>
          </a:p>
        </p:txBody>
      </p:sp>
    </p:spTree>
    <p:extLst>
      <p:ext uri="{BB962C8B-B14F-4D97-AF65-F5344CB8AC3E}">
        <p14:creationId xmlns:p14="http://schemas.microsoft.com/office/powerpoint/2010/main" val="533335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4FF354-9676-4467-A1AA-82117B59712C}" type="datetimeFigureOut">
              <a:rPr lang="en-US" smtClean="0"/>
              <a:t>11/16/17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12CA6E-68EC-4EAD-A129-B21EB6353BF5}" type="slidenum">
              <a:rPr lang="en-US" smtClean="0"/>
              <a:t>‹#›</a:t>
            </a:fld>
            <a:endParaRPr lang="en-US" dirty="0"/>
          </a:p>
        </p:txBody>
      </p:sp>
    </p:spTree>
    <p:extLst>
      <p:ext uri="{BB962C8B-B14F-4D97-AF65-F5344CB8AC3E}">
        <p14:creationId xmlns:p14="http://schemas.microsoft.com/office/powerpoint/2010/main" val="2589723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4FF354-9676-4467-A1AA-82117B59712C}" type="datetimeFigureOut">
              <a:rPr lang="en-US" smtClean="0"/>
              <a:t>11/16/17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12CA6E-68EC-4EAD-A129-B21EB6353BF5}" type="slidenum">
              <a:rPr lang="en-US" smtClean="0"/>
              <a:t>‹#›</a:t>
            </a:fld>
            <a:endParaRPr lang="en-US" dirty="0"/>
          </a:p>
        </p:txBody>
      </p:sp>
    </p:spTree>
    <p:extLst>
      <p:ext uri="{BB962C8B-B14F-4D97-AF65-F5344CB8AC3E}">
        <p14:creationId xmlns:p14="http://schemas.microsoft.com/office/powerpoint/2010/main" val="960278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4FF354-9676-4467-A1AA-82117B59712C}" type="datetimeFigureOut">
              <a:rPr lang="en-US" smtClean="0"/>
              <a:t>11/16/17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12CA6E-68EC-4EAD-A129-B21EB6353BF5}" type="slidenum">
              <a:rPr lang="en-US" smtClean="0"/>
              <a:t>‹#›</a:t>
            </a:fld>
            <a:endParaRPr lang="en-US" dirty="0"/>
          </a:p>
        </p:txBody>
      </p:sp>
    </p:spTree>
    <p:extLst>
      <p:ext uri="{BB962C8B-B14F-4D97-AF65-F5344CB8AC3E}">
        <p14:creationId xmlns:p14="http://schemas.microsoft.com/office/powerpoint/2010/main" val="24526352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FF354-9676-4467-A1AA-82117B59712C}" type="datetimeFigureOut">
              <a:rPr lang="en-US" smtClean="0"/>
              <a:pPr/>
              <a:t>11/16/17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2CA6E-68EC-4EAD-A129-B21EB6353BF5}" type="slidenum">
              <a:rPr lang="en-US" smtClean="0"/>
              <a:pPr/>
              <a:t>‹#›</a:t>
            </a:fld>
            <a:endParaRPr lang="en-US" dirty="0"/>
          </a:p>
        </p:txBody>
      </p:sp>
    </p:spTree>
    <p:extLst>
      <p:ext uri="{BB962C8B-B14F-4D97-AF65-F5344CB8AC3E}">
        <p14:creationId xmlns:p14="http://schemas.microsoft.com/office/powerpoint/2010/main" val="2214550612"/>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FF354-9676-4467-A1AA-82117B59712C}" type="datetimeFigureOut">
              <a:rPr lang="en-US" smtClean="0"/>
              <a:pPr/>
              <a:t>11/16/17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2CA6E-68EC-4EAD-A129-B21EB6353BF5}" type="slidenum">
              <a:rPr lang="en-US" smtClean="0"/>
              <a:pPr/>
              <a:t>‹#›</a:t>
            </a:fld>
            <a:endParaRPr lang="en-US" dirty="0"/>
          </a:p>
        </p:txBody>
      </p:sp>
    </p:spTree>
    <p:extLst>
      <p:ext uri="{BB962C8B-B14F-4D97-AF65-F5344CB8AC3E}">
        <p14:creationId xmlns:p14="http://schemas.microsoft.com/office/powerpoint/2010/main" val="782455112"/>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16.gif"/><Relationship Id="rId9"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18.jpeg"/><Relationship Id="rId9" Type="http://schemas.openxmlformats.org/officeDocument/2006/relationships/image" Target="../media/image19.png"/><Relationship Id="rId10"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hyperlink" Target="http://extranet.cccco.edu/Divisions/AcademicAffairs/CurriculumandInstructionUnit/Curriculum/NoncreditCurriculumandInstructionalPrograms.aspx" TargetMode="External"/><Relationship Id="rId4" Type="http://schemas.openxmlformats.org/officeDocument/2006/relationships/hyperlink" Target="http://californiacommunitycolleges.cccco.edu/ChancellorsOffice/ReportsandResources.aspx" TargetMode="External"/><Relationship Id="rId5" Type="http://schemas.openxmlformats.org/officeDocument/2006/relationships/hyperlink" Target="http://www.acceonline.org/" TargetMode="External"/><Relationship Id="rId6" Type="http://schemas.openxmlformats.org/officeDocument/2006/relationships/hyperlink" Target="http://www.asccc.org/directory/noncredit-committee" TargetMode="External"/><Relationship Id="rId7" Type="http://schemas.openxmlformats.org/officeDocument/2006/relationships/hyperlink" Target="http://extranet.cccco.edu/Divisions/AcademicAffairs/BasicSkillsEnglishasaSecondLanguage.aspx" TargetMode="External"/><Relationship Id="rId8" Type="http://schemas.openxmlformats.org/officeDocument/2006/relationships/hyperlink" Target="http://extranet.cccco.edu/Portals/1/AA/Credit/2017/PCAH_6thEdition_July_FINAL.pdf" TargetMode="External"/><Relationship Id="rId9" Type="http://schemas.openxmlformats.org/officeDocument/2006/relationships/hyperlink" Target="http://asccc.org/sites/default/files/publications/noncredit-instruction09_0.pdf" TargetMode="External"/><Relationship Id="rId10" Type="http://schemas.openxmlformats.org/officeDocument/2006/relationships/hyperlink" Target="http://asccc.org/sites/default/files/publications/Noncredit_2006_0.pdf" TargetMode="External"/><Relationship Id="rId11" Type="http://schemas.openxmlformats.org/officeDocument/2006/relationships/hyperlink" Target="http://asccc.org/sites/default/files/COR.pdf"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hyperlink" Target="http://extranet.cccco.edu/Divisions/TechResearchInfoSys/MIS.aspx" TargetMode="External"/><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hyperlink" Target="mailto:cguiney@cccco.edu" TargetMode="External"/><Relationship Id="rId4" Type="http://schemas.openxmlformats.org/officeDocument/2006/relationships/hyperlink" Target="mailto:kcorbin@cccco.edu" TargetMode="External"/><Relationship Id="rId5" Type="http://schemas.openxmlformats.org/officeDocument/2006/relationships/hyperlink" Target="mailto:caschenbach@lassencollege.edu" TargetMode="External"/><Relationship Id="rId6" Type="http://schemas.openxmlformats.org/officeDocument/2006/relationships/hyperlink" Target="mailto:info@asccc.org" TargetMode="External"/><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leginfo.legislature.ca.gov/faces/codes_displayexpandedbranch.xhtml?tocCode=EDC&amp;division=7.&amp;title=3.&amp;part=50.&amp;chapter=&amp;article=" TargetMode="External"/><Relationship Id="rId4" Type="http://schemas.openxmlformats.org/officeDocument/2006/relationships/hyperlink" Target="https://leginfo.legislature.ca.gov/faces/codes_displayText.xhtml?lawCode=EDC&amp;division=7.&amp;title=3.&amp;part=43.&amp;chapter=&amp;article=" TargetMode="External"/><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gs>
            <a:gs pos="100000">
              <a:schemeClr val="bg2">
                <a:shade val="94000"/>
                <a:hueMod val="22000"/>
                <a:satMod val="220000"/>
                <a:lumMod val="62000"/>
                <a:alpha val="40000"/>
              </a:schemeClr>
            </a:gs>
          </a:gsLst>
          <a:lin ang="6120000" scaled="1"/>
        </a:gra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2029289" y="342900"/>
            <a:ext cx="8410111" cy="2057400"/>
          </a:xfrm>
        </p:spPr>
        <p:txBody>
          <a:bodyPr>
            <a:noAutofit/>
          </a:bodyPr>
          <a:lstStyle/>
          <a:p>
            <a:pPr algn="ctr">
              <a:defRPr/>
            </a:pPr>
            <a:r>
              <a:rPr lang="en-US" sz="5400" b="1" dirty="0"/>
              <a:t>Noncredit </a:t>
            </a:r>
            <a:r>
              <a:rPr lang="en-US" sz="5400" b="1" dirty="0" smtClean="0"/>
              <a:t>Curriculum</a:t>
            </a:r>
            <a:br>
              <a:rPr lang="en-US" sz="5400" b="1" dirty="0" smtClean="0"/>
            </a:br>
            <a:r>
              <a:rPr lang="en-US" sz="5400" b="1" dirty="0" smtClean="0"/>
              <a:t>Policy &amp; Submission Info</a:t>
            </a:r>
            <a:r>
              <a:rPr lang="en-US" sz="2400" b="1" i="1" dirty="0">
                <a:solidFill>
                  <a:srgbClr val="062153"/>
                </a:solidFill>
                <a:cs typeface="Times New Roman" pitchFamily="18" charset="0"/>
              </a:rPr>
              <a:t/>
            </a:r>
            <a:br>
              <a:rPr lang="en-US" sz="2400" b="1" i="1" dirty="0">
                <a:solidFill>
                  <a:srgbClr val="062153"/>
                </a:solidFill>
                <a:cs typeface="Times New Roman" pitchFamily="18" charset="0"/>
              </a:rPr>
            </a:br>
            <a:endParaRPr lang="en-US" sz="2800" b="1" dirty="0">
              <a:solidFill>
                <a:srgbClr val="062153"/>
              </a:solidFill>
            </a:endParaRPr>
          </a:p>
        </p:txBody>
      </p:sp>
      <p:sp>
        <p:nvSpPr>
          <p:cNvPr id="2" name="Subtitle 1"/>
          <p:cNvSpPr>
            <a:spLocks noGrp="1"/>
          </p:cNvSpPr>
          <p:nvPr>
            <p:ph type="subTitle" idx="1"/>
          </p:nvPr>
        </p:nvSpPr>
        <p:spPr>
          <a:xfrm>
            <a:off x="53291" y="3241986"/>
            <a:ext cx="2842309" cy="1070550"/>
          </a:xfrm>
        </p:spPr>
        <p:txBody>
          <a:bodyPr>
            <a:noAutofit/>
          </a:bodyPr>
          <a:lstStyle/>
          <a:p>
            <a:pPr lvl="0">
              <a:lnSpc>
                <a:spcPct val="100000"/>
              </a:lnSpc>
            </a:pPr>
            <a:r>
              <a:rPr lang="en-US" sz="2800" b="1" dirty="0"/>
              <a:t>Chantée Guiney</a:t>
            </a:r>
          </a:p>
          <a:p>
            <a:pPr lvl="0">
              <a:lnSpc>
                <a:spcPct val="100000"/>
              </a:lnSpc>
            </a:pPr>
            <a:r>
              <a:rPr lang="en-US" dirty="0"/>
              <a:t>Specialist</a:t>
            </a:r>
          </a:p>
          <a:p>
            <a:pPr lvl="0" algn="l">
              <a:lnSpc>
                <a:spcPct val="100000"/>
              </a:lnSpc>
            </a:pPr>
            <a:r>
              <a:rPr lang="en-US" sz="2400" dirty="0" smtClean="0"/>
              <a:t> </a:t>
            </a:r>
            <a:endParaRPr lang="en-US" sz="2400" dirty="0"/>
          </a:p>
        </p:txBody>
      </p:sp>
      <p:sp>
        <p:nvSpPr>
          <p:cNvPr id="4" name="Subtitle 1"/>
          <p:cNvSpPr txBox="1">
            <a:spLocks/>
          </p:cNvSpPr>
          <p:nvPr/>
        </p:nvSpPr>
        <p:spPr>
          <a:xfrm>
            <a:off x="2727874" y="5284488"/>
            <a:ext cx="7012939" cy="125672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spcAft>
                <a:spcPts val="1200"/>
              </a:spcAft>
            </a:pPr>
            <a:r>
              <a:rPr lang="en-US" sz="3600" dirty="0" smtClean="0">
                <a:solidFill>
                  <a:srgbClr val="062153"/>
                </a:solidFill>
              </a:rPr>
              <a:t>ASCCC Curriculum Regionals</a:t>
            </a:r>
          </a:p>
          <a:p>
            <a:pPr>
              <a:spcAft>
                <a:spcPts val="1200"/>
              </a:spcAft>
            </a:pPr>
            <a:r>
              <a:rPr lang="en-US" sz="3600" dirty="0" smtClean="0">
                <a:solidFill>
                  <a:srgbClr val="062153"/>
                </a:solidFill>
              </a:rPr>
              <a:t>Fall </a:t>
            </a:r>
            <a:r>
              <a:rPr lang="en-US" sz="3600" dirty="0">
                <a:solidFill>
                  <a:srgbClr val="062153"/>
                </a:solidFill>
              </a:rPr>
              <a:t>2017</a:t>
            </a:r>
          </a:p>
        </p:txBody>
      </p:sp>
      <p:sp>
        <p:nvSpPr>
          <p:cNvPr id="6" name="Subtitle 1"/>
          <p:cNvSpPr txBox="1">
            <a:spLocks/>
          </p:cNvSpPr>
          <p:nvPr/>
        </p:nvSpPr>
        <p:spPr>
          <a:xfrm>
            <a:off x="6720361" y="3237827"/>
            <a:ext cx="5645271" cy="1714500"/>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r>
              <a:rPr lang="en-US" sz="2800" b="1" dirty="0" smtClean="0">
                <a:solidFill>
                  <a:schemeClr val="tx1"/>
                </a:solidFill>
              </a:rPr>
              <a:t>Cheryl </a:t>
            </a:r>
            <a:r>
              <a:rPr lang="en-US" sz="2800" b="1" dirty="0" err="1" smtClean="0">
                <a:solidFill>
                  <a:schemeClr val="tx1"/>
                </a:solidFill>
              </a:rPr>
              <a:t>Aschenbach</a:t>
            </a:r>
            <a:endParaRPr lang="en-US" sz="2800" b="1" dirty="0" smtClean="0">
              <a:solidFill>
                <a:schemeClr val="tx1"/>
              </a:solidFill>
            </a:endParaRPr>
          </a:p>
          <a:p>
            <a:pPr algn="ctr"/>
            <a:r>
              <a:rPr lang="en-US" sz="2400" dirty="0" smtClean="0">
                <a:solidFill>
                  <a:schemeClr val="tx1"/>
                </a:solidFill>
              </a:rPr>
              <a:t>North Representative | ASCCC</a:t>
            </a:r>
          </a:p>
          <a:p>
            <a:pPr algn="ctr"/>
            <a:r>
              <a:rPr lang="en-US" sz="2400" dirty="0" smtClean="0">
                <a:solidFill>
                  <a:schemeClr val="tx1"/>
                </a:solidFill>
              </a:rPr>
              <a:t>English Professor | Lassen College</a:t>
            </a:r>
          </a:p>
        </p:txBody>
      </p:sp>
      <p:sp>
        <p:nvSpPr>
          <p:cNvPr id="7" name="Subtitle 1"/>
          <p:cNvSpPr txBox="1">
            <a:spLocks/>
          </p:cNvSpPr>
          <p:nvPr/>
        </p:nvSpPr>
        <p:spPr>
          <a:xfrm>
            <a:off x="3658079" y="3250017"/>
            <a:ext cx="2362200" cy="1053357"/>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r>
              <a:rPr lang="en-US" sz="2800" b="1" dirty="0" smtClean="0">
                <a:solidFill>
                  <a:schemeClr val="tx1"/>
                </a:solidFill>
              </a:rPr>
              <a:t>Kirsten Corbin</a:t>
            </a:r>
          </a:p>
          <a:p>
            <a:pPr algn="ctr"/>
            <a:r>
              <a:rPr lang="en-US" sz="2400" dirty="0" smtClean="0">
                <a:solidFill>
                  <a:schemeClr val="tx1"/>
                </a:solidFill>
              </a:rPr>
              <a:t>Dean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7" y="2405442"/>
            <a:ext cx="6015735" cy="609188"/>
          </a:xfrm>
          <a:prstGeom prst="rect">
            <a:avLst/>
          </a:prstGeom>
        </p:spPr>
      </p:pic>
      <p:pic>
        <p:nvPicPr>
          <p:cNvPr id="9" name="Picture 8"/>
          <p:cNvPicPr>
            <a:picLocks noChangeAspect="1"/>
          </p:cNvPicPr>
          <p:nvPr/>
        </p:nvPicPr>
        <p:blipFill>
          <a:blip r:embed="rId4">
            <a:alphaModFix amt="76000"/>
            <a:extLst>
              <a:ext uri="{28A0092B-C50C-407E-A947-70E740481C1C}">
                <a14:useLocalDpi xmlns:a14="http://schemas.microsoft.com/office/drawing/2010/main" val="0"/>
              </a:ext>
            </a:extLst>
          </a:blip>
          <a:stretch>
            <a:fillRect/>
          </a:stretch>
        </p:blipFill>
        <p:spPr>
          <a:xfrm>
            <a:off x="6720361" y="2196411"/>
            <a:ext cx="5444425" cy="1027250"/>
          </a:xfrm>
          <a:prstGeom prst="rect">
            <a:avLst/>
          </a:prstGeom>
          <a:noFill/>
        </p:spPr>
      </p:pic>
      <p:sp>
        <p:nvSpPr>
          <p:cNvPr id="3" name="TextBox 2"/>
          <p:cNvSpPr txBox="1"/>
          <p:nvPr/>
        </p:nvSpPr>
        <p:spPr>
          <a:xfrm>
            <a:off x="205212" y="4408587"/>
            <a:ext cx="5966988" cy="738664"/>
          </a:xfrm>
          <a:prstGeom prst="rect">
            <a:avLst/>
          </a:prstGeom>
          <a:noFill/>
        </p:spPr>
        <p:txBody>
          <a:bodyPr wrap="square" rtlCol="0">
            <a:spAutoFit/>
          </a:bodyPr>
          <a:lstStyle/>
          <a:p>
            <a:pPr lvl="0"/>
            <a:r>
              <a:rPr lang="en-US" sz="2400" dirty="0"/>
              <a:t>Academic Affairs Division | Chancellor’s Office</a:t>
            </a:r>
          </a:p>
          <a:p>
            <a:endParaRPr lang="en-US" dirty="0"/>
          </a:p>
        </p:txBody>
      </p:sp>
    </p:spTree>
    <p:extLst>
      <p:ext uri="{BB962C8B-B14F-4D97-AF65-F5344CB8AC3E}">
        <p14:creationId xmlns:p14="http://schemas.microsoft.com/office/powerpoint/2010/main" val="2681735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333" y="304800"/>
            <a:ext cx="7886700" cy="685800"/>
          </a:xfrm>
        </p:spPr>
        <p:txBody>
          <a:bodyPr>
            <a:normAutofit fontScale="90000"/>
          </a:bodyPr>
          <a:lstStyle/>
          <a:p>
            <a:pPr algn="ctr"/>
            <a:r>
              <a:rPr lang="en-US" b="1" dirty="0"/>
              <a:t>Limitations on State Aid </a:t>
            </a:r>
          </a:p>
        </p:txBody>
      </p:sp>
      <p:sp>
        <p:nvSpPr>
          <p:cNvPr id="3" name="Content Placeholder 2"/>
          <p:cNvSpPr>
            <a:spLocks noGrp="1"/>
          </p:cNvSpPr>
          <p:nvPr>
            <p:ph idx="1"/>
          </p:nvPr>
        </p:nvSpPr>
        <p:spPr>
          <a:xfrm>
            <a:off x="533400" y="1131480"/>
            <a:ext cx="4800600" cy="4735919"/>
          </a:xfrm>
        </p:spPr>
        <p:txBody>
          <a:bodyPr/>
          <a:lstStyle/>
          <a:p>
            <a:pPr marL="0" indent="0">
              <a:buNone/>
            </a:pPr>
            <a:r>
              <a:rPr lang="en-US" sz="2000" dirty="0"/>
              <a:t>Title 5 § 58160. Noncredit Course Funding</a:t>
            </a:r>
          </a:p>
          <a:p>
            <a:r>
              <a:rPr lang="en-US" sz="2000" dirty="0"/>
              <a:t>Must be approved pursuant to Title 5 sections:</a:t>
            </a:r>
          </a:p>
          <a:p>
            <a:pPr lvl="1"/>
            <a:r>
              <a:rPr lang="en-US" sz="1700" dirty="0"/>
              <a:t>55002 - Standards and Criteria for Courses, and</a:t>
            </a:r>
          </a:p>
          <a:p>
            <a:pPr lvl="1"/>
            <a:r>
              <a:rPr lang="en-US" sz="1700" dirty="0"/>
              <a:t>55150 - Approval of Noncredit Courses and Programs</a:t>
            </a:r>
          </a:p>
          <a:p>
            <a:r>
              <a:rPr lang="en-US" sz="2000" dirty="0"/>
              <a:t>Must fall into one of the noncredit instructional categories eligible for state apportionment </a:t>
            </a:r>
            <a:endParaRPr lang="en-US" sz="1800" b="1" dirty="0"/>
          </a:p>
        </p:txBody>
      </p:sp>
      <p:pic>
        <p:nvPicPr>
          <p:cNvPr id="5" name="Picture 4"/>
          <p:cNvPicPr>
            <a:picLocks noChangeAspect="1"/>
          </p:cNvPicPr>
          <p:nvPr/>
        </p:nvPicPr>
        <p:blipFill>
          <a:blip r:embed="rId3"/>
          <a:stretch>
            <a:fillRect/>
          </a:stretch>
        </p:blipFill>
        <p:spPr>
          <a:xfrm>
            <a:off x="4953000" y="1065469"/>
            <a:ext cx="6362820" cy="4867940"/>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2743200" y="4112142"/>
            <a:ext cx="1861306" cy="1831458"/>
          </a:xfrm>
          <a:prstGeom prst="rect">
            <a:avLst/>
          </a:prstGeom>
        </p:spPr>
      </p:pic>
      <p:sp>
        <p:nvSpPr>
          <p:cNvPr id="4" name="Rectangle 3"/>
          <p:cNvSpPr/>
          <p:nvPr/>
        </p:nvSpPr>
        <p:spPr>
          <a:xfrm>
            <a:off x="304800" y="6019800"/>
            <a:ext cx="8101567" cy="738664"/>
          </a:xfrm>
          <a:prstGeom prst="rect">
            <a:avLst/>
          </a:prstGeom>
        </p:spPr>
        <p:txBody>
          <a:bodyPr wrap="square">
            <a:spAutoFit/>
          </a:bodyPr>
          <a:lstStyle/>
          <a:p>
            <a:r>
              <a:rPr lang="en-US" sz="1400" b="1" dirty="0"/>
              <a:t>§ 58160. Noncredit Course Funding. </a:t>
            </a:r>
          </a:p>
          <a:p>
            <a:r>
              <a:rPr lang="en-US" sz="1400" i="1" dirty="0"/>
              <a:t>(b) The provisions of sections 58050, 58051, 58051.5, 58130 and related provisions of this chapter also apply in determining whether a noncredit course is eligible for funding.</a:t>
            </a:r>
          </a:p>
        </p:txBody>
      </p:sp>
    </p:spTree>
    <p:extLst>
      <p:ext uri="{BB962C8B-B14F-4D97-AF65-F5344CB8AC3E}">
        <p14:creationId xmlns:p14="http://schemas.microsoft.com/office/powerpoint/2010/main" val="3857356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888" y="457201"/>
            <a:ext cx="8077200" cy="693577"/>
          </a:xfrm>
        </p:spPr>
        <p:txBody>
          <a:bodyPr>
            <a:noAutofit/>
          </a:bodyPr>
          <a:lstStyle/>
          <a:p>
            <a:pPr lvl="1" algn="ctr"/>
            <a:r>
              <a:rPr lang="en-US" sz="3000" b="1" dirty="0">
                <a:latin typeface="+mj-lt"/>
              </a:rPr>
              <a:t>Standards and Criteria for Noncredit Courses</a:t>
            </a:r>
          </a:p>
        </p:txBody>
      </p:sp>
      <p:sp>
        <p:nvSpPr>
          <p:cNvPr id="3" name="Content Placeholder 2"/>
          <p:cNvSpPr>
            <a:spLocks noGrp="1"/>
          </p:cNvSpPr>
          <p:nvPr>
            <p:ph idx="1"/>
          </p:nvPr>
        </p:nvSpPr>
        <p:spPr>
          <a:xfrm>
            <a:off x="914400" y="1600200"/>
            <a:ext cx="10287000" cy="4038600"/>
          </a:xfrm>
        </p:spPr>
        <p:txBody>
          <a:bodyPr>
            <a:normAutofit fontScale="85000" lnSpcReduction="10000"/>
          </a:bodyPr>
          <a:lstStyle/>
          <a:p>
            <a:pPr marL="0" indent="0">
              <a:spcAft>
                <a:spcPts val="900"/>
              </a:spcAft>
              <a:buNone/>
            </a:pPr>
            <a:r>
              <a:rPr lang="en-US" sz="2400" dirty="0"/>
              <a:t>Title 5 § 55002 (c</a:t>
            </a:r>
            <a:r>
              <a:rPr lang="en-US" sz="2400" dirty="0" smtClean="0"/>
              <a:t>)</a:t>
            </a:r>
            <a:endParaRPr lang="en-US" sz="1600" dirty="0"/>
          </a:p>
          <a:p>
            <a:pPr marL="0" indent="0">
              <a:buNone/>
            </a:pPr>
            <a:r>
              <a:rPr lang="en-US" sz="2400" dirty="0"/>
              <a:t>A noncredit course is a course which, at a minimum is</a:t>
            </a:r>
            <a:r>
              <a:rPr lang="en-US" sz="2400" dirty="0" smtClean="0"/>
              <a:t>…</a:t>
            </a:r>
            <a:endParaRPr lang="en-US" sz="1600" dirty="0"/>
          </a:p>
          <a:p>
            <a:r>
              <a:rPr lang="en-US" sz="2400" dirty="0"/>
              <a:t>Recommended by the college and/or district curriculum </a:t>
            </a:r>
            <a:r>
              <a:rPr lang="en-US" sz="2400" dirty="0" smtClean="0"/>
              <a:t>committee</a:t>
            </a:r>
            <a:endParaRPr lang="en-US" sz="1600" dirty="0"/>
          </a:p>
          <a:p>
            <a:r>
              <a:rPr lang="en-US" sz="2400" dirty="0"/>
              <a:t>Approved by the district governing board as a course meeting the needs of enrolled </a:t>
            </a:r>
            <a:r>
              <a:rPr lang="en-US" sz="2400" dirty="0" smtClean="0"/>
              <a:t>students</a:t>
            </a:r>
          </a:p>
          <a:p>
            <a:pPr marL="0" indent="0">
              <a:buNone/>
            </a:pPr>
            <a:r>
              <a:rPr lang="en-US" sz="2400" dirty="0" smtClean="0"/>
              <a:t>Noncredit Restrictions</a:t>
            </a:r>
          </a:p>
          <a:p>
            <a:r>
              <a:rPr lang="en-US" sz="2400" dirty="0"/>
              <a:t>CORs for courses intended for special populations must clearly demonstrate that the course meets the needs of those populations (Immigrant Education, Parenting, Persons with Substantial Disabilities, Older Adults)</a:t>
            </a:r>
          </a:p>
          <a:p>
            <a:r>
              <a:rPr lang="en-US" sz="2400" dirty="0" smtClean="0"/>
              <a:t>Apportionment </a:t>
            </a:r>
            <a:r>
              <a:rPr lang="en-US" sz="2400" dirty="0"/>
              <a:t>by positive attendance, not </a:t>
            </a:r>
            <a:r>
              <a:rPr lang="en-US" sz="2400" dirty="0" smtClean="0"/>
              <a:t>census</a:t>
            </a:r>
          </a:p>
          <a:p>
            <a:r>
              <a:rPr lang="en-US" sz="2400" dirty="0"/>
              <a:t>Title 5 § </a:t>
            </a:r>
            <a:r>
              <a:rPr lang="en-US" sz="2400" dirty="0" smtClean="0"/>
              <a:t>58130 “No </a:t>
            </a:r>
            <a:r>
              <a:rPr lang="en-US" sz="2400" dirty="0"/>
              <a:t>state aid or apportionment may be claimed on account of attendance of students in noncredit classes in dancing or recreational physical </a:t>
            </a:r>
            <a:r>
              <a:rPr lang="en-US" sz="2400" dirty="0" smtClean="0"/>
              <a:t>education”</a:t>
            </a:r>
            <a:endParaRPr lang="en-US" sz="2400" dirty="0"/>
          </a:p>
          <a:p>
            <a:pPr marL="0" indent="0">
              <a:buNone/>
            </a:pPr>
            <a:endParaRPr lang="en-US" sz="2400" dirty="0"/>
          </a:p>
          <a:p>
            <a:pPr marL="0" indent="0">
              <a:buNone/>
            </a:pPr>
            <a:endParaRPr lang="en-US" sz="1200" dirty="0"/>
          </a:p>
          <a:p>
            <a:pPr marL="342900" lvl="1" indent="0">
              <a:buNone/>
            </a:pPr>
            <a:endParaRPr lang="en-US" sz="1500" dirty="0"/>
          </a:p>
          <a:p>
            <a:pPr lvl="1"/>
            <a:endParaRPr lang="en-US" dirty="0"/>
          </a:p>
        </p:txBody>
      </p:sp>
      <p:pic>
        <p:nvPicPr>
          <p:cNvPr id="4" name="Picture 3"/>
          <p:cNvPicPr>
            <a:picLocks noChangeAspect="1"/>
          </p:cNvPicPr>
          <p:nvPr/>
        </p:nvPicPr>
        <p:blipFill>
          <a:blip r:embed="rId3"/>
          <a:stretch>
            <a:fillRect/>
          </a:stretch>
        </p:blipFill>
        <p:spPr>
          <a:xfrm>
            <a:off x="2195434" y="5492308"/>
            <a:ext cx="7931888" cy="1191827"/>
          </a:xfrm>
          <a:prstGeom prst="rect">
            <a:avLst/>
          </a:prstGeom>
          <a:ln>
            <a:noFill/>
          </a:ln>
          <a:effectLst>
            <a:softEdge rad="112500"/>
          </a:effectLst>
        </p:spPr>
      </p:pic>
    </p:spTree>
    <p:extLst>
      <p:ext uri="{BB962C8B-B14F-4D97-AF65-F5344CB8AC3E}">
        <p14:creationId xmlns:p14="http://schemas.microsoft.com/office/powerpoint/2010/main" val="4292136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05888"/>
            <a:ext cx="7886700" cy="1325563"/>
          </a:xfrm>
        </p:spPr>
        <p:txBody>
          <a:bodyPr>
            <a:noAutofit/>
          </a:bodyPr>
          <a:lstStyle/>
          <a:p>
            <a:pPr lvl="1" algn="ctr"/>
            <a:r>
              <a:rPr lang="en-US" sz="3000" b="1" dirty="0">
                <a:latin typeface="+mj-lt"/>
              </a:rPr>
              <a:t>Approval of Noncredit Courses and Programs</a:t>
            </a:r>
          </a:p>
        </p:txBody>
      </p:sp>
      <p:sp>
        <p:nvSpPr>
          <p:cNvPr id="3" name="Content Placeholder 2"/>
          <p:cNvSpPr>
            <a:spLocks noGrp="1"/>
          </p:cNvSpPr>
          <p:nvPr>
            <p:ph idx="1"/>
          </p:nvPr>
        </p:nvSpPr>
        <p:spPr/>
        <p:txBody>
          <a:bodyPr/>
          <a:lstStyle/>
          <a:p>
            <a:pPr marL="0" indent="0">
              <a:spcAft>
                <a:spcPts val="900"/>
              </a:spcAft>
              <a:buNone/>
            </a:pPr>
            <a:r>
              <a:rPr lang="en-US" sz="2400" dirty="0"/>
              <a:t>Title 5 § 55150</a:t>
            </a:r>
          </a:p>
          <a:p>
            <a:pPr marL="385763" indent="-385763">
              <a:spcAft>
                <a:spcPts val="900"/>
              </a:spcAft>
              <a:buAutoNum type="alphaLcParenBoth"/>
            </a:pPr>
            <a:r>
              <a:rPr lang="en-US" sz="2400" dirty="0"/>
              <a:t>Who Approves? </a:t>
            </a:r>
          </a:p>
          <a:p>
            <a:pPr marL="385763" indent="-385763">
              <a:spcAft>
                <a:spcPts val="900"/>
              </a:spcAft>
              <a:buAutoNum type="alphaLcParenBoth"/>
            </a:pPr>
            <a:r>
              <a:rPr lang="en-US" sz="2400" dirty="0"/>
              <a:t>Course Outline of Record (COR)</a:t>
            </a:r>
          </a:p>
          <a:p>
            <a:pPr marL="385763" indent="-385763">
              <a:spcAft>
                <a:spcPts val="900"/>
              </a:spcAft>
              <a:buAutoNum type="alphaLcParenBoth"/>
            </a:pPr>
            <a:r>
              <a:rPr lang="en-US" sz="2400" dirty="0"/>
              <a:t>College Recordkeeping</a:t>
            </a:r>
          </a:p>
          <a:p>
            <a:pPr marL="385763" indent="-385763">
              <a:spcAft>
                <a:spcPts val="900"/>
              </a:spcAft>
              <a:buAutoNum type="alphaLcParenBoth"/>
            </a:pPr>
            <a:r>
              <a:rPr lang="en-US" sz="2400" dirty="0"/>
              <a:t>Programs Approved by the Chancellor’s Office </a:t>
            </a:r>
          </a:p>
          <a:p>
            <a:pPr marL="385763" indent="-385763">
              <a:spcAft>
                <a:spcPts val="900"/>
              </a:spcAft>
              <a:buAutoNum type="alphaLcParenBoth"/>
            </a:pPr>
            <a:r>
              <a:rPr lang="en-US" sz="2400" dirty="0"/>
              <a:t>Program Approval Forms</a:t>
            </a:r>
          </a:p>
          <a:p>
            <a:pPr marL="0" indent="0">
              <a:buNone/>
            </a:pPr>
            <a:endParaRPr lang="en-US" b="1" dirty="0"/>
          </a:p>
          <a:p>
            <a:pPr marL="0" indent="0">
              <a:buNone/>
            </a:pPr>
            <a:endParaRPr lang="en-US" dirty="0"/>
          </a:p>
          <a:p>
            <a:pPr marL="0" indent="0">
              <a:buNone/>
            </a:pPr>
            <a:endParaRPr lang="en-US" sz="1800" b="1" dirty="0"/>
          </a:p>
          <a:p>
            <a:pPr lvl="1"/>
            <a:endParaRPr lang="en-US" dirty="0"/>
          </a:p>
        </p:txBody>
      </p:sp>
      <p:pic>
        <p:nvPicPr>
          <p:cNvPr id="4" name="Picture 3"/>
          <p:cNvPicPr>
            <a:picLocks noChangeAspect="1"/>
          </p:cNvPicPr>
          <p:nvPr/>
        </p:nvPicPr>
        <p:blipFill>
          <a:blip r:embed="rId3"/>
          <a:stretch>
            <a:fillRect/>
          </a:stretch>
        </p:blipFill>
        <p:spPr>
          <a:xfrm>
            <a:off x="8001000" y="3048000"/>
            <a:ext cx="3505200" cy="3092713"/>
          </a:xfrm>
          <a:prstGeom prst="rect">
            <a:avLst/>
          </a:prstGeom>
          <a:ln>
            <a:noFill/>
          </a:ln>
          <a:effectLst>
            <a:softEdge rad="112500"/>
          </a:effectLst>
        </p:spPr>
      </p:pic>
    </p:spTree>
    <p:extLst>
      <p:ext uri="{BB962C8B-B14F-4D97-AF65-F5344CB8AC3E}">
        <p14:creationId xmlns:p14="http://schemas.microsoft.com/office/powerpoint/2010/main" val="3939085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6"/>
            <a:ext cx="7886700" cy="1539874"/>
          </a:xfrm>
        </p:spPr>
        <p:txBody>
          <a:bodyPr>
            <a:normAutofit fontScale="90000"/>
          </a:bodyPr>
          <a:lstStyle/>
          <a:p>
            <a:pPr algn="ctr"/>
            <a:r>
              <a:rPr lang="en-US" sz="4900" b="1" dirty="0"/>
              <a:t>Curriculum Review Process </a:t>
            </a:r>
            <a:br>
              <a:rPr lang="en-US" sz="4900" b="1" dirty="0"/>
            </a:br>
            <a:r>
              <a:rPr lang="en-US" sz="4900" b="1" dirty="0"/>
              <a:t>and Timeline</a:t>
            </a:r>
            <a:r>
              <a:rPr lang="en-US" b="1" dirty="0"/>
              <a:t/>
            </a:r>
            <a:br>
              <a:rPr lang="en-US" b="1" dirty="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1218785">
            <a:off x="4627098" y="2000436"/>
            <a:ext cx="4737868" cy="435457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rot="21278074">
            <a:off x="2309255" y="1913585"/>
            <a:ext cx="2178562" cy="12332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03789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54858"/>
            <a:ext cx="7239000" cy="1116742"/>
          </a:xfrm>
        </p:spPr>
        <p:txBody>
          <a:bodyPr>
            <a:noAutofit/>
          </a:bodyPr>
          <a:lstStyle/>
          <a:p>
            <a:pPr algn="ctr"/>
            <a:r>
              <a:rPr lang="en-US" b="1" dirty="0" smtClean="0"/>
              <a:t>Curriculum Review Process </a:t>
            </a:r>
            <a:br>
              <a:rPr lang="en-US" b="1" dirty="0" smtClean="0"/>
            </a:br>
            <a:r>
              <a:rPr lang="en-US" b="1" dirty="0" smtClean="0"/>
              <a:t>and Timeline</a:t>
            </a:r>
            <a:br>
              <a:rPr lang="en-US" b="1" dirty="0" smtClean="0"/>
            </a:br>
            <a:endParaRPr lang="en-US" sz="2800"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4013896"/>
              </p:ext>
            </p:extLst>
          </p:nvPr>
        </p:nvGraphicFramePr>
        <p:xfrm>
          <a:off x="1981200" y="1461654"/>
          <a:ext cx="82296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218785">
            <a:off x="380354" y="806516"/>
            <a:ext cx="2679710" cy="1586032"/>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027613" y="5167270"/>
            <a:ext cx="1442258" cy="73866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tx1"/>
                </a:solidFill>
              </a:rPr>
              <a:t>Timeframe determined per local policy </a:t>
            </a:r>
          </a:p>
        </p:txBody>
      </p:sp>
      <p:sp>
        <p:nvSpPr>
          <p:cNvPr id="9" name="TextBox 8"/>
          <p:cNvSpPr txBox="1"/>
          <p:nvPr/>
        </p:nvSpPr>
        <p:spPr>
          <a:xfrm>
            <a:off x="4177838" y="5167270"/>
            <a:ext cx="1524000" cy="73866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b="1" dirty="0">
                <a:solidFill>
                  <a:schemeClr val="tx1"/>
                </a:solidFill>
              </a:rPr>
              <a:t>Timeframe determined per local policy </a:t>
            </a:r>
          </a:p>
        </p:txBody>
      </p:sp>
      <p:sp>
        <p:nvSpPr>
          <p:cNvPr id="10" name="TextBox 9"/>
          <p:cNvSpPr txBox="1"/>
          <p:nvPr/>
        </p:nvSpPr>
        <p:spPr>
          <a:xfrm>
            <a:off x="8610601" y="5167271"/>
            <a:ext cx="1659775" cy="1015663"/>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200" b="1" dirty="0">
                <a:solidFill>
                  <a:schemeClr val="tx1"/>
                </a:solidFill>
              </a:rPr>
              <a:t>Occurs within 60 days of submittal to CCCCO; timeframe subject to total number of proposals received* </a:t>
            </a:r>
            <a:endParaRPr lang="en-US" sz="1400" b="1" dirty="0">
              <a:solidFill>
                <a:schemeClr val="tx1"/>
              </a:solidFill>
            </a:endParaRPr>
          </a:p>
        </p:txBody>
      </p:sp>
      <p:sp>
        <p:nvSpPr>
          <p:cNvPr id="12" name="TextBox 11"/>
          <p:cNvSpPr txBox="1"/>
          <p:nvPr/>
        </p:nvSpPr>
        <p:spPr>
          <a:xfrm>
            <a:off x="6418119" y="5171825"/>
            <a:ext cx="1591195"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400" b="1" dirty="0">
                <a:solidFill>
                  <a:schemeClr val="tx1"/>
                </a:solidFill>
              </a:rPr>
              <a:t>Submit proposal into COCI</a:t>
            </a:r>
            <a:endParaRPr lang="en-US" sz="1600" b="1" dirty="0">
              <a:solidFill>
                <a:schemeClr val="tx1"/>
              </a:solidFill>
            </a:endParaRPr>
          </a:p>
        </p:txBody>
      </p:sp>
      <p:sp>
        <p:nvSpPr>
          <p:cNvPr id="13" name="TextBox 12"/>
          <p:cNvSpPr txBox="1"/>
          <p:nvPr/>
        </p:nvSpPr>
        <p:spPr>
          <a:xfrm>
            <a:off x="1850275" y="6096001"/>
            <a:ext cx="42672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b="1" dirty="0"/>
              <a:t>*</a:t>
            </a:r>
            <a:r>
              <a:rPr lang="en-US" sz="1200" b="1" i="1" dirty="0"/>
              <a:t>Note: Curriculum proposals are reviewed in the order in which they are submitted into the COCI queue, to include revision requests</a:t>
            </a:r>
          </a:p>
        </p:txBody>
      </p:sp>
      <p:sp>
        <p:nvSpPr>
          <p:cNvPr id="16" name="Bent-Up Arrow 15"/>
          <p:cNvSpPr/>
          <p:nvPr/>
        </p:nvSpPr>
        <p:spPr>
          <a:xfrm>
            <a:off x="6117476" y="6248401"/>
            <a:ext cx="3483725" cy="493931"/>
          </a:xfrm>
          <a:prstGeom prst="ben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9" name="Picture 18"/>
          <p:cNvPicPr>
            <a:picLocks noChangeAspect="1"/>
          </p:cNvPicPr>
          <p:nvPr/>
        </p:nvPicPr>
        <p:blipFill>
          <a:blip r:embed="rId9"/>
          <a:stretch>
            <a:fillRect/>
          </a:stretch>
        </p:blipFill>
        <p:spPr>
          <a:xfrm rot="20160716">
            <a:off x="372415" y="403079"/>
            <a:ext cx="892998" cy="5055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48967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282" y="136222"/>
            <a:ext cx="7579318" cy="882928"/>
          </a:xfrm>
        </p:spPr>
        <p:txBody>
          <a:bodyPr>
            <a:noAutofit/>
          </a:bodyPr>
          <a:lstStyle/>
          <a:p>
            <a:pPr algn="ctr"/>
            <a:r>
              <a:rPr lang="en-US" sz="3200" b="1" dirty="0"/>
              <a:t>Curriculum Review Process and Timeline (Reality)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8433044"/>
              </p:ext>
            </p:extLst>
          </p:nvPr>
        </p:nvGraphicFramePr>
        <p:xfrm>
          <a:off x="2057400" y="1600200"/>
          <a:ext cx="8305800" cy="2402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E5E507D8-6DC6-4D2C-8233-08C18F3EF4D6}" type="slidenum">
              <a:rPr lang="en-US" smtClean="0">
                <a:solidFill>
                  <a:prstClr val="black">
                    <a:tint val="75000"/>
                  </a:prstClr>
                </a:solidFill>
              </a:rPr>
              <a:pPr/>
              <a:t>15</a:t>
            </a:fld>
            <a:endParaRPr lang="en-US" dirty="0">
              <a:solidFill>
                <a:prstClr val="black">
                  <a:tint val="75000"/>
                </a:prstClr>
              </a:solidFill>
            </a:endParaRPr>
          </a:p>
        </p:txBody>
      </p:sp>
      <p:sp>
        <p:nvSpPr>
          <p:cNvPr id="7" name="Right Arrow 4"/>
          <p:cNvSpPr/>
          <p:nvPr/>
        </p:nvSpPr>
        <p:spPr>
          <a:xfrm rot="3057744">
            <a:off x="7334199" y="3631251"/>
            <a:ext cx="459113" cy="278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44550">
              <a:lnSpc>
                <a:spcPct val="90000"/>
              </a:lnSpc>
              <a:spcBef>
                <a:spcPct val="0"/>
              </a:spcBef>
              <a:spcAft>
                <a:spcPct val="35000"/>
              </a:spcAft>
            </a:pPr>
            <a:endParaRPr lang="en-US" sz="1900" dirty="0">
              <a:solidFill>
                <a:prstClr val="white"/>
              </a:solidFill>
            </a:endParaRPr>
          </a:p>
        </p:txBody>
      </p:sp>
      <p:sp>
        <p:nvSpPr>
          <p:cNvPr id="10" name="Right Arrow 4"/>
          <p:cNvSpPr/>
          <p:nvPr/>
        </p:nvSpPr>
        <p:spPr>
          <a:xfrm rot="6750303">
            <a:off x="4626641" y="2893026"/>
            <a:ext cx="820829" cy="278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44550">
              <a:lnSpc>
                <a:spcPct val="90000"/>
              </a:lnSpc>
              <a:spcBef>
                <a:spcPct val="0"/>
              </a:spcBef>
              <a:spcAft>
                <a:spcPct val="35000"/>
              </a:spcAft>
            </a:pPr>
            <a:endParaRPr lang="en-US" sz="1900" dirty="0">
              <a:solidFill>
                <a:prstClr val="white"/>
              </a:solidFill>
            </a:endParaRPr>
          </a:p>
        </p:txBody>
      </p:sp>
      <p:grpSp>
        <p:nvGrpSpPr>
          <p:cNvPr id="14" name="Group 13"/>
          <p:cNvGrpSpPr/>
          <p:nvPr/>
        </p:nvGrpSpPr>
        <p:grpSpPr>
          <a:xfrm>
            <a:off x="1899760" y="3780493"/>
            <a:ext cx="2519840" cy="810579"/>
            <a:chOff x="384521" y="803550"/>
            <a:chExt cx="2003642" cy="1191858"/>
          </a:xfrm>
        </p:grpSpPr>
        <p:sp>
          <p:nvSpPr>
            <p:cNvPr id="15" name="Rounded Rectangle 14"/>
            <p:cNvSpPr/>
            <p:nvPr/>
          </p:nvSpPr>
          <p:spPr>
            <a:xfrm>
              <a:off x="384521" y="803550"/>
              <a:ext cx="1878295" cy="119185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ed Rectangle 4"/>
            <p:cNvSpPr/>
            <p:nvPr/>
          </p:nvSpPr>
          <p:spPr>
            <a:xfrm>
              <a:off x="419429" y="838458"/>
              <a:ext cx="1968734" cy="1122041"/>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spcFirstLastPara="0" vert="horz" wrap="square" lIns="142240" tIns="142240" rIns="142240" bIns="142240" numCol="1" spcCol="1270" anchor="t" anchorCtr="0">
              <a:noAutofit/>
            </a:bodyPr>
            <a:lstStyle/>
            <a:p>
              <a:pPr marL="0" lvl="1" defTabSz="889000">
                <a:lnSpc>
                  <a:spcPct val="90000"/>
                </a:lnSpc>
                <a:spcBef>
                  <a:spcPct val="0"/>
                </a:spcBef>
                <a:spcAft>
                  <a:spcPct val="15000"/>
                </a:spcAft>
              </a:pPr>
              <a:r>
                <a:rPr lang="en-US" sz="2000" dirty="0">
                  <a:solidFill>
                    <a:srgbClr val="FF0000"/>
                  </a:solidFill>
                </a:rPr>
                <a:t>College withdraws and proposal</a:t>
              </a:r>
            </a:p>
          </p:txBody>
        </p:sp>
      </p:grpSp>
      <p:cxnSp>
        <p:nvCxnSpPr>
          <p:cNvPr id="19" name="Curved Connector 18"/>
          <p:cNvCxnSpPr/>
          <p:nvPr/>
        </p:nvCxnSpPr>
        <p:spPr>
          <a:xfrm rot="5400000">
            <a:off x="3740089" y="2381021"/>
            <a:ext cx="1459149" cy="1319324"/>
          </a:xfrm>
          <a:prstGeom prst="curved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5400000" flipH="1" flipV="1">
            <a:off x="3929911" y="2493021"/>
            <a:ext cx="1419902" cy="1202525"/>
          </a:xfrm>
          <a:prstGeom prst="curved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5410200" y="3943938"/>
            <a:ext cx="1302362" cy="1999662"/>
            <a:chOff x="384521" y="803550"/>
            <a:chExt cx="1878295" cy="1191858"/>
          </a:xfrm>
        </p:grpSpPr>
        <p:sp>
          <p:nvSpPr>
            <p:cNvPr id="28" name="Rounded Rectangle 27"/>
            <p:cNvSpPr/>
            <p:nvPr/>
          </p:nvSpPr>
          <p:spPr>
            <a:xfrm>
              <a:off x="384521" y="803550"/>
              <a:ext cx="1878295" cy="119185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Rounded Rectangle 4"/>
            <p:cNvSpPr/>
            <p:nvPr/>
          </p:nvSpPr>
          <p:spPr>
            <a:xfrm>
              <a:off x="419429" y="838460"/>
              <a:ext cx="1808479" cy="1122041"/>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spcFirstLastPara="0" vert="horz" wrap="square" lIns="142240" tIns="142240" rIns="142240" bIns="142240" numCol="1" spcCol="1270" anchor="t" anchorCtr="0">
              <a:noAutofit/>
            </a:bodyPr>
            <a:lstStyle/>
            <a:p>
              <a:pPr marL="0" lvl="1" defTabSz="889000">
                <a:lnSpc>
                  <a:spcPct val="90000"/>
                </a:lnSpc>
                <a:spcBef>
                  <a:spcPct val="0"/>
                </a:spcBef>
                <a:spcAft>
                  <a:spcPct val="15000"/>
                </a:spcAft>
              </a:pPr>
              <a:r>
                <a:rPr lang="en-US" sz="2000" dirty="0">
                  <a:solidFill>
                    <a:srgbClr val="FF0000"/>
                  </a:solidFill>
                </a:rPr>
                <a:t>CCCCO sends revision request back to college</a:t>
              </a:r>
            </a:p>
          </p:txBody>
        </p:sp>
      </p:grpSp>
      <p:sp>
        <p:nvSpPr>
          <p:cNvPr id="37" name="Curved Right Arrow 36"/>
          <p:cNvSpPr/>
          <p:nvPr/>
        </p:nvSpPr>
        <p:spPr>
          <a:xfrm>
            <a:off x="5037055" y="2740710"/>
            <a:ext cx="331231" cy="1602691"/>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40" name="Curved Right Arrow 39"/>
          <p:cNvSpPr/>
          <p:nvPr/>
        </p:nvSpPr>
        <p:spPr>
          <a:xfrm flipH="1" flipV="1">
            <a:off x="6731394" y="2740708"/>
            <a:ext cx="331231" cy="1565038"/>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7" name="Curved Right Arrow 16"/>
          <p:cNvSpPr/>
          <p:nvPr/>
        </p:nvSpPr>
        <p:spPr>
          <a:xfrm>
            <a:off x="5037055" y="3040684"/>
            <a:ext cx="331231" cy="1602691"/>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8" name="Curved Right Arrow 17"/>
          <p:cNvSpPr/>
          <p:nvPr/>
        </p:nvSpPr>
        <p:spPr>
          <a:xfrm>
            <a:off x="5023839" y="3351236"/>
            <a:ext cx="331231" cy="1602691"/>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0" name="Curved Right Arrow 19"/>
          <p:cNvSpPr/>
          <p:nvPr/>
        </p:nvSpPr>
        <p:spPr>
          <a:xfrm flipH="1" flipV="1">
            <a:off x="6767763" y="3054500"/>
            <a:ext cx="331231" cy="1602691"/>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1" name="Curved Right Arrow 20"/>
          <p:cNvSpPr/>
          <p:nvPr/>
        </p:nvSpPr>
        <p:spPr>
          <a:xfrm flipH="1" flipV="1">
            <a:off x="6765214" y="3384436"/>
            <a:ext cx="331231" cy="1602691"/>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2" name="Curved Right Arrow 21"/>
          <p:cNvSpPr/>
          <p:nvPr/>
        </p:nvSpPr>
        <p:spPr>
          <a:xfrm flipH="1" flipV="1">
            <a:off x="6758273" y="3765985"/>
            <a:ext cx="331231" cy="1602691"/>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3" name="Curved Right Arrow 22"/>
          <p:cNvSpPr/>
          <p:nvPr/>
        </p:nvSpPr>
        <p:spPr>
          <a:xfrm>
            <a:off x="5023839" y="3573962"/>
            <a:ext cx="331231" cy="1602691"/>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pic>
        <p:nvPicPr>
          <p:cNvPr id="24" name="Picture 2" descr="http://blog.digstudent.co.uk/wp-content/uploads/2015/01/Revision-Tip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96" y="4697140"/>
            <a:ext cx="4014937" cy="19969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6124817" y="6064064"/>
            <a:ext cx="42672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b="1" dirty="0"/>
              <a:t>*</a:t>
            </a:r>
            <a:r>
              <a:rPr lang="en-US" sz="1200" b="1" i="1" dirty="0"/>
              <a:t>Note: Curriculum proposals are reviewed in the order in which they are submitted into the COCI queue, to include revision requests resubmitted to CCCCO for review </a:t>
            </a:r>
          </a:p>
        </p:txBody>
      </p:sp>
      <p:pic>
        <p:nvPicPr>
          <p:cNvPr id="5" name="Picture 4"/>
          <p:cNvPicPr>
            <a:picLocks noChangeAspect="1"/>
          </p:cNvPicPr>
          <p:nvPr/>
        </p:nvPicPr>
        <p:blipFill>
          <a:blip r:embed="rId9"/>
          <a:stretch>
            <a:fillRect/>
          </a:stretch>
        </p:blipFill>
        <p:spPr>
          <a:xfrm>
            <a:off x="1828800" y="181376"/>
            <a:ext cx="1412282" cy="1385222"/>
          </a:xfrm>
          <a:prstGeom prst="rect">
            <a:avLst/>
          </a:prstGeom>
        </p:spPr>
      </p:pic>
      <p:pic>
        <p:nvPicPr>
          <p:cNvPr id="8" name="Picture 7"/>
          <p:cNvPicPr>
            <a:picLocks noChangeAspect="1"/>
          </p:cNvPicPr>
          <p:nvPr/>
        </p:nvPicPr>
        <p:blipFill>
          <a:blip r:embed="rId10"/>
          <a:stretch>
            <a:fillRect/>
          </a:stretch>
        </p:blipFill>
        <p:spPr>
          <a:xfrm>
            <a:off x="381000" y="6024631"/>
            <a:ext cx="2133600" cy="663438"/>
          </a:xfrm>
          <a:prstGeom prst="rect">
            <a:avLst/>
          </a:prstGeom>
        </p:spPr>
      </p:pic>
    </p:spTree>
    <p:extLst>
      <p:ext uri="{BB962C8B-B14F-4D97-AF65-F5344CB8AC3E}">
        <p14:creationId xmlns:p14="http://schemas.microsoft.com/office/powerpoint/2010/main" val="239244433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1452282" y="1447802"/>
            <a:ext cx="8225118" cy="3929281"/>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ü"/>
            </a:pPr>
            <a:r>
              <a:rPr lang="en-US" sz="3000" smtClean="0"/>
              <a:t>Proposal fields complete</a:t>
            </a:r>
          </a:p>
          <a:p>
            <a:pPr marL="457200" indent="-457200">
              <a:buFont typeface="Wingdings" panose="05000000000000000000" pitchFamily="2" charset="2"/>
              <a:buChar char="ü"/>
            </a:pPr>
            <a:r>
              <a:rPr lang="en-US" sz="3000" smtClean="0"/>
              <a:t>Course Outline of Records (CORs) attached</a:t>
            </a:r>
          </a:p>
          <a:p>
            <a:pPr marL="457200" indent="-457200">
              <a:buFont typeface="Wingdings" panose="05000000000000000000" pitchFamily="2" charset="2"/>
              <a:buChar char="ü"/>
            </a:pPr>
            <a:r>
              <a:rPr lang="en-US" sz="3000" smtClean="0"/>
              <a:t>CORs in Narrative, Course Report &amp; Supporting Documentation match</a:t>
            </a:r>
          </a:p>
          <a:p>
            <a:pPr marL="457200" indent="-457200">
              <a:buFont typeface="Wingdings" panose="05000000000000000000" pitchFamily="2" charset="2"/>
              <a:buChar char="ü"/>
            </a:pPr>
            <a:r>
              <a:rPr lang="en-US" sz="3000" smtClean="0"/>
              <a:t>Narrative is complete and accurate</a:t>
            </a:r>
          </a:p>
          <a:p>
            <a:pPr marL="457200" indent="-457200">
              <a:buFont typeface="Wingdings" panose="05000000000000000000" pitchFamily="2" charset="2"/>
              <a:buChar char="ü"/>
            </a:pPr>
            <a:r>
              <a:rPr lang="en-US" sz="3000" smtClean="0"/>
              <a:t>Total hours, course titles, and course numbers in proposal record must match the information in the Narrative</a:t>
            </a:r>
            <a:endParaRPr lang="en-US" dirty="0"/>
          </a:p>
        </p:txBody>
      </p:sp>
      <p:sp>
        <p:nvSpPr>
          <p:cNvPr id="3" name="Title 1"/>
          <p:cNvSpPr txBox="1">
            <a:spLocks/>
          </p:cNvSpPr>
          <p:nvPr/>
        </p:nvSpPr>
        <p:spPr>
          <a:xfrm>
            <a:off x="838200" y="365125"/>
            <a:ext cx="10515600" cy="10826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t>Chancellor’s Office Review</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2843" y="4503705"/>
            <a:ext cx="1676400" cy="174675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1678" y="228600"/>
            <a:ext cx="2919608" cy="2223100"/>
          </a:xfrm>
          <a:prstGeom prst="rect">
            <a:avLst/>
          </a:prstGeom>
        </p:spPr>
      </p:pic>
    </p:spTree>
    <p:extLst>
      <p:ext uri="{BB962C8B-B14F-4D97-AF65-F5344CB8AC3E}">
        <p14:creationId xmlns:p14="http://schemas.microsoft.com/office/powerpoint/2010/main" val="64864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307" y="1981200"/>
            <a:ext cx="10693101" cy="2708434"/>
          </a:xfrm>
          <a:prstGeom prst="rect">
            <a:avLst/>
          </a:prstGeom>
          <a:noFill/>
        </p:spPr>
        <p:txBody>
          <a:bodyPr wrap="square" rtlCol="0">
            <a:spAutoFit/>
          </a:bodyPr>
          <a:lstStyle/>
          <a:p>
            <a:pPr marL="457200" indent="-457200">
              <a:buFont typeface="Arial" panose="020B0604020202020204" pitchFamily="34" charset="0"/>
              <a:buChar char="•"/>
            </a:pPr>
            <a:r>
              <a:rPr lang="en-US" sz="2800" dirty="0"/>
              <a:t>Hours</a:t>
            </a:r>
          </a:p>
          <a:p>
            <a:pPr marL="914400" lvl="1" indent="-457200">
              <a:buFont typeface="Courier New" panose="02070309020205020404" pitchFamily="49" charset="0"/>
              <a:buChar char="o"/>
            </a:pPr>
            <a:r>
              <a:rPr lang="en-US" sz="2400" dirty="0"/>
              <a:t>Not listed for whole term</a:t>
            </a:r>
          </a:p>
          <a:p>
            <a:pPr marL="914400" lvl="1" indent="-457200">
              <a:buFont typeface="Courier New" panose="02070309020205020404" pitchFamily="49" charset="0"/>
              <a:buChar char="o"/>
            </a:pPr>
            <a:r>
              <a:rPr lang="en-US" sz="2400" dirty="0"/>
              <a:t>COR hours do not match Hours Min/Max proposal record fields</a:t>
            </a:r>
          </a:p>
          <a:p>
            <a:pPr marL="457200" indent="-457200">
              <a:buFont typeface="Arial" panose="020B0604020202020204" pitchFamily="34" charset="0"/>
              <a:buChar char="•"/>
            </a:pPr>
            <a:r>
              <a:rPr lang="en-US" sz="2800" dirty="0"/>
              <a:t>CB Fields </a:t>
            </a:r>
          </a:p>
          <a:p>
            <a:pPr marL="914400" lvl="1" indent="-457200">
              <a:buFont typeface="Courier New" panose="02070309020205020404" pitchFamily="49" charset="0"/>
              <a:buChar char="o"/>
            </a:pPr>
            <a:r>
              <a:rPr lang="en-US" sz="2400" dirty="0"/>
              <a:t>Coding discrepancies - see MIS Data Element Dictionary for data validation requirements </a:t>
            </a:r>
          </a:p>
          <a:p>
            <a:endParaRPr lang="en-US" dirty="0"/>
          </a:p>
        </p:txBody>
      </p:sp>
      <p:sp>
        <p:nvSpPr>
          <p:cNvPr id="4" name="TextBox 3"/>
          <p:cNvSpPr txBox="1"/>
          <p:nvPr/>
        </p:nvSpPr>
        <p:spPr>
          <a:xfrm>
            <a:off x="2743200" y="381001"/>
            <a:ext cx="6578600" cy="1200329"/>
          </a:xfrm>
          <a:prstGeom prst="rect">
            <a:avLst/>
          </a:prstGeom>
          <a:noFill/>
        </p:spPr>
        <p:txBody>
          <a:bodyPr wrap="square" rtlCol="0">
            <a:spAutoFit/>
          </a:bodyPr>
          <a:lstStyle/>
          <a:p>
            <a:pPr algn="ctr"/>
            <a:r>
              <a:rPr lang="en-US" sz="3600" b="1" dirty="0">
                <a:solidFill>
                  <a:srgbClr val="D69410"/>
                </a:solidFill>
              </a:rPr>
              <a:t>Common Revision Requests: </a:t>
            </a:r>
            <a:r>
              <a:rPr lang="en-US" sz="3600" b="1" dirty="0"/>
              <a:t> </a:t>
            </a:r>
            <a:r>
              <a:rPr lang="en-US" sz="3600" b="1" dirty="0">
                <a:solidFill>
                  <a:srgbClr val="062153"/>
                </a:solidFill>
              </a:rPr>
              <a:t>Noncredit Courses</a:t>
            </a:r>
            <a:endParaRPr lang="en-US" sz="3600" b="1" dirty="0">
              <a:solidFill>
                <a:srgbClr val="062153"/>
              </a:solidFill>
              <a:latin typeface="+mj-lt"/>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0513" b="20513"/>
          <a:stretch/>
        </p:blipFill>
        <p:spPr>
          <a:xfrm>
            <a:off x="6482338" y="4343400"/>
            <a:ext cx="4996070" cy="2209800"/>
          </a:xfrm>
          <a:prstGeom prst="rect">
            <a:avLst/>
          </a:prstGeom>
        </p:spPr>
      </p:pic>
    </p:spTree>
    <p:extLst>
      <p:ext uri="{BB962C8B-B14F-4D97-AF65-F5344CB8AC3E}">
        <p14:creationId xmlns:p14="http://schemas.microsoft.com/office/powerpoint/2010/main" val="1182061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1" y="228600"/>
            <a:ext cx="8534399" cy="838200"/>
          </a:xfrm>
        </p:spPr>
        <p:txBody>
          <a:bodyPr>
            <a:normAutofit fontScale="90000"/>
          </a:bodyPr>
          <a:lstStyle/>
          <a:p>
            <a:pPr algn="ctr"/>
            <a:r>
              <a:rPr lang="en-US" b="1" dirty="0" smtClean="0"/>
              <a:t>Noncredit </a:t>
            </a:r>
            <a:r>
              <a:rPr lang="en-US" b="1" dirty="0"/>
              <a:t>Course </a:t>
            </a:r>
            <a:r>
              <a:rPr lang="en-US" b="1" dirty="0" smtClean="0"/>
              <a:t>Data Elements </a:t>
            </a:r>
            <a:br>
              <a:rPr lang="en-US" b="1" dirty="0" smtClean="0"/>
            </a:br>
            <a:r>
              <a:rPr lang="en-US" b="1" dirty="0" smtClean="0"/>
              <a:t>(“CB” Codes)</a:t>
            </a:r>
            <a:endParaRPr lang="en-US" b="1" dirty="0"/>
          </a:p>
        </p:txBody>
      </p:sp>
      <p:sp>
        <p:nvSpPr>
          <p:cNvPr id="5" name="Content Placeholder 4"/>
          <p:cNvSpPr>
            <a:spLocks noGrp="1"/>
          </p:cNvSpPr>
          <p:nvPr>
            <p:ph sz="half" idx="1"/>
          </p:nvPr>
        </p:nvSpPr>
        <p:spPr>
          <a:xfrm>
            <a:off x="990600" y="1295400"/>
            <a:ext cx="5029200" cy="4981576"/>
          </a:xfrm>
        </p:spPr>
        <p:txBody>
          <a:bodyPr>
            <a:noAutofit/>
          </a:bodyPr>
          <a:lstStyle/>
          <a:p>
            <a:pPr marL="514350" indent="-457200"/>
            <a:r>
              <a:rPr lang="en-US" sz="1800" dirty="0"/>
              <a:t>CB04 - Credit Status </a:t>
            </a:r>
            <a:r>
              <a:rPr lang="en-US" sz="1800" i="1" dirty="0"/>
              <a:t>(always select  </a:t>
            </a:r>
            <a:r>
              <a:rPr lang="en-US" sz="1800" i="1" dirty="0" err="1"/>
              <a:t>option“N</a:t>
            </a:r>
            <a:r>
              <a:rPr lang="en-US" sz="1800" i="1" dirty="0"/>
              <a:t> – Noncredit”)</a:t>
            </a:r>
          </a:p>
          <a:p>
            <a:pPr marL="514350" indent="-457200"/>
            <a:r>
              <a:rPr lang="en-US" sz="1800" dirty="0"/>
              <a:t>CB01A - Department Name ** </a:t>
            </a:r>
          </a:p>
          <a:p>
            <a:pPr marL="514350" indent="-457200"/>
            <a:r>
              <a:rPr lang="en-US" sz="1800" dirty="0"/>
              <a:t>CB01B - Department Number **  </a:t>
            </a:r>
          </a:p>
          <a:p>
            <a:pPr marL="514350" indent="-457200"/>
            <a:r>
              <a:rPr lang="en-US" sz="1800" dirty="0"/>
              <a:t>CB02 - Course Title </a:t>
            </a:r>
          </a:p>
          <a:p>
            <a:pPr marL="514350" indent="-457200"/>
            <a:r>
              <a:rPr lang="en-US" sz="1800" dirty="0"/>
              <a:t>CB03 - TOP Code </a:t>
            </a:r>
          </a:p>
          <a:p>
            <a:pPr marL="514350" indent="-457200"/>
            <a:r>
              <a:rPr lang="en-US" sz="1800" dirty="0"/>
              <a:t>CB05 - Transfer Status </a:t>
            </a:r>
          </a:p>
          <a:p>
            <a:pPr marL="57150" indent="0">
              <a:buNone/>
            </a:pPr>
            <a:r>
              <a:rPr lang="en-US" sz="1800" i="1" dirty="0"/>
              <a:t>        (always “C” - Not Transferable) </a:t>
            </a:r>
          </a:p>
          <a:p>
            <a:pPr marL="514350" indent="-457200"/>
            <a:r>
              <a:rPr lang="en-US" sz="1800" dirty="0"/>
              <a:t>Hours Min / Hours Max </a:t>
            </a:r>
            <a:r>
              <a:rPr lang="en-US" sz="1800" dirty="0">
                <a:solidFill>
                  <a:srgbClr val="FF0000"/>
                </a:solidFill>
              </a:rPr>
              <a:t>* </a:t>
            </a:r>
          </a:p>
          <a:p>
            <a:pPr marL="514350" indent="-457200"/>
            <a:r>
              <a:rPr lang="en-US" sz="1800" dirty="0"/>
              <a:t>CB08 - Basic Skills Status </a:t>
            </a:r>
          </a:p>
          <a:p>
            <a:pPr marL="514350" indent="-457200"/>
            <a:r>
              <a:rPr lang="en-US" sz="1800" dirty="0"/>
              <a:t>CB09 – SAM Priority Code </a:t>
            </a:r>
          </a:p>
          <a:p>
            <a:pPr marL="514350" indent="-457200"/>
            <a:r>
              <a:rPr lang="en-US" sz="1800" dirty="0"/>
              <a:t>CB10 – Cooperative Work Experience </a:t>
            </a:r>
            <a:r>
              <a:rPr lang="en-US" sz="1200" dirty="0"/>
              <a:t>(always select “N – Not Cooperative Work Experience” for noncredit)</a:t>
            </a:r>
          </a:p>
          <a:p>
            <a:pPr marL="57150" indent="0">
              <a:buNone/>
            </a:pPr>
            <a:endParaRPr lang="en-US" sz="1800" dirty="0"/>
          </a:p>
          <a:p>
            <a:pPr marL="57150" indent="0">
              <a:buNone/>
            </a:pPr>
            <a:r>
              <a:rPr lang="en-US" sz="1800" dirty="0"/>
              <a:t> 	</a:t>
            </a:r>
            <a:endParaRPr lang="en-US" sz="2000" dirty="0"/>
          </a:p>
          <a:p>
            <a:pPr marL="0" indent="0">
              <a:buNone/>
            </a:pPr>
            <a:r>
              <a:rPr lang="en-US" sz="1050" b="1" i="1" dirty="0"/>
              <a:t>Refer to the MIS Data Element Dictionary for specific course coding  requirements | **New data fields in COCI 2.0</a:t>
            </a:r>
          </a:p>
          <a:p>
            <a:pPr marL="514350" indent="-457200"/>
            <a:endParaRPr lang="en-US" sz="2000" dirty="0"/>
          </a:p>
          <a:p>
            <a:endParaRPr lang="en-US" dirty="0"/>
          </a:p>
        </p:txBody>
      </p:sp>
      <p:sp>
        <p:nvSpPr>
          <p:cNvPr id="7" name="Content Placeholder 6"/>
          <p:cNvSpPr>
            <a:spLocks noGrp="1"/>
          </p:cNvSpPr>
          <p:nvPr>
            <p:ph sz="half" idx="2"/>
          </p:nvPr>
        </p:nvSpPr>
        <p:spPr>
          <a:xfrm>
            <a:off x="6324600" y="1295400"/>
            <a:ext cx="5257800" cy="4981576"/>
          </a:xfrm>
        </p:spPr>
        <p:txBody>
          <a:bodyPr>
            <a:noAutofit/>
          </a:bodyPr>
          <a:lstStyle/>
          <a:p>
            <a:r>
              <a:rPr lang="en-US" sz="1800" dirty="0"/>
              <a:t>CB11 – Course Classification Status</a:t>
            </a:r>
          </a:p>
          <a:p>
            <a:r>
              <a:rPr lang="en-US" sz="1800" dirty="0"/>
              <a:t>CB13 – Approved Special Class </a:t>
            </a:r>
          </a:p>
          <a:p>
            <a:r>
              <a:rPr lang="en-US" sz="1800" dirty="0"/>
              <a:t>CB21 – Prior to College Level </a:t>
            </a:r>
          </a:p>
          <a:p>
            <a:r>
              <a:rPr lang="en-US" sz="1800" dirty="0"/>
              <a:t>CB22 – Noncredit Category </a:t>
            </a:r>
          </a:p>
          <a:p>
            <a:r>
              <a:rPr lang="en-US" sz="1800" dirty="0"/>
              <a:t>CB23 – Funding Agency</a:t>
            </a:r>
          </a:p>
          <a:p>
            <a:r>
              <a:rPr lang="en-US" sz="1800" dirty="0"/>
              <a:t>CB24 – Program Status</a:t>
            </a:r>
          </a:p>
          <a:p>
            <a:endParaRPr lang="en-US" sz="1800" dirty="0"/>
          </a:p>
          <a:p>
            <a:r>
              <a:rPr lang="en-US" sz="1800" dirty="0"/>
              <a:t>Supporting Documents </a:t>
            </a:r>
          </a:p>
          <a:p>
            <a:pPr lvl="1"/>
            <a:r>
              <a:rPr lang="en-US" sz="2000" dirty="0"/>
              <a:t>COR: Ensure completeness    		       Title 5, 55002 (c) </a:t>
            </a:r>
          </a:p>
          <a:p>
            <a:r>
              <a:rPr lang="en-US" sz="1800" dirty="0">
                <a:solidFill>
                  <a:srgbClr val="FF0000"/>
                </a:solidFill>
              </a:rPr>
              <a:t>*</a:t>
            </a:r>
            <a:r>
              <a:rPr lang="en-US" sz="1800" dirty="0"/>
              <a:t> Verify Hours Min/Hours Max for </a:t>
            </a:r>
            <a:r>
              <a:rPr lang="en-US" sz="1800" b="1" u="sng" dirty="0"/>
              <a:t>total term </a:t>
            </a:r>
            <a:r>
              <a:rPr lang="en-US" sz="1800" dirty="0"/>
              <a:t>contact hours; do not enter daily or weekly contact hours</a:t>
            </a:r>
          </a:p>
          <a:p>
            <a:endParaRPr lang="en-US" sz="1800" dirty="0"/>
          </a:p>
        </p:txBody>
      </p:sp>
      <p:pic>
        <p:nvPicPr>
          <p:cNvPr id="2" name="Picture 1"/>
          <p:cNvPicPr>
            <a:picLocks noChangeAspect="1"/>
          </p:cNvPicPr>
          <p:nvPr/>
        </p:nvPicPr>
        <p:blipFill>
          <a:blip r:embed="rId3"/>
          <a:stretch>
            <a:fillRect/>
          </a:stretch>
        </p:blipFill>
        <p:spPr>
          <a:xfrm rot="948002">
            <a:off x="9928079" y="2291558"/>
            <a:ext cx="1877255" cy="1133521"/>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19698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905000"/>
            <a:ext cx="7886700" cy="2057400"/>
          </a:xfrm>
        </p:spPr>
        <p:txBody>
          <a:bodyPr>
            <a:normAutofit/>
          </a:bodyPr>
          <a:lstStyle/>
          <a:p>
            <a:pPr algn="ctr"/>
            <a:r>
              <a:rPr lang="en-US" sz="6000" b="1" dirty="0"/>
              <a:t>Noncredit Programs</a:t>
            </a:r>
          </a:p>
        </p:txBody>
      </p:sp>
    </p:spTree>
    <p:extLst>
      <p:ext uri="{BB962C8B-B14F-4D97-AF65-F5344CB8AC3E}">
        <p14:creationId xmlns:p14="http://schemas.microsoft.com/office/powerpoint/2010/main" val="2089199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7886700" cy="990600"/>
          </a:xfrm>
        </p:spPr>
        <p:txBody>
          <a:bodyPr>
            <a:normAutofit/>
          </a:bodyPr>
          <a:lstStyle/>
          <a:p>
            <a:pPr algn="ctr"/>
            <a:r>
              <a:rPr lang="en-US" sz="3200" b="1" u="sng" dirty="0"/>
              <a:t>Overview</a:t>
            </a:r>
          </a:p>
        </p:txBody>
      </p:sp>
      <p:sp>
        <p:nvSpPr>
          <p:cNvPr id="3" name="Content Placeholder 2"/>
          <p:cNvSpPr>
            <a:spLocks noGrp="1"/>
          </p:cNvSpPr>
          <p:nvPr>
            <p:ph idx="1"/>
          </p:nvPr>
        </p:nvSpPr>
        <p:spPr>
          <a:xfrm>
            <a:off x="685800" y="1371599"/>
            <a:ext cx="10744200" cy="5357813"/>
          </a:xfrm>
        </p:spPr>
        <p:txBody>
          <a:bodyPr>
            <a:noAutofit/>
          </a:bodyPr>
          <a:lstStyle/>
          <a:p>
            <a:pPr>
              <a:lnSpc>
                <a:spcPct val="150000"/>
              </a:lnSpc>
            </a:pPr>
            <a:r>
              <a:rPr lang="en-US" sz="2800" b="1" dirty="0"/>
              <a:t>Policy Governing Noncredit Curriculum </a:t>
            </a:r>
          </a:p>
          <a:p>
            <a:pPr>
              <a:lnSpc>
                <a:spcPct val="150000"/>
              </a:lnSpc>
            </a:pPr>
            <a:r>
              <a:rPr lang="en-US" sz="2800" b="1" dirty="0"/>
              <a:t>A Closer Look…</a:t>
            </a:r>
          </a:p>
          <a:p>
            <a:pPr marL="0" indent="0">
              <a:lnSpc>
                <a:spcPct val="150000"/>
              </a:lnSpc>
              <a:buNone/>
            </a:pPr>
            <a:r>
              <a:rPr lang="en-US" sz="2800" b="1" dirty="0"/>
              <a:t>	Noncredit Course Proposals</a:t>
            </a:r>
          </a:p>
          <a:p>
            <a:pPr marL="0" indent="0">
              <a:lnSpc>
                <a:spcPct val="150000"/>
              </a:lnSpc>
              <a:buNone/>
            </a:pPr>
            <a:r>
              <a:rPr lang="en-US" sz="2800" b="1" dirty="0"/>
              <a:t>	Noncredit Certificate Proposals </a:t>
            </a:r>
          </a:p>
          <a:p>
            <a:pPr>
              <a:lnSpc>
                <a:spcPct val="150000"/>
              </a:lnSpc>
            </a:pPr>
            <a:r>
              <a:rPr lang="en-US" sz="2800" b="1" dirty="0"/>
              <a:t>State Funding</a:t>
            </a:r>
          </a:p>
          <a:p>
            <a:pPr>
              <a:lnSpc>
                <a:spcPct val="150000"/>
              </a:lnSpc>
            </a:pPr>
            <a:r>
              <a:rPr lang="en-US" sz="2800" b="1" dirty="0"/>
              <a:t>Resources</a:t>
            </a:r>
          </a:p>
          <a:p>
            <a:pPr>
              <a:lnSpc>
                <a:spcPct val="150000"/>
              </a:lnSpc>
            </a:pPr>
            <a:r>
              <a:rPr lang="en-US" sz="2800" b="1" dirty="0"/>
              <a:t>Q &amp; A  </a:t>
            </a:r>
          </a:p>
        </p:txBody>
      </p:sp>
      <p:pic>
        <p:nvPicPr>
          <p:cNvPr id="6" name="Picture 5"/>
          <p:cNvPicPr>
            <a:picLocks noChangeAspect="1"/>
          </p:cNvPicPr>
          <p:nvPr/>
        </p:nvPicPr>
        <p:blipFill>
          <a:blip r:embed="rId3"/>
          <a:stretch>
            <a:fillRect/>
          </a:stretch>
        </p:blipFill>
        <p:spPr>
          <a:xfrm rot="19751244">
            <a:off x="7708317" y="4969401"/>
            <a:ext cx="2857500" cy="1186398"/>
          </a:xfrm>
          <a:prstGeom prst="rect">
            <a:avLst/>
          </a:prstGeom>
        </p:spPr>
      </p:pic>
      <p:pic>
        <p:nvPicPr>
          <p:cNvPr id="7" name="Picture 6"/>
          <p:cNvPicPr>
            <a:picLocks noChangeAspect="1"/>
          </p:cNvPicPr>
          <p:nvPr/>
        </p:nvPicPr>
        <p:blipFill>
          <a:blip r:embed="rId4"/>
          <a:stretch>
            <a:fillRect/>
          </a:stretch>
        </p:blipFill>
        <p:spPr>
          <a:xfrm>
            <a:off x="5867401" y="5562601"/>
            <a:ext cx="1247775" cy="1166812"/>
          </a:xfrm>
          <a:prstGeom prst="rect">
            <a:avLst/>
          </a:prstGeom>
        </p:spPr>
      </p:pic>
    </p:spTree>
    <p:extLst>
      <p:ext uri="{BB962C8B-B14F-4D97-AF65-F5344CB8AC3E}">
        <p14:creationId xmlns:p14="http://schemas.microsoft.com/office/powerpoint/2010/main" val="3352196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861816015"/>
              </p:ext>
            </p:extLst>
          </p:nvPr>
        </p:nvGraphicFramePr>
        <p:xfrm>
          <a:off x="2057400" y="228600"/>
          <a:ext cx="8305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600200" y="6172201"/>
            <a:ext cx="4114800" cy="461665"/>
          </a:xfrm>
          <a:prstGeom prst="rect">
            <a:avLst/>
          </a:prstGeom>
        </p:spPr>
        <p:txBody>
          <a:bodyPr wrap="square">
            <a:spAutoFit/>
          </a:bodyPr>
          <a:lstStyle/>
          <a:p>
            <a:r>
              <a:rPr lang="en-US" sz="1200" i="1" u="sng" dirty="0">
                <a:solidFill>
                  <a:schemeClr val="bg1"/>
                </a:solidFill>
              </a:rPr>
              <a:t>The underlined programs are eligible for CDCP enhanced funding, EDC 84760.5 (b)</a:t>
            </a:r>
          </a:p>
        </p:txBody>
      </p:sp>
    </p:spTree>
    <p:extLst>
      <p:ext uri="{BB962C8B-B14F-4D97-AF65-F5344CB8AC3E}">
        <p14:creationId xmlns:p14="http://schemas.microsoft.com/office/powerpoint/2010/main" val="3037277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61726"/>
            <a:ext cx="10668000" cy="950614"/>
          </a:xfrm>
        </p:spPr>
        <p:txBody>
          <a:bodyPr>
            <a:noAutofit/>
          </a:bodyPr>
          <a:lstStyle/>
          <a:p>
            <a:r>
              <a:rPr lang="en-US" sz="5400" b="1" dirty="0"/>
              <a:t>Noncredit Certificates</a:t>
            </a:r>
          </a:p>
        </p:txBody>
      </p:sp>
      <p:sp>
        <p:nvSpPr>
          <p:cNvPr id="3" name="Slide Number Placeholder 2"/>
          <p:cNvSpPr>
            <a:spLocks noGrp="1"/>
          </p:cNvSpPr>
          <p:nvPr>
            <p:ph type="sldNum" sz="quarter" idx="12"/>
          </p:nvPr>
        </p:nvSpPr>
        <p:spPr/>
        <p:txBody>
          <a:bodyPr/>
          <a:lstStyle/>
          <a:p>
            <a:fld id="{E5E507D8-6DC6-4D2C-8233-08C18F3EF4D6}" type="slidenum">
              <a:rPr lang="en-US" smtClean="0"/>
              <a:t>21</a:t>
            </a:fld>
            <a:endParaRPr lang="en-US" dirty="0"/>
          </a:p>
        </p:txBody>
      </p:sp>
      <p:pic>
        <p:nvPicPr>
          <p:cNvPr id="5" name="Picture 4"/>
          <p:cNvPicPr/>
          <p:nvPr/>
        </p:nvPicPr>
        <p:blipFill>
          <a:blip r:embed="rId3"/>
          <a:stretch>
            <a:fillRect/>
          </a:stretch>
        </p:blipFill>
        <p:spPr>
          <a:xfrm>
            <a:off x="2286000" y="1981200"/>
            <a:ext cx="4773518" cy="1600200"/>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p:cNvPicPr/>
          <p:nvPr/>
        </p:nvPicPr>
        <p:blipFill>
          <a:blip r:embed="rId4"/>
          <a:stretch>
            <a:fillRect/>
          </a:stretch>
        </p:blipFill>
        <p:spPr>
          <a:xfrm>
            <a:off x="4525868" y="4343401"/>
            <a:ext cx="5513482" cy="189071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5023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r>
              <a:rPr lang="en-US" sz="3300" b="1" dirty="0">
                <a:latin typeface="+mj-lt"/>
              </a:rPr>
              <a:t>Noncredit Certificates</a:t>
            </a:r>
          </a:p>
        </p:txBody>
      </p:sp>
      <p:sp>
        <p:nvSpPr>
          <p:cNvPr id="3" name="Content Placeholder 2"/>
          <p:cNvSpPr>
            <a:spLocks noGrp="1"/>
          </p:cNvSpPr>
          <p:nvPr>
            <p:ph idx="1"/>
          </p:nvPr>
        </p:nvSpPr>
        <p:spPr>
          <a:xfrm>
            <a:off x="838200" y="1905000"/>
            <a:ext cx="10668000" cy="4351338"/>
          </a:xfrm>
        </p:spPr>
        <p:txBody>
          <a:bodyPr>
            <a:normAutofit fontScale="85000" lnSpcReduction="20000"/>
          </a:bodyPr>
          <a:lstStyle/>
          <a:p>
            <a:pPr marL="0" indent="0">
              <a:spcAft>
                <a:spcPts val="2400"/>
              </a:spcAft>
              <a:buNone/>
            </a:pPr>
            <a:r>
              <a:rPr lang="en-US" sz="3200" dirty="0"/>
              <a:t>Title 5 § 55155</a:t>
            </a:r>
          </a:p>
          <a:p>
            <a:pPr marL="385763" indent="-385763">
              <a:buAutoNum type="alphaLcParenBoth"/>
            </a:pPr>
            <a:r>
              <a:rPr lang="en-US" sz="2600" dirty="0"/>
              <a:t> Any noncredit educational program leading to a  certificate must be approved by</a:t>
            </a:r>
          </a:p>
          <a:p>
            <a:pPr>
              <a:lnSpc>
                <a:spcPct val="120000"/>
              </a:lnSpc>
            </a:pPr>
            <a:r>
              <a:rPr lang="en-US" sz="2600" dirty="0"/>
              <a:t>College curriculum committee </a:t>
            </a:r>
          </a:p>
          <a:p>
            <a:pPr>
              <a:lnSpc>
                <a:spcPct val="120000"/>
              </a:lnSpc>
            </a:pPr>
            <a:r>
              <a:rPr lang="en-US" sz="2600" dirty="0"/>
              <a:t>District governing board</a:t>
            </a:r>
          </a:p>
          <a:p>
            <a:pPr marL="0" indent="0">
              <a:lnSpc>
                <a:spcPct val="150000"/>
              </a:lnSpc>
              <a:buNone/>
            </a:pPr>
            <a:r>
              <a:rPr lang="en-US" sz="2600" dirty="0"/>
              <a:t>(b) All noncredit educational programs leading to a</a:t>
            </a:r>
          </a:p>
          <a:p>
            <a:pPr>
              <a:lnSpc>
                <a:spcPct val="120000"/>
              </a:lnSpc>
            </a:pPr>
            <a:r>
              <a:rPr lang="en-US" sz="2600" dirty="0"/>
              <a:t>noncredit certificate of completion or </a:t>
            </a:r>
          </a:p>
          <a:p>
            <a:pPr>
              <a:lnSpc>
                <a:spcPct val="120000"/>
              </a:lnSpc>
            </a:pPr>
            <a:r>
              <a:rPr lang="en-US" sz="2600" dirty="0"/>
              <a:t>Noncredit certificate of competency </a:t>
            </a:r>
          </a:p>
          <a:p>
            <a:pPr>
              <a:lnSpc>
                <a:spcPct val="120000"/>
              </a:lnSpc>
            </a:pPr>
            <a:r>
              <a:rPr lang="en-US" sz="2600" b="1" dirty="0"/>
              <a:t>must be approved by the Chancellor </a:t>
            </a:r>
            <a:r>
              <a:rPr lang="en-US" sz="2600" dirty="0"/>
              <a:t>pursuant to section title 5, section </a:t>
            </a:r>
            <a:r>
              <a:rPr lang="en-US" sz="2600" i="1" dirty="0"/>
              <a:t>55151 – Career Development and College Preparation</a:t>
            </a:r>
            <a:endParaRPr lang="en-US" sz="2600" b="1" dirty="0"/>
          </a:p>
          <a:p>
            <a:pPr marL="0" indent="0">
              <a:buNone/>
            </a:pPr>
            <a:endParaRPr lang="en-US" sz="1800" b="1" dirty="0"/>
          </a:p>
          <a:p>
            <a:pPr marL="0" indent="0">
              <a:buNone/>
            </a:pPr>
            <a:endParaRPr lang="en-US" sz="1800" b="1" dirty="0"/>
          </a:p>
          <a:p>
            <a:pPr marL="342900" lvl="1" indent="0">
              <a:buNone/>
            </a:pPr>
            <a:endParaRPr lang="en-US" sz="1500" dirty="0"/>
          </a:p>
        </p:txBody>
      </p:sp>
    </p:spTree>
    <p:extLst>
      <p:ext uri="{BB962C8B-B14F-4D97-AF65-F5344CB8AC3E}">
        <p14:creationId xmlns:p14="http://schemas.microsoft.com/office/powerpoint/2010/main" val="31357585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828800"/>
            <a:ext cx="10744200" cy="4953000"/>
          </a:xfrm>
        </p:spPr>
        <p:txBody>
          <a:bodyPr>
            <a:normAutofit lnSpcReduction="10000"/>
          </a:bodyPr>
          <a:lstStyle/>
          <a:p>
            <a:r>
              <a:rPr lang="en-US" sz="2400" b="1" dirty="0"/>
              <a:t>§ 55151. Career Development and College Preparation, </a:t>
            </a:r>
            <a:r>
              <a:rPr lang="en-US" sz="2400" dirty="0"/>
              <a:t>subsection (h) </a:t>
            </a:r>
          </a:p>
          <a:p>
            <a:pPr>
              <a:lnSpc>
                <a:spcPct val="150000"/>
              </a:lnSpc>
            </a:pPr>
            <a:r>
              <a:rPr lang="en-US" sz="2400" i="1" dirty="0"/>
              <a:t>(h) For purposes of this article, the term </a:t>
            </a:r>
            <a:r>
              <a:rPr lang="en-US" sz="2400" b="1" i="1" dirty="0">
                <a:solidFill>
                  <a:srgbClr val="C00000"/>
                </a:solidFill>
              </a:rPr>
              <a:t>“certificate of completion” </a:t>
            </a:r>
            <a:r>
              <a:rPr lang="en-US" sz="2400" i="1" dirty="0"/>
              <a:t>means a document confirming that a student has </a:t>
            </a:r>
            <a:r>
              <a:rPr lang="en-US" sz="2400" b="1" i="1" dirty="0"/>
              <a:t>completed a noncredit educational program </a:t>
            </a:r>
            <a:r>
              <a:rPr lang="en-US" sz="2400" i="1" dirty="0"/>
              <a:t>of noncredit courses that prepares him or her to </a:t>
            </a:r>
            <a:r>
              <a:rPr lang="en-US" sz="2400" b="1" i="1" dirty="0"/>
              <a:t>progress in a career path </a:t>
            </a:r>
            <a:r>
              <a:rPr lang="en-US" sz="2400" i="1" dirty="0"/>
              <a:t>or to undertake degree-applicable or </a:t>
            </a:r>
            <a:r>
              <a:rPr lang="en-US" sz="2400" i="1" dirty="0" smtClean="0"/>
              <a:t>non-degree-applicable </a:t>
            </a:r>
            <a:r>
              <a:rPr lang="en-US" sz="2400" i="1" dirty="0"/>
              <a:t>credit courses. The document must include the name of the certificate and the date awarded, be identified by a Taxonomy of Programs (T.O.P.) Code number and program discipline, identify the goal of the program, </a:t>
            </a:r>
            <a:r>
              <a:rPr lang="en-US" sz="2400" b="1" i="1" dirty="0"/>
              <a:t>and list the courses completed by the student.</a:t>
            </a:r>
          </a:p>
          <a:p>
            <a:pPr>
              <a:lnSpc>
                <a:spcPct val="150000"/>
              </a:lnSpc>
            </a:pPr>
            <a:r>
              <a:rPr lang="en-US" sz="2400" b="1" i="1" dirty="0"/>
              <a:t>Ex): Short-term Vocational or Workforce Preparation programs</a:t>
            </a:r>
          </a:p>
        </p:txBody>
      </p:sp>
      <p:pic>
        <p:nvPicPr>
          <p:cNvPr id="5" name="Picture 4"/>
          <p:cNvPicPr/>
          <p:nvPr/>
        </p:nvPicPr>
        <p:blipFill>
          <a:blip r:embed="rId2">
            <a:duotone>
              <a:schemeClr val="accent2">
                <a:shade val="45000"/>
                <a:satMod val="135000"/>
              </a:schemeClr>
              <a:prstClr val="white"/>
            </a:duotone>
          </a:blip>
          <a:stretch>
            <a:fillRect/>
          </a:stretch>
        </p:blipFill>
        <p:spPr>
          <a:xfrm>
            <a:off x="2057400" y="304801"/>
            <a:ext cx="7976032" cy="1219199"/>
          </a:xfrm>
          <a:prstGeom prst="rect">
            <a:avLst/>
          </a:prstGeom>
          <a:ln w="76200" cap="sq">
            <a:solidFill>
              <a:srgbClr val="C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stretch>
            <a:fillRect/>
          </a:stretch>
        </p:blipFill>
        <p:spPr>
          <a:xfrm>
            <a:off x="11049000" y="5435600"/>
            <a:ext cx="1066800" cy="1422400"/>
          </a:xfrm>
          <a:prstGeom prst="rect">
            <a:avLst/>
          </a:prstGeom>
        </p:spPr>
      </p:pic>
    </p:spTree>
    <p:extLst>
      <p:ext uri="{BB962C8B-B14F-4D97-AF65-F5344CB8AC3E}">
        <p14:creationId xmlns:p14="http://schemas.microsoft.com/office/powerpoint/2010/main" val="553355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duotone>
              <a:schemeClr val="accent5">
                <a:shade val="45000"/>
                <a:satMod val="135000"/>
              </a:schemeClr>
              <a:prstClr val="white"/>
            </a:duotone>
          </a:blip>
          <a:stretch>
            <a:fillRect/>
          </a:stretch>
        </p:blipFill>
        <p:spPr>
          <a:xfrm>
            <a:off x="2152651" y="304800"/>
            <a:ext cx="7753349" cy="1447800"/>
          </a:xfrm>
          <a:prstGeom prst="rect">
            <a:avLst/>
          </a:prstGeom>
          <a:ln w="76200" cap="sq">
            <a:solidFill>
              <a:srgbClr val="0000FF"/>
            </a:solidFill>
            <a:prstDash val="solid"/>
            <a:miter lim="800000"/>
          </a:ln>
          <a:effectLst>
            <a:outerShdw blurRad="50800" dist="38100" dir="2700000" algn="tl" rotWithShape="0">
              <a:srgbClr val="000000">
                <a:alpha val="43000"/>
              </a:srgbClr>
            </a:outerShdw>
          </a:effectLst>
        </p:spPr>
      </p:pic>
      <p:sp>
        <p:nvSpPr>
          <p:cNvPr id="6" name="Content Placeholder 2"/>
          <p:cNvSpPr>
            <a:spLocks noGrp="1"/>
          </p:cNvSpPr>
          <p:nvPr>
            <p:ph idx="1"/>
          </p:nvPr>
        </p:nvSpPr>
        <p:spPr>
          <a:xfrm>
            <a:off x="381000" y="1981200"/>
            <a:ext cx="11277600" cy="4648200"/>
          </a:xfrm>
        </p:spPr>
        <p:txBody>
          <a:bodyPr>
            <a:noAutofit/>
          </a:bodyPr>
          <a:lstStyle/>
          <a:p>
            <a:r>
              <a:rPr lang="en-US" sz="2000" b="1" dirty="0"/>
              <a:t>§ 55151. Career Development and College Preparation, </a:t>
            </a:r>
            <a:r>
              <a:rPr lang="en-US" sz="2000" dirty="0"/>
              <a:t>subsection (</a:t>
            </a:r>
            <a:r>
              <a:rPr lang="en-US" sz="2000" dirty="0" err="1"/>
              <a:t>i</a:t>
            </a:r>
            <a:r>
              <a:rPr lang="en-US" sz="2000" dirty="0"/>
              <a:t>) </a:t>
            </a:r>
          </a:p>
          <a:p>
            <a:pPr>
              <a:lnSpc>
                <a:spcPct val="160000"/>
              </a:lnSpc>
              <a:spcAft>
                <a:spcPts val="600"/>
              </a:spcAft>
            </a:pPr>
            <a:r>
              <a:rPr lang="en-US" sz="2000" i="1" dirty="0"/>
              <a:t>(</a:t>
            </a:r>
            <a:r>
              <a:rPr lang="en-US" sz="2000" i="1" dirty="0" err="1"/>
              <a:t>i</a:t>
            </a:r>
            <a:r>
              <a:rPr lang="en-US" sz="2000" i="1" dirty="0"/>
              <a:t>) For purposes of this article, the term </a:t>
            </a:r>
            <a:r>
              <a:rPr lang="en-US" sz="2000" b="1" i="1" dirty="0">
                <a:solidFill>
                  <a:srgbClr val="0000FF"/>
                </a:solidFill>
              </a:rPr>
              <a:t>“certificate of competency” </a:t>
            </a:r>
            <a:r>
              <a:rPr lang="en-US" sz="2000" i="1" dirty="0"/>
              <a:t>means a document confirming that a student enrolled in a noncredit educational program of noncredit courses has </a:t>
            </a:r>
            <a:r>
              <a:rPr lang="en-US" sz="2000" b="1" i="1" dirty="0"/>
              <a:t>demonstrated achievement of a set of competencies</a:t>
            </a:r>
            <a:r>
              <a:rPr lang="en-US" sz="2000" i="1" dirty="0"/>
              <a:t> that prepares him or her to progress in a career path or to undertake degree-applicable or </a:t>
            </a:r>
            <a:r>
              <a:rPr lang="en-US" sz="2000" i="1" dirty="0" err="1"/>
              <a:t>nondegree</a:t>
            </a:r>
            <a:r>
              <a:rPr lang="en-US" sz="2000" i="1" dirty="0"/>
              <a:t>-applicable credit courses. The document must include the name of the certificate and the date awarded, be identified by a T.O.P. Code number and program discipline, </a:t>
            </a:r>
            <a:r>
              <a:rPr lang="en-US" sz="2000" b="1" i="1" dirty="0"/>
              <a:t>and list the relevant competencies achieved </a:t>
            </a:r>
            <a:r>
              <a:rPr lang="en-US" sz="2000" i="1" dirty="0"/>
              <a:t>by the student.</a:t>
            </a:r>
          </a:p>
          <a:p>
            <a:pPr>
              <a:lnSpc>
                <a:spcPct val="160000"/>
              </a:lnSpc>
              <a:spcAft>
                <a:spcPts val="600"/>
              </a:spcAft>
            </a:pPr>
            <a:r>
              <a:rPr lang="en-US" sz="2000" b="1" i="1" dirty="0"/>
              <a:t>Ex): ESL or Basic Skills certificate programs</a:t>
            </a:r>
          </a:p>
        </p:txBody>
      </p:sp>
      <p:pic>
        <p:nvPicPr>
          <p:cNvPr id="8" name="Picture 7"/>
          <p:cNvPicPr>
            <a:picLocks noChangeAspect="1"/>
          </p:cNvPicPr>
          <p:nvPr/>
        </p:nvPicPr>
        <p:blipFill>
          <a:blip r:embed="rId3"/>
          <a:stretch>
            <a:fillRect/>
          </a:stretch>
        </p:blipFill>
        <p:spPr>
          <a:xfrm>
            <a:off x="10058400" y="4953000"/>
            <a:ext cx="1143000" cy="1524000"/>
          </a:xfrm>
          <a:prstGeom prst="rect">
            <a:avLst/>
          </a:prstGeom>
        </p:spPr>
      </p:pic>
    </p:spTree>
    <p:extLst>
      <p:ext uri="{BB962C8B-B14F-4D97-AF65-F5344CB8AC3E}">
        <p14:creationId xmlns:p14="http://schemas.microsoft.com/office/powerpoint/2010/main" val="2562348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28800"/>
            <a:ext cx="11201399" cy="4648200"/>
          </a:xfrm>
        </p:spPr>
        <p:txBody>
          <a:bodyPr>
            <a:normAutofit lnSpcReduction="10000"/>
          </a:bodyPr>
          <a:lstStyle/>
          <a:p>
            <a:pPr>
              <a:spcAft>
                <a:spcPts val="900"/>
              </a:spcAft>
            </a:pPr>
            <a:r>
              <a:rPr lang="en-US" sz="2400" dirty="0"/>
              <a:t>CDCP – </a:t>
            </a:r>
            <a:r>
              <a:rPr lang="en-US" sz="2400" b="1" dirty="0"/>
              <a:t>C</a:t>
            </a:r>
            <a:r>
              <a:rPr lang="en-US" sz="2400" dirty="0"/>
              <a:t>areer </a:t>
            </a:r>
            <a:r>
              <a:rPr lang="en-US" sz="2400" b="1" dirty="0"/>
              <a:t>D</a:t>
            </a:r>
            <a:r>
              <a:rPr lang="en-US" sz="2400" dirty="0"/>
              <a:t>evelopment and </a:t>
            </a:r>
            <a:r>
              <a:rPr lang="en-US" sz="2400" b="1" dirty="0"/>
              <a:t>C</a:t>
            </a:r>
            <a:r>
              <a:rPr lang="en-US" sz="2400" dirty="0"/>
              <a:t>ollege </a:t>
            </a:r>
            <a:r>
              <a:rPr lang="en-US" sz="2400" b="1" dirty="0"/>
              <a:t>P</a:t>
            </a:r>
            <a:r>
              <a:rPr lang="en-US" sz="2400" dirty="0"/>
              <a:t>reparation </a:t>
            </a:r>
          </a:p>
          <a:p>
            <a:pPr>
              <a:spcAft>
                <a:spcPts val="900"/>
              </a:spcAft>
            </a:pPr>
            <a:r>
              <a:rPr lang="en-US" sz="2400" dirty="0"/>
              <a:t>Community College Funding Legislation</a:t>
            </a:r>
          </a:p>
          <a:p>
            <a:pPr>
              <a:spcAft>
                <a:spcPts val="900"/>
              </a:spcAft>
            </a:pPr>
            <a:r>
              <a:rPr lang="en-US" sz="2400" dirty="0"/>
              <a:t>Senate Bill (SB) 361 </a:t>
            </a:r>
          </a:p>
          <a:p>
            <a:pPr>
              <a:spcAft>
                <a:spcPts val="900"/>
              </a:spcAft>
            </a:pPr>
            <a:r>
              <a:rPr lang="en-US" sz="2400" dirty="0"/>
              <a:t>(Scott/chapter 631, statutes 2006)</a:t>
            </a:r>
          </a:p>
          <a:p>
            <a:r>
              <a:rPr lang="en-US" sz="2400" dirty="0"/>
              <a:t>Education Code Statutes</a:t>
            </a:r>
          </a:p>
          <a:p>
            <a:pPr lvl="1">
              <a:buFont typeface="Wingdings" panose="05000000000000000000" pitchFamily="2" charset="2"/>
              <a:buChar char="ü"/>
            </a:pPr>
            <a:r>
              <a:rPr lang="en-US" sz="2000" dirty="0"/>
              <a:t>CDCP Funding (84750.5)</a:t>
            </a:r>
          </a:p>
          <a:p>
            <a:pPr lvl="1">
              <a:buFont typeface="Wingdings" panose="05000000000000000000" pitchFamily="2" charset="2"/>
              <a:buChar char="ü"/>
            </a:pPr>
            <a:r>
              <a:rPr lang="en-US" sz="2000" dirty="0"/>
              <a:t>Instructional Requirements (84760.5) </a:t>
            </a:r>
          </a:p>
          <a:p>
            <a:r>
              <a:rPr lang="en-US" sz="2400" dirty="0"/>
              <a:t>Title 5 Regulations</a:t>
            </a:r>
          </a:p>
          <a:p>
            <a:pPr lvl="1">
              <a:buFont typeface="Wingdings" panose="05000000000000000000" pitchFamily="2" charset="2"/>
              <a:buChar char="ü"/>
            </a:pPr>
            <a:r>
              <a:rPr lang="en-US" sz="2000" dirty="0"/>
              <a:t>Curriculum and Instruction (</a:t>
            </a:r>
            <a:r>
              <a:rPr lang="en-US" sz="2000" dirty="0" err="1"/>
              <a:t>Ch</a:t>
            </a:r>
            <a:r>
              <a:rPr lang="en-US" sz="2000" dirty="0"/>
              <a:t> 6)</a:t>
            </a:r>
          </a:p>
          <a:p>
            <a:pPr lvl="1">
              <a:spcAft>
                <a:spcPts val="1200"/>
              </a:spcAft>
              <a:buFont typeface="Wingdings" panose="05000000000000000000" pitchFamily="2" charset="2"/>
              <a:buChar char="ü"/>
            </a:pPr>
            <a:r>
              <a:rPr lang="en-US" sz="2000" dirty="0"/>
              <a:t>Fiscal Support (</a:t>
            </a:r>
            <a:r>
              <a:rPr lang="en-US" sz="2000" dirty="0" err="1"/>
              <a:t>Ch</a:t>
            </a:r>
            <a:r>
              <a:rPr lang="en-US" sz="2000" dirty="0"/>
              <a:t> 9) </a:t>
            </a:r>
          </a:p>
          <a:p>
            <a:pPr marL="0" indent="0">
              <a:buNone/>
            </a:pPr>
            <a:r>
              <a:rPr lang="en-US" sz="1400" b="1" i="1" dirty="0"/>
              <a:t>Note: CDCP is also referred to as noncredit “Enhanced Funding” </a:t>
            </a:r>
          </a:p>
          <a:p>
            <a:pPr>
              <a:buFont typeface="Wingdings" panose="05000000000000000000" pitchFamily="2" charset="2"/>
              <a:buChar char="ü"/>
            </a:pPr>
            <a:endParaRPr lang="en-US" sz="2700" dirty="0"/>
          </a:p>
        </p:txBody>
      </p:sp>
      <p:sp>
        <p:nvSpPr>
          <p:cNvPr id="4" name="Title 1"/>
          <p:cNvSpPr txBox="1">
            <a:spLocks/>
          </p:cNvSpPr>
          <p:nvPr/>
        </p:nvSpPr>
        <p:spPr>
          <a:xfrm>
            <a:off x="1905000" y="304801"/>
            <a:ext cx="8534400" cy="12192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t>Career Development and College Preparation (CDCP)</a:t>
            </a:r>
          </a:p>
          <a:p>
            <a:pPr algn="ctr"/>
            <a:r>
              <a:rPr lang="en-US" sz="3000" b="1" dirty="0"/>
              <a:t>Background</a:t>
            </a:r>
          </a:p>
        </p:txBody>
      </p:sp>
      <p:pic>
        <p:nvPicPr>
          <p:cNvPr id="2" name="Picture 1"/>
          <p:cNvPicPr>
            <a:picLocks noChangeAspect="1"/>
          </p:cNvPicPr>
          <p:nvPr/>
        </p:nvPicPr>
        <p:blipFill>
          <a:blip r:embed="rId3"/>
          <a:stretch>
            <a:fillRect/>
          </a:stretch>
        </p:blipFill>
        <p:spPr>
          <a:xfrm>
            <a:off x="7924800" y="2362200"/>
            <a:ext cx="3886199" cy="3657600"/>
          </a:xfrm>
          <a:prstGeom prst="rect">
            <a:avLst/>
          </a:prstGeom>
          <a:ln>
            <a:noFill/>
          </a:ln>
          <a:effectLst>
            <a:softEdge rad="112500"/>
          </a:effectLst>
        </p:spPr>
      </p:pic>
    </p:spTree>
    <p:extLst>
      <p:ext uri="{BB962C8B-B14F-4D97-AF65-F5344CB8AC3E}">
        <p14:creationId xmlns:p14="http://schemas.microsoft.com/office/powerpoint/2010/main" val="13555424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28601"/>
            <a:ext cx="8210550" cy="914400"/>
          </a:xfrm>
        </p:spPr>
        <p:txBody>
          <a:bodyPr>
            <a:normAutofit fontScale="90000"/>
          </a:bodyPr>
          <a:lstStyle/>
          <a:p>
            <a:r>
              <a:rPr lang="en-US" sz="4000" b="1" dirty="0"/>
              <a:t>CDCP Certificate Program Requirements</a:t>
            </a:r>
          </a:p>
        </p:txBody>
      </p:sp>
      <p:sp>
        <p:nvSpPr>
          <p:cNvPr id="3" name="Content Placeholder 2"/>
          <p:cNvSpPr>
            <a:spLocks noGrp="1"/>
          </p:cNvSpPr>
          <p:nvPr>
            <p:ph idx="1"/>
          </p:nvPr>
        </p:nvSpPr>
        <p:spPr>
          <a:xfrm>
            <a:off x="685800" y="1143001"/>
            <a:ext cx="11125200" cy="5486399"/>
          </a:xfrm>
        </p:spPr>
        <p:txBody>
          <a:bodyPr>
            <a:normAutofit fontScale="92500" lnSpcReduction="10000"/>
          </a:bodyPr>
          <a:lstStyle/>
          <a:p>
            <a:pPr marL="0" indent="0">
              <a:buNone/>
            </a:pPr>
            <a:r>
              <a:rPr lang="en-US" sz="2400" b="1" dirty="0"/>
              <a:t>Education Code 84760.5 (a)</a:t>
            </a:r>
          </a:p>
          <a:p>
            <a:r>
              <a:rPr lang="en-US" sz="2200" dirty="0" smtClean="0"/>
              <a:t>Courses for </a:t>
            </a:r>
            <a:r>
              <a:rPr lang="en-US" sz="2200" dirty="0"/>
              <a:t>which </a:t>
            </a:r>
            <a:r>
              <a:rPr lang="en-US" sz="2200" u="sng" dirty="0"/>
              <a:t>no credit</a:t>
            </a:r>
            <a:r>
              <a:rPr lang="en-US" sz="2200" dirty="0"/>
              <a:t> is </a:t>
            </a:r>
            <a:r>
              <a:rPr lang="en-US" sz="2200" dirty="0" smtClean="0"/>
              <a:t>given, in CDCP instructional areas</a:t>
            </a:r>
          </a:p>
          <a:p>
            <a:r>
              <a:rPr lang="en-US" sz="2200" dirty="0" smtClean="0"/>
              <a:t>Sequence </a:t>
            </a:r>
            <a:r>
              <a:rPr lang="en-US" sz="2200" dirty="0"/>
              <a:t>of </a:t>
            </a:r>
            <a:r>
              <a:rPr lang="en-US" sz="2200" dirty="0" smtClean="0"/>
              <a:t>noncredit CDCP courses </a:t>
            </a:r>
            <a:r>
              <a:rPr lang="en-US" sz="2200" dirty="0"/>
              <a:t>leading </a:t>
            </a:r>
            <a:r>
              <a:rPr lang="en-US" sz="2200" dirty="0" smtClean="0"/>
              <a:t>to a </a:t>
            </a:r>
          </a:p>
          <a:p>
            <a:pPr lvl="1"/>
            <a:r>
              <a:rPr lang="en-US" sz="2200" dirty="0" smtClean="0"/>
              <a:t>Certificate </a:t>
            </a:r>
            <a:r>
              <a:rPr lang="en-US" sz="2200" dirty="0"/>
              <a:t>of </a:t>
            </a:r>
            <a:r>
              <a:rPr lang="en-US" sz="2200" dirty="0" smtClean="0"/>
              <a:t>Completion, or</a:t>
            </a:r>
          </a:p>
          <a:p>
            <a:pPr lvl="1"/>
            <a:r>
              <a:rPr lang="en-US" sz="2200" dirty="0" smtClean="0"/>
              <a:t>Certificate of Competency </a:t>
            </a:r>
          </a:p>
          <a:p>
            <a:r>
              <a:rPr lang="en-US" sz="2200" dirty="0" smtClean="0"/>
              <a:t>CDCP instructional areas </a:t>
            </a:r>
            <a:endParaRPr lang="en-US" sz="2200" dirty="0"/>
          </a:p>
          <a:p>
            <a:pPr lvl="1">
              <a:buFont typeface="Courier New" panose="02070309020205020404" pitchFamily="49" charset="0"/>
              <a:buChar char="o"/>
            </a:pPr>
            <a:r>
              <a:rPr lang="en-US" sz="2200" dirty="0" smtClean="0"/>
              <a:t>Classes </a:t>
            </a:r>
            <a:r>
              <a:rPr lang="en-US" sz="2200" dirty="0"/>
              <a:t>and courses in </a:t>
            </a:r>
            <a:r>
              <a:rPr lang="en-US" sz="2200" b="1" dirty="0"/>
              <a:t>elementary and secondary basic </a:t>
            </a:r>
            <a:r>
              <a:rPr lang="en-US" sz="2200" b="1" dirty="0" smtClean="0"/>
              <a:t>skills</a:t>
            </a:r>
            <a:endParaRPr lang="en-US" sz="2200" dirty="0"/>
          </a:p>
          <a:p>
            <a:pPr lvl="1">
              <a:buFont typeface="Courier New" panose="02070309020205020404" pitchFamily="49" charset="0"/>
              <a:buChar char="o"/>
            </a:pPr>
            <a:r>
              <a:rPr lang="en-US" sz="2200" dirty="0" smtClean="0"/>
              <a:t>Classes </a:t>
            </a:r>
            <a:r>
              <a:rPr lang="en-US" sz="2200" dirty="0"/>
              <a:t>and courses for students, eligible for educational services in </a:t>
            </a:r>
            <a:r>
              <a:rPr lang="en-US" sz="2200" b="1" dirty="0"/>
              <a:t>workforce preparation </a:t>
            </a:r>
            <a:r>
              <a:rPr lang="en-US" sz="2200" dirty="0"/>
              <a:t>classes, in the basic skills of speaking, listening, reading, writing, mathematics, decisionmaking, and problem solving skills that are necessary to participate in job-specific technical </a:t>
            </a:r>
            <a:r>
              <a:rPr lang="en-US" sz="2200" dirty="0" smtClean="0"/>
              <a:t>training</a:t>
            </a:r>
            <a:endParaRPr lang="en-US" sz="2200" dirty="0"/>
          </a:p>
          <a:p>
            <a:pPr lvl="1">
              <a:buFont typeface="Courier New" panose="02070309020205020404" pitchFamily="49" charset="0"/>
              <a:buChar char="o"/>
            </a:pPr>
            <a:r>
              <a:rPr lang="en-US" sz="2200" b="1" dirty="0" smtClean="0"/>
              <a:t>Short-term </a:t>
            </a:r>
            <a:r>
              <a:rPr lang="en-US" sz="2200" b="1" dirty="0"/>
              <a:t>vocational programs with high-employment </a:t>
            </a:r>
            <a:r>
              <a:rPr lang="en-US" sz="2200" b="1" dirty="0" smtClean="0"/>
              <a:t>potential</a:t>
            </a:r>
            <a:r>
              <a:rPr lang="en-US" sz="2200" dirty="0" smtClean="0"/>
              <a:t>, as determined by the chancellor in consultation with the EDD utilizing job demand data provided by that department. Should </a:t>
            </a:r>
            <a:r>
              <a:rPr lang="en-US" sz="2200" dirty="0"/>
              <a:t>do one or more of the following:</a:t>
            </a:r>
          </a:p>
          <a:p>
            <a:pPr lvl="2"/>
            <a:r>
              <a:rPr lang="en-US" sz="2200" dirty="0"/>
              <a:t>Improve employability,</a:t>
            </a:r>
          </a:p>
          <a:p>
            <a:pPr lvl="2"/>
            <a:r>
              <a:rPr lang="en-US" sz="2200" dirty="0"/>
              <a:t>Provide job placement opportunities,</a:t>
            </a:r>
          </a:p>
          <a:p>
            <a:pPr lvl="2"/>
            <a:r>
              <a:rPr lang="en-US" sz="2200" dirty="0"/>
              <a:t>Prepare students for further college-level vocational </a:t>
            </a:r>
            <a:r>
              <a:rPr lang="en-US" sz="2200" dirty="0" smtClean="0"/>
              <a:t>coursework</a:t>
            </a:r>
            <a:endParaRPr lang="en-US" sz="2200" dirty="0"/>
          </a:p>
          <a:p>
            <a:pPr lvl="1">
              <a:buFont typeface="Courier New" panose="02070309020205020404" pitchFamily="49" charset="0"/>
              <a:buChar char="o"/>
            </a:pPr>
            <a:r>
              <a:rPr lang="en-US" sz="2200" b="1" dirty="0" smtClean="0"/>
              <a:t>English </a:t>
            </a:r>
            <a:r>
              <a:rPr lang="en-US" sz="2200" b="1" dirty="0"/>
              <a:t>as a second language</a:t>
            </a:r>
            <a:r>
              <a:rPr lang="en-US" sz="2200" dirty="0"/>
              <a:t> and </a:t>
            </a:r>
            <a:r>
              <a:rPr lang="en-US" sz="2200" b="1" dirty="0"/>
              <a:t>vocational English as a second </a:t>
            </a:r>
            <a:r>
              <a:rPr lang="en-US" sz="2200" b="1" dirty="0" smtClean="0"/>
              <a:t>language</a:t>
            </a:r>
            <a:endParaRPr lang="en-US" sz="2200" b="1" dirty="0"/>
          </a:p>
          <a:p>
            <a:endParaRPr lang="en-US" b="1" dirty="0"/>
          </a:p>
        </p:txBody>
      </p:sp>
    </p:spTree>
    <p:extLst>
      <p:ext uri="{BB962C8B-B14F-4D97-AF65-F5344CB8AC3E}">
        <p14:creationId xmlns:p14="http://schemas.microsoft.com/office/powerpoint/2010/main" val="3190852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3176"/>
            <a:ext cx="7886700" cy="1325563"/>
          </a:xfrm>
        </p:spPr>
        <p:txBody>
          <a:bodyPr>
            <a:normAutofit/>
          </a:bodyPr>
          <a:lstStyle/>
          <a:p>
            <a:pPr algn="ctr"/>
            <a:r>
              <a:rPr lang="en-US" b="1" dirty="0" smtClean="0"/>
              <a:t>CDCP Instructional Requirements</a:t>
            </a:r>
            <a:endParaRPr lang="en-US" b="1" dirty="0"/>
          </a:p>
        </p:txBody>
      </p:sp>
      <p:sp>
        <p:nvSpPr>
          <p:cNvPr id="3" name="Content Placeholder 2"/>
          <p:cNvSpPr>
            <a:spLocks noGrp="1"/>
          </p:cNvSpPr>
          <p:nvPr>
            <p:ph idx="1"/>
          </p:nvPr>
        </p:nvSpPr>
        <p:spPr>
          <a:xfrm>
            <a:off x="210048" y="1143000"/>
            <a:ext cx="11353800" cy="5410200"/>
          </a:xfrm>
        </p:spPr>
        <p:txBody>
          <a:bodyPr>
            <a:normAutofit/>
          </a:bodyPr>
          <a:lstStyle/>
          <a:p>
            <a:pPr marL="0" indent="0">
              <a:spcAft>
                <a:spcPts val="600"/>
              </a:spcAft>
              <a:buNone/>
            </a:pPr>
            <a:r>
              <a:rPr lang="en-US" sz="3000" dirty="0"/>
              <a:t>EC 84760.5 </a:t>
            </a:r>
          </a:p>
          <a:p>
            <a:pPr marL="0" indent="0">
              <a:spcAft>
                <a:spcPts val="600"/>
              </a:spcAft>
              <a:buNone/>
            </a:pPr>
            <a:r>
              <a:rPr lang="en-US" sz="3000" dirty="0"/>
              <a:t>Limits CDCP eligibility to courses in the following instructional domains: </a:t>
            </a:r>
          </a:p>
          <a:p>
            <a:r>
              <a:rPr lang="en-US" sz="2400" dirty="0">
                <a:solidFill>
                  <a:schemeClr val="accent2">
                    <a:lumMod val="75000"/>
                  </a:schemeClr>
                </a:solidFill>
              </a:rPr>
              <a:t>Workforce Preparation </a:t>
            </a:r>
          </a:p>
          <a:p>
            <a:r>
              <a:rPr lang="en-US" sz="2400" dirty="0">
                <a:solidFill>
                  <a:schemeClr val="accent2">
                    <a:lumMod val="75000"/>
                  </a:schemeClr>
                </a:solidFill>
              </a:rPr>
              <a:t>Short-term Vocational</a:t>
            </a:r>
          </a:p>
          <a:p>
            <a:pPr marL="0" indent="0">
              <a:buNone/>
            </a:pPr>
            <a:r>
              <a:rPr lang="en-US" sz="2400" dirty="0">
                <a:solidFill>
                  <a:schemeClr val="accent2">
                    <a:lumMod val="75000"/>
                  </a:schemeClr>
                </a:solidFill>
              </a:rPr>
              <a:t>     With High Employment Potential)</a:t>
            </a:r>
          </a:p>
          <a:p>
            <a:endParaRPr lang="en-US" sz="2400" dirty="0" smtClean="0">
              <a:solidFill>
                <a:schemeClr val="accent1">
                  <a:lumMod val="75000"/>
                </a:schemeClr>
              </a:solidFill>
            </a:endParaRPr>
          </a:p>
          <a:p>
            <a:r>
              <a:rPr lang="en-US" sz="2400" dirty="0" smtClean="0">
                <a:solidFill>
                  <a:schemeClr val="accent1">
                    <a:lumMod val="75000"/>
                  </a:schemeClr>
                </a:solidFill>
              </a:rPr>
              <a:t>Elementary </a:t>
            </a:r>
            <a:r>
              <a:rPr lang="en-US" sz="2400" dirty="0">
                <a:solidFill>
                  <a:schemeClr val="accent1">
                    <a:lumMod val="75000"/>
                  </a:schemeClr>
                </a:solidFill>
              </a:rPr>
              <a:t>and Secondary Basic Skills</a:t>
            </a:r>
          </a:p>
          <a:p>
            <a:r>
              <a:rPr lang="en-US" sz="2400" dirty="0">
                <a:solidFill>
                  <a:schemeClr val="accent1">
                    <a:lumMod val="75000"/>
                  </a:schemeClr>
                </a:solidFill>
              </a:rPr>
              <a:t>English as a second language (ESL) and </a:t>
            </a:r>
          </a:p>
          <a:p>
            <a:pPr marL="0" indent="0">
              <a:buNone/>
            </a:pPr>
            <a:r>
              <a:rPr lang="en-US" sz="2400" dirty="0">
                <a:solidFill>
                  <a:schemeClr val="accent1">
                    <a:lumMod val="75000"/>
                  </a:schemeClr>
                </a:solidFill>
              </a:rPr>
              <a:t>     vocational English as a second language</a:t>
            </a:r>
          </a:p>
          <a:p>
            <a:pPr marL="0" indent="0">
              <a:buNone/>
            </a:pPr>
            <a:endParaRPr lang="en-US" sz="2600" dirty="0"/>
          </a:p>
          <a:p>
            <a:endParaRPr lang="en-US" dirty="0"/>
          </a:p>
        </p:txBody>
      </p:sp>
      <p:sp>
        <p:nvSpPr>
          <p:cNvPr id="4" name="Explosion 1 3"/>
          <p:cNvSpPr/>
          <p:nvPr/>
        </p:nvSpPr>
        <p:spPr>
          <a:xfrm>
            <a:off x="9677400" y="4884769"/>
            <a:ext cx="2109192" cy="1578746"/>
          </a:xfrm>
          <a:prstGeom prst="irregularSeal1">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a:t>College Preparation</a:t>
            </a:r>
          </a:p>
        </p:txBody>
      </p:sp>
      <p:sp>
        <p:nvSpPr>
          <p:cNvPr id="5" name="Explosion 1 4"/>
          <p:cNvSpPr/>
          <p:nvPr/>
        </p:nvSpPr>
        <p:spPr>
          <a:xfrm>
            <a:off x="8668967" y="2620963"/>
            <a:ext cx="2486722" cy="1575216"/>
          </a:xfrm>
          <a:prstGeom prst="irregularSeal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a:t>Career Development</a:t>
            </a:r>
          </a:p>
        </p:txBody>
      </p:sp>
      <p:sp>
        <p:nvSpPr>
          <p:cNvPr id="7" name="Right Brace 6"/>
          <p:cNvSpPr/>
          <p:nvPr/>
        </p:nvSpPr>
        <p:spPr>
          <a:xfrm>
            <a:off x="7289608" y="2473259"/>
            <a:ext cx="1407472" cy="1441293"/>
          </a:xfrm>
          <a:prstGeom prst="rightBrace">
            <a:avLst/>
          </a:prstGeom>
          <a:ln w="57150"/>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8" name="Right Brace 7"/>
          <p:cNvSpPr/>
          <p:nvPr/>
        </p:nvSpPr>
        <p:spPr>
          <a:xfrm>
            <a:off x="7608603" y="4294258"/>
            <a:ext cx="1981200" cy="1926584"/>
          </a:xfrm>
          <a:prstGeom prst="rightBrace">
            <a:avLst>
              <a:gd name="adj1" fmla="val 8333"/>
              <a:gd name="adj2" fmla="val 51419"/>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Cloud 8"/>
          <p:cNvSpPr/>
          <p:nvPr/>
        </p:nvSpPr>
        <p:spPr>
          <a:xfrm>
            <a:off x="5017175" y="2600510"/>
            <a:ext cx="2209800" cy="1276524"/>
          </a:xfrm>
          <a:prstGeom prst="cloud">
            <a:avLst/>
          </a:prstGeom>
          <a:effectLst>
            <a:outerShdw blurRad="50800" dist="38100" dir="13500000" algn="b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a:solidFill>
                  <a:schemeClr val="tx1"/>
                </a:solidFill>
              </a:rPr>
              <a:t>Certificate of Completion </a:t>
            </a:r>
          </a:p>
          <a:p>
            <a:pPr algn="ctr"/>
            <a:r>
              <a:rPr lang="en-US" sz="1400" b="1" dirty="0">
                <a:solidFill>
                  <a:schemeClr val="tx1"/>
                </a:solidFill>
              </a:rPr>
              <a:t>Title 5, </a:t>
            </a:r>
          </a:p>
          <a:p>
            <a:pPr algn="ctr"/>
            <a:r>
              <a:rPr lang="en-US" sz="1400" b="1" dirty="0">
                <a:solidFill>
                  <a:schemeClr val="tx1"/>
                </a:solidFill>
              </a:rPr>
              <a:t>§ 55151(h)</a:t>
            </a:r>
          </a:p>
        </p:txBody>
      </p:sp>
      <p:sp>
        <p:nvSpPr>
          <p:cNvPr id="12" name="Cloud 11"/>
          <p:cNvSpPr/>
          <p:nvPr/>
        </p:nvSpPr>
        <p:spPr>
          <a:xfrm>
            <a:off x="5872152" y="4527492"/>
            <a:ext cx="1743606" cy="1226187"/>
          </a:xfrm>
          <a:prstGeom prst="cloud">
            <a:avLst/>
          </a:prstGeom>
          <a:effectLst>
            <a:outerShdw blurRad="50800" dist="38100" dir="13500000" algn="b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a:solidFill>
                  <a:schemeClr val="tx1"/>
                </a:solidFill>
              </a:rPr>
              <a:t>Certificate of Competency </a:t>
            </a:r>
          </a:p>
          <a:p>
            <a:pPr algn="ctr"/>
            <a:r>
              <a:rPr lang="en-US" sz="1400" b="1" dirty="0">
                <a:solidFill>
                  <a:schemeClr val="tx1"/>
                </a:solidFill>
              </a:rPr>
              <a:t>Title 5, </a:t>
            </a:r>
          </a:p>
          <a:p>
            <a:pPr algn="ctr"/>
            <a:r>
              <a:rPr lang="en-US" sz="1400" b="1" dirty="0">
                <a:solidFill>
                  <a:schemeClr val="tx1"/>
                </a:solidFill>
              </a:rPr>
              <a:t>§ 55151(</a:t>
            </a:r>
            <a:r>
              <a:rPr lang="en-US" sz="1400" b="1" dirty="0" err="1">
                <a:solidFill>
                  <a:schemeClr val="tx1"/>
                </a:solidFill>
              </a:rPr>
              <a:t>i</a:t>
            </a:r>
            <a:r>
              <a:rPr lang="en-US" sz="1400" b="1" dirty="0">
                <a:solidFill>
                  <a:schemeClr val="tx1"/>
                </a:solidFill>
              </a:rPr>
              <a:t>)</a:t>
            </a:r>
          </a:p>
        </p:txBody>
      </p:sp>
    </p:spTree>
    <p:extLst>
      <p:ext uri="{BB962C8B-B14F-4D97-AF65-F5344CB8AC3E}">
        <p14:creationId xmlns:p14="http://schemas.microsoft.com/office/powerpoint/2010/main" val="8000405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838200" y="1821629"/>
            <a:ext cx="10833847" cy="4720267"/>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0"/>
              </a:spcBef>
              <a:spcAft>
                <a:spcPts val="1200"/>
              </a:spcAft>
            </a:pPr>
            <a:r>
              <a:rPr lang="en-US" smtClean="0"/>
              <a:t>Incorrect Type of Certificate </a:t>
            </a:r>
          </a:p>
          <a:p>
            <a:pPr lvl="2">
              <a:spcBef>
                <a:spcPts val="0"/>
              </a:spcBef>
              <a:spcAft>
                <a:spcPts val="1200"/>
              </a:spcAft>
              <a:buFont typeface="Courier New" panose="02070309020205020404" pitchFamily="49" charset="0"/>
              <a:buChar char="o"/>
            </a:pPr>
            <a:r>
              <a:rPr lang="en-US" smtClean="0"/>
              <a:t>Competency, Title 5 § 55151(h)  </a:t>
            </a:r>
            <a:r>
              <a:rPr lang="en-US" sz="1800" smtClean="0"/>
              <a:t>[ESL, Basic Skills]</a:t>
            </a:r>
          </a:p>
          <a:p>
            <a:pPr lvl="2">
              <a:spcBef>
                <a:spcPts val="0"/>
              </a:spcBef>
              <a:spcAft>
                <a:spcPts val="1200"/>
              </a:spcAft>
              <a:buFont typeface="Courier New" panose="02070309020205020404" pitchFamily="49" charset="0"/>
              <a:buChar char="o"/>
            </a:pPr>
            <a:r>
              <a:rPr lang="en-US" smtClean="0"/>
              <a:t> Completion, Title 5 § 55151 (i)   </a:t>
            </a:r>
            <a:r>
              <a:rPr lang="en-US" sz="1800" smtClean="0"/>
              <a:t>[Short-term Voc, Workforce Prep]</a:t>
            </a:r>
          </a:p>
          <a:p>
            <a:pPr marL="457200" indent="-457200">
              <a:spcBef>
                <a:spcPts val="0"/>
              </a:spcBef>
              <a:spcAft>
                <a:spcPts val="1200"/>
              </a:spcAft>
            </a:pPr>
            <a:r>
              <a:rPr lang="en-US" smtClean="0"/>
              <a:t>Program Goal </a:t>
            </a:r>
          </a:p>
          <a:p>
            <a:pPr marL="457200" indent="-457200">
              <a:spcBef>
                <a:spcPts val="0"/>
              </a:spcBef>
              <a:spcAft>
                <a:spcPts val="1200"/>
              </a:spcAft>
            </a:pPr>
            <a:r>
              <a:rPr lang="en-US" smtClean="0"/>
              <a:t>Hours do not match Narrative</a:t>
            </a:r>
          </a:p>
          <a:p>
            <a:pPr marL="457200" indent="-457200">
              <a:spcBef>
                <a:spcPts val="0"/>
              </a:spcBef>
              <a:spcAft>
                <a:spcPts val="1200"/>
              </a:spcAft>
            </a:pPr>
            <a:r>
              <a:rPr lang="en-US" smtClean="0"/>
              <a:t>Missing Supporting Documentation</a:t>
            </a:r>
          </a:p>
          <a:p>
            <a:pPr marL="457200" indent="-457200">
              <a:spcBef>
                <a:spcPts val="0"/>
              </a:spcBef>
              <a:spcAft>
                <a:spcPts val="1200"/>
              </a:spcAft>
            </a:pPr>
            <a:r>
              <a:rPr lang="en-US" smtClean="0"/>
              <a:t>CORs not listed</a:t>
            </a:r>
          </a:p>
          <a:p>
            <a:pPr marL="457200" indent="-457200">
              <a:spcBef>
                <a:spcPts val="0"/>
              </a:spcBef>
              <a:spcAft>
                <a:spcPts val="1200"/>
              </a:spcAft>
            </a:pPr>
            <a:r>
              <a:rPr lang="en-US" smtClean="0"/>
              <a:t>Program Review Date </a:t>
            </a:r>
          </a:p>
          <a:p>
            <a:pPr marL="0" indent="0">
              <a:buFont typeface="Arial" panose="020B0604020202020204" pitchFamily="34" charset="0"/>
              <a:buNone/>
            </a:pPr>
            <a:endParaRPr lang="en-US" dirty="0"/>
          </a:p>
        </p:txBody>
      </p:sp>
      <p:sp>
        <p:nvSpPr>
          <p:cNvPr id="3" name="Title 4"/>
          <p:cNvSpPr txBox="1">
            <a:spLocks/>
          </p:cNvSpPr>
          <p:nvPr/>
        </p:nvSpPr>
        <p:spPr>
          <a:xfrm>
            <a:off x="838200" y="483142"/>
            <a:ext cx="10515600" cy="1089529"/>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smtClean="0">
                <a:solidFill>
                  <a:srgbClr val="D69410"/>
                </a:solidFill>
              </a:rPr>
              <a:t>Common Revision Requests: </a:t>
            </a:r>
            <a:r>
              <a:rPr lang="en-US" sz="3600" b="1" smtClean="0"/>
              <a:t> </a:t>
            </a:r>
            <a:br>
              <a:rPr lang="en-US" sz="3600" b="1" smtClean="0"/>
            </a:br>
            <a:r>
              <a:rPr lang="en-US" sz="3600" b="1" smtClean="0">
                <a:solidFill>
                  <a:srgbClr val="062153"/>
                </a:solidFill>
              </a:rPr>
              <a:t>Noncredit Certificates</a:t>
            </a:r>
            <a:endParaRPr lang="en-US" sz="3600" b="1" dirty="0">
              <a:solidFill>
                <a:srgbClr val="062153"/>
              </a:solidFill>
            </a:endParaRPr>
          </a:p>
        </p:txBody>
      </p:sp>
    </p:spTree>
    <p:extLst>
      <p:ext uri="{BB962C8B-B14F-4D97-AF65-F5344CB8AC3E}">
        <p14:creationId xmlns:p14="http://schemas.microsoft.com/office/powerpoint/2010/main" val="126899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854074"/>
          </a:xfrm>
        </p:spPr>
        <p:txBody>
          <a:bodyPr/>
          <a:lstStyle/>
          <a:p>
            <a:pPr algn="ctr"/>
            <a:r>
              <a:rPr lang="en-US" b="1" dirty="0" smtClean="0"/>
              <a:t>CDCP Funding </a:t>
            </a:r>
            <a:endParaRPr lang="en-US" b="1" dirty="0"/>
          </a:p>
        </p:txBody>
      </p:sp>
      <p:sp>
        <p:nvSpPr>
          <p:cNvPr id="3" name="Content Placeholder 2"/>
          <p:cNvSpPr>
            <a:spLocks noGrp="1"/>
          </p:cNvSpPr>
          <p:nvPr>
            <p:ph idx="1"/>
          </p:nvPr>
        </p:nvSpPr>
        <p:spPr>
          <a:xfrm>
            <a:off x="495300" y="1740659"/>
            <a:ext cx="11201400" cy="4572000"/>
          </a:xfrm>
        </p:spPr>
        <p:txBody>
          <a:bodyPr>
            <a:normAutofit/>
          </a:bodyPr>
          <a:lstStyle/>
          <a:p>
            <a:pPr marL="0" indent="0">
              <a:spcAft>
                <a:spcPts val="1800"/>
              </a:spcAft>
              <a:buNone/>
            </a:pPr>
            <a:r>
              <a:rPr lang="en-US" sz="2800" dirty="0"/>
              <a:t>EC 84750.5 (d) </a:t>
            </a:r>
          </a:p>
          <a:p>
            <a:r>
              <a:rPr lang="en-US" sz="2800" dirty="0"/>
              <a:t>Established uniform funding rate for noncredit courses and an </a:t>
            </a:r>
            <a:r>
              <a:rPr lang="en-US" sz="2800" u="sng" dirty="0"/>
              <a:t>enhanced</a:t>
            </a:r>
            <a:r>
              <a:rPr lang="en-US" sz="2800" dirty="0"/>
              <a:t> rate for CDCP </a:t>
            </a:r>
          </a:p>
          <a:p>
            <a:r>
              <a:rPr lang="en-US" sz="2800" dirty="0"/>
              <a:t>FY 2014-15, the California State Legislature approved the enhanced CDCP noncredit rate to be equivalent to the credit FTES funding rate, effective July 1, 2015</a:t>
            </a:r>
          </a:p>
          <a:p>
            <a:r>
              <a:rPr lang="en-US" sz="2800" dirty="0"/>
              <a:t>2015-16 budget included $49 million to fund the rate increase </a:t>
            </a:r>
          </a:p>
        </p:txBody>
      </p:sp>
      <p:pic>
        <p:nvPicPr>
          <p:cNvPr id="4" name="Picture 3"/>
          <p:cNvPicPr>
            <a:picLocks noChangeAspect="1"/>
          </p:cNvPicPr>
          <p:nvPr/>
        </p:nvPicPr>
        <p:blipFill>
          <a:blip r:embed="rId3"/>
          <a:stretch>
            <a:fillRect/>
          </a:stretch>
        </p:blipFill>
        <p:spPr>
          <a:xfrm>
            <a:off x="8991600" y="457200"/>
            <a:ext cx="2286000" cy="1817703"/>
          </a:xfrm>
          <a:prstGeom prst="rect">
            <a:avLst/>
          </a:prstGeom>
        </p:spPr>
      </p:pic>
    </p:spTree>
    <p:extLst>
      <p:ext uri="{BB962C8B-B14F-4D97-AF65-F5344CB8AC3E}">
        <p14:creationId xmlns:p14="http://schemas.microsoft.com/office/powerpoint/2010/main" val="3823510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883" y="609601"/>
            <a:ext cx="7886700" cy="1325563"/>
          </a:xfrm>
        </p:spPr>
        <p:txBody>
          <a:bodyPr/>
          <a:lstStyle/>
          <a:p>
            <a:pPr algn="ctr"/>
            <a:r>
              <a:rPr lang="en-US" b="1" dirty="0"/>
              <a:t>Learning Outcomes</a:t>
            </a:r>
          </a:p>
        </p:txBody>
      </p:sp>
      <p:sp>
        <p:nvSpPr>
          <p:cNvPr id="3" name="Content Placeholder 2"/>
          <p:cNvSpPr>
            <a:spLocks noGrp="1"/>
          </p:cNvSpPr>
          <p:nvPr>
            <p:ph idx="1"/>
          </p:nvPr>
        </p:nvSpPr>
        <p:spPr/>
        <p:txBody>
          <a:bodyPr>
            <a:normAutofit/>
          </a:bodyPr>
          <a:lstStyle/>
          <a:p>
            <a:r>
              <a:rPr lang="en-US" sz="2850" dirty="0"/>
              <a:t>Understand the statutes and regulations guiding noncredit curriculum</a:t>
            </a:r>
          </a:p>
          <a:p>
            <a:endParaRPr lang="en-US" sz="2850" dirty="0"/>
          </a:p>
          <a:p>
            <a:r>
              <a:rPr lang="en-US" sz="2850" dirty="0"/>
              <a:t>Understand the intent of noncredit policies</a:t>
            </a:r>
          </a:p>
          <a:p>
            <a:endParaRPr lang="en-US" sz="2850" dirty="0"/>
          </a:p>
          <a:p>
            <a:r>
              <a:rPr lang="en-US" sz="2850" dirty="0"/>
              <a:t>Apply the noncredit policies  </a:t>
            </a:r>
          </a:p>
          <a:p>
            <a:endParaRPr lang="en-US" sz="2700" dirty="0"/>
          </a:p>
        </p:txBody>
      </p:sp>
      <p:pic>
        <p:nvPicPr>
          <p:cNvPr id="4" name="Picture 3"/>
          <p:cNvPicPr>
            <a:picLocks noChangeAspect="1"/>
          </p:cNvPicPr>
          <p:nvPr/>
        </p:nvPicPr>
        <p:blipFill>
          <a:blip r:embed="rId3"/>
          <a:stretch>
            <a:fillRect/>
          </a:stretch>
        </p:blipFill>
        <p:spPr>
          <a:xfrm>
            <a:off x="6477000" y="4205796"/>
            <a:ext cx="4114800" cy="2667000"/>
          </a:xfrm>
          <a:prstGeom prst="rect">
            <a:avLst/>
          </a:prstGeom>
          <a:ln>
            <a:noFill/>
          </a:ln>
          <a:effectLst>
            <a:softEdge rad="112500"/>
          </a:effectLst>
        </p:spPr>
      </p:pic>
    </p:spTree>
    <p:extLst>
      <p:ext uri="{BB962C8B-B14F-4D97-AF65-F5344CB8AC3E}">
        <p14:creationId xmlns:p14="http://schemas.microsoft.com/office/powerpoint/2010/main" val="32867390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2907"/>
            <a:ext cx="8229600" cy="1098694"/>
          </a:xfrm>
        </p:spPr>
        <p:txBody>
          <a:bodyPr>
            <a:normAutofit/>
          </a:bodyPr>
          <a:lstStyle/>
          <a:p>
            <a:pPr lvl="0" algn="ctr"/>
            <a:r>
              <a:rPr lang="en-US" sz="2800" b="1" dirty="0">
                <a:solidFill>
                  <a:prstClr val="black"/>
                </a:solidFill>
                <a:latin typeface="Calibri"/>
              </a:rPr>
              <a:t>Comparison of FTES Funding Rates</a:t>
            </a:r>
            <a:br>
              <a:rPr lang="en-US" sz="2800" b="1" dirty="0">
                <a:solidFill>
                  <a:prstClr val="black"/>
                </a:solidFill>
                <a:latin typeface="Calibri"/>
              </a:rPr>
            </a:br>
            <a:r>
              <a:rPr lang="en-US" sz="2800" b="1" dirty="0">
                <a:solidFill>
                  <a:prstClr val="black"/>
                </a:solidFill>
                <a:latin typeface="Calibri"/>
              </a:rPr>
              <a:t>(Noncredit, Enhanced Noncredit (CDCP), and Credit)</a:t>
            </a:r>
            <a:endParaRPr lang="en-US" sz="2800" b="1" dirty="0"/>
          </a:p>
        </p:txBody>
      </p:sp>
      <p:sp>
        <p:nvSpPr>
          <p:cNvPr id="3" name="Content Placeholder 2"/>
          <p:cNvSpPr>
            <a:spLocks noGrp="1"/>
          </p:cNvSpPr>
          <p:nvPr>
            <p:ph sz="half" idx="1"/>
          </p:nvPr>
        </p:nvSpPr>
        <p:spPr>
          <a:xfrm>
            <a:off x="2057400" y="2317894"/>
            <a:ext cx="8229600" cy="3810001"/>
          </a:xfrm>
        </p:spPr>
        <p:txBody>
          <a:bodyPr>
            <a:normAutofit/>
          </a:bodyPr>
          <a:lstStyle/>
          <a:p>
            <a:pPr lvl="0"/>
            <a:endParaRPr lang="en-US" sz="2200" dirty="0">
              <a:solidFill>
                <a:prstClr val="black"/>
              </a:solidFill>
              <a:latin typeface="Calibri"/>
            </a:endParaRPr>
          </a:p>
          <a:p>
            <a:pPr lvl="0"/>
            <a:endParaRPr lang="en-US" sz="2200" dirty="0">
              <a:solidFill>
                <a:prstClr val="black"/>
              </a:solidFill>
              <a:latin typeface="Calibri"/>
            </a:endParaRPr>
          </a:p>
          <a:p>
            <a:pPr lvl="0"/>
            <a:endParaRPr lang="en-US" sz="2200" dirty="0">
              <a:solidFill>
                <a:prstClr val="black"/>
              </a:solidFill>
              <a:latin typeface="Calibri"/>
            </a:endParaRPr>
          </a:p>
          <a:p>
            <a:pPr lvl="0"/>
            <a:endParaRPr lang="en-US" sz="2200" dirty="0">
              <a:solidFill>
                <a:prstClr val="black"/>
              </a:solidFill>
              <a:latin typeface="Calibri"/>
            </a:endParaRPr>
          </a:p>
          <a:p>
            <a:pPr lvl="0"/>
            <a:endParaRPr lang="en-US" sz="2200" dirty="0">
              <a:solidFill>
                <a:prstClr val="black"/>
              </a:solidFill>
              <a:latin typeface="Calibri"/>
            </a:endParaRPr>
          </a:p>
          <a:p>
            <a:pPr lvl="0"/>
            <a:endParaRPr lang="en-US" sz="2200" dirty="0">
              <a:solidFill>
                <a:prstClr val="black"/>
              </a:solidFill>
              <a:latin typeface="Calibri"/>
            </a:endParaRPr>
          </a:p>
          <a:p>
            <a:pPr marL="0" indent="0">
              <a:buNone/>
            </a:pPr>
            <a:endParaRPr lang="en-US" sz="2200" dirty="0">
              <a:solidFill>
                <a:prstClr val="black"/>
              </a:solidFill>
              <a:latin typeface="Calibri"/>
            </a:endParaRP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76787144"/>
              </p:ext>
            </p:extLst>
          </p:nvPr>
        </p:nvGraphicFramePr>
        <p:xfrm>
          <a:off x="838200" y="1676400"/>
          <a:ext cx="10972800" cy="4267200"/>
        </p:xfrm>
        <a:graphic>
          <a:graphicData uri="http://schemas.openxmlformats.org/drawingml/2006/table">
            <a:tbl>
              <a:tblPr firstRow="1" bandRow="1">
                <a:tableStyleId>{E8B1032C-EA38-4F05-BA0D-38AFFFC7BED3}</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gridCol w="2743200">
                  <a:extLst>
                    <a:ext uri="{9D8B030D-6E8A-4147-A177-3AD203B41FA5}">
                      <a16:colId xmlns="" xmlns:a16="http://schemas.microsoft.com/office/drawing/2014/main" val="20003"/>
                    </a:ext>
                  </a:extLst>
                </a:gridCol>
              </a:tblGrid>
              <a:tr h="1066800">
                <a:tc>
                  <a:txBody>
                    <a:bodyPr/>
                    <a:lstStyle/>
                    <a:p>
                      <a:pPr algn="l"/>
                      <a:endParaRPr lang="en-US" b="1" dirty="0"/>
                    </a:p>
                  </a:txBody>
                  <a:tcPr anchor="ctr"/>
                </a:tc>
                <a:tc>
                  <a:txBody>
                    <a:bodyPr/>
                    <a:lstStyle/>
                    <a:p>
                      <a:pPr algn="ctr"/>
                      <a:r>
                        <a:rPr lang="en-US" sz="2000" dirty="0" smtClean="0"/>
                        <a:t>2006-07</a:t>
                      </a:r>
                    </a:p>
                  </a:txBody>
                  <a:tcPr anchor="ctr"/>
                </a:tc>
                <a:tc>
                  <a:txBody>
                    <a:bodyPr/>
                    <a:lstStyle/>
                    <a:p>
                      <a:pPr algn="ctr"/>
                      <a:r>
                        <a:rPr lang="en-US" sz="2000" dirty="0" smtClean="0"/>
                        <a:t>2016-17</a:t>
                      </a:r>
                      <a:endParaRPr lang="en-US" sz="2000" dirty="0"/>
                    </a:p>
                  </a:txBody>
                  <a:tcPr anchor="ctr"/>
                </a:tc>
                <a:tc>
                  <a:txBody>
                    <a:bodyPr/>
                    <a:lstStyle/>
                    <a:p>
                      <a:pPr algn="ctr"/>
                      <a:r>
                        <a:rPr lang="en-US" sz="2000" dirty="0" smtClean="0"/>
                        <a:t>2017-18</a:t>
                      </a:r>
                      <a:endParaRPr lang="en-US" sz="2000" dirty="0">
                        <a:solidFill>
                          <a:schemeClr val="bg1"/>
                        </a:solidFill>
                      </a:endParaRPr>
                    </a:p>
                  </a:txBody>
                  <a:tcPr anchor="ctr"/>
                </a:tc>
                <a:extLst>
                  <a:ext uri="{0D108BD9-81ED-4DB2-BD59-A6C34878D82A}">
                    <a16:rowId xmlns="" xmlns:a16="http://schemas.microsoft.com/office/drawing/2014/main" val="10000"/>
                  </a:ext>
                </a:extLst>
              </a:tr>
              <a:tr h="1066800">
                <a:tc>
                  <a:txBody>
                    <a:bodyPr/>
                    <a:lstStyle/>
                    <a:p>
                      <a:pPr algn="l"/>
                      <a:r>
                        <a:rPr lang="en-US" sz="2000" baseline="0" dirty="0" smtClean="0"/>
                        <a:t>Basic (Regular)</a:t>
                      </a:r>
                    </a:p>
                    <a:p>
                      <a:pPr algn="l"/>
                      <a:r>
                        <a:rPr lang="en-US" sz="2000" baseline="0" dirty="0" smtClean="0"/>
                        <a:t>Noncredit</a:t>
                      </a:r>
                      <a:endParaRPr lang="en-US" sz="2000" b="1" baseline="0" dirty="0" smtClean="0">
                        <a:solidFill>
                          <a:schemeClr val="bg1"/>
                        </a:solidFill>
                      </a:endParaRPr>
                    </a:p>
                  </a:txBody>
                  <a:tcPr anchor="ctr"/>
                </a:tc>
                <a:tc>
                  <a:txBody>
                    <a:bodyPr/>
                    <a:lstStyle/>
                    <a:p>
                      <a:pPr algn="ctr"/>
                      <a:r>
                        <a:rPr lang="en-US" sz="2000" dirty="0" smtClean="0"/>
                        <a:t>$2626</a:t>
                      </a:r>
                      <a:endParaRPr lang="en-US" sz="2000" b="1" dirty="0"/>
                    </a:p>
                  </a:txBody>
                  <a:tcPr anchor="ctr"/>
                </a:tc>
                <a:tc>
                  <a:txBody>
                    <a:bodyPr/>
                    <a:lstStyle/>
                    <a:p>
                      <a:pPr algn="ctr"/>
                      <a:r>
                        <a:rPr lang="en-US" sz="2000" dirty="0" smtClean="0"/>
                        <a:t>$2840</a:t>
                      </a:r>
                      <a:endParaRPr lang="en-US" sz="2000" b="1" dirty="0"/>
                    </a:p>
                  </a:txBody>
                  <a:tcPr anchor="ctr"/>
                </a:tc>
                <a:tc>
                  <a:txBody>
                    <a:bodyPr/>
                    <a:lstStyle/>
                    <a:p>
                      <a:pPr algn="ctr"/>
                      <a:r>
                        <a:rPr lang="en-US" sz="2000" dirty="0" smtClean="0"/>
                        <a:t>$3050</a:t>
                      </a:r>
                      <a:endParaRPr lang="en-US" sz="2000" b="1" dirty="0"/>
                    </a:p>
                  </a:txBody>
                  <a:tcPr anchor="ctr"/>
                </a:tc>
                <a:extLst>
                  <a:ext uri="{0D108BD9-81ED-4DB2-BD59-A6C34878D82A}">
                    <a16:rowId xmlns="" xmlns:a16="http://schemas.microsoft.com/office/drawing/2014/main" val="10001"/>
                  </a:ext>
                </a:extLst>
              </a:tr>
              <a:tr h="1066800">
                <a:tc>
                  <a:txBody>
                    <a:bodyPr/>
                    <a:lstStyle/>
                    <a:p>
                      <a:pPr algn="l"/>
                      <a:r>
                        <a:rPr lang="en-US" sz="2000" dirty="0" smtClean="0"/>
                        <a:t>Enhanced</a:t>
                      </a:r>
                      <a:r>
                        <a:rPr lang="en-US" sz="2000" baseline="0" dirty="0" smtClean="0"/>
                        <a:t> Noncredit</a:t>
                      </a:r>
                    </a:p>
                    <a:p>
                      <a:pPr algn="l"/>
                      <a:r>
                        <a:rPr lang="en-US" sz="2000" baseline="0" dirty="0" smtClean="0"/>
                        <a:t>(CDCP)</a:t>
                      </a:r>
                      <a:endParaRPr lang="en-US" sz="2000" b="1" i="0" dirty="0">
                        <a:solidFill>
                          <a:schemeClr val="bg1"/>
                        </a:solidFill>
                      </a:endParaRPr>
                    </a:p>
                  </a:txBody>
                  <a:tcPr anchor="ctr">
                    <a:solidFill>
                      <a:srgbClr val="FFFF00"/>
                    </a:solidFill>
                  </a:tcPr>
                </a:tc>
                <a:tc>
                  <a:txBody>
                    <a:bodyPr/>
                    <a:lstStyle/>
                    <a:p>
                      <a:pPr algn="ctr"/>
                      <a:r>
                        <a:rPr lang="en-US" sz="2000" dirty="0" smtClean="0"/>
                        <a:t>$3254</a:t>
                      </a:r>
                      <a:endParaRPr lang="en-US" sz="2000" b="1" dirty="0"/>
                    </a:p>
                  </a:txBody>
                  <a:tcPr anchor="ctr"/>
                </a:tc>
                <a:tc>
                  <a:txBody>
                    <a:bodyPr/>
                    <a:lstStyle/>
                    <a:p>
                      <a:pPr algn="ctr"/>
                      <a:r>
                        <a:rPr lang="en-US" sz="2000" dirty="0" smtClean="0"/>
                        <a:t>$4724</a:t>
                      </a:r>
                      <a:endParaRPr lang="en-US" sz="2000" b="1" dirty="0"/>
                    </a:p>
                  </a:txBody>
                  <a:tcPr anchor="ctr"/>
                </a:tc>
                <a:tc>
                  <a:txBody>
                    <a:bodyPr/>
                    <a:lstStyle/>
                    <a:p>
                      <a:pPr algn="ctr"/>
                      <a:r>
                        <a:rPr lang="en-US" sz="2000" dirty="0" smtClean="0"/>
                        <a:t>$5072</a:t>
                      </a:r>
                      <a:endParaRPr lang="en-US" sz="2000" b="1" dirty="0">
                        <a:solidFill>
                          <a:schemeClr val="tx1"/>
                        </a:solidFill>
                      </a:endParaRPr>
                    </a:p>
                  </a:txBody>
                  <a:tcPr anchor="ctr">
                    <a:solidFill>
                      <a:srgbClr val="FFFF00"/>
                    </a:solidFill>
                  </a:tcPr>
                </a:tc>
                <a:extLst>
                  <a:ext uri="{0D108BD9-81ED-4DB2-BD59-A6C34878D82A}">
                    <a16:rowId xmlns="" xmlns:a16="http://schemas.microsoft.com/office/drawing/2014/main" val="10002"/>
                  </a:ext>
                </a:extLst>
              </a:tr>
              <a:tr h="1066800">
                <a:tc>
                  <a:txBody>
                    <a:bodyPr/>
                    <a:lstStyle/>
                    <a:p>
                      <a:pPr algn="l"/>
                      <a:r>
                        <a:rPr lang="en-US" sz="2000" dirty="0" smtClean="0"/>
                        <a:t>Credit</a:t>
                      </a:r>
                      <a:endParaRPr lang="en-US" sz="2000" b="1" dirty="0">
                        <a:solidFill>
                          <a:schemeClr val="bg1"/>
                        </a:solidFill>
                      </a:endParaRPr>
                    </a:p>
                  </a:txBody>
                  <a:tcPr anchor="ctr"/>
                </a:tc>
                <a:tc>
                  <a:txBody>
                    <a:bodyPr/>
                    <a:lstStyle/>
                    <a:p>
                      <a:pPr algn="ctr"/>
                      <a:r>
                        <a:rPr lang="en-US" sz="2000" dirty="0" smtClean="0"/>
                        <a:t>$4367</a:t>
                      </a:r>
                      <a:endParaRPr lang="en-US" sz="2000" b="1" dirty="0"/>
                    </a:p>
                  </a:txBody>
                  <a:tcPr anchor="ctr"/>
                </a:tc>
                <a:tc>
                  <a:txBody>
                    <a:bodyPr/>
                    <a:lstStyle/>
                    <a:p>
                      <a:pPr algn="ctr"/>
                      <a:r>
                        <a:rPr lang="en-US" sz="2000" dirty="0" smtClean="0"/>
                        <a:t>$4724</a:t>
                      </a:r>
                      <a:endParaRPr lang="en-US" sz="2000" b="1" dirty="0"/>
                    </a:p>
                  </a:txBody>
                  <a:tcPr anchor="ctr"/>
                </a:tc>
                <a:tc>
                  <a:txBody>
                    <a:bodyPr/>
                    <a:lstStyle/>
                    <a:p>
                      <a:pPr algn="ctr"/>
                      <a:r>
                        <a:rPr lang="en-US" sz="2000" dirty="0" smtClean="0"/>
                        <a:t>$5072</a:t>
                      </a:r>
                      <a:endParaRPr lang="en-US" sz="2000" b="1" dirty="0"/>
                    </a:p>
                  </a:txBody>
                  <a:tcPr anchor="ctr"/>
                </a:tc>
                <a:extLst>
                  <a:ext uri="{0D108BD9-81ED-4DB2-BD59-A6C34878D82A}">
                    <a16:rowId xmlns="" xmlns:a16="http://schemas.microsoft.com/office/drawing/2014/main" val="10003"/>
                  </a:ext>
                </a:extLst>
              </a:tr>
            </a:tbl>
          </a:graphicData>
        </a:graphic>
      </p:graphicFrame>
      <p:sp>
        <p:nvSpPr>
          <p:cNvPr id="11" name="TextBox 10"/>
          <p:cNvSpPr txBox="1"/>
          <p:nvPr/>
        </p:nvSpPr>
        <p:spPr>
          <a:xfrm>
            <a:off x="1981200" y="6248401"/>
            <a:ext cx="8077200" cy="430887"/>
          </a:xfrm>
          <a:prstGeom prst="rect">
            <a:avLst/>
          </a:prstGeom>
          <a:noFill/>
        </p:spPr>
        <p:txBody>
          <a:bodyPr wrap="square" rtlCol="0">
            <a:spAutoFit/>
          </a:bodyPr>
          <a:lstStyle/>
          <a:p>
            <a:r>
              <a:rPr lang="en-US" sz="1100" dirty="0"/>
              <a:t>source: CCCCO Fiscal Services 2017-18 Advance Apportionment Report, Exhibit “C”, posted 7-24-17</a:t>
            </a:r>
          </a:p>
          <a:p>
            <a:r>
              <a:rPr lang="en-US" sz="1100" dirty="0"/>
              <a:t>http://extranet.cccco.edu/Portals/1/CFFP/Fiscal_Services/Apport/2017-18/Advance/Exhibit_C_2017-18Adv.pdf</a:t>
            </a:r>
          </a:p>
        </p:txBody>
      </p:sp>
    </p:spTree>
    <p:extLst>
      <p:ext uri="{BB962C8B-B14F-4D97-AF65-F5344CB8AC3E}">
        <p14:creationId xmlns:p14="http://schemas.microsoft.com/office/powerpoint/2010/main" val="237412445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457200"/>
            <a:ext cx="7886700" cy="893870"/>
          </a:xfrm>
        </p:spPr>
        <p:txBody>
          <a:bodyPr>
            <a:noAutofit/>
          </a:bodyPr>
          <a:lstStyle/>
          <a:p>
            <a:pPr lvl="1" algn="ctr"/>
            <a:r>
              <a:rPr lang="en-US" sz="3000" b="1" dirty="0">
                <a:latin typeface="+mj-lt"/>
              </a:rPr>
              <a:t>Career Development and College Preparation (CDCP)</a:t>
            </a:r>
          </a:p>
        </p:txBody>
      </p:sp>
      <p:sp>
        <p:nvSpPr>
          <p:cNvPr id="3" name="Content Placeholder 2"/>
          <p:cNvSpPr>
            <a:spLocks noGrp="1"/>
          </p:cNvSpPr>
          <p:nvPr>
            <p:ph sz="half" idx="1"/>
          </p:nvPr>
        </p:nvSpPr>
        <p:spPr>
          <a:xfrm>
            <a:off x="634093" y="3266179"/>
            <a:ext cx="5429250" cy="3124200"/>
          </a:xfrm>
        </p:spPr>
        <p:txBody>
          <a:bodyPr>
            <a:normAutofit/>
          </a:bodyPr>
          <a:lstStyle/>
          <a:p>
            <a:r>
              <a:rPr lang="en-US" sz="2000" dirty="0" smtClean="0"/>
              <a:t>(</a:t>
            </a:r>
            <a:r>
              <a:rPr lang="en-US" sz="2000" dirty="0"/>
              <a:t>a) Approved by college curriculum committee/district governing board</a:t>
            </a:r>
          </a:p>
          <a:p>
            <a:r>
              <a:rPr lang="en-US" sz="2000" dirty="0"/>
              <a:t>(b) Program design</a:t>
            </a:r>
          </a:p>
          <a:p>
            <a:r>
              <a:rPr lang="en-US" sz="2000" dirty="0"/>
              <a:t>(c) CDCP – must be submitted to CCCCO for approval</a:t>
            </a:r>
          </a:p>
          <a:p>
            <a:r>
              <a:rPr lang="en-US" sz="2000" dirty="0"/>
              <a:t>(d) CCCCO shall develop forms and procedures for submission and approval </a:t>
            </a:r>
            <a:endParaRPr lang="en-US" sz="2000" dirty="0" smtClean="0"/>
          </a:p>
          <a:p>
            <a:r>
              <a:rPr lang="en-US" sz="2000" dirty="0"/>
              <a:t>(e) CCCCO approved short-term vocational programs</a:t>
            </a:r>
          </a:p>
          <a:p>
            <a:endParaRPr lang="en-US" sz="2000" dirty="0"/>
          </a:p>
        </p:txBody>
      </p:sp>
      <p:sp>
        <p:nvSpPr>
          <p:cNvPr id="4" name="Content Placeholder 3"/>
          <p:cNvSpPr>
            <a:spLocks noGrp="1"/>
          </p:cNvSpPr>
          <p:nvPr>
            <p:ph sz="half" idx="2"/>
          </p:nvPr>
        </p:nvSpPr>
        <p:spPr>
          <a:xfrm>
            <a:off x="6098959" y="3266179"/>
            <a:ext cx="5848350" cy="3865669"/>
          </a:xfrm>
        </p:spPr>
        <p:txBody>
          <a:bodyPr>
            <a:normAutofit/>
          </a:bodyPr>
          <a:lstStyle/>
          <a:p>
            <a:r>
              <a:rPr lang="en-US" sz="2000" dirty="0" smtClean="0"/>
              <a:t>(</a:t>
            </a:r>
            <a:r>
              <a:rPr lang="en-US" sz="2000" dirty="0"/>
              <a:t>f) …separating existing course providing less than 110 hours of instruction into 2+ courses to form a CDCP program</a:t>
            </a:r>
          </a:p>
          <a:p>
            <a:r>
              <a:rPr lang="en-US" sz="2000" dirty="0"/>
              <a:t>(g) Student credit coursework and employability</a:t>
            </a:r>
          </a:p>
          <a:p>
            <a:r>
              <a:rPr lang="en-US" sz="2000" dirty="0"/>
              <a:t>(h) Certificate of completion</a:t>
            </a:r>
          </a:p>
          <a:p>
            <a:r>
              <a:rPr lang="en-US" sz="2000" dirty="0"/>
              <a:t>(</a:t>
            </a:r>
            <a:r>
              <a:rPr lang="en-US" sz="2000" dirty="0" err="1"/>
              <a:t>i</a:t>
            </a:r>
            <a:r>
              <a:rPr lang="en-US" sz="2000" dirty="0"/>
              <a:t>) Certificate of competency </a:t>
            </a:r>
          </a:p>
          <a:p>
            <a:r>
              <a:rPr lang="en-US" sz="2000" dirty="0"/>
              <a:t>(j) Content and assessment standards</a:t>
            </a:r>
          </a:p>
          <a:p>
            <a:r>
              <a:rPr lang="en-US" sz="2000" dirty="0"/>
              <a:t>(k) District governing board approval</a:t>
            </a:r>
          </a:p>
          <a:p>
            <a:r>
              <a:rPr lang="en-US" sz="2000" dirty="0"/>
              <a:t>(l) Award of certificates </a:t>
            </a:r>
          </a:p>
        </p:txBody>
      </p:sp>
      <p:sp>
        <p:nvSpPr>
          <p:cNvPr id="5" name="TextBox 4"/>
          <p:cNvSpPr txBox="1"/>
          <p:nvPr/>
        </p:nvSpPr>
        <p:spPr>
          <a:xfrm>
            <a:off x="634093" y="1676400"/>
            <a:ext cx="11313216" cy="1264449"/>
          </a:xfrm>
          <a:prstGeom prst="rect">
            <a:avLst/>
          </a:prstGeom>
          <a:noFill/>
        </p:spPr>
        <p:txBody>
          <a:bodyPr wrap="square" rtlCol="0">
            <a:spAutoFit/>
          </a:bodyPr>
          <a:lstStyle/>
          <a:p>
            <a:r>
              <a:rPr lang="en-US" sz="2400" b="1" dirty="0"/>
              <a:t>5 CCR § 55151</a:t>
            </a:r>
          </a:p>
          <a:p>
            <a:pPr>
              <a:spcBef>
                <a:spcPts val="450"/>
              </a:spcBef>
              <a:spcAft>
                <a:spcPts val="450"/>
              </a:spcAft>
            </a:pPr>
            <a:r>
              <a:rPr lang="en-US" sz="2400" dirty="0"/>
              <a:t>A noncredit course involving CDCP will be eligible for enhanced funding pursuant to EC § 84750.5 and 84760.5 if it satisfies the following requirements:</a:t>
            </a:r>
          </a:p>
        </p:txBody>
      </p:sp>
    </p:spTree>
    <p:extLst>
      <p:ext uri="{BB962C8B-B14F-4D97-AF65-F5344CB8AC3E}">
        <p14:creationId xmlns:p14="http://schemas.microsoft.com/office/powerpoint/2010/main" val="22945982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8229600" cy="1371600"/>
          </a:xfrm>
        </p:spPr>
        <p:txBody>
          <a:bodyPr>
            <a:noAutofit/>
          </a:bodyPr>
          <a:lstStyle/>
          <a:p>
            <a:pPr algn="ctr"/>
            <a:r>
              <a:rPr lang="en-US" sz="2800" b="1" dirty="0"/>
              <a:t>Percentage of CDCP FTES, 2016-17 </a:t>
            </a:r>
            <a:br>
              <a:rPr lang="en-US" sz="2800" b="1" dirty="0"/>
            </a:br>
            <a:r>
              <a:rPr lang="en-US" sz="2800" b="1" dirty="0"/>
              <a:t>(10 Highest CDCP FTES Districts)</a:t>
            </a:r>
          </a:p>
        </p:txBody>
      </p:sp>
      <p:pic>
        <p:nvPicPr>
          <p:cNvPr id="8" name="Picture 7"/>
          <p:cNvPicPr>
            <a:picLocks noChangeAspect="1"/>
          </p:cNvPicPr>
          <p:nvPr/>
        </p:nvPicPr>
        <p:blipFill>
          <a:blip r:embed="rId3"/>
          <a:stretch>
            <a:fillRect/>
          </a:stretch>
        </p:blipFill>
        <p:spPr>
          <a:xfrm>
            <a:off x="1219200" y="1828800"/>
            <a:ext cx="9753600" cy="3743326"/>
          </a:xfrm>
          <a:prstGeom prst="rect">
            <a:avLst/>
          </a:prstGeom>
        </p:spPr>
      </p:pic>
      <p:sp>
        <p:nvSpPr>
          <p:cNvPr id="3" name="Rectangle 2"/>
          <p:cNvSpPr/>
          <p:nvPr/>
        </p:nvSpPr>
        <p:spPr>
          <a:xfrm>
            <a:off x="152400" y="6324600"/>
            <a:ext cx="8686800" cy="461665"/>
          </a:xfrm>
          <a:prstGeom prst="rect">
            <a:avLst/>
          </a:prstGeom>
        </p:spPr>
        <p:txBody>
          <a:bodyPr wrap="square">
            <a:spAutoFit/>
          </a:bodyPr>
          <a:lstStyle/>
          <a:p>
            <a:r>
              <a:rPr lang="en-US" sz="1200" dirty="0"/>
              <a:t>Source: CCCCO CDCP Legislative Report (2017), p. 15</a:t>
            </a:r>
          </a:p>
          <a:p>
            <a:r>
              <a:rPr lang="en-US" sz="1200" dirty="0"/>
              <a:t> http://californiacommunitycolleges.cccco.edu/Portals/0/Reports/2017-CDCP-Report-Final-ADA.pdf</a:t>
            </a:r>
          </a:p>
        </p:txBody>
      </p:sp>
    </p:spTree>
    <p:extLst>
      <p:ext uri="{BB962C8B-B14F-4D97-AF65-F5344CB8AC3E}">
        <p14:creationId xmlns:p14="http://schemas.microsoft.com/office/powerpoint/2010/main" val="3528465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1"/>
            <a:ext cx="11125200" cy="1387585"/>
          </a:xfrm>
        </p:spPr>
        <p:txBody>
          <a:bodyPr>
            <a:noAutofit/>
          </a:bodyPr>
          <a:lstStyle/>
          <a:p>
            <a:pPr algn="ctr"/>
            <a:r>
              <a:rPr lang="en-US" sz="2800" b="1" i="1" dirty="0"/>
              <a:t>Preparing Students for Careers and College Through Noncredit </a:t>
            </a:r>
            <a:r>
              <a:rPr lang="en-US" sz="2800" b="1" i="1" dirty="0" smtClean="0"/>
              <a:t/>
            </a:r>
            <a:br>
              <a:rPr lang="en-US" sz="2800" b="1" i="1" dirty="0" smtClean="0"/>
            </a:br>
            <a:r>
              <a:rPr lang="en-US" sz="2800" b="1" i="1" dirty="0" smtClean="0"/>
              <a:t>Enhanced </a:t>
            </a:r>
            <a:r>
              <a:rPr lang="en-US" sz="2800" b="1" i="1" dirty="0"/>
              <a:t>Funding </a:t>
            </a:r>
            <a:br>
              <a:rPr lang="en-US" sz="2800" b="1" i="1" dirty="0"/>
            </a:br>
            <a:endParaRPr lang="en-US" sz="2800" i="1" dirty="0"/>
          </a:p>
        </p:txBody>
      </p:sp>
      <p:sp>
        <p:nvSpPr>
          <p:cNvPr id="3" name="Content Placeholder 2"/>
          <p:cNvSpPr>
            <a:spLocks noGrp="1"/>
          </p:cNvSpPr>
          <p:nvPr>
            <p:ph sz="half" idx="1"/>
          </p:nvPr>
        </p:nvSpPr>
        <p:spPr>
          <a:xfrm rot="20567022">
            <a:off x="710166" y="2438400"/>
            <a:ext cx="3276600" cy="1219200"/>
          </a:xfrm>
        </p:spPr>
        <p:txBody>
          <a:bodyPr>
            <a:normAutofit/>
          </a:bodyPr>
          <a:lstStyle/>
          <a:p>
            <a:pPr marL="0" indent="0">
              <a:buNone/>
            </a:pPr>
            <a:r>
              <a:rPr lang="en-US" sz="1500" b="1" dirty="0"/>
              <a:t>			</a:t>
            </a:r>
          </a:p>
          <a:p>
            <a:pPr marL="0" indent="0">
              <a:buNone/>
            </a:pPr>
            <a:r>
              <a:rPr lang="en-US" sz="2000" b="1" i="1" dirty="0"/>
              <a:t>2017 Legislative Report</a:t>
            </a:r>
          </a:p>
          <a:p>
            <a:pPr marL="0" indent="0">
              <a:buNone/>
            </a:pPr>
            <a:endParaRPr lang="en-US" sz="1500" dirty="0"/>
          </a:p>
        </p:txBody>
      </p:sp>
      <p:pic>
        <p:nvPicPr>
          <p:cNvPr id="5" name="Picture 4"/>
          <p:cNvPicPr>
            <a:picLocks noChangeAspect="1"/>
          </p:cNvPicPr>
          <p:nvPr/>
        </p:nvPicPr>
        <p:blipFill>
          <a:blip r:embed="rId3"/>
          <a:stretch>
            <a:fillRect/>
          </a:stretch>
        </p:blipFill>
        <p:spPr>
          <a:xfrm>
            <a:off x="4267200" y="1535547"/>
            <a:ext cx="3810000" cy="4500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304800" y="6462602"/>
            <a:ext cx="7363933" cy="276999"/>
          </a:xfrm>
          <a:prstGeom prst="rect">
            <a:avLst/>
          </a:prstGeom>
        </p:spPr>
        <p:txBody>
          <a:bodyPr wrap="square">
            <a:spAutoFit/>
          </a:bodyPr>
          <a:lstStyle/>
          <a:p>
            <a:pPr lvl="0"/>
            <a:r>
              <a:rPr lang="en-US" sz="1200" dirty="0">
                <a:solidFill>
                  <a:prstClr val="black"/>
                </a:solidFill>
              </a:rPr>
              <a:t>http://californiacommunitycolleges.cccco.edu/Portals/0/Reports/2017-CDCP-Report-Final-ADA.pdf </a:t>
            </a:r>
          </a:p>
        </p:txBody>
      </p:sp>
    </p:spTree>
    <p:extLst>
      <p:ext uri="{BB962C8B-B14F-4D97-AF65-F5344CB8AC3E}">
        <p14:creationId xmlns:p14="http://schemas.microsoft.com/office/powerpoint/2010/main" val="256357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52400"/>
            <a:ext cx="7886700" cy="854074"/>
          </a:xfrm>
        </p:spPr>
        <p:txBody>
          <a:bodyPr/>
          <a:lstStyle/>
          <a:p>
            <a:pPr algn="ctr"/>
            <a:r>
              <a:rPr lang="en-US" b="1" dirty="0" smtClean="0"/>
              <a:t>Noncredit Resources </a:t>
            </a:r>
            <a:endParaRPr lang="en-US" b="1" dirty="0"/>
          </a:p>
        </p:txBody>
      </p:sp>
      <p:sp>
        <p:nvSpPr>
          <p:cNvPr id="3" name="Content Placeholder 2"/>
          <p:cNvSpPr>
            <a:spLocks noGrp="1"/>
          </p:cNvSpPr>
          <p:nvPr>
            <p:ph idx="1"/>
          </p:nvPr>
        </p:nvSpPr>
        <p:spPr>
          <a:xfrm>
            <a:off x="685800" y="1006474"/>
            <a:ext cx="10896600" cy="5562600"/>
          </a:xfrm>
        </p:spPr>
        <p:txBody>
          <a:bodyPr>
            <a:normAutofit fontScale="92500"/>
          </a:bodyPr>
          <a:lstStyle/>
          <a:p>
            <a:pPr>
              <a:lnSpc>
                <a:spcPct val="110000"/>
              </a:lnSpc>
              <a:spcBef>
                <a:spcPts val="0"/>
              </a:spcBef>
            </a:pPr>
            <a:r>
              <a:rPr lang="en-US" sz="2400" dirty="0"/>
              <a:t>Academic Affairs Noncredit Curriculum Webpage</a:t>
            </a:r>
          </a:p>
          <a:p>
            <a:pPr marL="400050" lvl="1" indent="0">
              <a:spcBef>
                <a:spcPts val="0"/>
              </a:spcBef>
              <a:spcAft>
                <a:spcPts val="1200"/>
              </a:spcAft>
              <a:buNone/>
            </a:pPr>
            <a:r>
              <a:rPr lang="en-US" sz="1400" dirty="0">
                <a:hlinkClick r:id="rId3"/>
              </a:rPr>
              <a:t>http://</a:t>
            </a:r>
            <a:r>
              <a:rPr lang="en-US" sz="1400" dirty="0" smtClean="0">
                <a:hlinkClick r:id="rId3"/>
              </a:rPr>
              <a:t>extranet.cccco.edu/Divisions/AcademicAffairs/CurriculumandInstructionUnit/Curriculum/NoncreditCurriculumandInstructionalPrograms.aspx</a:t>
            </a:r>
            <a:r>
              <a:rPr lang="en-US" sz="1400" dirty="0" smtClean="0"/>
              <a:t> </a:t>
            </a:r>
            <a:endParaRPr lang="en-US" sz="2400" dirty="0"/>
          </a:p>
          <a:p>
            <a:pPr>
              <a:spcBef>
                <a:spcPts val="0"/>
              </a:spcBef>
              <a:spcAft>
                <a:spcPts val="1200"/>
              </a:spcAft>
            </a:pPr>
            <a:r>
              <a:rPr lang="en-US" sz="2400" dirty="0" smtClean="0"/>
              <a:t>Annual </a:t>
            </a:r>
            <a:r>
              <a:rPr lang="en-US" sz="2400" dirty="0"/>
              <a:t>Legislative Report</a:t>
            </a:r>
            <a:r>
              <a:rPr lang="en-US" sz="2400" i="1" dirty="0"/>
              <a:t> - Preparing Students for Careers and College Through Noncredit Enhanced Funding, 2016-17</a:t>
            </a:r>
            <a:r>
              <a:rPr lang="en-US" sz="2400" dirty="0"/>
              <a:t> </a:t>
            </a:r>
            <a:r>
              <a:rPr lang="en-US" sz="1400" dirty="0">
                <a:hlinkClick r:id="rId4"/>
              </a:rPr>
              <a:t>http://californiacommunitycolleges.cccco.edu/ChancellorsOffice/ReportsandResources.aspx</a:t>
            </a:r>
            <a:r>
              <a:rPr lang="en-US" sz="1400" dirty="0"/>
              <a:t> </a:t>
            </a:r>
          </a:p>
          <a:p>
            <a:pPr>
              <a:spcBef>
                <a:spcPts val="0"/>
              </a:spcBef>
              <a:spcAft>
                <a:spcPts val="1200"/>
              </a:spcAft>
            </a:pPr>
            <a:r>
              <a:rPr lang="en-US" sz="2400" dirty="0" smtClean="0"/>
              <a:t>Association </a:t>
            </a:r>
            <a:r>
              <a:rPr lang="en-US" sz="2400" dirty="0"/>
              <a:t>of Community and Continuing Education (ACCE) </a:t>
            </a:r>
            <a:r>
              <a:rPr lang="en-US" sz="1400" dirty="0">
                <a:hlinkClick r:id="rId5"/>
              </a:rPr>
              <a:t>www.acceonline.org</a:t>
            </a:r>
            <a:r>
              <a:rPr lang="en-US" sz="1400" dirty="0"/>
              <a:t> </a:t>
            </a:r>
            <a:r>
              <a:rPr lang="en-US" sz="1200" dirty="0"/>
              <a:t> </a:t>
            </a:r>
          </a:p>
          <a:p>
            <a:pPr>
              <a:spcBef>
                <a:spcPts val="0"/>
              </a:spcBef>
              <a:spcAft>
                <a:spcPts val="1200"/>
              </a:spcAft>
            </a:pPr>
            <a:r>
              <a:rPr lang="en-US" sz="2400" dirty="0"/>
              <a:t>ASCCC Noncredit Committee - </a:t>
            </a:r>
            <a:r>
              <a:rPr lang="en-US" sz="1400" dirty="0">
                <a:hlinkClick r:id="rId6"/>
              </a:rPr>
              <a:t>http://www.asccc.org/directory/noncredit-committee</a:t>
            </a:r>
            <a:r>
              <a:rPr lang="en-US" sz="1400" dirty="0"/>
              <a:t> </a:t>
            </a:r>
          </a:p>
          <a:p>
            <a:pPr>
              <a:spcBef>
                <a:spcPts val="0"/>
              </a:spcBef>
              <a:spcAft>
                <a:spcPts val="1200"/>
              </a:spcAft>
            </a:pPr>
            <a:r>
              <a:rPr lang="en-US" sz="2400" dirty="0"/>
              <a:t>Basic Skills Initiative </a:t>
            </a:r>
            <a:r>
              <a:rPr lang="en-US" sz="1400" dirty="0">
                <a:hlinkClick r:id="rId7"/>
              </a:rPr>
              <a:t>http://extranet.cccco.edu/Divisions/AcademicAffairs/BasicSkillsEnglishasaSecondLanguage.aspx</a:t>
            </a:r>
            <a:r>
              <a:rPr lang="en-US" sz="1400" dirty="0"/>
              <a:t> </a:t>
            </a:r>
          </a:p>
          <a:p>
            <a:pPr>
              <a:spcBef>
                <a:spcPts val="0"/>
              </a:spcBef>
            </a:pPr>
            <a:r>
              <a:rPr lang="en-US" sz="2400" dirty="0"/>
              <a:t>CCCCO Program and Course Approval Handbook, 6</a:t>
            </a:r>
            <a:r>
              <a:rPr lang="en-US" sz="2400" baseline="30000" dirty="0"/>
              <a:t>th</a:t>
            </a:r>
            <a:r>
              <a:rPr lang="en-US" sz="2400" dirty="0"/>
              <a:t> Ed</a:t>
            </a:r>
          </a:p>
          <a:p>
            <a:pPr marL="0" indent="0">
              <a:spcBef>
                <a:spcPts val="0"/>
              </a:spcBef>
              <a:spcAft>
                <a:spcPts val="1200"/>
              </a:spcAft>
              <a:buNone/>
            </a:pPr>
            <a:r>
              <a:rPr lang="en-US" sz="1400" dirty="0"/>
              <a:t>         </a:t>
            </a:r>
            <a:r>
              <a:rPr lang="en-US" sz="1400" dirty="0">
                <a:hlinkClick r:id="rId8"/>
              </a:rPr>
              <a:t>http://extranet.cccco.edu/Portals/1/AA/Credit/2017/PCAH_6thEdition_July_FINAL.pdf</a:t>
            </a:r>
            <a:r>
              <a:rPr lang="en-US" sz="1400" dirty="0"/>
              <a:t> </a:t>
            </a:r>
            <a:endParaRPr lang="en-US" sz="1400" dirty="0" smtClean="0"/>
          </a:p>
          <a:p>
            <a:r>
              <a:rPr lang="en-US" sz="2400" i="1" dirty="0">
                <a:hlinkClick r:id="rId9"/>
              </a:rPr>
              <a:t>Noncredit Instruction: Opportunity and Challenge</a:t>
            </a:r>
            <a:r>
              <a:rPr lang="en-US" sz="2400" dirty="0"/>
              <a:t>, ASCCC, adopted spring </a:t>
            </a:r>
            <a:r>
              <a:rPr lang="en-US" sz="2400" dirty="0" smtClean="0"/>
              <a:t>2009</a:t>
            </a:r>
            <a:endParaRPr lang="en-US" sz="2400" dirty="0"/>
          </a:p>
          <a:p>
            <a:r>
              <a:rPr lang="en-US" sz="2400" i="1" dirty="0">
                <a:hlinkClick r:id="rId10"/>
              </a:rPr>
              <a:t>The Role of Noncredit in the California Community Colleges</a:t>
            </a:r>
            <a:r>
              <a:rPr lang="en-US" sz="2400" dirty="0"/>
              <a:t>, ASCCC, adopted fall </a:t>
            </a:r>
            <a:r>
              <a:rPr lang="en-US" sz="2400" dirty="0" smtClean="0"/>
              <a:t>2006</a:t>
            </a:r>
            <a:endParaRPr lang="en-US" sz="2400" dirty="0"/>
          </a:p>
          <a:p>
            <a:r>
              <a:rPr lang="en-US" sz="2400" i="1" dirty="0">
                <a:hlinkClick r:id="rId11"/>
              </a:rPr>
              <a:t>The Course Outline of Record: A Curriculum Reference Guide Revisited</a:t>
            </a:r>
            <a:r>
              <a:rPr lang="en-US" sz="2400" dirty="0"/>
              <a:t>, ASCCC, adopted spring </a:t>
            </a:r>
            <a:r>
              <a:rPr lang="en-US" sz="2400" dirty="0" smtClean="0"/>
              <a:t>2017.</a:t>
            </a:r>
            <a:endParaRPr lang="en-US" sz="2400" dirty="0"/>
          </a:p>
          <a:p>
            <a:pPr marL="0" indent="0">
              <a:spcBef>
                <a:spcPts val="0"/>
              </a:spcBef>
              <a:spcAft>
                <a:spcPts val="1200"/>
              </a:spcAft>
              <a:buNone/>
            </a:pPr>
            <a:endParaRPr lang="en-US" sz="1400" dirty="0"/>
          </a:p>
          <a:p>
            <a:pPr marL="0" indent="0">
              <a:spcBef>
                <a:spcPts val="0"/>
              </a:spcBef>
              <a:spcAft>
                <a:spcPts val="1200"/>
              </a:spcAft>
              <a:buNone/>
            </a:pPr>
            <a:endParaRPr lang="en-US" sz="1400" dirty="0"/>
          </a:p>
        </p:txBody>
      </p:sp>
    </p:spTree>
    <p:extLst>
      <p:ext uri="{BB962C8B-B14F-4D97-AF65-F5344CB8AC3E}">
        <p14:creationId xmlns:p14="http://schemas.microsoft.com/office/powerpoint/2010/main" val="14170764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58875"/>
          </a:xfrm>
        </p:spPr>
        <p:txBody>
          <a:bodyPr>
            <a:noAutofit/>
          </a:bodyPr>
          <a:lstStyle/>
          <a:p>
            <a:pPr algn="ctr"/>
            <a:r>
              <a:rPr lang="en-US" sz="3000" b="1" dirty="0"/>
              <a:t>PROGRAM AND COURSE APPROVAL HANDBOOK (PCAH)</a:t>
            </a:r>
          </a:p>
        </p:txBody>
      </p:sp>
      <p:sp>
        <p:nvSpPr>
          <p:cNvPr id="3" name="Content Placeholder 2"/>
          <p:cNvSpPr>
            <a:spLocks noGrp="1"/>
          </p:cNvSpPr>
          <p:nvPr>
            <p:ph sz="half" idx="1"/>
          </p:nvPr>
        </p:nvSpPr>
        <p:spPr>
          <a:xfrm>
            <a:off x="854476" y="1981200"/>
            <a:ext cx="3886200" cy="4038600"/>
          </a:xfrm>
        </p:spPr>
        <p:txBody>
          <a:bodyPr>
            <a:normAutofit/>
          </a:bodyPr>
          <a:lstStyle/>
          <a:p>
            <a:pPr marL="0" indent="0">
              <a:buNone/>
            </a:pPr>
            <a:r>
              <a:rPr lang="en-US" sz="1500" b="1" dirty="0"/>
              <a:t>			</a:t>
            </a:r>
          </a:p>
          <a:p>
            <a:endParaRPr lang="en-US" sz="1500" dirty="0"/>
          </a:p>
          <a:p>
            <a:pPr>
              <a:spcBef>
                <a:spcPts val="0"/>
              </a:spcBef>
              <a:spcAft>
                <a:spcPts val="2400"/>
              </a:spcAft>
            </a:pPr>
            <a:r>
              <a:rPr lang="en-US" sz="2000" b="1" dirty="0"/>
              <a:t>6</a:t>
            </a:r>
            <a:r>
              <a:rPr lang="en-US" sz="2000" b="1" baseline="30000" dirty="0"/>
              <a:t>th</a:t>
            </a:r>
            <a:r>
              <a:rPr lang="en-US" sz="2000" b="1" dirty="0"/>
              <a:t> Edition released July 2017</a:t>
            </a:r>
          </a:p>
          <a:p>
            <a:pPr>
              <a:spcAft>
                <a:spcPts val="2400"/>
              </a:spcAft>
            </a:pPr>
            <a:r>
              <a:rPr lang="en-US" sz="2000" b="1" dirty="0"/>
              <a:t>Part III…….Noncredit Curriculum </a:t>
            </a:r>
          </a:p>
        </p:txBody>
      </p:sp>
      <p:pic>
        <p:nvPicPr>
          <p:cNvPr id="6" name="Picture 5"/>
          <p:cNvPicPr>
            <a:picLocks noChangeAspect="1"/>
          </p:cNvPicPr>
          <p:nvPr/>
        </p:nvPicPr>
        <p:blipFill>
          <a:blip r:embed="rId3"/>
          <a:stretch>
            <a:fillRect/>
          </a:stretch>
        </p:blipFill>
        <p:spPr>
          <a:xfrm rot="247683">
            <a:off x="6289350" y="1746698"/>
            <a:ext cx="4007266" cy="46301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1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0"/>
                                        <p:tgtEl>
                                          <p:spTgt spid="6"/>
                                        </p:tgtEl>
                                      </p:cBhvr>
                                    </p:animEffect>
                                    <p:anim calcmode="lin" valueType="num">
                                      <p:cBhvr>
                                        <p:cTn id="8" dur="5000" fill="hold"/>
                                        <p:tgtEl>
                                          <p:spTgt spid="6"/>
                                        </p:tgtEl>
                                        <p:attrNameLst>
                                          <p:attrName>ppt_w</p:attrName>
                                        </p:attrNameLst>
                                      </p:cBhvr>
                                      <p:tavLst>
                                        <p:tav tm="0" fmla="#ppt_w*sin(2.5*pi*$)">
                                          <p:val>
                                            <p:fltVal val="0"/>
                                          </p:val>
                                        </p:tav>
                                        <p:tav tm="100000">
                                          <p:val>
                                            <p:fltVal val="1"/>
                                          </p:val>
                                        </p:tav>
                                      </p:tavLst>
                                    </p:anim>
                                    <p:anim calcmode="lin" valueType="num">
                                      <p:cBhvr>
                                        <p:cTn id="9"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0" y="152401"/>
            <a:ext cx="7886700" cy="1325563"/>
          </a:xfrm>
        </p:spPr>
        <p:txBody>
          <a:bodyPr>
            <a:noAutofit/>
          </a:bodyPr>
          <a:lstStyle/>
          <a:p>
            <a:pPr algn="ctr"/>
            <a:r>
              <a:rPr lang="en-US" sz="3000" b="1" dirty="0"/>
              <a:t>TAXONOMY OF PROGRAMS MANUAL</a:t>
            </a:r>
            <a:br>
              <a:rPr lang="en-US" sz="3000" b="1" dirty="0"/>
            </a:br>
            <a:r>
              <a:rPr lang="en-US" sz="3000" b="1" dirty="0"/>
              <a:t>(“TOP Codes”)</a:t>
            </a:r>
          </a:p>
        </p:txBody>
      </p:sp>
      <p:sp>
        <p:nvSpPr>
          <p:cNvPr id="3" name="Content Placeholder 2"/>
          <p:cNvSpPr>
            <a:spLocks noGrp="1"/>
          </p:cNvSpPr>
          <p:nvPr>
            <p:ph sz="half" idx="1"/>
          </p:nvPr>
        </p:nvSpPr>
        <p:spPr/>
        <p:txBody>
          <a:bodyPr>
            <a:normAutofit/>
          </a:bodyPr>
          <a:lstStyle/>
          <a:p>
            <a:pPr marL="0" indent="0">
              <a:buNone/>
            </a:pPr>
            <a:r>
              <a:rPr lang="en-US" sz="1500" b="1" dirty="0"/>
              <a:t>			</a:t>
            </a:r>
          </a:p>
          <a:p>
            <a:pPr marL="0" indent="0">
              <a:buNone/>
            </a:pPr>
            <a:endParaRPr lang="en-US" sz="1500" dirty="0"/>
          </a:p>
        </p:txBody>
      </p:sp>
      <p:pic>
        <p:nvPicPr>
          <p:cNvPr id="4" name="Picture 3"/>
          <p:cNvPicPr>
            <a:picLocks noChangeAspect="1"/>
          </p:cNvPicPr>
          <p:nvPr/>
        </p:nvPicPr>
        <p:blipFill>
          <a:blip r:embed="rId3"/>
          <a:stretch>
            <a:fillRect/>
          </a:stretch>
        </p:blipFill>
        <p:spPr>
          <a:xfrm rot="499059">
            <a:off x="4494927" y="1689207"/>
            <a:ext cx="3676053"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5006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anim calcmode="lin" valueType="num">
                                      <p:cBhvr>
                                        <p:cTn id="8" dur="5000" fill="hold"/>
                                        <p:tgtEl>
                                          <p:spTgt spid="4"/>
                                        </p:tgtEl>
                                        <p:attrNameLst>
                                          <p:attrName>ppt_w</p:attrName>
                                        </p:attrNameLst>
                                      </p:cBhvr>
                                      <p:tavLst>
                                        <p:tav tm="0" fmla="#ppt_w*sin(2.5*pi*$)">
                                          <p:val>
                                            <p:fltVal val="0"/>
                                          </p:val>
                                        </p:tav>
                                        <p:tav tm="100000">
                                          <p:val>
                                            <p:fltVal val="1"/>
                                          </p:val>
                                        </p:tav>
                                      </p:tavLst>
                                    </p:anim>
                                    <p:anim calcmode="lin" valueType="num">
                                      <p:cBhvr>
                                        <p:cTn id="9"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591800" cy="1325563"/>
          </a:xfrm>
        </p:spPr>
        <p:txBody>
          <a:bodyPr>
            <a:noAutofit/>
          </a:bodyPr>
          <a:lstStyle/>
          <a:p>
            <a:pPr algn="ctr"/>
            <a:r>
              <a:rPr lang="en-US" sz="3000" b="1" dirty="0"/>
              <a:t>COMIS </a:t>
            </a:r>
            <a:br>
              <a:rPr lang="en-US" sz="3000" b="1" dirty="0"/>
            </a:br>
            <a:r>
              <a:rPr lang="en-US" sz="3000" b="1" dirty="0"/>
              <a:t>(Chancellor’s Office MIS)</a:t>
            </a:r>
          </a:p>
        </p:txBody>
      </p:sp>
      <p:sp>
        <p:nvSpPr>
          <p:cNvPr id="3" name="Content Placeholder 2"/>
          <p:cNvSpPr>
            <a:spLocks noGrp="1"/>
          </p:cNvSpPr>
          <p:nvPr>
            <p:ph sz="half" idx="1"/>
          </p:nvPr>
        </p:nvSpPr>
        <p:spPr/>
        <p:txBody>
          <a:bodyPr>
            <a:normAutofit/>
          </a:bodyPr>
          <a:lstStyle/>
          <a:p>
            <a:pPr marL="0" indent="0">
              <a:buNone/>
            </a:pPr>
            <a:r>
              <a:rPr lang="en-US" sz="1500" b="1" dirty="0"/>
              <a:t>			</a:t>
            </a:r>
          </a:p>
          <a:p>
            <a:pPr marL="0" indent="0">
              <a:buNone/>
            </a:pPr>
            <a:endParaRPr lang="en-US" sz="1500" dirty="0"/>
          </a:p>
        </p:txBody>
      </p:sp>
      <p:sp>
        <p:nvSpPr>
          <p:cNvPr id="8" name="Content Placeholder 7"/>
          <p:cNvSpPr>
            <a:spLocks noGrp="1"/>
          </p:cNvSpPr>
          <p:nvPr>
            <p:ph sz="half" idx="2"/>
          </p:nvPr>
        </p:nvSpPr>
        <p:spPr>
          <a:xfrm>
            <a:off x="6505629" y="1477963"/>
            <a:ext cx="3886200" cy="4351338"/>
          </a:xfrm>
        </p:spPr>
        <p:txBody>
          <a:bodyPr>
            <a:normAutofit/>
          </a:bodyPr>
          <a:lstStyle/>
          <a:p>
            <a:pPr>
              <a:spcAft>
                <a:spcPts val="1800"/>
              </a:spcAft>
            </a:pPr>
            <a:r>
              <a:rPr lang="en-US" sz="2400" dirty="0"/>
              <a:t>Curriculum Inventory Course Data</a:t>
            </a:r>
          </a:p>
          <a:p>
            <a:pPr>
              <a:spcAft>
                <a:spcPts val="1800"/>
              </a:spcAft>
            </a:pPr>
            <a:r>
              <a:rPr lang="en-US" sz="2400" dirty="0"/>
              <a:t>Data Element Dictionary</a:t>
            </a:r>
          </a:p>
          <a:p>
            <a:pPr>
              <a:spcAft>
                <a:spcPts val="1800"/>
              </a:spcAft>
            </a:pPr>
            <a:r>
              <a:rPr lang="en-US" sz="2400" dirty="0"/>
              <a:t>Data Mart</a:t>
            </a:r>
          </a:p>
        </p:txBody>
      </p:sp>
      <p:sp>
        <p:nvSpPr>
          <p:cNvPr id="7" name="Rectangle 6"/>
          <p:cNvSpPr/>
          <p:nvPr/>
        </p:nvSpPr>
        <p:spPr>
          <a:xfrm>
            <a:off x="1828800" y="6370737"/>
            <a:ext cx="6248400" cy="307777"/>
          </a:xfrm>
          <a:prstGeom prst="rect">
            <a:avLst/>
          </a:prstGeom>
        </p:spPr>
        <p:txBody>
          <a:bodyPr wrap="square">
            <a:spAutoFit/>
          </a:bodyPr>
          <a:lstStyle/>
          <a:p>
            <a:r>
              <a:rPr lang="en-US" sz="1400" dirty="0">
                <a:hlinkClick r:id="rId3"/>
              </a:rPr>
              <a:t>http://extranet.cccco.edu/Divisions/TechResearchInfoSys/MIS.aspx</a:t>
            </a:r>
            <a:r>
              <a:rPr lang="en-US" sz="1400" dirty="0"/>
              <a:t> </a:t>
            </a:r>
          </a:p>
        </p:txBody>
      </p:sp>
      <p:pic>
        <p:nvPicPr>
          <p:cNvPr id="4" name="Picture 3"/>
          <p:cNvPicPr>
            <a:picLocks noChangeAspect="1"/>
          </p:cNvPicPr>
          <p:nvPr/>
        </p:nvPicPr>
        <p:blipFill>
          <a:blip r:embed="rId4"/>
          <a:stretch>
            <a:fillRect/>
          </a:stretch>
        </p:blipFill>
        <p:spPr>
          <a:xfrm rot="716330">
            <a:off x="7143984" y="4382455"/>
            <a:ext cx="2223534" cy="15240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prst="angle"/>
          </a:sp3d>
        </p:spPr>
      </p:pic>
      <p:pic>
        <p:nvPicPr>
          <p:cNvPr id="5" name="Picture 4"/>
          <p:cNvPicPr>
            <a:picLocks noChangeAspect="1"/>
          </p:cNvPicPr>
          <p:nvPr/>
        </p:nvPicPr>
        <p:blipFill>
          <a:blip r:embed="rId5"/>
          <a:stretch>
            <a:fillRect/>
          </a:stretch>
        </p:blipFill>
        <p:spPr>
          <a:xfrm>
            <a:off x="1295400" y="1477963"/>
            <a:ext cx="3581400" cy="4448224"/>
          </a:xfrm>
          <a:prstGeom prst="rect">
            <a:avLst/>
          </a:prstGeom>
          <a:ln>
            <a:solidFill>
              <a:srgbClr val="00206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05101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685801"/>
            <a:ext cx="6858000" cy="990600"/>
          </a:xfrm>
        </p:spPr>
        <p:txBody>
          <a:bodyPr>
            <a:normAutofit fontScale="90000"/>
          </a:bodyPr>
          <a:lstStyle/>
          <a:p>
            <a:r>
              <a:rPr lang="en-US" sz="7200" b="1" dirty="0">
                <a:effectLst>
                  <a:outerShdw blurRad="38100" dist="38100" dir="2700000" algn="tl">
                    <a:srgbClr val="000000">
                      <a:alpha val="43137"/>
                    </a:srgbClr>
                  </a:outerShdw>
                </a:effectLst>
              </a:rPr>
              <a:t>Questions?</a:t>
            </a:r>
          </a:p>
        </p:txBody>
      </p:sp>
      <p:pic>
        <p:nvPicPr>
          <p:cNvPr id="3" name="Picture 2"/>
          <p:cNvPicPr>
            <a:picLocks noChangeAspect="1"/>
          </p:cNvPicPr>
          <p:nvPr/>
        </p:nvPicPr>
        <p:blipFill>
          <a:blip r:embed="rId3"/>
          <a:stretch>
            <a:fillRect/>
          </a:stretch>
        </p:blipFill>
        <p:spPr>
          <a:xfrm>
            <a:off x="4572000" y="2667000"/>
            <a:ext cx="3200400" cy="3619500"/>
          </a:xfrm>
          <a:prstGeom prst="rect">
            <a:avLst/>
          </a:prstGeom>
          <a:ln>
            <a:noFill/>
          </a:ln>
          <a:effectLst>
            <a:softEdge rad="112500"/>
          </a:effectLst>
        </p:spPr>
      </p:pic>
    </p:spTree>
    <p:extLst>
      <p:ext uri="{BB962C8B-B14F-4D97-AF65-F5344CB8AC3E}">
        <p14:creationId xmlns:p14="http://schemas.microsoft.com/office/powerpoint/2010/main" val="12610096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2438401" y="2606159"/>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dirty="0">
              <a:latin typeface="Arial" pitchFamily="34" charset="0"/>
              <a:cs typeface="Arial" pitchFamily="34" charset="0"/>
            </a:endParaRPr>
          </a:p>
        </p:txBody>
      </p:sp>
      <p:sp>
        <p:nvSpPr>
          <p:cNvPr id="4" name="Title 3"/>
          <p:cNvSpPr>
            <a:spLocks noGrp="1"/>
          </p:cNvSpPr>
          <p:nvPr>
            <p:ph type="title"/>
          </p:nvPr>
        </p:nvSpPr>
        <p:spPr>
          <a:xfrm>
            <a:off x="2152650" y="365126"/>
            <a:ext cx="7886700" cy="1463674"/>
          </a:xfrm>
        </p:spPr>
        <p:txBody>
          <a:bodyPr>
            <a:normAutofit fontScale="90000"/>
          </a:bodyPr>
          <a:lstStyle/>
          <a:p>
            <a:pPr algn="ctr"/>
            <a:r>
              <a:rPr lang="en-US" b="1" dirty="0">
                <a:latin typeface="+mn-lt"/>
              </a:rPr>
              <a:t/>
            </a:r>
            <a:br>
              <a:rPr lang="en-US" b="1" dirty="0">
                <a:latin typeface="+mn-lt"/>
              </a:rPr>
            </a:br>
            <a:r>
              <a:rPr lang="en-US" b="1" dirty="0" smtClean="0">
                <a:latin typeface="+mn-lt"/>
              </a:rPr>
              <a:t/>
            </a:r>
            <a:br>
              <a:rPr lang="en-US" b="1" dirty="0" smtClean="0">
                <a:latin typeface="+mn-lt"/>
              </a:rPr>
            </a:br>
            <a:endParaRPr lang="en-US" b="1" dirty="0">
              <a:latin typeface="+mn-lt"/>
            </a:endParaRPr>
          </a:p>
        </p:txBody>
      </p:sp>
      <p:sp>
        <p:nvSpPr>
          <p:cNvPr id="3" name="Content Placeholder 2"/>
          <p:cNvSpPr>
            <a:spLocks noGrp="1"/>
          </p:cNvSpPr>
          <p:nvPr>
            <p:ph idx="1"/>
          </p:nvPr>
        </p:nvSpPr>
        <p:spPr>
          <a:xfrm>
            <a:off x="2209800" y="685800"/>
            <a:ext cx="8229600" cy="5553076"/>
          </a:xfrm>
        </p:spPr>
        <p:txBody>
          <a:bodyPr>
            <a:normAutofit lnSpcReduction="10000"/>
          </a:bodyPr>
          <a:lstStyle/>
          <a:p>
            <a:pPr marL="0" indent="0" algn="ctr">
              <a:buNone/>
            </a:pPr>
            <a:endParaRPr lang="en-US" sz="2800" dirty="0"/>
          </a:p>
          <a:p>
            <a:pPr marL="0" indent="0" algn="ctr">
              <a:buNone/>
            </a:pPr>
            <a:r>
              <a:rPr lang="en-US" sz="2800" b="1" dirty="0"/>
              <a:t>Thank you! </a:t>
            </a:r>
          </a:p>
          <a:p>
            <a:pPr marL="0" indent="0" algn="ctr">
              <a:buNone/>
            </a:pPr>
            <a:endParaRPr lang="en-US" sz="2800" dirty="0"/>
          </a:p>
          <a:p>
            <a:pPr marL="0" indent="0" algn="ctr">
              <a:buNone/>
            </a:pPr>
            <a:r>
              <a:rPr lang="en-US" sz="2800" dirty="0" err="1"/>
              <a:t>Chantée</a:t>
            </a:r>
            <a:r>
              <a:rPr lang="en-US" sz="2800" dirty="0"/>
              <a:t> </a:t>
            </a:r>
            <a:r>
              <a:rPr lang="en-US" sz="2800" dirty="0" smtClean="0"/>
              <a:t>Guiney   </a:t>
            </a:r>
            <a:r>
              <a:rPr lang="en-US" sz="2800" dirty="0" smtClean="0">
                <a:hlinkClick r:id="rId3"/>
              </a:rPr>
              <a:t>cguiney@cccco.edu</a:t>
            </a:r>
            <a:r>
              <a:rPr lang="en-US" sz="2800" dirty="0" smtClean="0"/>
              <a:t>  </a:t>
            </a:r>
          </a:p>
          <a:p>
            <a:pPr marL="0" indent="0" algn="ctr">
              <a:buNone/>
            </a:pPr>
            <a:r>
              <a:rPr lang="en-US" dirty="0" smtClean="0"/>
              <a:t>Kirsten Corbin    </a:t>
            </a:r>
            <a:r>
              <a:rPr lang="en-US" dirty="0" smtClean="0">
                <a:hlinkClick r:id="rId4"/>
              </a:rPr>
              <a:t>kcorbin@cccco.edu</a:t>
            </a:r>
            <a:endParaRPr lang="en-US" dirty="0" smtClean="0"/>
          </a:p>
          <a:p>
            <a:pPr marL="0" indent="0" algn="ctr">
              <a:buNone/>
            </a:pPr>
            <a:r>
              <a:rPr lang="en-US" sz="2800" dirty="0" smtClean="0"/>
              <a:t>Academic </a:t>
            </a:r>
            <a:r>
              <a:rPr lang="en-US" sz="2800" dirty="0"/>
              <a:t>Affairs Division</a:t>
            </a:r>
          </a:p>
          <a:p>
            <a:pPr marL="0" indent="0" algn="ctr">
              <a:buNone/>
            </a:pPr>
            <a:r>
              <a:rPr lang="en-US" sz="2800" dirty="0"/>
              <a:t>Community Colleges Chancellor’s Office </a:t>
            </a:r>
          </a:p>
          <a:p>
            <a:pPr marL="0" indent="0" algn="ctr">
              <a:buNone/>
            </a:pPr>
            <a:endParaRPr lang="en-US" sz="2800" dirty="0" smtClean="0">
              <a:solidFill>
                <a:srgbClr val="000099"/>
              </a:solidFill>
            </a:endParaRPr>
          </a:p>
          <a:p>
            <a:pPr marL="0" indent="0" algn="ctr">
              <a:buNone/>
            </a:pPr>
            <a:r>
              <a:rPr lang="en-US" dirty="0" smtClean="0"/>
              <a:t>Cheryl </a:t>
            </a:r>
            <a:r>
              <a:rPr lang="en-US" dirty="0" err="1" smtClean="0"/>
              <a:t>Aschenbach</a:t>
            </a:r>
            <a:r>
              <a:rPr lang="en-US" dirty="0" smtClean="0"/>
              <a:t>   </a:t>
            </a:r>
            <a:r>
              <a:rPr lang="en-US" dirty="0" smtClean="0">
                <a:solidFill>
                  <a:srgbClr val="000099"/>
                </a:solidFill>
                <a:hlinkClick r:id="rId5"/>
              </a:rPr>
              <a:t>caschenbach@lassencollege.edu</a:t>
            </a:r>
            <a:endParaRPr lang="en-US" dirty="0" smtClean="0">
              <a:solidFill>
                <a:srgbClr val="000099"/>
              </a:solidFill>
            </a:endParaRPr>
          </a:p>
          <a:p>
            <a:pPr marL="0" indent="0" algn="ctr">
              <a:buNone/>
            </a:pPr>
            <a:r>
              <a:rPr lang="en-US" dirty="0" smtClean="0"/>
              <a:t>Academic Senate for CA Community Colleges</a:t>
            </a:r>
          </a:p>
          <a:p>
            <a:pPr marL="0" indent="0" algn="ctr">
              <a:buNone/>
            </a:pPr>
            <a:r>
              <a:rPr lang="en-US" sz="2800" dirty="0" smtClean="0">
                <a:solidFill>
                  <a:srgbClr val="000099"/>
                </a:solidFill>
                <a:hlinkClick r:id="rId6"/>
              </a:rPr>
              <a:t>info@asccc.org</a:t>
            </a:r>
            <a:endParaRPr lang="en-US" sz="2800" dirty="0" smtClean="0">
              <a:solidFill>
                <a:srgbClr val="000099"/>
              </a:solidFill>
            </a:endParaRPr>
          </a:p>
          <a:p>
            <a:pPr marL="0" indent="0" algn="ctr">
              <a:buNone/>
            </a:pPr>
            <a:endParaRPr lang="en-US" sz="2800" dirty="0">
              <a:solidFill>
                <a:srgbClr val="000099"/>
              </a:solidFill>
            </a:endParaRPr>
          </a:p>
        </p:txBody>
      </p:sp>
    </p:spTree>
    <p:extLst>
      <p:ext uri="{BB962C8B-B14F-4D97-AF65-F5344CB8AC3E}">
        <p14:creationId xmlns:p14="http://schemas.microsoft.com/office/powerpoint/2010/main" val="1840717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Let’s get started!</a:t>
            </a:r>
            <a:endParaRPr lang="en-US" sz="6000" b="1" dirty="0"/>
          </a:p>
        </p:txBody>
      </p:sp>
      <p:sp>
        <p:nvSpPr>
          <p:cNvPr id="3" name="Content Placeholder 2"/>
          <p:cNvSpPr>
            <a:spLocks noGrp="1"/>
          </p:cNvSpPr>
          <p:nvPr>
            <p:ph idx="1"/>
          </p:nvPr>
        </p:nvSpPr>
        <p:spPr/>
        <p:txBody>
          <a:bodyPr/>
          <a:lstStyle/>
          <a:p>
            <a:r>
              <a:rPr lang="en-US" sz="4400" dirty="0" smtClean="0"/>
              <a:t>Who are you?</a:t>
            </a:r>
          </a:p>
          <a:p>
            <a:r>
              <a:rPr lang="en-US" sz="4400" dirty="0" smtClean="0"/>
              <a:t>What do you know?</a:t>
            </a:r>
          </a:p>
          <a:p>
            <a:r>
              <a:rPr lang="en-US" sz="4400" dirty="0" smtClean="0"/>
              <a:t>What do you want to know?</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1924" y="4114800"/>
            <a:ext cx="5528151" cy="2463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427038"/>
            <a:ext cx="5054600" cy="2527300"/>
          </a:xfrm>
          <a:prstGeom prst="rect">
            <a:avLst/>
          </a:prstGeom>
        </p:spPr>
      </p:pic>
    </p:spTree>
    <p:extLst>
      <p:ext uri="{BB962C8B-B14F-4D97-AF65-F5344CB8AC3E}">
        <p14:creationId xmlns:p14="http://schemas.microsoft.com/office/powerpoint/2010/main" val="515070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10210800" cy="1489472"/>
          </a:xfrm>
        </p:spPr>
        <p:txBody>
          <a:bodyPr>
            <a:normAutofit/>
          </a:bodyPr>
          <a:lstStyle/>
          <a:p>
            <a:pPr algn="ctr"/>
            <a:r>
              <a:rPr lang="en-US" sz="3600" b="1" dirty="0"/>
              <a:t>Statutes and Regulations </a:t>
            </a:r>
            <a:br>
              <a:rPr lang="en-US" sz="3600" b="1" dirty="0"/>
            </a:br>
            <a:r>
              <a:rPr lang="en-US" sz="3600" b="1" dirty="0"/>
              <a:t>Governing Curriculum</a:t>
            </a:r>
          </a:p>
        </p:txBody>
      </p:sp>
      <p:sp>
        <p:nvSpPr>
          <p:cNvPr id="3" name="Content Placeholder 2"/>
          <p:cNvSpPr>
            <a:spLocks noGrp="1"/>
          </p:cNvSpPr>
          <p:nvPr>
            <p:ph idx="1"/>
          </p:nvPr>
        </p:nvSpPr>
        <p:spPr>
          <a:xfrm>
            <a:off x="533400" y="2265491"/>
            <a:ext cx="11125200" cy="2535109"/>
          </a:xfrm>
        </p:spPr>
        <p:txBody>
          <a:bodyPr>
            <a:normAutofit/>
          </a:bodyPr>
          <a:lstStyle/>
          <a:p>
            <a:r>
              <a:rPr lang="en-US" sz="3200" dirty="0"/>
              <a:t>California Education Code</a:t>
            </a:r>
          </a:p>
          <a:p>
            <a:pPr marL="0" indent="0">
              <a:buNone/>
            </a:pPr>
            <a:endParaRPr lang="en-US" sz="3200" dirty="0"/>
          </a:p>
          <a:p>
            <a:r>
              <a:rPr lang="en-US" sz="3200" dirty="0"/>
              <a:t>California Code of Regulations (CCR), Title 5</a:t>
            </a:r>
          </a:p>
          <a:p>
            <a:pPr marL="342900" lvl="1" indent="0">
              <a:buNone/>
            </a:pPr>
            <a:endParaRPr lang="en-US" sz="2100" dirty="0"/>
          </a:p>
        </p:txBody>
      </p:sp>
      <p:pic>
        <p:nvPicPr>
          <p:cNvPr id="7" name="Picture 6"/>
          <p:cNvPicPr>
            <a:picLocks noChangeAspect="1"/>
          </p:cNvPicPr>
          <p:nvPr/>
        </p:nvPicPr>
        <p:blipFill>
          <a:blip r:embed="rId3"/>
          <a:stretch>
            <a:fillRect/>
          </a:stretch>
        </p:blipFill>
        <p:spPr>
          <a:xfrm>
            <a:off x="7924800" y="3810000"/>
            <a:ext cx="4062499" cy="2971800"/>
          </a:xfrm>
          <a:prstGeom prst="rect">
            <a:avLst/>
          </a:prstGeom>
          <a:ln>
            <a:noFill/>
          </a:ln>
          <a:effectLst>
            <a:softEdge rad="112500"/>
          </a:effectLst>
        </p:spPr>
      </p:pic>
    </p:spTree>
    <p:extLst>
      <p:ext uri="{BB962C8B-B14F-4D97-AF65-F5344CB8AC3E}">
        <p14:creationId xmlns:p14="http://schemas.microsoft.com/office/powerpoint/2010/main" val="3576543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583" y="381001"/>
            <a:ext cx="7886700" cy="676275"/>
          </a:xfrm>
        </p:spPr>
        <p:txBody>
          <a:bodyPr>
            <a:normAutofit/>
          </a:bodyPr>
          <a:lstStyle/>
          <a:p>
            <a:pPr algn="ctr"/>
            <a:r>
              <a:rPr lang="en-US" sz="4050" b="1" dirty="0"/>
              <a:t>Statutes Governing Curriculum</a:t>
            </a:r>
          </a:p>
        </p:txBody>
      </p:sp>
      <p:sp>
        <p:nvSpPr>
          <p:cNvPr id="3" name="Content Placeholder 2"/>
          <p:cNvSpPr>
            <a:spLocks noGrp="1"/>
          </p:cNvSpPr>
          <p:nvPr>
            <p:ph idx="1"/>
          </p:nvPr>
        </p:nvSpPr>
        <p:spPr>
          <a:xfrm>
            <a:off x="762000" y="1752600"/>
            <a:ext cx="11049000" cy="4191146"/>
          </a:xfrm>
        </p:spPr>
        <p:txBody>
          <a:bodyPr>
            <a:noAutofit/>
          </a:bodyPr>
          <a:lstStyle/>
          <a:p>
            <a:pPr marL="0" indent="0">
              <a:lnSpc>
                <a:spcPct val="110000"/>
              </a:lnSpc>
              <a:spcAft>
                <a:spcPts val="1800"/>
              </a:spcAft>
              <a:buNone/>
            </a:pPr>
            <a:r>
              <a:rPr lang="en-US" sz="2600" dirty="0"/>
              <a:t>EDUCATION CODE </a:t>
            </a:r>
          </a:p>
          <a:p>
            <a:pPr marL="0" indent="0">
              <a:lnSpc>
                <a:spcPct val="110000"/>
              </a:lnSpc>
              <a:spcAft>
                <a:spcPts val="1800"/>
              </a:spcAft>
              <a:buNone/>
            </a:pPr>
            <a:r>
              <a:rPr lang="en-US" sz="2600" dirty="0"/>
              <a:t>   TITLE 3. POSTSECONDARY EDUCATION </a:t>
            </a:r>
          </a:p>
          <a:p>
            <a:pPr marL="342900" lvl="1" indent="0">
              <a:lnSpc>
                <a:spcPct val="110000"/>
              </a:lnSpc>
              <a:spcAft>
                <a:spcPts val="1800"/>
              </a:spcAft>
              <a:buNone/>
            </a:pPr>
            <a:r>
              <a:rPr lang="en-US" sz="2600" dirty="0"/>
              <a:t> DIVISION 7. COMMUNITY COLLEGES </a:t>
            </a:r>
          </a:p>
          <a:p>
            <a:pPr marL="0" indent="0">
              <a:spcBef>
                <a:spcPts val="0"/>
              </a:spcBef>
              <a:buNone/>
            </a:pPr>
            <a:r>
              <a:rPr lang="en-US" sz="2600" dirty="0"/>
              <a:t>	</a:t>
            </a:r>
            <a:r>
              <a:rPr lang="en-US" sz="2000" dirty="0"/>
              <a:t>PART 43. THE CALIFORNIA COMMUNITY COLLEGES……….70900 - 70902</a:t>
            </a:r>
          </a:p>
          <a:p>
            <a:pPr marL="342900" lvl="1" indent="0" fontAlgn="base">
              <a:lnSpc>
                <a:spcPct val="110000"/>
              </a:lnSpc>
              <a:spcAft>
                <a:spcPts val="1800"/>
              </a:spcAft>
              <a:buNone/>
            </a:pPr>
            <a:r>
              <a:rPr lang="en-US" sz="2000" dirty="0" smtClean="0"/>
              <a:t>	PART 50.  FINANCE……….84000 - 85304</a:t>
            </a:r>
            <a:endParaRPr lang="en-US" sz="2000" dirty="0" smtClean="0">
              <a:hlinkClick r:id="rId3"/>
            </a:endParaRPr>
          </a:p>
          <a:p>
            <a:pPr marL="0" indent="0">
              <a:buNone/>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hlinkClick r:id="rId4"/>
            </a:endParaRPr>
          </a:p>
          <a:p>
            <a:pPr marL="0" indent="0">
              <a:buNone/>
            </a:pPr>
            <a:r>
              <a:rPr lang="en-US" sz="1800" dirty="0"/>
              <a:t/>
            </a:r>
            <a:br>
              <a:rPr lang="en-US" sz="1800" dirty="0"/>
            </a:br>
            <a:endParaRPr lang="en-US" sz="1500" dirty="0"/>
          </a:p>
          <a:p>
            <a:pPr marL="0" indent="0">
              <a:buNone/>
            </a:pPr>
            <a:r>
              <a:rPr lang="en-US" sz="1800" dirty="0"/>
              <a:t>			</a:t>
            </a:r>
            <a:endParaRPr lang="en-US" sz="1500" dirty="0"/>
          </a:p>
          <a:p>
            <a:pPr marL="0" indent="0">
              <a:buNone/>
            </a:pPr>
            <a:endParaRPr lang="en-US" sz="1500" dirty="0"/>
          </a:p>
        </p:txBody>
      </p:sp>
      <p:pic>
        <p:nvPicPr>
          <p:cNvPr id="5" name="Picture 4"/>
          <p:cNvPicPr>
            <a:picLocks noChangeAspect="1"/>
          </p:cNvPicPr>
          <p:nvPr/>
        </p:nvPicPr>
        <p:blipFill>
          <a:blip r:embed="rId5"/>
          <a:stretch>
            <a:fillRect/>
          </a:stretch>
        </p:blipFill>
        <p:spPr>
          <a:xfrm>
            <a:off x="8781446" y="4350702"/>
            <a:ext cx="3045883" cy="2474641"/>
          </a:xfrm>
          <a:prstGeom prst="rect">
            <a:avLst/>
          </a:prstGeom>
          <a:ln>
            <a:noFill/>
          </a:ln>
          <a:effectLst>
            <a:softEdge rad="112500"/>
          </a:effectLst>
        </p:spPr>
      </p:pic>
    </p:spTree>
    <p:extLst>
      <p:ext uri="{BB962C8B-B14F-4D97-AF65-F5344CB8AC3E}">
        <p14:creationId xmlns:p14="http://schemas.microsoft.com/office/powerpoint/2010/main" val="2209699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407" y="228600"/>
            <a:ext cx="7886700" cy="685800"/>
          </a:xfrm>
        </p:spPr>
        <p:txBody>
          <a:bodyPr>
            <a:noAutofit/>
          </a:bodyPr>
          <a:lstStyle/>
          <a:p>
            <a:pPr algn="ctr"/>
            <a:r>
              <a:rPr lang="en-US" sz="2700" b="1" dirty="0"/>
              <a:t>Title 5 Regulations Governing Curriculum</a:t>
            </a:r>
          </a:p>
        </p:txBody>
      </p:sp>
      <p:sp>
        <p:nvSpPr>
          <p:cNvPr id="3" name="Content Placeholder 2"/>
          <p:cNvSpPr>
            <a:spLocks noGrp="1"/>
          </p:cNvSpPr>
          <p:nvPr>
            <p:ph idx="1"/>
          </p:nvPr>
        </p:nvSpPr>
        <p:spPr>
          <a:xfrm>
            <a:off x="2514600" y="1143001"/>
            <a:ext cx="9067800" cy="5714999"/>
          </a:xfrm>
        </p:spPr>
        <p:txBody>
          <a:bodyPr>
            <a:noAutofit/>
          </a:bodyPr>
          <a:lstStyle/>
          <a:p>
            <a:pPr marL="0" indent="0">
              <a:buNone/>
            </a:pPr>
            <a:r>
              <a:rPr lang="en-US" sz="2400" cap="all" dirty="0"/>
              <a:t>California Code OF REGULATIONS (CCR)</a:t>
            </a:r>
          </a:p>
          <a:p>
            <a:pPr marL="0" indent="0">
              <a:buNone/>
            </a:pPr>
            <a:r>
              <a:rPr lang="en-US" sz="1800" b="1" dirty="0"/>
              <a:t>	</a:t>
            </a:r>
            <a:r>
              <a:rPr lang="en-US" sz="2000" dirty="0"/>
              <a:t>Title 5. Education</a:t>
            </a:r>
          </a:p>
          <a:p>
            <a:pPr marL="0" indent="0">
              <a:buNone/>
            </a:pPr>
            <a:r>
              <a:rPr lang="en-US" sz="2000" dirty="0"/>
              <a:t>		Division 6. California Community Colleges </a:t>
            </a:r>
          </a:p>
          <a:p>
            <a:pPr marL="0" indent="0">
              <a:buNone/>
            </a:pPr>
            <a:r>
              <a:rPr lang="en-US" sz="2000" dirty="0"/>
              <a:t>			Chapter 1. Board of Governors</a:t>
            </a:r>
          </a:p>
          <a:p>
            <a:pPr marL="0" indent="0">
              <a:buNone/>
            </a:pPr>
            <a:r>
              <a:rPr lang="en-US" sz="2000" dirty="0"/>
              <a:t>			Chapter 2. Community College Standards </a:t>
            </a:r>
          </a:p>
          <a:p>
            <a:pPr marL="0" indent="0">
              <a:buNone/>
            </a:pPr>
            <a:r>
              <a:rPr lang="en-US" sz="2000" dirty="0"/>
              <a:t>			Chapter 3. General Provisions </a:t>
            </a:r>
          </a:p>
          <a:p>
            <a:pPr marL="0" indent="0">
              <a:buNone/>
            </a:pPr>
            <a:r>
              <a:rPr lang="en-US" sz="2000" dirty="0"/>
              <a:t>			Chapter 4. Employees</a:t>
            </a:r>
          </a:p>
          <a:p>
            <a:pPr marL="0" indent="0">
              <a:buNone/>
            </a:pPr>
            <a:r>
              <a:rPr lang="en-US" sz="2000" dirty="0"/>
              <a:t>			Chapter 5. Students </a:t>
            </a:r>
          </a:p>
          <a:p>
            <a:pPr marL="0" indent="0">
              <a:buNone/>
            </a:pPr>
            <a:r>
              <a:rPr lang="en-US" sz="2000" dirty="0"/>
              <a:t>			</a:t>
            </a:r>
            <a:r>
              <a:rPr lang="en-US" sz="2000" b="1" dirty="0"/>
              <a:t>Chapter 6. Curriculum and Instruction </a:t>
            </a:r>
          </a:p>
          <a:p>
            <a:pPr marL="0" indent="0">
              <a:buNone/>
            </a:pPr>
            <a:r>
              <a:rPr lang="en-US" sz="2000" dirty="0"/>
              <a:t>			Chapter 7. Special Programs</a:t>
            </a:r>
          </a:p>
          <a:p>
            <a:pPr marL="0" indent="0">
              <a:buNone/>
            </a:pPr>
            <a:r>
              <a:rPr lang="en-US" sz="2000" dirty="0"/>
              <a:t>			Chapter 8. Construction</a:t>
            </a:r>
          </a:p>
          <a:p>
            <a:pPr marL="0" indent="0">
              <a:buNone/>
            </a:pPr>
            <a:r>
              <a:rPr lang="en-US" sz="2000" dirty="0">
                <a:effectLst>
                  <a:outerShdw blurRad="38100" dist="38100" dir="2700000" algn="tl">
                    <a:srgbClr val="000000">
                      <a:alpha val="43137"/>
                    </a:srgbClr>
                  </a:outerShdw>
                </a:effectLst>
              </a:rPr>
              <a:t>			</a:t>
            </a:r>
            <a:r>
              <a:rPr lang="en-US" sz="2000" b="1" dirty="0"/>
              <a:t>Chapter 9. Fiscal Support</a:t>
            </a:r>
          </a:p>
          <a:p>
            <a:pPr marL="0" indent="0">
              <a:buNone/>
            </a:pPr>
            <a:r>
              <a:rPr lang="en-US" sz="2000" dirty="0"/>
              <a:t>			Chapter 10. Community College Administration </a:t>
            </a:r>
          </a:p>
          <a:p>
            <a:pPr marL="0" indent="0">
              <a:buNone/>
            </a:pPr>
            <a:r>
              <a:rPr lang="en-US" sz="1400" b="1" dirty="0"/>
              <a:t>			</a:t>
            </a:r>
          </a:p>
          <a:p>
            <a:endParaRPr lang="en-US" sz="1400" dirty="0"/>
          </a:p>
          <a:p>
            <a:pPr marL="0" indent="0">
              <a:buNone/>
            </a:pPr>
            <a:endParaRPr lang="en-US" sz="1400" dirty="0"/>
          </a:p>
        </p:txBody>
      </p:sp>
      <p:pic>
        <p:nvPicPr>
          <p:cNvPr id="5" name="Picture 4"/>
          <p:cNvPicPr>
            <a:picLocks noChangeAspect="1"/>
          </p:cNvPicPr>
          <p:nvPr/>
        </p:nvPicPr>
        <p:blipFill>
          <a:blip r:embed="rId3"/>
          <a:stretch>
            <a:fillRect/>
          </a:stretch>
        </p:blipFill>
        <p:spPr>
          <a:xfrm>
            <a:off x="304800" y="1752600"/>
            <a:ext cx="2590800" cy="4648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4685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61726"/>
            <a:ext cx="9372600" cy="950614"/>
          </a:xfrm>
        </p:spPr>
        <p:txBody>
          <a:bodyPr>
            <a:noAutofit/>
          </a:bodyPr>
          <a:lstStyle/>
          <a:p>
            <a:r>
              <a:rPr lang="en-US" sz="5400" b="1" dirty="0">
                <a:solidFill>
                  <a:srgbClr val="00B0F0"/>
                </a:solidFill>
              </a:rPr>
              <a:t>Noncredit Courses</a:t>
            </a:r>
          </a:p>
        </p:txBody>
      </p:sp>
      <p:sp>
        <p:nvSpPr>
          <p:cNvPr id="3" name="Slide Number Placeholder 2"/>
          <p:cNvSpPr>
            <a:spLocks noGrp="1"/>
          </p:cNvSpPr>
          <p:nvPr>
            <p:ph type="sldNum" sz="quarter" idx="12"/>
          </p:nvPr>
        </p:nvSpPr>
        <p:spPr/>
        <p:txBody>
          <a:bodyPr/>
          <a:lstStyle/>
          <a:p>
            <a:fld id="{E5E507D8-6DC6-4D2C-8233-08C18F3EF4D6}" type="slidenum">
              <a:rPr lang="en-US" smtClean="0"/>
              <a:t>8</a:t>
            </a:fld>
            <a:endParaRPr lang="en-US" dirty="0"/>
          </a:p>
        </p:txBody>
      </p:sp>
      <p:pic>
        <p:nvPicPr>
          <p:cNvPr id="4" name="Picture 2" descr="http://1.bp.blogspot.com/-qzVodvJiDww/VDJLmOHCJII/AAAAAAAABaE/O15EQ2AQCG0/s1600/W19WA.png"/>
          <p:cNvPicPr>
            <a:picLocks noChangeAspect="1" noChangeArrowheads="1"/>
          </p:cNvPicPr>
          <p:nvPr/>
        </p:nvPicPr>
        <p:blipFill rotWithShape="1">
          <a:blip r:embed="rId3">
            <a:extLst>
              <a:ext uri="{28A0092B-C50C-407E-A947-70E740481C1C}">
                <a14:useLocalDpi xmlns:a14="http://schemas.microsoft.com/office/drawing/2010/main" val="0"/>
              </a:ext>
            </a:extLst>
          </a:blip>
          <a:srcRect l="7312" t="6524" r="6720" b="4619"/>
          <a:stretch/>
        </p:blipFill>
        <p:spPr bwMode="auto">
          <a:xfrm>
            <a:off x="1752600" y="1905000"/>
            <a:ext cx="8534400" cy="44513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732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132392507"/>
              </p:ext>
            </p:extLst>
          </p:nvPr>
        </p:nvGraphicFramePr>
        <p:xfrm>
          <a:off x="1676400" y="793316"/>
          <a:ext cx="10058400" cy="5988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571500" y="6258580"/>
            <a:ext cx="11353800" cy="523220"/>
          </a:xfrm>
          <a:prstGeom prst="rect">
            <a:avLst/>
          </a:prstGeom>
          <a:noFill/>
        </p:spPr>
        <p:txBody>
          <a:bodyPr wrap="square" rtlCol="0">
            <a:spAutoFit/>
          </a:bodyPr>
          <a:lstStyle/>
          <a:p>
            <a:r>
              <a:rPr lang="en-US" sz="1400" i="1" dirty="0"/>
              <a:t>The </a:t>
            </a:r>
            <a:r>
              <a:rPr lang="en-US" sz="1400" i="1" u="sng" dirty="0"/>
              <a:t>underlined</a:t>
            </a:r>
            <a:r>
              <a:rPr lang="en-US" sz="1400" i="1" dirty="0"/>
              <a:t> instructional categories are eligible for (CDCP) enhanced funding, in accordance with Education Code 84760.5 </a:t>
            </a:r>
            <a:r>
              <a:rPr lang="en-US" sz="1400" i="1"/>
              <a:t>and </a:t>
            </a:r>
            <a:r>
              <a:rPr lang="en-US" sz="1400" i="1" smtClean="0"/>
              <a:t>CCR </a:t>
            </a:r>
            <a:r>
              <a:rPr lang="en-US" sz="1400" i="1" dirty="0"/>
              <a:t>title 5 section 55151 (i.e., </a:t>
            </a:r>
            <a:r>
              <a:rPr lang="en-US" sz="1400" i="1" u="sng" dirty="0"/>
              <a:t>ESL</a:t>
            </a:r>
            <a:r>
              <a:rPr lang="en-US" sz="1400" i="1" dirty="0"/>
              <a:t>, </a:t>
            </a:r>
            <a:r>
              <a:rPr lang="en-US" sz="1400" i="1" u="sng" dirty="0"/>
              <a:t>Elementary and Secondary Basic Skills</a:t>
            </a:r>
            <a:r>
              <a:rPr lang="en-US" sz="1400" i="1" dirty="0"/>
              <a:t>, </a:t>
            </a:r>
            <a:r>
              <a:rPr lang="en-US" sz="1400" i="1" u="sng" dirty="0"/>
              <a:t>Short-term Vocational With High Employment Potential</a:t>
            </a:r>
            <a:r>
              <a:rPr lang="en-US" sz="1400" i="1" dirty="0"/>
              <a:t>, and </a:t>
            </a:r>
            <a:r>
              <a:rPr lang="en-US" sz="1400" i="1" u="sng" dirty="0"/>
              <a:t>Workforce Preparation</a:t>
            </a:r>
            <a:r>
              <a:rPr lang="en-US" sz="1400" i="1" dirty="0"/>
              <a:t>).  </a:t>
            </a:r>
          </a:p>
        </p:txBody>
      </p:sp>
      <p:sp>
        <p:nvSpPr>
          <p:cNvPr id="4" name="Rectangle 3"/>
          <p:cNvSpPr/>
          <p:nvPr/>
        </p:nvSpPr>
        <p:spPr>
          <a:xfrm>
            <a:off x="914400" y="113025"/>
            <a:ext cx="10668000" cy="738664"/>
          </a:xfrm>
          <a:prstGeom prst="rect">
            <a:avLst/>
          </a:prstGeom>
        </p:spPr>
        <p:txBody>
          <a:bodyPr wrap="square">
            <a:spAutoFit/>
          </a:bodyPr>
          <a:lstStyle/>
          <a:p>
            <a:pPr algn="ctr"/>
            <a:r>
              <a:rPr lang="en-US" sz="2400" b="1" i="1" dirty="0"/>
              <a:t>Noncredit Categories Eligible for Apportionment</a:t>
            </a:r>
          </a:p>
          <a:p>
            <a:pPr algn="ctr"/>
            <a:r>
              <a:rPr lang="en-US" i="1" dirty="0"/>
              <a:t>EC § 84757; CCR title 5 § 58160</a:t>
            </a:r>
            <a:endParaRPr lang="en-US" dirty="0"/>
          </a:p>
        </p:txBody>
      </p:sp>
    </p:spTree>
    <p:extLst>
      <p:ext uri="{BB962C8B-B14F-4D97-AF65-F5344CB8AC3E}">
        <p14:creationId xmlns:p14="http://schemas.microsoft.com/office/powerpoint/2010/main" val="313398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7688</TotalTime>
  <Words>5415</Words>
  <Application>Microsoft Macintosh PowerPoint</Application>
  <PresentationFormat>Widescreen</PresentationFormat>
  <Paragraphs>530</Paragraphs>
  <Slides>39</Slides>
  <Notes>31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Calibri</vt:lpstr>
      <vt:lpstr>Calibri Light</vt:lpstr>
      <vt:lpstr>Courier New</vt:lpstr>
      <vt:lpstr>Times New Roman</vt:lpstr>
      <vt:lpstr>Wingdings</vt:lpstr>
      <vt:lpstr>Wingdings 3</vt:lpstr>
      <vt:lpstr>Arial</vt:lpstr>
      <vt:lpstr>Office Theme</vt:lpstr>
      <vt:lpstr>1_Office Theme</vt:lpstr>
      <vt:lpstr>Noncredit Curriculum Policy &amp; Submission Info </vt:lpstr>
      <vt:lpstr>Overview</vt:lpstr>
      <vt:lpstr>Learning Outcomes</vt:lpstr>
      <vt:lpstr>Let’s get started!</vt:lpstr>
      <vt:lpstr>Statutes and Regulations  Governing Curriculum</vt:lpstr>
      <vt:lpstr>Statutes Governing Curriculum</vt:lpstr>
      <vt:lpstr>Title 5 Regulations Governing Curriculum</vt:lpstr>
      <vt:lpstr>Noncredit Courses</vt:lpstr>
      <vt:lpstr>PowerPoint Presentation</vt:lpstr>
      <vt:lpstr>Limitations on State Aid </vt:lpstr>
      <vt:lpstr>Standards and Criteria for Noncredit Courses</vt:lpstr>
      <vt:lpstr>Approval of Noncredit Courses and Programs</vt:lpstr>
      <vt:lpstr>Curriculum Review Process  and Timeline </vt:lpstr>
      <vt:lpstr>Curriculum Review Process  and Timeline </vt:lpstr>
      <vt:lpstr>Curriculum Review Process and Timeline (Reality)</vt:lpstr>
      <vt:lpstr>PowerPoint Presentation</vt:lpstr>
      <vt:lpstr>PowerPoint Presentation</vt:lpstr>
      <vt:lpstr>Noncredit Course Data Elements  (“CB” Codes)</vt:lpstr>
      <vt:lpstr>Noncredit Programs</vt:lpstr>
      <vt:lpstr>PowerPoint Presentation</vt:lpstr>
      <vt:lpstr>Noncredit Certificates</vt:lpstr>
      <vt:lpstr>Noncredit Certificates</vt:lpstr>
      <vt:lpstr>PowerPoint Presentation</vt:lpstr>
      <vt:lpstr>PowerPoint Presentation</vt:lpstr>
      <vt:lpstr>PowerPoint Presentation</vt:lpstr>
      <vt:lpstr>CDCP Certificate Program Requirements</vt:lpstr>
      <vt:lpstr>CDCP Instructional Requirements</vt:lpstr>
      <vt:lpstr>PowerPoint Presentation</vt:lpstr>
      <vt:lpstr>CDCP Funding </vt:lpstr>
      <vt:lpstr>Comparison of FTES Funding Rates (Noncredit, Enhanced Noncredit (CDCP), and Credit)</vt:lpstr>
      <vt:lpstr>Career Development and College Preparation (CDCP)</vt:lpstr>
      <vt:lpstr>Percentage of CDCP FTES, 2016-17  (10 Highest CDCP FTES Districts)</vt:lpstr>
      <vt:lpstr>Preparing Students for Careers and College Through Noncredit  Enhanced Funding  </vt:lpstr>
      <vt:lpstr>Noncredit Resources </vt:lpstr>
      <vt:lpstr>PROGRAM AND COURSE APPROVAL HANDBOOK (PCAH)</vt:lpstr>
      <vt:lpstr>TAXONOMY OF PROGRAMS MANUAL (“TOP Codes”)</vt:lpstr>
      <vt:lpstr>COMIS  (Chancellor’s Office MIS)</vt:lpstr>
      <vt:lpstr>Questions?</vt:lpstr>
      <vt:lpstr>  </vt:lpstr>
    </vt:vector>
  </TitlesOfParts>
  <Company>Chancellor's Office</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Coordinator’s Monthly Telephone Meeting</dc:title>
  <dc:creator>Woodyard, LeBaron</dc:creator>
  <cp:lastModifiedBy>Microsoft Office User</cp:lastModifiedBy>
  <cp:revision>535</cp:revision>
  <cp:lastPrinted>2017-09-01T02:01:10Z</cp:lastPrinted>
  <dcterms:created xsi:type="dcterms:W3CDTF">2012-03-09T17:39:40Z</dcterms:created>
  <dcterms:modified xsi:type="dcterms:W3CDTF">2017-11-17T05:19:20Z</dcterms:modified>
</cp:coreProperties>
</file>