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4" r:id="rId1"/>
    <p:sldMasterId id="2147483665" r:id="rId2"/>
  </p:sldMasterIdLst>
  <p:notesMasterIdLst>
    <p:notesMasterId r:id="rId3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7" r:id="rId26"/>
    <p:sldId id="280" r:id="rId27"/>
    <p:sldId id="281" r:id="rId28"/>
    <p:sldId id="282" r:id="rId29"/>
    <p:sldId id="283" r:id="rId30"/>
    <p:sldId id="284" r:id="rId31"/>
    <p:sldId id="285" r:id="rId32"/>
    <p:sldId id="286" r:id="rId3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899" autoAdjust="0"/>
    <p:restoredTop sz="94660"/>
  </p:normalViewPr>
  <p:slideViewPr>
    <p:cSldViewPr snapToGrid="0">
      <p:cViewPr>
        <p:scale>
          <a:sx n="80" d="100"/>
          <a:sy n="80" d="100"/>
        </p:scale>
        <p:origin x="608" y="1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25b490097_2_3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83" name="Google Shape;83;ge25b490097_2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e25b490097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e25b49009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Erik</a:t>
            </a: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e25b490097_2_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59" name="Google Shape;159;ge25b490097_2_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e25b490097_2_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67" name="Google Shape;167;ge25b490097_2_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e25b490097_2_100: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76" name="Google Shape;176;ge25b490097_2_1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e25b490097_2_10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84" name="Google Shape;184;ge25b490097_2_10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e25b490097_2_11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193" name="Google Shape;193;ge25b490097_2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e25b490097_2_11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00" name="Google Shape;200;ge25b490097_2_1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ge25b490097_2_126: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09" name="Google Shape;209;ge25b490097_2_1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e25b490097_2_132: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17" name="Google Shape;217;ge25b490097_2_1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e25b490097_2_138: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25" name="Google Shape;225;ge25b490097_2_1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25b490097_2_3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89" name="Google Shape;89;ge25b490097_2_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e25b490097_2_144: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33" name="Google Shape;233;ge25b490097_2_1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e25b490097_2_15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42" name="Google Shape;242;ge25b490097_2_1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e25b490097_2_15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50" name="Google Shape;250;ge25b490097_2_1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e25b490097_2_16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258" name="Google Shape;258;ge25b490097_2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indent="0">
              <a:buNone/>
            </a:pPr>
            <a:r>
              <a:rPr lang="en-US" dirty="0"/>
              <a:t>Jeff</a:t>
            </a:r>
          </a:p>
        </p:txBody>
      </p:sp>
    </p:spTree>
    <p:extLst>
      <p:ext uri="{BB962C8B-B14F-4D97-AF65-F5344CB8AC3E}">
        <p14:creationId xmlns:p14="http://schemas.microsoft.com/office/powerpoint/2010/main" val="25828471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ge25b490097_2_1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272" name="Google Shape;272;ge25b490097_2_1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e25b490097_2_1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Jeff</a:t>
            </a:r>
            <a:endParaRPr dirty="0"/>
          </a:p>
        </p:txBody>
      </p:sp>
      <p:sp>
        <p:nvSpPr>
          <p:cNvPr id="279" name="Google Shape;279;ge25b490097_2_1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ge25b490097_2_18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Mark</a:t>
            </a:r>
            <a:endParaRPr/>
          </a:p>
        </p:txBody>
      </p:sp>
      <p:sp>
        <p:nvSpPr>
          <p:cNvPr id="286" name="Google Shape;286;ge25b490097_2_18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e25b490097_2_19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293" name="Google Shape;293;ge25b490097_2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e25b490097_2_19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300" name="Google Shape;300;ge25b490097_2_1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25b490097_2_4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96" name="Google Shape;96;ge25b490097_2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e25b490097_2_20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307" name="Google Shape;307;ge25b490097_2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e25b49009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4" name="Google Shape;314;ge25b49009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25b490097_2_4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Jeff</a:t>
            </a:r>
            <a:endParaRPr/>
          </a:p>
        </p:txBody>
      </p:sp>
      <p:sp>
        <p:nvSpPr>
          <p:cNvPr id="103" name="Google Shape;103;ge25b490097_2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25b490097_2_57: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13" name="Google Shape;113;ge25b490097_2_5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e25b490097_2_63: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20" name="Google Shape;120;ge25b490097_2_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e25b490097_2_69: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28" name="Google Shape;128;ge25b490097_2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ge25b490097_2_75: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35" name="Google Shape;135;ge25b490097_2_7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e25b490097_2_81:notes"/>
          <p:cNvSpPr txBox="1">
            <a:spLocks noGrp="1"/>
          </p:cNvSpPr>
          <p:nvPr>
            <p:ph type="body" idx="1"/>
          </p:nvPr>
        </p:nvSpPr>
        <p:spPr>
          <a:xfrm>
            <a:off x="685800" y="4400550"/>
            <a:ext cx="5486400" cy="36004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Erik</a:t>
            </a:r>
            <a:endParaRPr/>
          </a:p>
        </p:txBody>
      </p:sp>
      <p:sp>
        <p:nvSpPr>
          <p:cNvPr id="143" name="Google Shape;143;ge25b490097_2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bg>
      <p:bgPr>
        <a:blipFill>
          <a:blip r:embed="rId2">
            <a:alphaModFix/>
          </a:blip>
          <a:stretch>
            <a:fillRect/>
          </a:stretch>
        </a:blipFill>
        <a:effectLst/>
      </p:bgPr>
    </p:bg>
    <p:spTree>
      <p:nvGrpSpPr>
        <p:cNvPr id="1" name="Shape 54"/>
        <p:cNvGrpSpPr/>
        <p:nvPr/>
      </p:nvGrpSpPr>
      <p:grpSpPr>
        <a:xfrm>
          <a:off x="0" y="0"/>
          <a:ext cx="0" cy="0"/>
          <a:chOff x="0" y="0"/>
          <a:chExt cx="0" cy="0"/>
        </a:xfrm>
      </p:grpSpPr>
      <p:sp>
        <p:nvSpPr>
          <p:cNvPr id="55" name="Google Shape;55;p14"/>
          <p:cNvSpPr txBox="1">
            <a:spLocks noGrp="1"/>
          </p:cNvSpPr>
          <p:nvPr>
            <p:ph type="title"/>
          </p:nvPr>
        </p:nvSpPr>
        <p:spPr>
          <a:xfrm>
            <a:off x="5647765" y="377190"/>
            <a:ext cx="3200399" cy="4389120"/>
          </a:xfrm>
          <a:prstGeom prst="rect">
            <a:avLst/>
          </a:prstGeom>
          <a:noFill/>
          <a:ln>
            <a:noFill/>
          </a:ln>
        </p:spPr>
        <p:txBody>
          <a:bodyPr spcFirstLastPara="1" wrap="square" lIns="68575" tIns="34275" rIns="68575" bIns="34275" anchor="ctr" anchorCtr="0">
            <a:normAutofit/>
          </a:bodyPr>
          <a:lstStyle>
            <a:lvl1pPr lvl="0" algn="ctr">
              <a:lnSpc>
                <a:spcPct val="100000"/>
              </a:lnSpc>
              <a:spcBef>
                <a:spcPts val="0"/>
              </a:spcBef>
              <a:spcAft>
                <a:spcPts val="0"/>
              </a:spcAft>
              <a:buSzPts val="1100"/>
              <a:buNone/>
              <a:defRPr sz="3300">
                <a:solidFill>
                  <a:schemeClr val="lt2"/>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Slide B" type="objTx">
  <p:cSld name="OBJECT_WITH_CAPTION_TEXT">
    <p:spTree>
      <p:nvGrpSpPr>
        <p:cNvPr id="1" name="Shape 56"/>
        <p:cNvGrpSpPr/>
        <p:nvPr/>
      </p:nvGrpSpPr>
      <p:grpSpPr>
        <a:xfrm>
          <a:off x="0" y="0"/>
          <a:ext cx="0" cy="0"/>
          <a:chOff x="0" y="0"/>
          <a:chExt cx="0" cy="0"/>
        </a:xfrm>
      </p:grpSpPr>
      <p:pic>
        <p:nvPicPr>
          <p:cNvPr id="57" name="Google Shape;57;p15"/>
          <p:cNvPicPr preferRelativeResize="0"/>
          <p:nvPr/>
        </p:nvPicPr>
        <p:blipFill rotWithShape="1">
          <a:blip r:embed="rId2">
            <a:alphaModFix/>
          </a:blip>
          <a:srcRect/>
          <a:stretch/>
        </p:blipFill>
        <p:spPr>
          <a:xfrm>
            <a:off x="15479" y="1191"/>
            <a:ext cx="3006328" cy="5192315"/>
          </a:xfrm>
          <a:prstGeom prst="rect">
            <a:avLst/>
          </a:prstGeom>
          <a:noFill/>
          <a:ln>
            <a:noFill/>
          </a:ln>
          <a:effectLst>
            <a:outerShdw blurRad="190500" dist="38100" algn="l" rotWithShape="0">
              <a:srgbClr val="000000">
                <a:alpha val="40000"/>
              </a:srgbClr>
            </a:outerShdw>
          </a:effectLst>
        </p:spPr>
      </p:pic>
      <p:sp>
        <p:nvSpPr>
          <p:cNvPr id="58" name="Google Shape;58;p15"/>
          <p:cNvSpPr/>
          <p:nvPr/>
        </p:nvSpPr>
        <p:spPr>
          <a:xfrm>
            <a:off x="-16669" y="847725"/>
            <a:ext cx="3053954" cy="3464719"/>
          </a:xfrm>
          <a:prstGeom prst="rect">
            <a:avLst/>
          </a:prstGeom>
          <a:solidFill>
            <a:schemeClr val="lt2"/>
          </a:solidFill>
          <a:ln>
            <a:noFill/>
          </a:ln>
          <a:effectLst>
            <a:outerShdw blurRad="393700" sx="1000" sy="1000" algn="ctr" rotWithShape="0">
              <a:schemeClr val="dk2"/>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9" name="Google Shape;59;p15"/>
          <p:cNvSpPr/>
          <p:nvPr/>
        </p:nvSpPr>
        <p:spPr>
          <a:xfrm>
            <a:off x="8633222" y="-27385"/>
            <a:ext cx="510778" cy="5170885"/>
          </a:xfrm>
          <a:prstGeom prst="rect">
            <a:avLst/>
          </a:prstGeom>
          <a:solidFill>
            <a:schemeClr val="dk1"/>
          </a:solidFill>
          <a:ln>
            <a:noFill/>
          </a:ln>
          <a:effectLst>
            <a:outerShdw blurRad="190500" dist="38100" dir="10800000" sx="101000" sy="101000" algn="r"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0" name="Google Shape;60;p15"/>
          <p:cNvPicPr preferRelativeResize="0"/>
          <p:nvPr/>
        </p:nvPicPr>
        <p:blipFill rotWithShape="1">
          <a:blip r:embed="rId3">
            <a:alphaModFix/>
          </a:blip>
          <a:srcRect/>
          <a:stretch/>
        </p:blipFill>
        <p:spPr>
          <a:xfrm>
            <a:off x="3242072" y="4782741"/>
            <a:ext cx="258365" cy="258365"/>
          </a:xfrm>
          <a:prstGeom prst="rect">
            <a:avLst/>
          </a:prstGeom>
          <a:noFill/>
          <a:ln>
            <a:noFill/>
          </a:ln>
        </p:spPr>
      </p:pic>
      <p:sp>
        <p:nvSpPr>
          <p:cNvPr id="61" name="Google Shape;61;p15"/>
          <p:cNvSpPr txBox="1">
            <a:spLocks noGrp="1"/>
          </p:cNvSpPr>
          <p:nvPr>
            <p:ph type="title"/>
          </p:nvPr>
        </p:nvSpPr>
        <p:spPr>
          <a:xfrm>
            <a:off x="185351" y="1001318"/>
            <a:ext cx="2687596" cy="1208996"/>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SzPts val="1100"/>
              <a:buNone/>
              <a:defRPr sz="2700">
                <a:solidFill>
                  <a:schemeClr val="dk1"/>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2" name="Google Shape;62;p15"/>
          <p:cNvSpPr txBox="1">
            <a:spLocks noGrp="1"/>
          </p:cNvSpPr>
          <p:nvPr>
            <p:ph type="body" idx="1"/>
          </p:nvPr>
        </p:nvSpPr>
        <p:spPr>
          <a:xfrm>
            <a:off x="3270569" y="834081"/>
            <a:ext cx="5004486" cy="3818808"/>
          </a:xfrm>
          <a:prstGeom prst="rect">
            <a:avLst/>
          </a:prstGeom>
          <a:noFill/>
          <a:ln>
            <a:noFill/>
          </a:ln>
        </p:spPr>
        <p:txBody>
          <a:bodyPr spcFirstLastPara="1" wrap="square" lIns="68575" tIns="34275" rIns="68575" bIns="34275" anchor="t" anchorCtr="0">
            <a:noAutofit/>
          </a:bodyPr>
          <a:lstStyle>
            <a:lvl1pPr marL="457200" marR="0" lvl="0" indent="-228600" algn="l">
              <a:lnSpc>
                <a:spcPct val="90000"/>
              </a:lnSpc>
              <a:spcBef>
                <a:spcPts val="800"/>
              </a:spcBef>
              <a:spcAft>
                <a:spcPts val="0"/>
              </a:spcAft>
              <a:buClr>
                <a:srgbClr val="404040"/>
              </a:buClr>
              <a:buSzPts val="1800"/>
              <a:buFont typeface="Arial"/>
              <a:buNone/>
              <a:defRPr sz="1800"/>
            </a:lvl1pPr>
            <a:lvl2pPr marL="914400" lvl="1" indent="-336550" algn="l">
              <a:lnSpc>
                <a:spcPct val="90000"/>
              </a:lnSpc>
              <a:spcBef>
                <a:spcPts val="400"/>
              </a:spcBef>
              <a:spcAft>
                <a:spcPts val="0"/>
              </a:spcAft>
              <a:buClr>
                <a:srgbClr val="404040"/>
              </a:buClr>
              <a:buSzPts val="1700"/>
              <a:buChar char="•"/>
              <a:defRPr sz="1700"/>
            </a:lvl2pPr>
            <a:lvl3pPr marL="1371600" lvl="2" indent="-323850" algn="l">
              <a:lnSpc>
                <a:spcPct val="90000"/>
              </a:lnSpc>
              <a:spcBef>
                <a:spcPts val="400"/>
              </a:spcBef>
              <a:spcAft>
                <a:spcPts val="0"/>
              </a:spcAft>
              <a:buClr>
                <a:srgbClr val="404040"/>
              </a:buClr>
              <a:buSzPts val="1500"/>
              <a:buChar char="•"/>
              <a:defRPr sz="1500"/>
            </a:lvl3pPr>
            <a:lvl4pPr marL="1828800" lvl="3" indent="-317500" algn="l">
              <a:lnSpc>
                <a:spcPct val="90000"/>
              </a:lnSpc>
              <a:spcBef>
                <a:spcPts val="400"/>
              </a:spcBef>
              <a:spcAft>
                <a:spcPts val="0"/>
              </a:spcAft>
              <a:buClr>
                <a:srgbClr val="404040"/>
              </a:buClr>
              <a:buSzPts val="1400"/>
              <a:buChar char="•"/>
              <a:defRPr sz="1400"/>
            </a:lvl4pPr>
            <a:lvl5pPr marL="2286000" lvl="4" indent="-323850" algn="l">
              <a:lnSpc>
                <a:spcPct val="90000"/>
              </a:lnSpc>
              <a:spcBef>
                <a:spcPts val="400"/>
              </a:spcBef>
              <a:spcAft>
                <a:spcPts val="0"/>
              </a:spcAft>
              <a:buClr>
                <a:srgbClr val="404040"/>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63" name="Google Shape;63;p15"/>
          <p:cNvSpPr txBox="1">
            <a:spLocks noGrp="1"/>
          </p:cNvSpPr>
          <p:nvPr>
            <p:ph type="body" idx="2"/>
          </p:nvPr>
        </p:nvSpPr>
        <p:spPr>
          <a:xfrm>
            <a:off x="185351" y="2210314"/>
            <a:ext cx="2687596" cy="1931868"/>
          </a:xfrm>
          <a:prstGeom prst="rect">
            <a:avLst/>
          </a:prstGeom>
          <a:noFill/>
          <a:ln>
            <a:noFill/>
          </a:ln>
        </p:spPr>
        <p:txBody>
          <a:bodyPr spcFirstLastPara="1" wrap="square" lIns="68575" tIns="34275" rIns="68575" bIns="34275" anchor="t" anchorCtr="0">
            <a:normAutofit/>
          </a:bodyPr>
          <a:lstStyle>
            <a:lvl1pPr marL="457200" lvl="0" indent="-228600" algn="ctr">
              <a:lnSpc>
                <a:spcPct val="90000"/>
              </a:lnSpc>
              <a:spcBef>
                <a:spcPts val="800"/>
              </a:spcBef>
              <a:spcAft>
                <a:spcPts val="0"/>
              </a:spcAft>
              <a:buClr>
                <a:schemeClr val="accent4"/>
              </a:buClr>
              <a:buSzPts val="2000"/>
              <a:buNone/>
              <a:defRPr sz="2000">
                <a:solidFill>
                  <a:schemeClr val="accent4"/>
                </a:solidFill>
              </a:defRPr>
            </a:lvl1pPr>
            <a:lvl2pPr marL="914400" lvl="1" indent="-228600" algn="l">
              <a:lnSpc>
                <a:spcPct val="90000"/>
              </a:lnSpc>
              <a:spcBef>
                <a:spcPts val="400"/>
              </a:spcBef>
              <a:spcAft>
                <a:spcPts val="0"/>
              </a:spcAft>
              <a:buClr>
                <a:srgbClr val="404040"/>
              </a:buClr>
              <a:buSzPts val="1100"/>
              <a:buNone/>
              <a:defRPr sz="1100"/>
            </a:lvl2pPr>
            <a:lvl3pPr marL="1371600" lvl="2" indent="-228600" algn="l">
              <a:lnSpc>
                <a:spcPct val="90000"/>
              </a:lnSpc>
              <a:spcBef>
                <a:spcPts val="400"/>
              </a:spcBef>
              <a:spcAft>
                <a:spcPts val="0"/>
              </a:spcAft>
              <a:buClr>
                <a:srgbClr val="404040"/>
              </a:buClr>
              <a:buSzPts val="900"/>
              <a:buNone/>
              <a:defRPr sz="900"/>
            </a:lvl3pPr>
            <a:lvl4pPr marL="1828800" lvl="3" indent="-228600" algn="l">
              <a:lnSpc>
                <a:spcPct val="90000"/>
              </a:lnSpc>
              <a:spcBef>
                <a:spcPts val="400"/>
              </a:spcBef>
              <a:spcAft>
                <a:spcPts val="0"/>
              </a:spcAft>
              <a:buClr>
                <a:srgbClr val="404040"/>
              </a:buClr>
              <a:buSzPts val="800"/>
              <a:buNone/>
              <a:defRPr sz="800"/>
            </a:lvl4pPr>
            <a:lvl5pPr marL="2286000" lvl="4" indent="-228600" algn="l">
              <a:lnSpc>
                <a:spcPct val="90000"/>
              </a:lnSpc>
              <a:spcBef>
                <a:spcPts val="400"/>
              </a:spcBef>
              <a:spcAft>
                <a:spcPts val="0"/>
              </a:spcAft>
              <a:buClr>
                <a:srgbClr val="404040"/>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4" name="Google Shape;64;p15"/>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Content 2 Column Slide">
  <p:cSld name="Content 2 Column Slide">
    <p:spTree>
      <p:nvGrpSpPr>
        <p:cNvPr id="1" name="Shape 65"/>
        <p:cNvGrpSpPr/>
        <p:nvPr/>
      </p:nvGrpSpPr>
      <p:grpSpPr>
        <a:xfrm>
          <a:off x="0" y="0"/>
          <a:ext cx="0" cy="0"/>
          <a:chOff x="0" y="0"/>
          <a:chExt cx="0" cy="0"/>
        </a:xfrm>
      </p:grpSpPr>
      <p:sp>
        <p:nvSpPr>
          <p:cNvPr id="66" name="Google Shape;66;p16"/>
          <p:cNvSpPr/>
          <p:nvPr/>
        </p:nvSpPr>
        <p:spPr>
          <a:xfrm>
            <a:off x="0" y="0"/>
            <a:ext cx="695325" cy="51435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67" name="Google Shape;67;p16"/>
          <p:cNvPicPr preferRelativeResize="0"/>
          <p:nvPr/>
        </p:nvPicPr>
        <p:blipFill rotWithShape="1">
          <a:blip r:embed="rId2">
            <a:alphaModFix/>
          </a:blip>
          <a:srcRect/>
          <a:stretch/>
        </p:blipFill>
        <p:spPr>
          <a:xfrm>
            <a:off x="937022" y="4782741"/>
            <a:ext cx="258365" cy="258365"/>
          </a:xfrm>
          <a:prstGeom prst="rect">
            <a:avLst/>
          </a:prstGeom>
          <a:noFill/>
          <a:ln>
            <a:noFill/>
          </a:ln>
        </p:spPr>
      </p:pic>
      <p:sp>
        <p:nvSpPr>
          <p:cNvPr id="68" name="Google Shape;68;p16"/>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accent4"/>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69" name="Google Shape;69;p16"/>
          <p:cNvSpPr txBox="1">
            <a:spLocks noGrp="1"/>
          </p:cNvSpPr>
          <p:nvPr>
            <p:ph type="body" idx="1"/>
          </p:nvPr>
        </p:nvSpPr>
        <p:spPr>
          <a:xfrm>
            <a:off x="958238" y="1348740"/>
            <a:ext cx="3691903"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0" name="Google Shape;70;p16"/>
          <p:cNvSpPr txBox="1">
            <a:spLocks noGrp="1"/>
          </p:cNvSpPr>
          <p:nvPr>
            <p:ph type="body" idx="2"/>
          </p:nvPr>
        </p:nvSpPr>
        <p:spPr>
          <a:xfrm>
            <a:off x="4791194" y="1348740"/>
            <a:ext cx="3711661" cy="3293507"/>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1" name="Google Shape;71;p1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1 Column Slide">
  <p:cSld name="Content 1 Column Slide">
    <p:spTree>
      <p:nvGrpSpPr>
        <p:cNvPr id="1" name="Shape 72"/>
        <p:cNvGrpSpPr/>
        <p:nvPr/>
      </p:nvGrpSpPr>
      <p:grpSpPr>
        <a:xfrm>
          <a:off x="0" y="0"/>
          <a:ext cx="0" cy="0"/>
          <a:chOff x="0" y="0"/>
          <a:chExt cx="0" cy="0"/>
        </a:xfrm>
      </p:grpSpPr>
      <p:sp>
        <p:nvSpPr>
          <p:cNvPr id="73" name="Google Shape;73;p17"/>
          <p:cNvSpPr/>
          <p:nvPr/>
        </p:nvSpPr>
        <p:spPr>
          <a:xfrm>
            <a:off x="0" y="0"/>
            <a:ext cx="695325" cy="5143500"/>
          </a:xfrm>
          <a:prstGeom prst="rect">
            <a:avLst/>
          </a:prstGeom>
          <a:solidFill>
            <a:schemeClr val="dk1"/>
          </a:solidFill>
          <a:ln>
            <a:noFill/>
          </a:ln>
          <a:effectLst>
            <a:outerShdw blurRad="190500" dist="38100" sx="101000" sy="101000" algn="l" rotWithShape="0">
              <a:srgbClr val="000000">
                <a:alpha val="40000"/>
              </a:srgbClr>
            </a:outerShdw>
          </a:effectLst>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74" name="Google Shape;74;p17"/>
          <p:cNvPicPr preferRelativeResize="0"/>
          <p:nvPr/>
        </p:nvPicPr>
        <p:blipFill rotWithShape="1">
          <a:blip r:embed="rId2">
            <a:alphaModFix/>
          </a:blip>
          <a:srcRect/>
          <a:stretch/>
        </p:blipFill>
        <p:spPr>
          <a:xfrm>
            <a:off x="926306" y="4782741"/>
            <a:ext cx="258366" cy="258365"/>
          </a:xfrm>
          <a:prstGeom prst="rect">
            <a:avLst/>
          </a:prstGeom>
          <a:noFill/>
          <a:ln>
            <a:noFill/>
          </a:ln>
        </p:spPr>
      </p:pic>
      <p:sp>
        <p:nvSpPr>
          <p:cNvPr id="75" name="Google Shape;75;p17"/>
          <p:cNvSpPr txBox="1">
            <a:spLocks noGrp="1"/>
          </p:cNvSpPr>
          <p:nvPr>
            <p:ph type="title"/>
          </p:nvPr>
        </p:nvSpPr>
        <p:spPr>
          <a:xfrm>
            <a:off x="958238" y="273844"/>
            <a:ext cx="7534532" cy="994172"/>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SzPts val="1100"/>
              <a:buNone/>
              <a:defRPr sz="2700">
                <a:solidFill>
                  <a:schemeClr val="accent4"/>
                </a:solidFill>
              </a:defRPr>
            </a:lvl1pPr>
            <a:lvl2pPr lvl="1" algn="l">
              <a:lnSpc>
                <a:spcPct val="90000"/>
              </a:lnSpc>
              <a:spcBef>
                <a:spcPts val="0"/>
              </a:spcBef>
              <a:spcAft>
                <a:spcPts val="0"/>
              </a:spcAft>
              <a:buSzPts val="1100"/>
              <a:buNone/>
              <a:defRPr/>
            </a:lvl2pPr>
            <a:lvl3pPr lvl="2" algn="l">
              <a:lnSpc>
                <a:spcPct val="90000"/>
              </a:lnSpc>
              <a:spcBef>
                <a:spcPts val="0"/>
              </a:spcBef>
              <a:spcAft>
                <a:spcPts val="0"/>
              </a:spcAft>
              <a:buSzPts val="1100"/>
              <a:buNone/>
              <a:defRPr/>
            </a:lvl3pPr>
            <a:lvl4pPr lvl="3" algn="l">
              <a:lnSpc>
                <a:spcPct val="90000"/>
              </a:lnSpc>
              <a:spcBef>
                <a:spcPts val="0"/>
              </a:spcBef>
              <a:spcAft>
                <a:spcPts val="0"/>
              </a:spcAft>
              <a:buSzPts val="1100"/>
              <a:buNone/>
              <a:defRPr/>
            </a:lvl4pPr>
            <a:lvl5pPr lvl="4" algn="l">
              <a:lnSpc>
                <a:spcPct val="90000"/>
              </a:lnSpc>
              <a:spcBef>
                <a:spcPts val="0"/>
              </a:spcBef>
              <a:spcAft>
                <a:spcPts val="0"/>
              </a:spcAft>
              <a:buSzPts val="1100"/>
              <a:buNone/>
              <a:defRPr/>
            </a:lvl5pPr>
            <a:lvl6pPr lvl="5" algn="l">
              <a:lnSpc>
                <a:spcPct val="90000"/>
              </a:lnSpc>
              <a:spcBef>
                <a:spcPts val="0"/>
              </a:spcBef>
              <a:spcAft>
                <a:spcPts val="0"/>
              </a:spcAft>
              <a:buSzPts val="1100"/>
              <a:buNone/>
              <a:defRPr/>
            </a:lvl6pPr>
            <a:lvl7pPr lvl="6" algn="l">
              <a:lnSpc>
                <a:spcPct val="90000"/>
              </a:lnSpc>
              <a:spcBef>
                <a:spcPts val="0"/>
              </a:spcBef>
              <a:spcAft>
                <a:spcPts val="0"/>
              </a:spcAft>
              <a:buSzPts val="1100"/>
              <a:buNone/>
              <a:defRPr/>
            </a:lvl7pPr>
            <a:lvl8pPr lvl="7" algn="l">
              <a:lnSpc>
                <a:spcPct val="90000"/>
              </a:lnSpc>
              <a:spcBef>
                <a:spcPts val="0"/>
              </a:spcBef>
              <a:spcAft>
                <a:spcPts val="0"/>
              </a:spcAft>
              <a:buSzPts val="1100"/>
              <a:buNone/>
              <a:defRPr/>
            </a:lvl8pPr>
            <a:lvl9pPr lvl="8" algn="l">
              <a:lnSpc>
                <a:spcPct val="90000"/>
              </a:lnSpc>
              <a:spcBef>
                <a:spcPts val="0"/>
              </a:spcBef>
              <a:spcAft>
                <a:spcPts val="0"/>
              </a:spcAft>
              <a:buSzPts val="1100"/>
              <a:buNone/>
              <a:defRPr/>
            </a:lvl9pPr>
          </a:lstStyle>
          <a:p>
            <a:endParaRPr/>
          </a:p>
        </p:txBody>
      </p:sp>
      <p:sp>
        <p:nvSpPr>
          <p:cNvPr id="76" name="Google Shape;76;p17"/>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rgbClr val="404040"/>
              </a:buClr>
              <a:buSzPts val="1400"/>
              <a:buChar char="•"/>
              <a:defRPr/>
            </a:lvl1pPr>
            <a:lvl2pPr marL="914400" lvl="1" indent="-317500" algn="l">
              <a:lnSpc>
                <a:spcPct val="90000"/>
              </a:lnSpc>
              <a:spcBef>
                <a:spcPts val="400"/>
              </a:spcBef>
              <a:spcAft>
                <a:spcPts val="0"/>
              </a:spcAft>
              <a:buClr>
                <a:srgbClr val="404040"/>
              </a:buClr>
              <a:buSzPts val="1400"/>
              <a:buChar char="•"/>
              <a:defRPr/>
            </a:lvl2pPr>
            <a:lvl3pPr marL="1371600" lvl="2" indent="-317500" algn="l">
              <a:lnSpc>
                <a:spcPct val="90000"/>
              </a:lnSpc>
              <a:spcBef>
                <a:spcPts val="400"/>
              </a:spcBef>
              <a:spcAft>
                <a:spcPts val="0"/>
              </a:spcAft>
              <a:buClr>
                <a:srgbClr val="404040"/>
              </a:buClr>
              <a:buSzPts val="1400"/>
              <a:buChar char="•"/>
              <a:defRPr/>
            </a:lvl3pPr>
            <a:lvl4pPr marL="1828800" lvl="3" indent="-317500" algn="l">
              <a:lnSpc>
                <a:spcPct val="90000"/>
              </a:lnSpc>
              <a:spcBef>
                <a:spcPts val="400"/>
              </a:spcBef>
              <a:spcAft>
                <a:spcPts val="0"/>
              </a:spcAft>
              <a:buClr>
                <a:srgbClr val="404040"/>
              </a:buClr>
              <a:buSzPts val="1400"/>
              <a:buChar char="•"/>
              <a:defRPr/>
            </a:lvl4pPr>
            <a:lvl5pPr marL="2286000" lvl="4" indent="-317500" algn="l">
              <a:lnSpc>
                <a:spcPct val="90000"/>
              </a:lnSpc>
              <a:spcBef>
                <a:spcPts val="400"/>
              </a:spcBef>
              <a:spcAft>
                <a:spcPts val="0"/>
              </a:spcAft>
              <a:buClr>
                <a:srgbClr val="404040"/>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7" name="Google Shape;77;p1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pic>
        <p:nvPicPr>
          <p:cNvPr id="79" name="Google Shape;79;p18"/>
          <p:cNvPicPr preferRelativeResize="0"/>
          <p:nvPr/>
        </p:nvPicPr>
        <p:blipFill rotWithShape="1">
          <a:blip r:embed="rId2">
            <a:alphaModFix/>
          </a:blip>
          <a:srcRect/>
          <a:stretch/>
        </p:blipFill>
        <p:spPr>
          <a:xfrm>
            <a:off x="631031" y="4782741"/>
            <a:ext cx="258366" cy="258365"/>
          </a:xfrm>
          <a:prstGeom prst="rect">
            <a:avLst/>
          </a:prstGeom>
          <a:noFill/>
          <a:ln>
            <a:noFill/>
          </a:ln>
        </p:spPr>
      </p:pic>
      <p:sp>
        <p:nvSpPr>
          <p:cNvPr id="80" name="Google Shape;80;p18"/>
          <p:cNvSpPr txBox="1">
            <a:spLocks noGrp="1"/>
          </p:cNvSpPr>
          <p:nvPr>
            <p:ph type="sldNum" idx="12"/>
          </p:nvPr>
        </p:nvSpPr>
        <p:spPr>
          <a:xfrm>
            <a:off x="7723585" y="4767263"/>
            <a:ext cx="791765" cy="273844"/>
          </a:xfrm>
          <a:prstGeom prst="rect">
            <a:avLst/>
          </a:prstGeom>
          <a:noFill/>
          <a:ln>
            <a:noFill/>
          </a:ln>
        </p:spPr>
        <p:txBody>
          <a:bodyPr spcFirstLastPara="1" wrap="square" lIns="68575" tIns="34275" rIns="0" bIns="34275" anchor="ctr" anchorCtr="0">
            <a:noAutofit/>
          </a:bodyPr>
          <a:lstStyle>
            <a:lvl1pPr marL="0" marR="0" lvl="0" indent="0" algn="r">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958453" y="273844"/>
            <a:ext cx="7556896" cy="994172"/>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1pPr>
            <a:lvl2pPr marR="0" lvl="1"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2pPr>
            <a:lvl3pPr marR="0" lvl="2"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3pPr>
            <a:lvl4pPr marR="0" lvl="3"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4pPr>
            <a:lvl5pPr marR="0" lvl="4" algn="l" rtl="0">
              <a:lnSpc>
                <a:spcPct val="90000"/>
              </a:lnSpc>
              <a:spcBef>
                <a:spcPts val="0"/>
              </a:spcBef>
              <a:spcAft>
                <a:spcPts val="0"/>
              </a:spcAft>
              <a:buSzPts val="1100"/>
              <a:buNone/>
              <a:defRPr sz="3300" b="0" i="0" u="none" strike="noStrike" cap="none">
                <a:solidFill>
                  <a:srgbClr val="008C77"/>
                </a:solidFill>
                <a:latin typeface="Palatino"/>
                <a:ea typeface="Palatino"/>
                <a:cs typeface="Palatino"/>
                <a:sym typeface="Palatino"/>
              </a:defRPr>
            </a:lvl5pPr>
            <a:lvl6pPr marR="0" lvl="5"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6pPr>
            <a:lvl7pPr marR="0" lvl="6"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7pPr>
            <a:lvl8pPr marR="0" lvl="7"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8pPr>
            <a:lvl9pPr marR="0" lvl="8" algn="l" rtl="0">
              <a:lnSpc>
                <a:spcPct val="90000"/>
              </a:lnSpc>
              <a:spcBef>
                <a:spcPts val="0"/>
              </a:spcBef>
              <a:spcAft>
                <a:spcPts val="0"/>
              </a:spcAft>
              <a:buSzPts val="1100"/>
              <a:buNone/>
              <a:defRPr sz="3300" b="0" i="0" u="none" strike="noStrike" cap="none">
                <a:solidFill>
                  <a:srgbClr val="10476C"/>
                </a:solidFill>
                <a:latin typeface="Palatino"/>
                <a:ea typeface="Palatino"/>
                <a:cs typeface="Palatino"/>
                <a:sym typeface="Palatino"/>
              </a:defRPr>
            </a:lvl9pPr>
          </a:lstStyle>
          <a:p>
            <a:endParaRPr/>
          </a:p>
        </p:txBody>
      </p:sp>
      <p:sp>
        <p:nvSpPr>
          <p:cNvPr id="52" name="Google Shape;52;p13"/>
          <p:cNvSpPr txBox="1">
            <a:spLocks noGrp="1"/>
          </p:cNvSpPr>
          <p:nvPr>
            <p:ph type="body" idx="1"/>
          </p:nvPr>
        </p:nvSpPr>
        <p:spPr>
          <a:xfrm>
            <a:off x="966788" y="1369219"/>
            <a:ext cx="7548562" cy="3263504"/>
          </a:xfrm>
          <a:prstGeom prst="rect">
            <a:avLst/>
          </a:prstGeom>
          <a:noFill/>
          <a:ln>
            <a:noFill/>
          </a:ln>
        </p:spPr>
        <p:txBody>
          <a:bodyPr spcFirstLastPara="1" wrap="square" lIns="68575" tIns="34275" rIns="68575" bIns="34275" anchor="t" anchorCtr="0">
            <a:noAutofit/>
          </a:bodyPr>
          <a:lstStyle>
            <a:lvl1pPr marL="457200" marR="0" lvl="0" indent="-342900" algn="l" rtl="0">
              <a:lnSpc>
                <a:spcPct val="90000"/>
              </a:lnSpc>
              <a:spcBef>
                <a:spcPts val="800"/>
              </a:spcBef>
              <a:spcAft>
                <a:spcPts val="0"/>
              </a:spcAft>
              <a:buClr>
                <a:srgbClr val="404040"/>
              </a:buClr>
              <a:buSzPts val="1800"/>
              <a:buFont typeface="Arial"/>
              <a:buChar char="•"/>
              <a:defRPr sz="1800" b="0" i="0" u="none" strike="noStrike" cap="none">
                <a:solidFill>
                  <a:srgbClr val="404040"/>
                </a:solidFill>
                <a:latin typeface="Arial"/>
                <a:ea typeface="Arial"/>
                <a:cs typeface="Arial"/>
                <a:sym typeface="Arial"/>
              </a:defRPr>
            </a:lvl1pPr>
            <a:lvl2pPr marL="914400" marR="0" lvl="1" indent="-336550" algn="l" rtl="0">
              <a:lnSpc>
                <a:spcPct val="90000"/>
              </a:lnSpc>
              <a:spcBef>
                <a:spcPts val="400"/>
              </a:spcBef>
              <a:spcAft>
                <a:spcPts val="0"/>
              </a:spcAft>
              <a:buClr>
                <a:srgbClr val="404040"/>
              </a:buClr>
              <a:buSzPts val="1700"/>
              <a:buFont typeface="Arial"/>
              <a:buChar char="•"/>
              <a:defRPr sz="1700" b="0" i="0" u="none" strike="noStrike" cap="none">
                <a:solidFill>
                  <a:srgbClr val="404040"/>
                </a:solidFill>
                <a:latin typeface="Arial"/>
                <a:ea typeface="Arial"/>
                <a:cs typeface="Arial"/>
                <a:sym typeface="Arial"/>
              </a:defRPr>
            </a:lvl2pPr>
            <a:lvl3pPr marL="1371600" marR="0" lvl="2" indent="-323850" algn="l" rtl="0">
              <a:lnSpc>
                <a:spcPct val="90000"/>
              </a:lnSpc>
              <a:spcBef>
                <a:spcPts val="400"/>
              </a:spcBef>
              <a:spcAft>
                <a:spcPts val="0"/>
              </a:spcAft>
              <a:buClr>
                <a:srgbClr val="404040"/>
              </a:buClr>
              <a:buSzPts val="1500"/>
              <a:buFont typeface="Arial"/>
              <a:buChar char="•"/>
              <a:defRPr sz="1500" b="0" i="0" u="none" strike="noStrike" cap="none">
                <a:solidFill>
                  <a:srgbClr val="404040"/>
                </a:solidFill>
                <a:latin typeface="Arial"/>
                <a:ea typeface="Arial"/>
                <a:cs typeface="Arial"/>
                <a:sym typeface="Arial"/>
              </a:defRPr>
            </a:lvl3pPr>
            <a:lvl4pPr marL="1828800" marR="0" lvl="3"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4pPr>
            <a:lvl5pPr marL="2286000" marR="0" lvl="4" indent="-317500" algn="l" rtl="0">
              <a:lnSpc>
                <a:spcPct val="90000"/>
              </a:lnSpc>
              <a:spcBef>
                <a:spcPts val="400"/>
              </a:spcBef>
              <a:spcAft>
                <a:spcPts val="0"/>
              </a:spcAft>
              <a:buClr>
                <a:srgbClr val="404040"/>
              </a:buClr>
              <a:buSzPts val="1400"/>
              <a:buFont typeface="Arial"/>
              <a:buChar char="•"/>
              <a:defRPr sz="1400" b="0" i="0" u="none" strike="noStrike" cap="none">
                <a:solidFill>
                  <a:srgbClr val="404040"/>
                </a:solidFill>
                <a:latin typeface="Arial"/>
                <a:ea typeface="Arial"/>
                <a:cs typeface="Arial"/>
                <a:sym typeface="Arial"/>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9pPr>
          </a:lstStyle>
          <a:p>
            <a:endParaRPr/>
          </a:p>
        </p:txBody>
      </p:sp>
      <p:sp>
        <p:nvSpPr>
          <p:cNvPr id="53" name="Google Shape;53;p1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lvl1pPr marL="0" marR="0" lvl="0" indent="0" algn="r" rtl="0">
              <a:spcBef>
                <a:spcPts val="0"/>
              </a:spcBef>
              <a:spcAft>
                <a:spcPts val="0"/>
              </a:spcAft>
              <a:buNone/>
              <a:defRPr sz="900" b="0" i="0" u="none" strike="noStrike" cap="none">
                <a:solidFill>
                  <a:srgbClr val="7F7F7F"/>
                </a:solidFill>
                <a:latin typeface="Arial"/>
                <a:ea typeface="Arial"/>
                <a:cs typeface="Arial"/>
                <a:sym typeface="Arial"/>
              </a:defRPr>
            </a:lvl1pPr>
            <a:lvl2pPr marL="0" marR="0" lvl="1" indent="0" algn="r" rtl="0">
              <a:spcBef>
                <a:spcPts val="0"/>
              </a:spcBef>
              <a:spcAft>
                <a:spcPts val="0"/>
              </a:spcAft>
              <a:buNone/>
              <a:defRPr sz="900" b="0" i="0" u="none" strike="noStrike" cap="none">
                <a:solidFill>
                  <a:srgbClr val="7F7F7F"/>
                </a:solidFill>
                <a:latin typeface="Arial"/>
                <a:ea typeface="Arial"/>
                <a:cs typeface="Arial"/>
                <a:sym typeface="Arial"/>
              </a:defRPr>
            </a:lvl2pPr>
            <a:lvl3pPr marL="0" marR="0" lvl="2" indent="0" algn="r" rtl="0">
              <a:spcBef>
                <a:spcPts val="0"/>
              </a:spcBef>
              <a:spcAft>
                <a:spcPts val="0"/>
              </a:spcAft>
              <a:buNone/>
              <a:defRPr sz="900" b="0" i="0" u="none" strike="noStrike" cap="none">
                <a:solidFill>
                  <a:srgbClr val="7F7F7F"/>
                </a:solidFill>
                <a:latin typeface="Arial"/>
                <a:ea typeface="Arial"/>
                <a:cs typeface="Arial"/>
                <a:sym typeface="Arial"/>
              </a:defRPr>
            </a:lvl3pPr>
            <a:lvl4pPr marL="0" marR="0" lvl="3" indent="0" algn="r" rtl="0">
              <a:spcBef>
                <a:spcPts val="0"/>
              </a:spcBef>
              <a:spcAft>
                <a:spcPts val="0"/>
              </a:spcAft>
              <a:buNone/>
              <a:defRPr sz="900" b="0" i="0" u="none" strike="noStrike" cap="none">
                <a:solidFill>
                  <a:srgbClr val="7F7F7F"/>
                </a:solidFill>
                <a:latin typeface="Arial"/>
                <a:ea typeface="Arial"/>
                <a:cs typeface="Arial"/>
                <a:sym typeface="Arial"/>
              </a:defRPr>
            </a:lvl4pPr>
            <a:lvl5pPr marL="0" marR="0" lvl="4" indent="0" algn="r" rtl="0">
              <a:spcBef>
                <a:spcPts val="0"/>
              </a:spcBef>
              <a:spcAft>
                <a:spcPts val="0"/>
              </a:spcAft>
              <a:buNone/>
              <a:defRPr sz="900" b="0" i="0" u="none" strike="noStrike" cap="none">
                <a:solidFill>
                  <a:srgbClr val="7F7F7F"/>
                </a:solidFill>
                <a:latin typeface="Arial"/>
                <a:ea typeface="Arial"/>
                <a:cs typeface="Arial"/>
                <a:sym typeface="Arial"/>
              </a:defRPr>
            </a:lvl5pPr>
            <a:lvl6pPr marL="0" marR="0" lvl="5" indent="0" algn="r" rtl="0">
              <a:spcBef>
                <a:spcPts val="0"/>
              </a:spcBef>
              <a:spcAft>
                <a:spcPts val="0"/>
              </a:spcAft>
              <a:buNone/>
              <a:defRPr sz="900" b="0" i="0" u="none" strike="noStrike" cap="none">
                <a:solidFill>
                  <a:srgbClr val="7F7F7F"/>
                </a:solidFill>
                <a:latin typeface="Arial"/>
                <a:ea typeface="Arial"/>
                <a:cs typeface="Arial"/>
                <a:sym typeface="Arial"/>
              </a:defRPr>
            </a:lvl6pPr>
            <a:lvl7pPr marL="0" marR="0" lvl="6" indent="0" algn="r" rtl="0">
              <a:spcBef>
                <a:spcPts val="0"/>
              </a:spcBef>
              <a:spcAft>
                <a:spcPts val="0"/>
              </a:spcAft>
              <a:buNone/>
              <a:defRPr sz="900" b="0" i="0" u="none" strike="noStrike" cap="none">
                <a:solidFill>
                  <a:srgbClr val="7F7F7F"/>
                </a:solidFill>
                <a:latin typeface="Arial"/>
                <a:ea typeface="Arial"/>
                <a:cs typeface="Arial"/>
                <a:sym typeface="Arial"/>
              </a:defRPr>
            </a:lvl7pPr>
            <a:lvl8pPr marL="0" marR="0" lvl="7" indent="0" algn="r" rtl="0">
              <a:spcBef>
                <a:spcPts val="0"/>
              </a:spcBef>
              <a:spcAft>
                <a:spcPts val="0"/>
              </a:spcAft>
              <a:buNone/>
              <a:defRPr sz="900" b="0" i="0" u="none" strike="noStrike" cap="none">
                <a:solidFill>
                  <a:srgbClr val="7F7F7F"/>
                </a:solidFill>
                <a:latin typeface="Arial"/>
                <a:ea typeface="Arial"/>
                <a:cs typeface="Arial"/>
                <a:sym typeface="Arial"/>
              </a:defRPr>
            </a:lvl8pPr>
            <a:lvl9pPr marL="0" marR="0" lvl="8" indent="0" algn="r" rtl="0">
              <a:spcBef>
                <a:spcPts val="0"/>
              </a:spcBef>
              <a:spcAft>
                <a:spcPts val="0"/>
              </a:spcAft>
              <a:buNone/>
              <a:defRPr sz="900" b="0" i="0" u="none" strike="noStrike" cap="none">
                <a:solidFill>
                  <a:srgbClr val="7F7F7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govt.westlaw.com/calregs/Document/I6EED7180D48411DEBC02831C6D6C108E?transitionType=Default&amp;contextData=(sc.Default)"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www.asccc.org/curriculum-technical-assistance-visits" TargetMode="External"/><Relationship Id="rId7" Type="http://schemas.openxmlformats.org/officeDocument/2006/relationships/hyperlink" Target="https://asccc.org/sites/default/files/ADAversion_CTEMinQualsToolkit.pdf" TargetMode="External"/><Relationship Id="rId2" Type="http://schemas.openxmlformats.org/officeDocument/2006/relationships/notesSlide" Target="../notesSlides/notesSlide30.xml"/><Relationship Id="rId1" Type="http://schemas.openxmlformats.org/officeDocument/2006/relationships/slideLayout" Target="../slideLayouts/slideLayout15.xml"/><Relationship Id="rId6" Type="http://schemas.openxmlformats.org/officeDocument/2006/relationships/hyperlink" Target="https://asccc.org/sites/default/files/equivalency_paper.pdf" TargetMode="External"/><Relationship Id="rId5" Type="http://schemas.openxmlformats.org/officeDocument/2006/relationships/hyperlink" Target="https://www.asccc.org/content/untangling-knots-%E2%80%94minimum-qualifications-faculty-service-areas-placing-courses-within" TargetMode="External"/><Relationship Id="rId4" Type="http://schemas.openxmlformats.org/officeDocument/2006/relationships/hyperlink" Target="https://asccc.org/sites/default/files/Rostrum-September-2016.pdf"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mailto:info@asccc.org" TargetMode="External"/><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mailto:jeff.waller@gcccd.edu" TargetMode="External"/><Relationship Id="rId5" Type="http://schemas.openxmlformats.org/officeDocument/2006/relationships/hyperlink" Target="mailto:erik.shearer@napavalley.edu" TargetMode="External"/><Relationship Id="rId4" Type="http://schemas.openxmlformats.org/officeDocument/2006/relationships/hyperlink" Target="mailto:mark.osea@bakersfieldcollege.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About-Us/Divisions/Educational-Services-and-Support/Academic-Affairs/What-we-do/Curriculum-and-Instruction-Unit/Minimum-Qualifications/cccco_2020_report_min_qualifications-a11y.pdf?la=en&amp;hash=05CDC88FD9F1C0ABFA99B7D157889935F2204FE1" TargetMode="External"/><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5.png"/><Relationship Id="rId4" Type="http://schemas.openxmlformats.org/officeDocument/2006/relationships/hyperlink" Target="https://www.asccc.org/disciplines-list"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8" Type="http://schemas.openxmlformats.org/officeDocument/2006/relationships/hyperlink" Target="https://govt.westlaw.com/calregs/Document/I82FACE20D48411DEBC02831C6D6C108E?viewType=FullText&amp;originationContext=documenttoc&amp;transitionType=CategoryPageItem&amp;contextData=(sc.Default)" TargetMode="External"/><Relationship Id="rId3" Type="http://schemas.openxmlformats.org/officeDocument/2006/relationships/hyperlink" Target="https://govt.westlaw.com/calregs/Document/I6EED7180D48411DEBC02831C6D6C108E?viewType=FullText&amp;originationContext=documenttoc&amp;transitionType=CategoryPageItem&amp;contextData=(sc.Default)" TargetMode="External"/><Relationship Id="rId7" Type="http://schemas.openxmlformats.org/officeDocument/2006/relationships/hyperlink" Target="https://govt.westlaw.com/calregs/Document/I818D0D50D48411DEBC02831C6D6C108E?viewType=FullText&amp;originationContext=documenttoc&amp;transitionType=CategoryPageItem&amp;contextData=(sc.Default)" TargetMode="Externa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hyperlink" Target="https://govt.westlaw.com/calregs/Document/I7BF5C710D48411DEBC02831C6D6C108E?viewType=FullText&amp;originationContext=documenttoc&amp;transitionType=CategoryPageItem&amp;contextData=(sc.Default)" TargetMode="External"/><Relationship Id="rId5" Type="http://schemas.openxmlformats.org/officeDocument/2006/relationships/hyperlink" Target="https://leginfo.legislature.ca.gov/faces/codes_displaySection.xhtml?sectionNum=87360&amp;lawCode=EDC" TargetMode="External"/><Relationship Id="rId4" Type="http://schemas.openxmlformats.org/officeDocument/2006/relationships/hyperlink" Target="https://leginfo.legislature.ca.gov/faces/codes_displaySection.xhtml?lawCode=EDC&amp;sectionNum=87359."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5373211" y="377429"/>
            <a:ext cx="3770788" cy="2082997"/>
          </a:xfrm>
          <a:prstGeom prst="rect">
            <a:avLst/>
          </a:prstGeom>
          <a:noFill/>
          <a:ln>
            <a:noFill/>
          </a:ln>
        </p:spPr>
        <p:txBody>
          <a:bodyPr spcFirstLastPara="1" wrap="square" lIns="68575" tIns="34275" rIns="68575" bIns="34275" anchor="ctr" anchorCtr="0">
            <a:noAutofit/>
          </a:bodyPr>
          <a:lstStyle/>
          <a:p>
            <a:pPr marL="0" lvl="0" indent="0" algn="ctr" rtl="0">
              <a:lnSpc>
                <a:spcPct val="100000"/>
              </a:lnSpc>
              <a:spcBef>
                <a:spcPts val="0"/>
              </a:spcBef>
              <a:spcAft>
                <a:spcPts val="0"/>
              </a:spcAft>
              <a:buNone/>
            </a:pPr>
            <a:r>
              <a:rPr lang="en" sz="2400" b="1" i="0" u="none" strike="noStrike" dirty="0">
                <a:solidFill>
                  <a:srgbClr val="FFFF00"/>
                </a:solidFill>
                <a:latin typeface="Bookman Old Style"/>
                <a:ea typeface="Bookman Old Style"/>
                <a:cs typeface="Bookman Old Style"/>
                <a:sym typeface="Bookman Old Style"/>
              </a:rPr>
              <a:t>Number 1 of the 10+1:</a:t>
            </a:r>
            <a:br>
              <a:rPr lang="en" sz="2400" b="1" i="0" u="none" strike="noStrike" dirty="0">
                <a:solidFill>
                  <a:srgbClr val="FFFF00"/>
                </a:solidFill>
                <a:latin typeface="Bookman Old Style"/>
                <a:ea typeface="Bookman Old Style"/>
                <a:cs typeface="Bookman Old Style"/>
                <a:sym typeface="Bookman Old Style"/>
              </a:rPr>
            </a:br>
            <a:r>
              <a:rPr lang="en" sz="2400" b="1" i="0" u="none" strike="noStrike" dirty="0">
                <a:solidFill>
                  <a:srgbClr val="FFFF00"/>
                </a:solidFill>
                <a:latin typeface="Bookman Old Style"/>
                <a:ea typeface="Bookman Old Style"/>
                <a:cs typeface="Bookman Old Style"/>
                <a:sym typeface="Bookman Old Style"/>
              </a:rPr>
              <a:t>Assigning Courses to Disciplines</a:t>
            </a:r>
            <a:endParaRPr sz="2400" dirty="0">
              <a:solidFill>
                <a:srgbClr val="FFFF00"/>
              </a:solidFill>
              <a:latin typeface="Bookman Old Style"/>
              <a:ea typeface="Bookman Old Style"/>
              <a:cs typeface="Bookman Old Style"/>
              <a:sym typeface="Bookman Old Style"/>
            </a:endParaRPr>
          </a:p>
        </p:txBody>
      </p:sp>
      <p:sp>
        <p:nvSpPr>
          <p:cNvPr id="86" name="Google Shape;86;p19"/>
          <p:cNvSpPr txBox="1"/>
          <p:nvPr/>
        </p:nvSpPr>
        <p:spPr>
          <a:xfrm>
            <a:off x="5443538" y="2460427"/>
            <a:ext cx="3700462" cy="1737122"/>
          </a:xfrm>
          <a:prstGeom prst="rect">
            <a:avLst/>
          </a:prstGeom>
          <a:noFill/>
          <a:ln>
            <a:noFill/>
          </a:ln>
        </p:spPr>
        <p:txBody>
          <a:bodyPr spcFirstLastPara="1" wrap="square" lIns="68575" tIns="34275" rIns="68575" bIns="34275" anchor="ctr" anchorCtr="0">
            <a:normAutofit/>
          </a:bodyPr>
          <a:lstStyle/>
          <a:p>
            <a:pPr marL="0" marR="0" lvl="0" indent="0" algn="ctr" rtl="0">
              <a:lnSpc>
                <a:spcPct val="100000"/>
              </a:lnSpc>
              <a:spcBef>
                <a:spcPts val="0"/>
              </a:spcBef>
              <a:spcAft>
                <a:spcPts val="0"/>
              </a:spcAft>
              <a:buNone/>
            </a:pPr>
            <a:r>
              <a:rPr lang="en" sz="2000" b="1" i="0" u="none" strike="noStrike" cap="none" dirty="0">
                <a:solidFill>
                  <a:schemeClr val="lt1"/>
                </a:solidFill>
                <a:latin typeface="Bookman Old Style"/>
                <a:ea typeface="Bookman Old Style"/>
                <a:cs typeface="Bookman Old Style"/>
                <a:sym typeface="Bookman Old Style"/>
              </a:rPr>
              <a:t>Mark Edward Osea</a:t>
            </a:r>
            <a:r>
              <a:rPr lang="en" sz="1600" b="0" i="0" u="none" strike="noStrike" cap="none" dirty="0">
                <a:solidFill>
                  <a:schemeClr val="lt1"/>
                </a:solidFill>
                <a:latin typeface="Bookman Old Style"/>
                <a:ea typeface="Bookman Old Style"/>
                <a:cs typeface="Bookman Old Style"/>
                <a:sym typeface="Bookman Old Style"/>
              </a:rPr>
              <a:t>, 5C, </a:t>
            </a:r>
            <a:endParaRPr sz="1200" dirty="0"/>
          </a:p>
          <a:p>
            <a:pPr marL="0" marR="0" lvl="0" indent="0" algn="ctr" rtl="0">
              <a:lnSpc>
                <a:spcPct val="100000"/>
              </a:lnSpc>
              <a:spcBef>
                <a:spcPts val="0"/>
              </a:spcBef>
              <a:spcAft>
                <a:spcPts val="0"/>
              </a:spcAft>
              <a:buNone/>
            </a:pPr>
            <a:r>
              <a:rPr lang="en" sz="1600" b="0" i="0" u="none" strike="noStrike" cap="none" dirty="0">
                <a:solidFill>
                  <a:schemeClr val="lt1"/>
                </a:solidFill>
                <a:latin typeface="Bookman Old Style"/>
                <a:ea typeface="Bookman Old Style"/>
                <a:cs typeface="Bookman Old Style"/>
                <a:sym typeface="Bookman Old Style"/>
              </a:rPr>
              <a:t>Bakersfield College</a:t>
            </a:r>
            <a:endParaRPr sz="1200" dirty="0"/>
          </a:p>
          <a:p>
            <a:pPr marL="0" marR="0" lvl="0" indent="0" algn="ctr" rtl="0">
              <a:lnSpc>
                <a:spcPct val="100000"/>
              </a:lnSpc>
              <a:spcBef>
                <a:spcPts val="0"/>
              </a:spcBef>
              <a:spcAft>
                <a:spcPts val="0"/>
              </a:spcAft>
              <a:buNone/>
            </a:pPr>
            <a:r>
              <a:rPr lang="en" sz="2000" b="1" i="0" u="none" strike="noStrike" cap="none" dirty="0">
                <a:solidFill>
                  <a:schemeClr val="lt1"/>
                </a:solidFill>
                <a:latin typeface="Bookman Old Style"/>
                <a:ea typeface="Bookman Old Style"/>
                <a:cs typeface="Bookman Old Style"/>
                <a:sym typeface="Bookman Old Style"/>
              </a:rPr>
              <a:t>Erik Shearer</a:t>
            </a:r>
            <a:r>
              <a:rPr lang="en" sz="1600" b="0" i="0" u="none" strike="noStrike" cap="none" dirty="0">
                <a:solidFill>
                  <a:schemeClr val="lt1"/>
                </a:solidFill>
                <a:latin typeface="Bookman Old Style"/>
                <a:ea typeface="Bookman Old Style"/>
                <a:cs typeface="Bookman Old Style"/>
                <a:sym typeface="Bookman Old Style"/>
              </a:rPr>
              <a:t>, 5C, </a:t>
            </a:r>
            <a:endParaRPr sz="1600" b="0" i="0" u="none" strike="noStrike" cap="none" dirty="0">
              <a:solidFill>
                <a:schemeClr val="lt1"/>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None/>
            </a:pPr>
            <a:r>
              <a:rPr lang="en" sz="1600" b="0" i="0" u="none" strike="noStrike" cap="none" dirty="0">
                <a:solidFill>
                  <a:schemeClr val="lt1"/>
                </a:solidFill>
                <a:latin typeface="Bookman Old Style"/>
                <a:ea typeface="Bookman Old Style"/>
                <a:cs typeface="Bookman Old Style"/>
                <a:sym typeface="Bookman Old Style"/>
              </a:rPr>
              <a:t>Napa Valley College</a:t>
            </a:r>
            <a:endParaRPr sz="1600" b="0" i="0" u="none" strike="noStrike" cap="none" dirty="0">
              <a:solidFill>
                <a:schemeClr val="lt1"/>
              </a:solidFill>
              <a:latin typeface="Bookman Old Style"/>
              <a:ea typeface="Bookman Old Style"/>
              <a:cs typeface="Bookman Old Style"/>
              <a:sym typeface="Bookman Old Style"/>
            </a:endParaRPr>
          </a:p>
          <a:p>
            <a:pPr marL="0" marR="0" lvl="0" indent="0" algn="ctr" rtl="0">
              <a:lnSpc>
                <a:spcPct val="100000"/>
              </a:lnSpc>
              <a:spcBef>
                <a:spcPts val="0"/>
              </a:spcBef>
              <a:spcAft>
                <a:spcPts val="0"/>
              </a:spcAft>
              <a:buNone/>
            </a:pPr>
            <a:r>
              <a:rPr lang="en" sz="2000" b="1" i="0" u="none" strike="noStrike" cap="none" dirty="0">
                <a:solidFill>
                  <a:schemeClr val="lt1"/>
                </a:solidFill>
                <a:latin typeface="Bookman Old Style"/>
                <a:ea typeface="Bookman Old Style"/>
                <a:cs typeface="Bookman Old Style"/>
                <a:sym typeface="Bookman Old Style"/>
              </a:rPr>
              <a:t>Jeff Waller</a:t>
            </a:r>
            <a:r>
              <a:rPr lang="en" sz="1600" b="0" i="0" u="none" strike="noStrike" cap="none" dirty="0">
                <a:solidFill>
                  <a:schemeClr val="lt1"/>
                </a:solidFill>
                <a:latin typeface="Bookman Old Style"/>
                <a:ea typeface="Bookman Old Style"/>
                <a:cs typeface="Bookman Old Style"/>
                <a:sym typeface="Bookman Old Style"/>
              </a:rPr>
              <a:t>, ASCCC Curriculum, Grossmont College</a:t>
            </a:r>
            <a:endParaRPr sz="1200" dirty="0"/>
          </a:p>
          <a:p>
            <a:pPr marL="0" marR="0" lvl="0" indent="0" algn="ctr" rtl="0">
              <a:lnSpc>
                <a:spcPct val="100000"/>
              </a:lnSpc>
              <a:spcBef>
                <a:spcPts val="0"/>
              </a:spcBef>
              <a:spcAft>
                <a:spcPts val="0"/>
              </a:spcAft>
              <a:buNone/>
            </a:pPr>
            <a:endParaRPr sz="1900" b="0" i="0" u="none" strike="noStrike" cap="none" dirty="0">
              <a:solidFill>
                <a:schemeClr val="lt1"/>
              </a:solidFill>
              <a:latin typeface="Bookman Old Style"/>
              <a:ea typeface="Bookman Old Style"/>
              <a:cs typeface="Bookman Old Style"/>
              <a:sym typeface="Bookman Old Style"/>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958250" y="273847"/>
            <a:ext cx="7534500" cy="561000"/>
          </a:xfrm>
          <a:prstGeom prst="rect">
            <a:avLst/>
          </a:prstGeom>
        </p:spPr>
        <p:txBody>
          <a:bodyPr spcFirstLastPara="1" wrap="square" lIns="68575" tIns="34275" rIns="68575" bIns="34275" anchor="b" anchorCtr="0">
            <a:normAutofit/>
          </a:bodyPr>
          <a:lstStyle/>
          <a:p>
            <a:pPr marL="0" lvl="0" indent="0" algn="l" rtl="0">
              <a:spcBef>
                <a:spcPts val="0"/>
              </a:spcBef>
              <a:spcAft>
                <a:spcPts val="0"/>
              </a:spcAft>
              <a:buNone/>
            </a:pPr>
            <a:r>
              <a:rPr lang="en-US" sz="2800" b="1" dirty="0"/>
              <a:t>Min Quals for </a:t>
            </a:r>
            <a:r>
              <a:rPr lang="en" sz="2800" b="1" dirty="0"/>
              <a:t>Interdisciplinary Studies</a:t>
            </a:r>
            <a:endParaRPr sz="2800" b="1" dirty="0"/>
          </a:p>
        </p:txBody>
      </p:sp>
      <p:sp>
        <p:nvSpPr>
          <p:cNvPr id="154" name="Google Shape;154;p28"/>
          <p:cNvSpPr txBox="1">
            <a:spLocks noGrp="1"/>
          </p:cNvSpPr>
          <p:nvPr>
            <p:ph type="body" idx="1"/>
          </p:nvPr>
        </p:nvSpPr>
        <p:spPr>
          <a:xfrm>
            <a:off x="903850" y="1027525"/>
            <a:ext cx="5301200" cy="3479622"/>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endParaRPr sz="200" dirty="0"/>
          </a:p>
          <a:p>
            <a:pPr marL="139700" lvl="0" indent="0" algn="l" rtl="0">
              <a:lnSpc>
                <a:spcPct val="100000"/>
              </a:lnSpc>
              <a:spcBef>
                <a:spcPts val="0"/>
              </a:spcBef>
              <a:spcAft>
                <a:spcPts val="0"/>
              </a:spcAft>
              <a:buSzPts val="1400"/>
              <a:buNone/>
            </a:pPr>
            <a:r>
              <a:rPr lang="en" sz="2000" dirty="0"/>
              <a:t>Master’s in the interdisciplinary area OR master’s in one of the disciplines included in the interdisciplinary area and upper division or graduate coursework in at least one other constituent discipline.</a:t>
            </a:r>
            <a:endParaRPr sz="2000" dirty="0"/>
          </a:p>
          <a:p>
            <a:pPr indent="0">
              <a:lnSpc>
                <a:spcPct val="100000"/>
              </a:lnSpc>
              <a:spcBef>
                <a:spcPts val="0"/>
              </a:spcBef>
              <a:buNone/>
            </a:pPr>
            <a:endParaRPr sz="700" dirty="0"/>
          </a:p>
          <a:p>
            <a:pPr marL="139700" lvl="0" indent="0" algn="l" rtl="0">
              <a:lnSpc>
                <a:spcPct val="100000"/>
              </a:lnSpc>
              <a:spcBef>
                <a:spcPts val="0"/>
              </a:spcBef>
              <a:spcAft>
                <a:spcPts val="0"/>
              </a:spcAft>
              <a:buSzPts val="1400"/>
              <a:buNone/>
            </a:pPr>
            <a:r>
              <a:rPr lang="en" sz="2000" dirty="0"/>
              <a:t>Any time interdisciplinary studies is used, the disciplines for a particular course MUST be specified.</a:t>
            </a:r>
            <a:endParaRPr sz="2000" dirty="0"/>
          </a:p>
          <a:p>
            <a:pPr marL="0" lvl="0" indent="0" algn="l" rtl="0">
              <a:spcBef>
                <a:spcPts val="800"/>
              </a:spcBef>
              <a:spcAft>
                <a:spcPts val="0"/>
              </a:spcAft>
              <a:buNone/>
            </a:pPr>
            <a:endParaRPr dirty="0"/>
          </a:p>
        </p:txBody>
      </p:sp>
      <p:pic>
        <p:nvPicPr>
          <p:cNvPr id="155" name="Google Shape;155;p28"/>
          <p:cNvPicPr preferRelativeResize="0"/>
          <p:nvPr/>
        </p:nvPicPr>
        <p:blipFill>
          <a:blip r:embed="rId3">
            <a:alphaModFix/>
          </a:blip>
          <a:stretch>
            <a:fillRect/>
          </a:stretch>
        </p:blipFill>
        <p:spPr>
          <a:xfrm>
            <a:off x="6205050" y="867251"/>
            <a:ext cx="2414050" cy="3672300"/>
          </a:xfrm>
          <a:prstGeom prst="rect">
            <a:avLst/>
          </a:prstGeom>
          <a:noFill/>
          <a:ln>
            <a:noFill/>
          </a:ln>
        </p:spPr>
      </p:pic>
      <p:cxnSp>
        <p:nvCxnSpPr>
          <p:cNvPr id="156" name="Google Shape;156;p28"/>
          <p:cNvCxnSpPr>
            <a:cxnSpLocks/>
          </p:cNvCxnSpPr>
          <p:nvPr/>
        </p:nvCxnSpPr>
        <p:spPr>
          <a:xfrm flipV="1">
            <a:off x="1084600" y="834847"/>
            <a:ext cx="6572571" cy="32403"/>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958238" y="273845"/>
            <a:ext cx="7534532" cy="518489"/>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Disciplines vs Departments</a:t>
            </a:r>
            <a:endParaRPr sz="1100" b="1" dirty="0"/>
          </a:p>
        </p:txBody>
      </p:sp>
      <p:sp>
        <p:nvSpPr>
          <p:cNvPr id="162" name="Google Shape;162;p29"/>
          <p:cNvSpPr txBox="1">
            <a:spLocks noGrp="1"/>
          </p:cNvSpPr>
          <p:nvPr>
            <p:ph type="body" idx="1"/>
          </p:nvPr>
        </p:nvSpPr>
        <p:spPr>
          <a:xfrm>
            <a:off x="752375" y="998750"/>
            <a:ext cx="8161800" cy="3664800"/>
          </a:xfrm>
          <a:prstGeom prst="rect">
            <a:avLst/>
          </a:prstGeom>
          <a:noFill/>
          <a:ln>
            <a:noFill/>
          </a:ln>
        </p:spPr>
        <p:txBody>
          <a:bodyPr spcFirstLastPara="1" wrap="square" lIns="68575" tIns="34275" rIns="68575" bIns="34275" anchor="t" anchorCtr="0">
            <a:noAutofit/>
          </a:bodyPr>
          <a:lstStyle/>
          <a:p>
            <a:pPr marL="342900" lvl="1" indent="-152400" algn="l" rtl="0">
              <a:lnSpc>
                <a:spcPct val="100000"/>
              </a:lnSpc>
              <a:spcBef>
                <a:spcPts val="0"/>
              </a:spcBef>
              <a:spcAft>
                <a:spcPts val="0"/>
              </a:spcAft>
              <a:buClr>
                <a:srgbClr val="404040"/>
              </a:buClr>
              <a:buSzPts val="2000"/>
              <a:buChar char="•"/>
            </a:pPr>
            <a:r>
              <a:rPr lang="en" sz="1800" dirty="0">
                <a:latin typeface="Arial"/>
                <a:ea typeface="Arial"/>
                <a:cs typeface="Arial"/>
                <a:sym typeface="Arial"/>
              </a:rPr>
              <a:t>Departments are locally-defined organizational structures.</a:t>
            </a:r>
            <a:endParaRPr sz="1100" dirty="0"/>
          </a:p>
          <a:p>
            <a:pPr marL="342900" lvl="1" indent="-25400" algn="l" rtl="0">
              <a:lnSpc>
                <a:spcPct val="100000"/>
              </a:lnSpc>
              <a:spcBef>
                <a:spcPts val="0"/>
              </a:spcBef>
              <a:spcAft>
                <a:spcPts val="0"/>
              </a:spcAft>
              <a:buClr>
                <a:srgbClr val="404040"/>
              </a:buClr>
              <a:buSzPts val="2000"/>
              <a:buNone/>
            </a:pPr>
            <a:endParaRPr sz="1400" dirty="0">
              <a:latin typeface="Arial"/>
              <a:ea typeface="Arial"/>
              <a:cs typeface="Arial"/>
              <a:sym typeface="Arial"/>
            </a:endParaRPr>
          </a:p>
          <a:p>
            <a:pPr marL="342900" lvl="1" indent="-152400" algn="l" rtl="0">
              <a:lnSpc>
                <a:spcPct val="100000"/>
              </a:lnSpc>
              <a:spcBef>
                <a:spcPts val="0"/>
              </a:spcBef>
              <a:spcAft>
                <a:spcPts val="0"/>
              </a:spcAft>
              <a:buClr>
                <a:srgbClr val="404040"/>
              </a:buClr>
              <a:buSzPts val="2000"/>
              <a:buChar char="•"/>
            </a:pPr>
            <a:r>
              <a:rPr lang="en" sz="1800" b="1" dirty="0">
                <a:latin typeface="Arial"/>
                <a:ea typeface="Arial"/>
                <a:cs typeface="Arial"/>
                <a:sym typeface="Arial"/>
              </a:rPr>
              <a:t>Disciplines </a:t>
            </a:r>
            <a:r>
              <a:rPr lang="en" sz="1800" b="1" dirty="0"/>
              <a:t>as defined in the Min Quals Handbook</a:t>
            </a:r>
            <a:r>
              <a:rPr lang="en" sz="1800" b="1" dirty="0">
                <a:latin typeface="Arial"/>
                <a:ea typeface="Arial"/>
                <a:cs typeface="Arial"/>
                <a:sym typeface="Arial"/>
              </a:rPr>
              <a:t> are not necessarily the same </a:t>
            </a:r>
            <a:r>
              <a:rPr lang="en" sz="1800" dirty="0">
                <a:latin typeface="Arial"/>
                <a:ea typeface="Arial"/>
                <a:cs typeface="Arial"/>
                <a:sym typeface="Arial"/>
              </a:rPr>
              <a:t>as local departments or subject areas. </a:t>
            </a:r>
            <a:endParaRPr sz="1100" dirty="0"/>
          </a:p>
          <a:p>
            <a:pPr marL="177800" lvl="1" indent="0" algn="l" rtl="0">
              <a:lnSpc>
                <a:spcPct val="90000"/>
              </a:lnSpc>
              <a:spcBef>
                <a:spcPts val="300"/>
              </a:spcBef>
              <a:spcAft>
                <a:spcPts val="0"/>
              </a:spcAft>
              <a:buClr>
                <a:srgbClr val="404040"/>
              </a:buClr>
              <a:buSzPts val="1800"/>
              <a:buNone/>
            </a:pPr>
            <a:r>
              <a:rPr lang="en" sz="1800" dirty="0">
                <a:latin typeface="Arial"/>
                <a:ea typeface="Arial"/>
                <a:cs typeface="Arial"/>
                <a:sym typeface="Arial"/>
              </a:rPr>
              <a:t>   Example: </a:t>
            </a:r>
            <a:endParaRPr sz="1100" dirty="0"/>
          </a:p>
          <a:p>
            <a:pPr marL="654050" lvl="2" indent="-285750" algn="l" rtl="0">
              <a:lnSpc>
                <a:spcPct val="90000"/>
              </a:lnSpc>
              <a:spcBef>
                <a:spcPts val="300"/>
              </a:spcBef>
              <a:spcAft>
                <a:spcPts val="0"/>
              </a:spcAft>
              <a:buClr>
                <a:srgbClr val="404040"/>
              </a:buClr>
              <a:buSzPts val="1800"/>
              <a:buFont typeface="Courier New" panose="02070309020205020404" pitchFamily="49" charset="0"/>
              <a:buChar char="o"/>
            </a:pPr>
            <a:r>
              <a:rPr lang="en" sz="1800" dirty="0">
                <a:latin typeface="Arial"/>
                <a:ea typeface="Arial"/>
                <a:cs typeface="Arial"/>
                <a:sym typeface="Arial"/>
              </a:rPr>
              <a:t>Local Department or </a:t>
            </a:r>
            <a:r>
              <a:rPr lang="en" sz="1800" dirty="0"/>
              <a:t>Program </a:t>
            </a:r>
            <a:r>
              <a:rPr lang="en" sz="1800" dirty="0">
                <a:latin typeface="Arial"/>
                <a:ea typeface="Arial"/>
                <a:cs typeface="Arial"/>
                <a:sym typeface="Arial"/>
              </a:rPr>
              <a:t>Name: Child and Family Studies </a:t>
            </a:r>
            <a:endParaRPr sz="1800" dirty="0">
              <a:latin typeface="Arial"/>
              <a:ea typeface="Arial"/>
              <a:cs typeface="Arial"/>
              <a:sym typeface="Arial"/>
            </a:endParaRPr>
          </a:p>
          <a:p>
            <a:pPr marL="654050" lvl="2" indent="-285750" algn="l" rtl="0">
              <a:lnSpc>
                <a:spcPct val="90000"/>
              </a:lnSpc>
              <a:spcBef>
                <a:spcPts val="300"/>
              </a:spcBef>
              <a:spcAft>
                <a:spcPts val="0"/>
              </a:spcAft>
              <a:buSzPts val="1800"/>
              <a:buFont typeface="Courier New" panose="02070309020205020404" pitchFamily="49" charset="0"/>
              <a:buChar char="o"/>
            </a:pPr>
            <a:r>
              <a:rPr lang="en" sz="1800" dirty="0"/>
              <a:t>Local Subject Code: CFS</a:t>
            </a:r>
            <a:endParaRPr sz="1800" dirty="0"/>
          </a:p>
          <a:p>
            <a:pPr marL="654050" lvl="2" indent="-285750" algn="l" rtl="0">
              <a:lnSpc>
                <a:spcPct val="90000"/>
              </a:lnSpc>
              <a:spcBef>
                <a:spcPts val="300"/>
              </a:spcBef>
              <a:spcAft>
                <a:spcPts val="0"/>
              </a:spcAft>
              <a:buClr>
                <a:srgbClr val="404040"/>
              </a:buClr>
              <a:buSzPts val="1800"/>
              <a:buFont typeface="Courier New" panose="02070309020205020404" pitchFamily="49" charset="0"/>
              <a:buChar char="o"/>
            </a:pPr>
            <a:r>
              <a:rPr lang="en" sz="1800" dirty="0">
                <a:latin typeface="Arial"/>
                <a:ea typeface="Arial"/>
                <a:cs typeface="Arial"/>
                <a:sym typeface="Arial"/>
              </a:rPr>
              <a:t>Official Discipline: Early Childhood Education </a:t>
            </a:r>
            <a:endParaRPr sz="1100" dirty="0"/>
          </a:p>
          <a:p>
            <a:pPr marL="635000" lvl="2" indent="-152400" algn="l" rtl="0">
              <a:lnSpc>
                <a:spcPct val="100000"/>
              </a:lnSpc>
              <a:spcBef>
                <a:spcPts val="0"/>
              </a:spcBef>
              <a:spcAft>
                <a:spcPts val="0"/>
              </a:spcAft>
              <a:buClr>
                <a:srgbClr val="404040"/>
              </a:buClr>
              <a:buSzPts val="1800"/>
              <a:buFont typeface="Courier New"/>
              <a:buNone/>
            </a:pPr>
            <a:endParaRPr sz="1400" dirty="0">
              <a:latin typeface="Arial"/>
              <a:ea typeface="Arial"/>
              <a:cs typeface="Arial"/>
              <a:sym typeface="Arial"/>
            </a:endParaRPr>
          </a:p>
          <a:p>
            <a:pPr marL="342900" lvl="1" indent="-152400" algn="l" rtl="0">
              <a:lnSpc>
                <a:spcPct val="100000"/>
              </a:lnSpc>
              <a:spcBef>
                <a:spcPts val="0"/>
              </a:spcBef>
              <a:spcAft>
                <a:spcPts val="0"/>
              </a:spcAft>
              <a:buClr>
                <a:srgbClr val="404040"/>
              </a:buClr>
              <a:buSzPts val="2000"/>
              <a:buChar char="•"/>
            </a:pPr>
            <a:r>
              <a:rPr lang="en" sz="1800" dirty="0">
                <a:latin typeface="Arial"/>
                <a:ea typeface="Arial"/>
                <a:cs typeface="Arial"/>
                <a:sym typeface="Arial"/>
              </a:rPr>
              <a:t>Instructional faculty teach courses </a:t>
            </a:r>
            <a:r>
              <a:rPr lang="en" sz="1800" i="1" dirty="0">
                <a:latin typeface="Arial"/>
                <a:ea typeface="Arial"/>
                <a:cs typeface="Arial"/>
                <a:sym typeface="Arial"/>
              </a:rPr>
              <a:t>assigned to disciplines, not departments</a:t>
            </a:r>
            <a:r>
              <a:rPr lang="en" sz="1800" dirty="0">
                <a:latin typeface="Arial"/>
                <a:ea typeface="Arial"/>
                <a:cs typeface="Arial"/>
                <a:sym typeface="Arial"/>
              </a:rPr>
              <a:t>.</a:t>
            </a:r>
            <a:endParaRPr sz="1800" dirty="0">
              <a:latin typeface="Arial"/>
              <a:ea typeface="Arial"/>
              <a:cs typeface="Arial"/>
              <a:sym typeface="Arial"/>
            </a:endParaRPr>
          </a:p>
          <a:p>
            <a:pPr marL="520700" lvl="0" indent="0" algn="l" rtl="0">
              <a:lnSpc>
                <a:spcPct val="100000"/>
              </a:lnSpc>
              <a:spcBef>
                <a:spcPts val="0"/>
              </a:spcBef>
              <a:spcAft>
                <a:spcPts val="0"/>
              </a:spcAft>
              <a:buNone/>
            </a:pPr>
            <a:endParaRPr sz="1800" dirty="0"/>
          </a:p>
          <a:p>
            <a:pPr marL="342900" lvl="1" indent="-139700" algn="l" rtl="0">
              <a:lnSpc>
                <a:spcPct val="100000"/>
              </a:lnSpc>
              <a:spcBef>
                <a:spcPts val="0"/>
              </a:spcBef>
              <a:spcAft>
                <a:spcPts val="0"/>
              </a:spcAft>
              <a:buSzPts val="1800"/>
              <a:buChar char="•"/>
            </a:pPr>
            <a:r>
              <a:rPr lang="en" sz="1800" dirty="0"/>
              <a:t>The term “assigned” frequently leads to confusion for local faculty and Senates. Don’t mistake “assigned” with “owns”.       </a:t>
            </a:r>
            <a:endParaRPr sz="1800" dirty="0"/>
          </a:p>
          <a:p>
            <a:pPr marL="177800" lvl="0" indent="-63500" algn="l" rtl="0">
              <a:lnSpc>
                <a:spcPct val="90000"/>
              </a:lnSpc>
              <a:spcBef>
                <a:spcPts val="800"/>
              </a:spcBef>
              <a:spcAft>
                <a:spcPts val="0"/>
              </a:spcAft>
              <a:buClr>
                <a:srgbClr val="404040"/>
              </a:buClr>
              <a:buSzPts val="1800"/>
              <a:buNone/>
            </a:pPr>
            <a:endParaRPr sz="1100" dirty="0"/>
          </a:p>
        </p:txBody>
      </p:sp>
      <p:sp>
        <p:nvSpPr>
          <p:cNvPr id="163" name="Google Shape;163;p29"/>
          <p:cNvSpPr txBox="1">
            <a:spLocks noGrp="1"/>
          </p:cNvSpPr>
          <p:nvPr>
            <p:ph type="sldNum" idx="12"/>
          </p:nvPr>
        </p:nvSpPr>
        <p:spPr>
          <a:xfrm>
            <a:off x="7189785" y="4772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11</a:t>
            </a:fld>
            <a:endParaRPr sz="1100"/>
          </a:p>
        </p:txBody>
      </p:sp>
      <p:cxnSp>
        <p:nvCxnSpPr>
          <p:cNvPr id="164" name="Google Shape;164;p29"/>
          <p:cNvCxnSpPr/>
          <p:nvPr/>
        </p:nvCxnSpPr>
        <p:spPr>
          <a:xfrm rot="10800000" flipH="1">
            <a:off x="1119350" y="792325"/>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30"/>
          <p:cNvSpPr txBox="1">
            <a:spLocks noGrp="1"/>
          </p:cNvSpPr>
          <p:nvPr>
            <p:ph type="title"/>
          </p:nvPr>
        </p:nvSpPr>
        <p:spPr>
          <a:xfrm>
            <a:off x="958238" y="273844"/>
            <a:ext cx="7534532" cy="498514"/>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Minimum Qualifications</a:t>
            </a:r>
            <a:endParaRPr sz="1100" b="1" dirty="0"/>
          </a:p>
        </p:txBody>
      </p:sp>
      <p:sp>
        <p:nvSpPr>
          <p:cNvPr id="170" name="Google Shape;170;p30"/>
          <p:cNvSpPr txBox="1">
            <a:spLocks noGrp="1"/>
          </p:cNvSpPr>
          <p:nvPr>
            <p:ph type="body" idx="1"/>
          </p:nvPr>
        </p:nvSpPr>
        <p:spPr>
          <a:xfrm>
            <a:off x="3161415" y="1117029"/>
            <a:ext cx="5486529" cy="2909441"/>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404040"/>
              </a:buClr>
              <a:buSzPts val="1800"/>
              <a:buNone/>
            </a:pPr>
            <a:r>
              <a:rPr lang="en" sz="2000" dirty="0"/>
              <a:t>A college/ district may establish additional qualifications which are more rigorous than the state-established MQs.</a:t>
            </a:r>
            <a:endParaRPr sz="1200" dirty="0"/>
          </a:p>
          <a:p>
            <a:pPr marL="0" lvl="0" indent="0" algn="l" rtl="0">
              <a:lnSpc>
                <a:spcPct val="100000"/>
              </a:lnSpc>
              <a:spcBef>
                <a:spcPts val="0"/>
              </a:spcBef>
              <a:spcAft>
                <a:spcPts val="0"/>
              </a:spcAft>
              <a:buClr>
                <a:srgbClr val="404040"/>
              </a:buClr>
              <a:buSzPts val="1800"/>
              <a:buNone/>
            </a:pPr>
            <a:endParaRPr sz="2000" dirty="0"/>
          </a:p>
          <a:p>
            <a:pPr marL="0" lvl="0" indent="0" algn="l" rtl="0">
              <a:lnSpc>
                <a:spcPct val="100000"/>
              </a:lnSpc>
              <a:spcBef>
                <a:spcPts val="0"/>
              </a:spcBef>
              <a:spcAft>
                <a:spcPts val="0"/>
              </a:spcAft>
              <a:buClr>
                <a:srgbClr val="404040"/>
              </a:buClr>
              <a:buSzPts val="1800"/>
              <a:buNone/>
            </a:pPr>
            <a:r>
              <a:rPr lang="en" sz="2000" dirty="0"/>
              <a:t>However, local MQs cannot be less rigorous than the state-established MQs. </a:t>
            </a:r>
            <a:endParaRPr sz="1200" dirty="0"/>
          </a:p>
          <a:p>
            <a:pPr marL="0" lvl="0" indent="0" algn="l" rtl="0">
              <a:lnSpc>
                <a:spcPct val="90000"/>
              </a:lnSpc>
              <a:spcBef>
                <a:spcPts val="0"/>
              </a:spcBef>
              <a:spcAft>
                <a:spcPts val="0"/>
              </a:spcAft>
              <a:buClr>
                <a:schemeClr val="dk1"/>
              </a:buClr>
              <a:buSzPts val="800"/>
              <a:buFont typeface="Arial"/>
              <a:buNone/>
            </a:pPr>
            <a:endParaRPr sz="2000" dirty="0"/>
          </a:p>
          <a:p>
            <a:pPr marL="0" lvl="0" indent="0" algn="l" rtl="0">
              <a:lnSpc>
                <a:spcPct val="90000"/>
              </a:lnSpc>
              <a:spcBef>
                <a:spcPts val="0"/>
              </a:spcBef>
              <a:spcAft>
                <a:spcPts val="0"/>
              </a:spcAft>
              <a:buClr>
                <a:schemeClr val="dk1"/>
              </a:buClr>
              <a:buSzPts val="800"/>
              <a:buFont typeface="Arial"/>
              <a:buNone/>
            </a:pPr>
            <a:r>
              <a:rPr lang="en" sz="2000" dirty="0"/>
              <a:t>Equivalency must be established locally and must be at least equivalent to the minimum qualifications.</a:t>
            </a:r>
            <a:endParaRPr sz="2000" dirty="0"/>
          </a:p>
          <a:p>
            <a:pPr marL="0" lvl="0" indent="0" algn="l" rtl="0">
              <a:lnSpc>
                <a:spcPct val="90000"/>
              </a:lnSpc>
              <a:spcBef>
                <a:spcPts val="800"/>
              </a:spcBef>
              <a:spcAft>
                <a:spcPts val="0"/>
              </a:spcAft>
              <a:buClr>
                <a:srgbClr val="404040"/>
              </a:buClr>
              <a:buSzPts val="1800"/>
              <a:buNone/>
            </a:pPr>
            <a:endParaRPr sz="1100" dirty="0"/>
          </a:p>
        </p:txBody>
      </p:sp>
      <p:sp>
        <p:nvSpPr>
          <p:cNvPr id="171" name="Google Shape;171;p3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12</a:t>
            </a:fld>
            <a:endParaRPr sz="1100"/>
          </a:p>
        </p:txBody>
      </p:sp>
      <p:pic>
        <p:nvPicPr>
          <p:cNvPr id="172" name="Google Shape;172;p30"/>
          <p:cNvPicPr preferRelativeResize="0"/>
          <p:nvPr/>
        </p:nvPicPr>
        <p:blipFill rotWithShape="1">
          <a:blip r:embed="rId3">
            <a:alphaModFix/>
          </a:blip>
          <a:srcRect/>
          <a:stretch/>
        </p:blipFill>
        <p:spPr>
          <a:xfrm>
            <a:off x="1048050" y="1464197"/>
            <a:ext cx="2006596" cy="1888604"/>
          </a:xfrm>
          <a:prstGeom prst="rect">
            <a:avLst/>
          </a:prstGeom>
          <a:noFill/>
          <a:ln>
            <a:noFill/>
          </a:ln>
        </p:spPr>
      </p:pic>
      <p:cxnSp>
        <p:nvCxnSpPr>
          <p:cNvPr id="173" name="Google Shape;173;p30"/>
          <p:cNvCxnSpPr/>
          <p:nvPr/>
        </p:nvCxnSpPr>
        <p:spPr>
          <a:xfrm rot="10800000" flipH="1">
            <a:off x="1048050" y="739875"/>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962900" y="176426"/>
            <a:ext cx="7534500" cy="5415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None/>
            </a:pPr>
            <a:r>
              <a:rPr lang="en" sz="2800" b="1" dirty="0"/>
              <a:t>Why Do We Care About Faculty Qualifications?</a:t>
            </a:r>
            <a:endParaRPr sz="2800" b="1" dirty="0"/>
          </a:p>
        </p:txBody>
      </p:sp>
      <p:sp>
        <p:nvSpPr>
          <p:cNvPr id="179" name="Google Shape;179;p31"/>
          <p:cNvSpPr txBox="1">
            <a:spLocks noGrp="1"/>
          </p:cNvSpPr>
          <p:nvPr>
            <p:ph type="body" idx="1"/>
          </p:nvPr>
        </p:nvSpPr>
        <p:spPr>
          <a:xfrm>
            <a:off x="971550" y="909894"/>
            <a:ext cx="7406733" cy="3633000"/>
          </a:xfrm>
          <a:prstGeom prst="rect">
            <a:avLst/>
          </a:prstGeom>
          <a:noFill/>
          <a:ln>
            <a:noFill/>
          </a:ln>
        </p:spPr>
        <p:txBody>
          <a:bodyPr spcFirstLastPara="1" wrap="square" lIns="68575" tIns="34275" rIns="68575" bIns="34275" anchor="t" anchorCtr="0">
            <a:noAutofit/>
          </a:bodyPr>
          <a:lstStyle/>
          <a:p>
            <a:pPr marL="431800" lvl="0" indent="-342900" algn="l" rtl="0">
              <a:lnSpc>
                <a:spcPct val="100000"/>
              </a:lnSpc>
              <a:spcBef>
                <a:spcPts val="0"/>
              </a:spcBef>
              <a:spcAft>
                <a:spcPts val="0"/>
              </a:spcAft>
              <a:buSzPts val="2200"/>
              <a:buFont typeface="Wingdings" panose="05000000000000000000" pitchFamily="2" charset="2"/>
              <a:buChar char="§"/>
            </a:pPr>
            <a:r>
              <a:rPr lang="en" sz="2000" dirty="0"/>
              <a:t>Minimum Qualifications are requirements that</a:t>
            </a:r>
            <a:endParaRPr sz="2000" dirty="0"/>
          </a:p>
          <a:p>
            <a:pPr marL="889000" lvl="1" indent="-342900" algn="l" rtl="0">
              <a:lnSpc>
                <a:spcPct val="100000"/>
              </a:lnSpc>
              <a:spcBef>
                <a:spcPts val="0"/>
              </a:spcBef>
              <a:spcAft>
                <a:spcPts val="0"/>
              </a:spcAft>
              <a:buSzPts val="2200"/>
              <a:buFont typeface="Wingdings" panose="05000000000000000000" pitchFamily="2" charset="2"/>
              <a:buChar char="ü"/>
            </a:pPr>
            <a:r>
              <a:rPr lang="en" sz="2000" dirty="0"/>
              <a:t>Ensures faculty preparation in the content area</a:t>
            </a:r>
          </a:p>
          <a:p>
            <a:pPr marL="889000" lvl="1" indent="-342900" algn="l" rtl="0">
              <a:lnSpc>
                <a:spcPct val="100000"/>
              </a:lnSpc>
              <a:spcBef>
                <a:spcPts val="0"/>
              </a:spcBef>
              <a:spcAft>
                <a:spcPts val="0"/>
              </a:spcAft>
              <a:buSzPts val="2200"/>
              <a:buFont typeface="Wingdings" panose="05000000000000000000" pitchFamily="2" charset="2"/>
              <a:buChar char="ü"/>
            </a:pPr>
            <a:r>
              <a:rPr lang="en" sz="2000" dirty="0"/>
              <a:t>Ensures Learning</a:t>
            </a:r>
          </a:p>
          <a:p>
            <a:pPr marL="889000" lvl="1" indent="-342900" algn="l" rtl="0">
              <a:lnSpc>
                <a:spcPct val="100000"/>
              </a:lnSpc>
              <a:spcBef>
                <a:spcPts val="0"/>
              </a:spcBef>
              <a:spcAft>
                <a:spcPts val="0"/>
              </a:spcAft>
              <a:buSzPts val="2200"/>
              <a:buFont typeface="Wingdings" panose="05000000000000000000" pitchFamily="2" charset="2"/>
              <a:buChar char="ü"/>
            </a:pPr>
            <a:r>
              <a:rPr lang="en" sz="2000" dirty="0"/>
              <a:t>Addresses accreditation standards</a:t>
            </a:r>
          </a:p>
          <a:p>
            <a:pPr marL="546100" lvl="1" indent="0" algn="l" rtl="0">
              <a:lnSpc>
                <a:spcPct val="100000"/>
              </a:lnSpc>
              <a:spcBef>
                <a:spcPts val="0"/>
              </a:spcBef>
              <a:spcAft>
                <a:spcPts val="0"/>
              </a:spcAft>
              <a:buSzPts val="2200"/>
              <a:buNone/>
            </a:pPr>
            <a:endParaRPr sz="1000" dirty="0"/>
          </a:p>
          <a:p>
            <a:pPr marL="177800" lvl="0" indent="-63500" algn="l" rtl="0">
              <a:lnSpc>
                <a:spcPct val="100000"/>
              </a:lnSpc>
              <a:spcBef>
                <a:spcPts val="0"/>
              </a:spcBef>
              <a:spcAft>
                <a:spcPts val="0"/>
              </a:spcAft>
              <a:buClr>
                <a:srgbClr val="404040"/>
              </a:buClr>
              <a:buSzPts val="1800"/>
              <a:buNone/>
            </a:pPr>
            <a:r>
              <a:rPr lang="en" sz="1400" u="sng" dirty="0"/>
              <a:t>ACCJC Standard III.A.1:</a:t>
            </a:r>
            <a:endParaRPr sz="1400" u="sng" dirty="0"/>
          </a:p>
          <a:p>
            <a:pPr marL="177800" lvl="0" indent="-63500" algn="l" rtl="0">
              <a:lnSpc>
                <a:spcPct val="100000"/>
              </a:lnSpc>
              <a:spcBef>
                <a:spcPts val="0"/>
              </a:spcBef>
              <a:spcAft>
                <a:spcPts val="0"/>
              </a:spcAft>
              <a:buClr>
                <a:srgbClr val="404040"/>
              </a:buClr>
              <a:buSzPts val="1800"/>
              <a:buNone/>
            </a:pPr>
            <a:r>
              <a:rPr lang="en" sz="1400" dirty="0"/>
              <a:t>“The institution assures the integrity and quality of its programs and services by employing administrators, faculty and staff who are qualified by appropriate education, training, and experience to provide and support these programs and services.”</a:t>
            </a:r>
            <a:endParaRPr sz="1400" dirty="0"/>
          </a:p>
          <a:p>
            <a:pPr marL="177800" lvl="0" indent="-63500" algn="l" rtl="0">
              <a:lnSpc>
                <a:spcPct val="100000"/>
              </a:lnSpc>
              <a:spcBef>
                <a:spcPts val="0"/>
              </a:spcBef>
              <a:spcAft>
                <a:spcPts val="0"/>
              </a:spcAft>
              <a:buClr>
                <a:srgbClr val="404040"/>
              </a:buClr>
              <a:buSzPts val="1800"/>
              <a:buNone/>
            </a:pPr>
            <a:r>
              <a:rPr lang="en" sz="1400" u="sng" dirty="0"/>
              <a:t>ACCJC Standard III.A.2:</a:t>
            </a:r>
          </a:p>
          <a:p>
            <a:pPr marL="177800" lvl="0" indent="-63500" algn="l" rtl="0">
              <a:lnSpc>
                <a:spcPct val="100000"/>
              </a:lnSpc>
              <a:spcBef>
                <a:spcPts val="0"/>
              </a:spcBef>
              <a:spcAft>
                <a:spcPts val="0"/>
              </a:spcAft>
              <a:buClr>
                <a:srgbClr val="404040"/>
              </a:buClr>
              <a:buSzPts val="1800"/>
              <a:buNone/>
            </a:pPr>
            <a:r>
              <a:rPr lang="en" sz="1400" dirty="0"/>
              <a:t> Faculty qualifications include knowledge of the subject matter and requisite skills for the service to be performed. Factors of qualification include appropriate degrees, professional experience, discipline expertise, level of assignment, teaching skills, scholarly activities, and potential to contribute to the mission of the institution</a:t>
            </a:r>
            <a:endParaRPr sz="1400" dirty="0"/>
          </a:p>
          <a:p>
            <a:pPr marL="177800" lvl="0" indent="-63500" algn="l" rtl="0">
              <a:lnSpc>
                <a:spcPct val="90000"/>
              </a:lnSpc>
              <a:spcBef>
                <a:spcPts val="800"/>
              </a:spcBef>
              <a:spcAft>
                <a:spcPts val="0"/>
              </a:spcAft>
              <a:buClr>
                <a:srgbClr val="404040"/>
              </a:buClr>
              <a:buSzPts val="1800"/>
              <a:buNone/>
            </a:pPr>
            <a:endParaRPr sz="1400" dirty="0"/>
          </a:p>
        </p:txBody>
      </p:sp>
      <p:sp>
        <p:nvSpPr>
          <p:cNvPr id="180" name="Google Shape;180;p3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13</a:t>
            </a:fld>
            <a:endParaRPr sz="1100"/>
          </a:p>
        </p:txBody>
      </p:sp>
      <p:cxnSp>
        <p:nvCxnSpPr>
          <p:cNvPr id="181" name="Google Shape;181;p31"/>
          <p:cNvCxnSpPr/>
          <p:nvPr/>
        </p:nvCxnSpPr>
        <p:spPr>
          <a:xfrm rot="10800000" flipH="1">
            <a:off x="1096175" y="717925"/>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958250" y="291728"/>
            <a:ext cx="7534500" cy="521400"/>
          </a:xfrm>
          <a:prstGeom prst="rect">
            <a:avLst/>
          </a:prstGeom>
          <a:noFill/>
          <a:ln>
            <a:noFill/>
          </a:ln>
        </p:spPr>
        <p:txBody>
          <a:bodyPr spcFirstLastPara="1" wrap="square" lIns="68575" tIns="34275" rIns="68575" bIns="34275" anchor="b" anchorCtr="0">
            <a:normAutofit fontScale="90000"/>
          </a:bodyPr>
          <a:lstStyle/>
          <a:p>
            <a:pPr marL="0" lvl="0" indent="0" algn="l" rtl="0">
              <a:lnSpc>
                <a:spcPct val="90000"/>
              </a:lnSpc>
              <a:spcBef>
                <a:spcPts val="0"/>
              </a:spcBef>
              <a:spcAft>
                <a:spcPts val="0"/>
              </a:spcAft>
              <a:buNone/>
            </a:pPr>
            <a:r>
              <a:rPr lang="en" sz="3600" b="1" dirty="0"/>
              <a:t>Local Considerations</a:t>
            </a:r>
            <a:endParaRPr sz="3600" b="1" dirty="0"/>
          </a:p>
        </p:txBody>
      </p:sp>
      <p:sp>
        <p:nvSpPr>
          <p:cNvPr id="187" name="Google Shape;187;p32"/>
          <p:cNvSpPr txBox="1">
            <a:spLocks noGrp="1"/>
          </p:cNvSpPr>
          <p:nvPr>
            <p:ph type="body" idx="1"/>
          </p:nvPr>
        </p:nvSpPr>
        <p:spPr>
          <a:xfrm>
            <a:off x="808550" y="1033378"/>
            <a:ext cx="7684200" cy="3601593"/>
          </a:xfrm>
          <a:prstGeom prst="rect">
            <a:avLst/>
          </a:prstGeom>
          <a:noFill/>
          <a:ln>
            <a:noFill/>
          </a:ln>
        </p:spPr>
        <p:txBody>
          <a:bodyPr spcFirstLastPara="1" wrap="square" lIns="68575" tIns="34275" rIns="68575" bIns="34275" anchor="t" anchorCtr="0">
            <a:noAutofit/>
          </a:bodyPr>
          <a:lstStyle/>
          <a:p>
            <a:pPr marL="457200" lvl="0" indent="-330200" algn="l" rtl="0">
              <a:lnSpc>
                <a:spcPct val="100000"/>
              </a:lnSpc>
              <a:spcBef>
                <a:spcPts val="0"/>
              </a:spcBef>
              <a:spcAft>
                <a:spcPts val="0"/>
              </a:spcAft>
              <a:buSzPts val="1600"/>
              <a:buFont typeface="Arial"/>
              <a:buChar char="❖"/>
            </a:pPr>
            <a:r>
              <a:rPr lang="en" sz="2000" dirty="0">
                <a:latin typeface="Arial"/>
                <a:ea typeface="Arial"/>
                <a:cs typeface="Arial"/>
                <a:sym typeface="Arial"/>
              </a:rPr>
              <a:t>Equivalency must be established locally and must be at least equivalent to the minimum qualifications.</a:t>
            </a:r>
            <a:endParaRPr sz="2000" dirty="0">
              <a:latin typeface="Arial"/>
              <a:ea typeface="Arial"/>
              <a:cs typeface="Arial"/>
              <a:sym typeface="Arial"/>
            </a:endParaRPr>
          </a:p>
          <a:p>
            <a:pPr marL="457200" lvl="0" indent="0" algn="l" rtl="0">
              <a:lnSpc>
                <a:spcPct val="100000"/>
              </a:lnSpc>
              <a:spcBef>
                <a:spcPts val="0"/>
              </a:spcBef>
              <a:spcAft>
                <a:spcPts val="0"/>
              </a:spcAft>
              <a:buNone/>
            </a:pPr>
            <a:endParaRPr sz="600" dirty="0"/>
          </a:p>
          <a:p>
            <a:pPr marL="457200" lvl="0" indent="-330200" algn="l" rtl="0">
              <a:lnSpc>
                <a:spcPct val="100000"/>
              </a:lnSpc>
              <a:spcBef>
                <a:spcPts val="0"/>
              </a:spcBef>
              <a:spcAft>
                <a:spcPts val="0"/>
              </a:spcAft>
              <a:buSzPts val="1600"/>
              <a:buChar char="❖"/>
            </a:pPr>
            <a:r>
              <a:rPr lang="en" sz="2000" dirty="0">
                <a:latin typeface="Arial"/>
                <a:ea typeface="Arial"/>
                <a:cs typeface="Arial"/>
                <a:sym typeface="Arial"/>
              </a:rPr>
              <a:t>A district may establish additional qualifications which</a:t>
            </a:r>
            <a:r>
              <a:rPr lang="en" sz="2000" dirty="0"/>
              <a:t> </a:t>
            </a:r>
            <a:r>
              <a:rPr lang="en" sz="2000" dirty="0">
                <a:latin typeface="Arial"/>
                <a:ea typeface="Arial"/>
                <a:cs typeface="Arial"/>
                <a:sym typeface="Arial"/>
              </a:rPr>
              <a:t>are</a:t>
            </a:r>
            <a:r>
              <a:rPr lang="en" sz="2000" dirty="0"/>
              <a:t> more </a:t>
            </a:r>
            <a:r>
              <a:rPr lang="en" sz="2000" dirty="0">
                <a:latin typeface="Arial"/>
                <a:ea typeface="Arial"/>
                <a:cs typeface="Arial"/>
                <a:sym typeface="Arial"/>
              </a:rPr>
              <a:t>rigorous than the state-established MQs. </a:t>
            </a:r>
            <a:endParaRPr sz="2000" dirty="0">
              <a:latin typeface="Arial"/>
              <a:ea typeface="Arial"/>
              <a:cs typeface="Arial"/>
              <a:sym typeface="Arial"/>
            </a:endParaRPr>
          </a:p>
          <a:p>
            <a:pPr marL="457200" lvl="0" indent="0" algn="l" rtl="0">
              <a:lnSpc>
                <a:spcPct val="100000"/>
              </a:lnSpc>
              <a:spcBef>
                <a:spcPts val="0"/>
              </a:spcBef>
              <a:spcAft>
                <a:spcPts val="0"/>
              </a:spcAft>
              <a:buNone/>
            </a:pPr>
            <a:endParaRPr sz="600" dirty="0"/>
          </a:p>
          <a:p>
            <a:pPr marL="457200" lvl="0" indent="-330200" algn="l" rtl="0">
              <a:lnSpc>
                <a:spcPct val="100000"/>
              </a:lnSpc>
              <a:spcBef>
                <a:spcPts val="0"/>
              </a:spcBef>
              <a:spcAft>
                <a:spcPts val="0"/>
              </a:spcAft>
              <a:buSzPts val="1600"/>
              <a:buChar char="❖"/>
            </a:pPr>
            <a:r>
              <a:rPr lang="en" sz="2000" dirty="0">
                <a:latin typeface="Arial"/>
                <a:ea typeface="Arial"/>
                <a:cs typeface="Arial"/>
                <a:sym typeface="Arial"/>
              </a:rPr>
              <a:t>However, local MQs cannot be less rigorous than the state-established</a:t>
            </a:r>
            <a:r>
              <a:rPr lang="en" sz="2000" dirty="0"/>
              <a:t> </a:t>
            </a:r>
            <a:r>
              <a:rPr lang="en" sz="2000" dirty="0">
                <a:latin typeface="Arial"/>
                <a:ea typeface="Arial"/>
                <a:cs typeface="Arial"/>
                <a:sym typeface="Arial"/>
              </a:rPr>
              <a:t>MQs. </a:t>
            </a:r>
            <a:endParaRPr sz="2000" dirty="0">
              <a:latin typeface="Arial"/>
              <a:ea typeface="Arial"/>
              <a:cs typeface="Arial"/>
              <a:sym typeface="Arial"/>
            </a:endParaRPr>
          </a:p>
          <a:p>
            <a:pPr marL="457200" lvl="0" indent="0" algn="l" rtl="0">
              <a:lnSpc>
                <a:spcPct val="100000"/>
              </a:lnSpc>
              <a:spcBef>
                <a:spcPts val="0"/>
              </a:spcBef>
              <a:spcAft>
                <a:spcPts val="0"/>
              </a:spcAft>
              <a:buNone/>
            </a:pPr>
            <a:endParaRPr sz="600" dirty="0"/>
          </a:p>
          <a:p>
            <a:pPr marL="457200" lvl="0" indent="-330200" algn="l" rtl="0">
              <a:lnSpc>
                <a:spcPct val="100000"/>
              </a:lnSpc>
              <a:spcBef>
                <a:spcPts val="0"/>
              </a:spcBef>
              <a:spcAft>
                <a:spcPts val="0"/>
              </a:spcAft>
              <a:buSzPts val="1600"/>
              <a:buFont typeface="Arial"/>
              <a:buChar char="❖"/>
            </a:pPr>
            <a:r>
              <a:rPr lang="en" sz="2000" dirty="0">
                <a:latin typeface="Arial"/>
                <a:ea typeface="Arial"/>
                <a:cs typeface="Arial"/>
                <a:sym typeface="Arial"/>
              </a:rPr>
              <a:t>Do you know where your local minimum qualifications are maintained?</a:t>
            </a:r>
            <a:endParaRPr sz="2000" dirty="0">
              <a:latin typeface="Arial"/>
              <a:ea typeface="Arial"/>
              <a:cs typeface="Arial"/>
              <a:sym typeface="Arial"/>
            </a:endParaRPr>
          </a:p>
          <a:p>
            <a:pPr marL="457200" lvl="0" indent="0" algn="l" rtl="0">
              <a:lnSpc>
                <a:spcPct val="100000"/>
              </a:lnSpc>
              <a:spcBef>
                <a:spcPts val="0"/>
              </a:spcBef>
              <a:spcAft>
                <a:spcPts val="0"/>
              </a:spcAft>
              <a:buNone/>
            </a:pPr>
            <a:endParaRPr sz="600" dirty="0"/>
          </a:p>
          <a:p>
            <a:pPr marL="457200" lvl="0" indent="-330200" algn="l" rtl="0">
              <a:lnSpc>
                <a:spcPct val="100000"/>
              </a:lnSpc>
              <a:spcBef>
                <a:spcPts val="0"/>
              </a:spcBef>
              <a:spcAft>
                <a:spcPts val="0"/>
              </a:spcAft>
              <a:buSzPts val="1600"/>
              <a:buChar char="❖"/>
            </a:pPr>
            <a:r>
              <a:rPr lang="en" sz="2000" dirty="0"/>
              <a:t>Do you know where your list of course assignments to disciplines is maintained? </a:t>
            </a:r>
            <a:endParaRPr sz="2000" dirty="0"/>
          </a:p>
          <a:p>
            <a:pPr marL="177800" lvl="0" indent="0" algn="l" rtl="0">
              <a:lnSpc>
                <a:spcPct val="100000"/>
              </a:lnSpc>
              <a:spcBef>
                <a:spcPts val="500"/>
              </a:spcBef>
              <a:spcAft>
                <a:spcPts val="0"/>
              </a:spcAft>
              <a:buNone/>
            </a:pPr>
            <a:endParaRPr dirty="0"/>
          </a:p>
          <a:p>
            <a:pPr marL="177800" lvl="0" indent="-63500" algn="l" rtl="0">
              <a:lnSpc>
                <a:spcPct val="90000"/>
              </a:lnSpc>
              <a:spcBef>
                <a:spcPts val="800"/>
              </a:spcBef>
              <a:spcAft>
                <a:spcPts val="0"/>
              </a:spcAft>
              <a:buClr>
                <a:srgbClr val="404040"/>
              </a:buClr>
              <a:buSzPts val="1800"/>
              <a:buNone/>
            </a:pPr>
            <a:endParaRPr sz="1100" dirty="0"/>
          </a:p>
        </p:txBody>
      </p:sp>
      <p:sp>
        <p:nvSpPr>
          <p:cNvPr id="188" name="Google Shape;188;p32"/>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14</a:t>
            </a:fld>
            <a:endParaRPr sz="1100"/>
          </a:p>
        </p:txBody>
      </p:sp>
      <p:pic>
        <p:nvPicPr>
          <p:cNvPr id="189" name="Google Shape;189;p32"/>
          <p:cNvPicPr preferRelativeResize="0"/>
          <p:nvPr/>
        </p:nvPicPr>
        <p:blipFill rotWithShape="1">
          <a:blip r:embed="rId3">
            <a:alphaModFix/>
          </a:blip>
          <a:srcRect/>
          <a:stretch/>
        </p:blipFill>
        <p:spPr>
          <a:xfrm>
            <a:off x="5285996" y="36672"/>
            <a:ext cx="945795" cy="858803"/>
          </a:xfrm>
          <a:prstGeom prst="rect">
            <a:avLst/>
          </a:prstGeom>
          <a:noFill/>
          <a:ln>
            <a:noFill/>
          </a:ln>
        </p:spPr>
      </p:pic>
      <p:cxnSp>
        <p:nvCxnSpPr>
          <p:cNvPr id="190" name="Google Shape;190;p32"/>
          <p:cNvCxnSpPr/>
          <p:nvPr/>
        </p:nvCxnSpPr>
        <p:spPr>
          <a:xfrm rot="10800000" flipH="1">
            <a:off x="1048050" y="879275"/>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33"/>
          <p:cNvSpPr txBox="1">
            <a:spLocks noGrp="1"/>
          </p:cNvSpPr>
          <p:nvPr>
            <p:ph type="title"/>
          </p:nvPr>
        </p:nvSpPr>
        <p:spPr>
          <a:xfrm>
            <a:off x="-46607" y="1001318"/>
            <a:ext cx="3069455" cy="186173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6600" b="1"/>
              <a:t>HOW? </a:t>
            </a:r>
            <a:br>
              <a:rPr lang="en" sz="3600" b="1"/>
            </a:br>
            <a:endParaRPr sz="3600"/>
          </a:p>
        </p:txBody>
      </p:sp>
      <p:sp>
        <p:nvSpPr>
          <p:cNvPr id="196" name="Google Shape;196;p33"/>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15</a:t>
            </a:fld>
            <a:endParaRPr sz="1100"/>
          </a:p>
        </p:txBody>
      </p:sp>
      <p:pic>
        <p:nvPicPr>
          <p:cNvPr id="197" name="Google Shape;197;p33" descr="How to Type the Shrug Emoji ¯\_(ツ)_/¯ in 2 Seconds Flat"/>
          <p:cNvPicPr preferRelativeResize="0">
            <a:picLocks noGrp="1"/>
          </p:cNvPicPr>
          <p:nvPr>
            <p:ph type="body" idx="1"/>
          </p:nvPr>
        </p:nvPicPr>
        <p:blipFill rotWithShape="1">
          <a:blip r:embed="rId3">
            <a:alphaModFix/>
          </a:blip>
          <a:srcRect/>
          <a:stretch/>
        </p:blipFill>
        <p:spPr>
          <a:xfrm>
            <a:off x="3428608" y="1001318"/>
            <a:ext cx="4711782" cy="305772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4"/>
          <p:cNvPicPr preferRelativeResize="0"/>
          <p:nvPr/>
        </p:nvPicPr>
        <p:blipFill rotWithShape="1">
          <a:blip r:embed="rId3">
            <a:alphaModFix/>
          </a:blip>
          <a:srcRect/>
          <a:stretch/>
        </p:blipFill>
        <p:spPr>
          <a:xfrm>
            <a:off x="2959289" y="2887516"/>
            <a:ext cx="3439291" cy="1646753"/>
          </a:xfrm>
          <a:prstGeom prst="rect">
            <a:avLst/>
          </a:prstGeom>
          <a:noFill/>
          <a:ln>
            <a:noFill/>
          </a:ln>
        </p:spPr>
      </p:pic>
      <p:sp>
        <p:nvSpPr>
          <p:cNvPr id="203" name="Google Shape;203;p34"/>
          <p:cNvSpPr txBox="1">
            <a:spLocks noGrp="1"/>
          </p:cNvSpPr>
          <p:nvPr>
            <p:ph type="title"/>
          </p:nvPr>
        </p:nvSpPr>
        <p:spPr>
          <a:xfrm>
            <a:off x="911663" y="165244"/>
            <a:ext cx="7534500" cy="585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Basic Considerations</a:t>
            </a:r>
            <a:endParaRPr sz="1100" b="1" dirty="0"/>
          </a:p>
        </p:txBody>
      </p:sp>
      <p:sp>
        <p:nvSpPr>
          <p:cNvPr id="204" name="Google Shape;204;p34"/>
          <p:cNvSpPr txBox="1">
            <a:spLocks noGrp="1"/>
          </p:cNvSpPr>
          <p:nvPr>
            <p:ph type="body" idx="1"/>
          </p:nvPr>
        </p:nvSpPr>
        <p:spPr>
          <a:xfrm>
            <a:off x="958238" y="924996"/>
            <a:ext cx="7124881" cy="2166271"/>
          </a:xfrm>
          <a:prstGeom prst="rect">
            <a:avLst/>
          </a:prstGeom>
          <a:noFill/>
          <a:ln>
            <a:noFill/>
          </a:ln>
        </p:spPr>
        <p:txBody>
          <a:bodyPr spcFirstLastPara="1" wrap="square" lIns="68575" tIns="34275" rIns="68575" bIns="34275" anchor="t" anchorCtr="0">
            <a:noAutofit/>
          </a:bodyPr>
          <a:lstStyle/>
          <a:p>
            <a:pPr marL="285750" lvl="0" indent="-285750" algn="l" rtl="0">
              <a:lnSpc>
                <a:spcPct val="100000"/>
              </a:lnSpc>
              <a:spcBef>
                <a:spcPts val="0"/>
              </a:spcBef>
              <a:spcAft>
                <a:spcPts val="0"/>
              </a:spcAft>
              <a:buClr>
                <a:srgbClr val="404040"/>
              </a:buClr>
              <a:buSzPts val="2300"/>
              <a:buFont typeface="Wingdings" panose="05000000000000000000" pitchFamily="2" charset="2"/>
              <a:buChar char="§"/>
            </a:pPr>
            <a:r>
              <a:rPr lang="en" sz="1800" dirty="0"/>
              <a:t>Determine the minimum qualifications necessary to teach a course. (Who should be included in these discussions?)</a:t>
            </a:r>
            <a:endParaRPr sz="1100" dirty="0"/>
          </a:p>
          <a:p>
            <a:pPr>
              <a:lnSpc>
                <a:spcPct val="100000"/>
              </a:lnSpc>
              <a:spcBef>
                <a:spcPts val="0"/>
              </a:spcBef>
              <a:buSzPts val="2300"/>
              <a:buFont typeface="Wingdings" panose="05000000000000000000" pitchFamily="2" charset="2"/>
              <a:buChar char="§"/>
            </a:pPr>
            <a:endParaRPr sz="700" dirty="0"/>
          </a:p>
          <a:p>
            <a:pPr marL="285750" lvl="0" indent="-285750" algn="l" rtl="0">
              <a:lnSpc>
                <a:spcPct val="100000"/>
              </a:lnSpc>
              <a:spcBef>
                <a:spcPts val="400"/>
              </a:spcBef>
              <a:spcAft>
                <a:spcPts val="0"/>
              </a:spcAft>
              <a:buClr>
                <a:srgbClr val="404040"/>
              </a:buClr>
              <a:buSzPts val="2300"/>
              <a:buFont typeface="Wingdings" panose="05000000000000000000" pitchFamily="2" charset="2"/>
              <a:buChar char="§"/>
            </a:pPr>
            <a:r>
              <a:rPr lang="en" sz="1800" dirty="0"/>
              <a:t>Local academic senates maintain responsibility for placing courses in disciplines </a:t>
            </a:r>
            <a:r>
              <a:rPr lang="en" sz="1800" dirty="0">
                <a:hlinkClick r:id="rId4"/>
              </a:rPr>
              <a:t>(§53200(c)(1)).</a:t>
            </a:r>
            <a:endParaRPr sz="1100" dirty="0"/>
          </a:p>
          <a:p>
            <a:pPr>
              <a:lnSpc>
                <a:spcPct val="100000"/>
              </a:lnSpc>
              <a:spcBef>
                <a:spcPts val="400"/>
              </a:spcBef>
              <a:buSzPts val="2300"/>
              <a:buFont typeface="Wingdings" panose="05000000000000000000" pitchFamily="2" charset="2"/>
              <a:buChar char="§"/>
            </a:pPr>
            <a:endParaRPr sz="700" dirty="0"/>
          </a:p>
          <a:p>
            <a:pPr marL="285750" lvl="0" indent="-285750" algn="l" rtl="0">
              <a:lnSpc>
                <a:spcPct val="100000"/>
              </a:lnSpc>
              <a:spcBef>
                <a:spcPts val="400"/>
              </a:spcBef>
              <a:spcAft>
                <a:spcPts val="0"/>
              </a:spcAft>
              <a:buClr>
                <a:srgbClr val="404040"/>
              </a:buClr>
              <a:buSzPts val="2300"/>
              <a:buFont typeface="Wingdings" panose="05000000000000000000" pitchFamily="2" charset="2"/>
              <a:buChar char="§"/>
            </a:pPr>
            <a:r>
              <a:rPr lang="en" sz="1800" dirty="0"/>
              <a:t>All credit &amp; noncredit courses </a:t>
            </a:r>
            <a:r>
              <a:rPr lang="en" sz="1800" b="1" dirty="0"/>
              <a:t>must</a:t>
            </a:r>
            <a:r>
              <a:rPr lang="en" sz="1800" dirty="0"/>
              <a:t> be placed within a discipline or disciplines.</a:t>
            </a:r>
            <a:endParaRPr sz="1100" dirty="0"/>
          </a:p>
          <a:p>
            <a:pPr marL="177800" lvl="0" indent="-63500" algn="l" rtl="0">
              <a:lnSpc>
                <a:spcPct val="90000"/>
              </a:lnSpc>
              <a:spcBef>
                <a:spcPts val="800"/>
              </a:spcBef>
              <a:spcAft>
                <a:spcPts val="0"/>
              </a:spcAft>
              <a:buClr>
                <a:srgbClr val="404040"/>
              </a:buClr>
              <a:buSzPts val="1800"/>
              <a:buNone/>
            </a:pPr>
            <a:endParaRPr sz="1100" dirty="0"/>
          </a:p>
        </p:txBody>
      </p:sp>
      <p:sp>
        <p:nvSpPr>
          <p:cNvPr id="205" name="Google Shape;205;p3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16</a:t>
            </a:fld>
            <a:endParaRPr sz="1100"/>
          </a:p>
        </p:txBody>
      </p:sp>
      <p:cxnSp>
        <p:nvCxnSpPr>
          <p:cNvPr id="206" name="Google Shape;206;p34"/>
          <p:cNvCxnSpPr/>
          <p:nvPr/>
        </p:nvCxnSpPr>
        <p:spPr>
          <a:xfrm rot="10800000" flipH="1">
            <a:off x="1096175" y="717925"/>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35"/>
          <p:cNvSpPr txBox="1">
            <a:spLocks noGrp="1"/>
          </p:cNvSpPr>
          <p:nvPr>
            <p:ph type="title"/>
          </p:nvPr>
        </p:nvSpPr>
        <p:spPr>
          <a:xfrm>
            <a:off x="1048050" y="169801"/>
            <a:ext cx="7534500" cy="598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Options for Assigning Courses</a:t>
            </a:r>
            <a:endParaRPr sz="1100" b="1" dirty="0"/>
          </a:p>
        </p:txBody>
      </p:sp>
      <p:sp>
        <p:nvSpPr>
          <p:cNvPr id="212" name="Google Shape;212;p35"/>
          <p:cNvSpPr txBox="1">
            <a:spLocks noGrp="1"/>
          </p:cNvSpPr>
          <p:nvPr>
            <p:ph type="body" idx="1"/>
          </p:nvPr>
        </p:nvSpPr>
        <p:spPr>
          <a:xfrm>
            <a:off x="845598" y="872232"/>
            <a:ext cx="7903200" cy="3791100"/>
          </a:xfrm>
          <a:prstGeom prst="rect">
            <a:avLst/>
          </a:prstGeom>
          <a:noFill/>
          <a:ln>
            <a:noFill/>
          </a:ln>
        </p:spPr>
        <p:txBody>
          <a:bodyPr spcFirstLastPara="1" wrap="square" lIns="68575" tIns="34275" rIns="68575" bIns="34275" anchor="t" anchorCtr="0">
            <a:noAutofit/>
          </a:bodyPr>
          <a:lstStyle/>
          <a:p>
            <a:pPr marL="342900" lvl="0" indent="-342900" algn="l" rtl="0">
              <a:lnSpc>
                <a:spcPct val="100000"/>
              </a:lnSpc>
              <a:spcBef>
                <a:spcPts val="0"/>
              </a:spcBef>
              <a:spcAft>
                <a:spcPts val="0"/>
              </a:spcAft>
              <a:buClr>
                <a:srgbClr val="404040"/>
              </a:buClr>
              <a:buSzPts val="1800"/>
              <a:buFont typeface="Arial"/>
              <a:buAutoNum type="arabicPeriod"/>
            </a:pPr>
            <a:r>
              <a:rPr lang="en" b="1" dirty="0"/>
              <a:t>Course assigned to a single discipline </a:t>
            </a:r>
            <a:endParaRPr dirty="0"/>
          </a:p>
          <a:p>
            <a:pPr marL="341313" lvl="1" indent="0" algn="l" rtl="0">
              <a:lnSpc>
                <a:spcPct val="100000"/>
              </a:lnSpc>
              <a:spcBef>
                <a:spcPts val="0"/>
              </a:spcBef>
              <a:spcAft>
                <a:spcPts val="0"/>
              </a:spcAft>
              <a:buClr>
                <a:srgbClr val="404040"/>
              </a:buClr>
              <a:buSzPts val="1800"/>
              <a:buNone/>
            </a:pPr>
            <a:r>
              <a:rPr lang="en" sz="1800" dirty="0"/>
              <a:t>Example: ENGL 101 assigned to English. The minimum qualifications for English provides adequate preparation to teach the course content. </a:t>
            </a:r>
            <a:endParaRPr sz="1800" dirty="0"/>
          </a:p>
          <a:p>
            <a:pPr marL="342900" lvl="1" indent="-38100" algn="l" rtl="0">
              <a:lnSpc>
                <a:spcPct val="100000"/>
              </a:lnSpc>
              <a:spcBef>
                <a:spcPts val="0"/>
              </a:spcBef>
              <a:spcAft>
                <a:spcPts val="0"/>
              </a:spcAft>
              <a:buClr>
                <a:srgbClr val="404040"/>
              </a:buClr>
              <a:buSzPts val="1500"/>
              <a:buNone/>
            </a:pPr>
            <a:endParaRPr sz="1800" dirty="0"/>
          </a:p>
          <a:p>
            <a:pPr marL="342900" lvl="0" indent="-342900" algn="l" rtl="0">
              <a:lnSpc>
                <a:spcPct val="100000"/>
              </a:lnSpc>
              <a:spcBef>
                <a:spcPts val="0"/>
              </a:spcBef>
              <a:spcAft>
                <a:spcPts val="0"/>
              </a:spcAft>
              <a:buClr>
                <a:srgbClr val="404040"/>
              </a:buClr>
              <a:buSzPts val="1800"/>
              <a:buFont typeface="Arial"/>
              <a:buAutoNum type="arabicPeriod"/>
            </a:pPr>
            <a:r>
              <a:rPr lang="en" b="1" dirty="0"/>
              <a:t>Course assigned to more than one discipline with an “or”  </a:t>
            </a:r>
            <a:endParaRPr dirty="0"/>
          </a:p>
          <a:p>
            <a:pPr marL="341313" lvl="1" indent="0" algn="l" rtl="0">
              <a:lnSpc>
                <a:spcPct val="100000"/>
              </a:lnSpc>
              <a:spcBef>
                <a:spcPts val="0"/>
              </a:spcBef>
              <a:spcAft>
                <a:spcPts val="0"/>
              </a:spcAft>
              <a:buClr>
                <a:srgbClr val="404040"/>
              </a:buClr>
              <a:buSzPts val="1800"/>
              <a:buNone/>
            </a:pPr>
            <a:r>
              <a:rPr lang="en" sz="1800" dirty="0"/>
              <a:t>Example: ARTS 101 assigned to Art </a:t>
            </a:r>
            <a:r>
              <a:rPr lang="en" sz="1800" i="1" dirty="0"/>
              <a:t>or </a:t>
            </a:r>
            <a:r>
              <a:rPr lang="en" sz="1800" dirty="0"/>
              <a:t>Graphic Design. The minimum qualifications for either discipline provide adequate preparation to teach the course content. </a:t>
            </a:r>
            <a:endParaRPr sz="1800" dirty="0"/>
          </a:p>
          <a:p>
            <a:pPr marL="342900" lvl="1" indent="-38100" algn="l" rtl="0">
              <a:lnSpc>
                <a:spcPct val="100000"/>
              </a:lnSpc>
              <a:spcBef>
                <a:spcPts val="0"/>
              </a:spcBef>
              <a:spcAft>
                <a:spcPts val="0"/>
              </a:spcAft>
              <a:buClr>
                <a:srgbClr val="404040"/>
              </a:buClr>
              <a:buSzPts val="1500"/>
              <a:buNone/>
            </a:pPr>
            <a:endParaRPr sz="1800" dirty="0"/>
          </a:p>
          <a:p>
            <a:pPr marL="342900" lvl="0" indent="-342900" algn="l" rtl="0">
              <a:lnSpc>
                <a:spcPct val="100000"/>
              </a:lnSpc>
              <a:spcBef>
                <a:spcPts val="0"/>
              </a:spcBef>
              <a:spcAft>
                <a:spcPts val="0"/>
              </a:spcAft>
              <a:buClr>
                <a:srgbClr val="404040"/>
              </a:buClr>
              <a:buSzPts val="1800"/>
              <a:buFont typeface="Arial"/>
              <a:buAutoNum type="arabicPeriod"/>
            </a:pPr>
            <a:r>
              <a:rPr lang="en" b="1" dirty="0"/>
              <a:t>Course assigned to more than one discipline with an “and” </a:t>
            </a:r>
            <a:endParaRPr dirty="0"/>
          </a:p>
          <a:p>
            <a:pPr marL="341313" lvl="1" indent="0" algn="l" rtl="0">
              <a:lnSpc>
                <a:spcPct val="100000"/>
              </a:lnSpc>
              <a:spcBef>
                <a:spcPts val="0"/>
              </a:spcBef>
              <a:spcAft>
                <a:spcPts val="0"/>
              </a:spcAft>
              <a:buClr>
                <a:srgbClr val="404040"/>
              </a:buClr>
              <a:buSzPts val="1800"/>
              <a:buNone/>
            </a:pPr>
            <a:r>
              <a:rPr lang="en" sz="1800" dirty="0"/>
              <a:t>Example: HUMA 120 assigned to Humanities </a:t>
            </a:r>
            <a:r>
              <a:rPr lang="en" sz="1800" i="1" dirty="0"/>
              <a:t>and </a:t>
            </a:r>
            <a:r>
              <a:rPr lang="en" sz="1800" dirty="0"/>
              <a:t>Ethnic Studies. The minimum qualifications for both disciplines </a:t>
            </a:r>
            <a:r>
              <a:rPr lang="en" sz="1800" i="1" dirty="0"/>
              <a:t>together </a:t>
            </a:r>
            <a:r>
              <a:rPr lang="en" sz="1800" dirty="0"/>
              <a:t>provide adequate preparation to teach the course content. </a:t>
            </a:r>
            <a:endParaRPr sz="1800" dirty="0"/>
          </a:p>
          <a:p>
            <a:pPr marL="177800" lvl="0" indent="-63500" algn="l" rtl="0">
              <a:lnSpc>
                <a:spcPct val="90000"/>
              </a:lnSpc>
              <a:spcBef>
                <a:spcPts val="800"/>
              </a:spcBef>
              <a:spcAft>
                <a:spcPts val="0"/>
              </a:spcAft>
              <a:buClr>
                <a:srgbClr val="404040"/>
              </a:buClr>
              <a:buSzPts val="1800"/>
              <a:buNone/>
            </a:pPr>
            <a:endParaRPr sz="1100" dirty="0"/>
          </a:p>
        </p:txBody>
      </p:sp>
      <p:sp>
        <p:nvSpPr>
          <p:cNvPr id="213" name="Google Shape;213;p3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17</a:t>
            </a:fld>
            <a:endParaRPr sz="1100"/>
          </a:p>
        </p:txBody>
      </p:sp>
      <p:cxnSp>
        <p:nvCxnSpPr>
          <p:cNvPr id="214" name="Google Shape;214;p35"/>
          <p:cNvCxnSpPr/>
          <p:nvPr/>
        </p:nvCxnSpPr>
        <p:spPr>
          <a:xfrm>
            <a:off x="1048050" y="836513"/>
            <a:ext cx="7061400" cy="99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6"/>
          <p:cNvSpPr txBox="1">
            <a:spLocks noGrp="1"/>
          </p:cNvSpPr>
          <p:nvPr>
            <p:ph type="title"/>
          </p:nvPr>
        </p:nvSpPr>
        <p:spPr>
          <a:xfrm>
            <a:off x="958250" y="181169"/>
            <a:ext cx="7534500" cy="4920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Multiple Disciplines</a:t>
            </a:r>
            <a:endParaRPr sz="1100" b="1" dirty="0"/>
          </a:p>
        </p:txBody>
      </p:sp>
      <p:sp>
        <p:nvSpPr>
          <p:cNvPr id="220" name="Google Shape;220;p36"/>
          <p:cNvSpPr txBox="1">
            <a:spLocks noGrp="1"/>
          </p:cNvSpPr>
          <p:nvPr>
            <p:ph type="body" idx="1"/>
          </p:nvPr>
        </p:nvSpPr>
        <p:spPr>
          <a:xfrm>
            <a:off x="953625" y="854000"/>
            <a:ext cx="7543800" cy="3913200"/>
          </a:xfrm>
          <a:prstGeom prst="rect">
            <a:avLst/>
          </a:prstGeom>
          <a:noFill/>
          <a:ln>
            <a:noFill/>
          </a:ln>
        </p:spPr>
        <p:txBody>
          <a:bodyPr spcFirstLastPara="1" wrap="square" lIns="68575" tIns="34275" rIns="68575" bIns="34275" anchor="t" anchorCtr="0">
            <a:noAutofit/>
          </a:bodyPr>
          <a:lstStyle/>
          <a:p>
            <a:pPr marL="298450" lvl="0" indent="-285750" algn="l" rtl="0">
              <a:lnSpc>
                <a:spcPct val="100000"/>
              </a:lnSpc>
              <a:spcBef>
                <a:spcPts val="0"/>
              </a:spcBef>
              <a:spcAft>
                <a:spcPts val="0"/>
              </a:spcAft>
              <a:buClr>
                <a:srgbClr val="404040"/>
              </a:buClr>
              <a:buSzPts val="1600"/>
              <a:buFont typeface="Wingdings" panose="05000000000000000000" pitchFamily="2" charset="2"/>
              <a:buChar char="§"/>
            </a:pPr>
            <a:r>
              <a:rPr lang="en" sz="1600" dirty="0"/>
              <a:t>Do</a:t>
            </a:r>
            <a:r>
              <a:rPr lang="en" sz="1600" i="1" dirty="0"/>
              <a:t> not </a:t>
            </a:r>
            <a:r>
              <a:rPr lang="en" sz="1600" dirty="0"/>
              <a:t>need to have more than one course outline of record (COR) or be listed in the catalog under multiple subject codes. </a:t>
            </a:r>
            <a:endParaRPr sz="1600" dirty="0"/>
          </a:p>
          <a:p>
            <a:pPr marL="457200" lvl="1" indent="-206375" algn="l" rtl="0">
              <a:lnSpc>
                <a:spcPct val="100000"/>
              </a:lnSpc>
              <a:spcBef>
                <a:spcPts val="300"/>
              </a:spcBef>
              <a:spcAft>
                <a:spcPts val="0"/>
              </a:spcAft>
              <a:buClr>
                <a:srgbClr val="404040"/>
              </a:buClr>
              <a:buSzPts val="1600"/>
              <a:buChar char="•"/>
            </a:pPr>
            <a:r>
              <a:rPr lang="en" sz="1600" dirty="0"/>
              <a:t>Example: ARTS 101 is assigned to Art OR Graphic Design on the COR. The college only maintains one COR for ARTS 101. The course is listed in the catalog ONLY as ARTS 101. However, faculty who meet MQ for Art or Graphic Design can teach the course. </a:t>
            </a:r>
            <a:endParaRPr sz="1600" dirty="0"/>
          </a:p>
          <a:p>
            <a:pPr marL="298450" lvl="0" indent="-285750" algn="l" rtl="0">
              <a:lnSpc>
                <a:spcPct val="100000"/>
              </a:lnSpc>
              <a:spcBef>
                <a:spcPts val="300"/>
              </a:spcBef>
              <a:spcAft>
                <a:spcPts val="0"/>
              </a:spcAft>
              <a:buClr>
                <a:srgbClr val="404040"/>
              </a:buClr>
              <a:buSzPts val="1600"/>
              <a:buFont typeface="Wingdings" panose="05000000000000000000" pitchFamily="2" charset="2"/>
              <a:buChar char="§"/>
            </a:pPr>
            <a:r>
              <a:rPr lang="en" sz="1600" dirty="0"/>
              <a:t>May</a:t>
            </a:r>
            <a:r>
              <a:rPr lang="en" sz="1600" i="1" dirty="0"/>
              <a:t> </a:t>
            </a:r>
            <a:r>
              <a:rPr lang="en" sz="1600" dirty="0"/>
              <a:t>be “double-coded” or “cross-listed”—i.e., recorded on two or more CORs and listed in the catalog under each subject code.  </a:t>
            </a:r>
            <a:endParaRPr sz="1600" dirty="0"/>
          </a:p>
          <a:p>
            <a:pPr marL="558800" lvl="1" indent="-266700" algn="l" rtl="0">
              <a:lnSpc>
                <a:spcPct val="100000"/>
              </a:lnSpc>
              <a:spcBef>
                <a:spcPts val="300"/>
              </a:spcBef>
              <a:spcAft>
                <a:spcPts val="0"/>
              </a:spcAft>
              <a:buClr>
                <a:srgbClr val="404040"/>
              </a:buClr>
              <a:buSzPts val="1600"/>
              <a:buChar char="•"/>
            </a:pPr>
            <a:r>
              <a:rPr lang="en" sz="1600" dirty="0"/>
              <a:t>Example: Social Psychology is recorded on two separate CORs, one as PSYC 120, one as SOCI 120. It is listed in the catalog under both subject codes. These courses should have identical CORs. </a:t>
            </a:r>
            <a:endParaRPr sz="1600" dirty="0"/>
          </a:p>
          <a:p>
            <a:pPr marL="273050" lvl="0" indent="-285750" algn="l" rtl="0">
              <a:lnSpc>
                <a:spcPct val="100000"/>
              </a:lnSpc>
              <a:spcBef>
                <a:spcPts val="300"/>
              </a:spcBef>
              <a:spcAft>
                <a:spcPts val="0"/>
              </a:spcAft>
              <a:buSzPts val="1600"/>
              <a:buFont typeface="Wingdings" panose="05000000000000000000" pitchFamily="2" charset="2"/>
              <a:buChar char="§"/>
            </a:pPr>
            <a:r>
              <a:rPr lang="en" sz="1600" dirty="0"/>
              <a:t>Be careful about creating double-coded / cross-listed courses.  It’s rarely to the students benefit and is sometimes a bad solution to a local conflict or misunderstanding of who is eligible to teach a course.  </a:t>
            </a:r>
            <a:endParaRPr sz="1600" dirty="0"/>
          </a:p>
          <a:p>
            <a:pPr marL="177800" lvl="0" indent="-63500" algn="l" rtl="0">
              <a:lnSpc>
                <a:spcPct val="90000"/>
              </a:lnSpc>
              <a:spcBef>
                <a:spcPts val="800"/>
              </a:spcBef>
              <a:spcAft>
                <a:spcPts val="0"/>
              </a:spcAft>
              <a:buClr>
                <a:srgbClr val="404040"/>
              </a:buClr>
              <a:buSzPts val="1800"/>
              <a:buNone/>
            </a:pPr>
            <a:endParaRPr sz="1100" dirty="0"/>
          </a:p>
        </p:txBody>
      </p:sp>
      <p:sp>
        <p:nvSpPr>
          <p:cNvPr id="221" name="Google Shape;221;p36"/>
          <p:cNvSpPr txBox="1">
            <a:spLocks noGrp="1"/>
          </p:cNvSpPr>
          <p:nvPr>
            <p:ph type="sldNum" idx="12"/>
          </p:nvPr>
        </p:nvSpPr>
        <p:spPr>
          <a:xfrm>
            <a:off x="7805785" y="4767263"/>
            <a:ext cx="687000" cy="273900"/>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18</a:t>
            </a:fld>
            <a:endParaRPr sz="1100"/>
          </a:p>
        </p:txBody>
      </p:sp>
      <p:cxnSp>
        <p:nvCxnSpPr>
          <p:cNvPr id="222" name="Google Shape;222;p36"/>
          <p:cNvCxnSpPr/>
          <p:nvPr/>
        </p:nvCxnSpPr>
        <p:spPr>
          <a:xfrm rot="10800000" flipH="1">
            <a:off x="1096175" y="730525"/>
            <a:ext cx="7047900" cy="198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7"/>
          <p:cNvSpPr txBox="1">
            <a:spLocks noGrp="1"/>
          </p:cNvSpPr>
          <p:nvPr>
            <p:ph type="title"/>
          </p:nvPr>
        </p:nvSpPr>
        <p:spPr>
          <a:xfrm>
            <a:off x="968313" y="181169"/>
            <a:ext cx="7534500" cy="5118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Local Disciplines Assignment</a:t>
            </a:r>
            <a:endParaRPr sz="1100" b="1" dirty="0"/>
          </a:p>
        </p:txBody>
      </p:sp>
      <p:sp>
        <p:nvSpPr>
          <p:cNvPr id="228" name="Google Shape;228;p37"/>
          <p:cNvSpPr txBox="1">
            <a:spLocks noGrp="1"/>
          </p:cNvSpPr>
          <p:nvPr>
            <p:ph type="body" idx="2"/>
          </p:nvPr>
        </p:nvSpPr>
        <p:spPr>
          <a:xfrm>
            <a:off x="968324" y="865574"/>
            <a:ext cx="7293081" cy="3776674"/>
          </a:xfrm>
          <a:prstGeom prst="rect">
            <a:avLst/>
          </a:prstGeom>
          <a:noFill/>
          <a:ln>
            <a:noFill/>
          </a:ln>
        </p:spPr>
        <p:txBody>
          <a:bodyPr spcFirstLastPara="1" wrap="square" lIns="68575" tIns="34275" rIns="68575" bIns="34275" anchor="t" anchorCtr="0">
            <a:noAutofit/>
          </a:bodyPr>
          <a:lstStyle/>
          <a:p>
            <a:pPr marL="336550" lvl="0" indent="-342900" algn="l" rtl="0">
              <a:lnSpc>
                <a:spcPct val="100000"/>
              </a:lnSpc>
              <a:spcBef>
                <a:spcPts val="0"/>
              </a:spcBef>
              <a:spcAft>
                <a:spcPts val="0"/>
              </a:spcAft>
              <a:buClr>
                <a:srgbClr val="404040"/>
              </a:buClr>
              <a:buSzPts val="2300"/>
              <a:buFont typeface="Wingdings" panose="05000000000000000000" pitchFamily="2" charset="2"/>
              <a:buChar char="§"/>
            </a:pPr>
            <a:r>
              <a:rPr lang="en" sz="2100" dirty="0"/>
              <a:t>A district may locally assign any discipline on the state list for local use, but they do not have to use any particular discipline.</a:t>
            </a:r>
            <a:endParaRPr sz="1100" dirty="0"/>
          </a:p>
          <a:p>
            <a:pPr marL="279400" lvl="0" indent="-139700" algn="l" rtl="0">
              <a:lnSpc>
                <a:spcPct val="100000"/>
              </a:lnSpc>
              <a:spcBef>
                <a:spcPts val="0"/>
              </a:spcBef>
              <a:spcAft>
                <a:spcPts val="0"/>
              </a:spcAft>
              <a:buClr>
                <a:srgbClr val="404040"/>
              </a:buClr>
              <a:buSzPts val="2300"/>
              <a:buNone/>
            </a:pPr>
            <a:endParaRPr sz="800" dirty="0"/>
          </a:p>
          <a:p>
            <a:pPr marL="596900" lvl="1" indent="-285750" algn="l" rtl="0">
              <a:lnSpc>
                <a:spcPct val="100000"/>
              </a:lnSpc>
              <a:spcBef>
                <a:spcPts val="400"/>
              </a:spcBef>
              <a:spcAft>
                <a:spcPts val="0"/>
              </a:spcAft>
              <a:buClr>
                <a:srgbClr val="404040"/>
              </a:buClr>
              <a:buSzPts val="2300"/>
              <a:buFont typeface="Arial" panose="020B0604020202020204" pitchFamily="34" charset="0"/>
              <a:buChar char="•"/>
            </a:pPr>
            <a:r>
              <a:rPr lang="en" sz="1800" dirty="0"/>
              <a:t>For instance, if a district has not locally adopted the discipline of Art History, it could assign all of its Art History courses to the discipline of Art. </a:t>
            </a:r>
            <a:endParaRPr sz="1100" dirty="0"/>
          </a:p>
          <a:p>
            <a:pPr marL="628650" lvl="1" indent="-171450">
              <a:lnSpc>
                <a:spcPct val="100000"/>
              </a:lnSpc>
              <a:buSzPts val="2300"/>
              <a:buFont typeface="Arial" panose="020B0604020202020204" pitchFamily="34" charset="0"/>
              <a:buChar char="•"/>
            </a:pPr>
            <a:endParaRPr sz="500" dirty="0"/>
          </a:p>
          <a:p>
            <a:pPr marL="596900" lvl="1" indent="-285750" algn="l" rtl="0">
              <a:lnSpc>
                <a:spcPct val="100000"/>
              </a:lnSpc>
              <a:spcBef>
                <a:spcPts val="400"/>
              </a:spcBef>
              <a:spcAft>
                <a:spcPts val="0"/>
              </a:spcAft>
              <a:buClr>
                <a:srgbClr val="404040"/>
              </a:buClr>
              <a:buSzPts val="2300"/>
              <a:buFont typeface="Arial" panose="020B0604020202020204" pitchFamily="34" charset="0"/>
              <a:buChar char="•"/>
            </a:pPr>
            <a:r>
              <a:rPr lang="en" sz="1800" dirty="0"/>
              <a:t>In this case, the MQs for Art History classes in that district would be those defined for the Art discipline, not the Art History discipline (unless/until the district chose to change this). </a:t>
            </a:r>
            <a:endParaRPr sz="1100" dirty="0"/>
          </a:p>
          <a:p>
            <a:pPr marL="177800" lvl="0" indent="-63500" algn="l" rtl="0">
              <a:lnSpc>
                <a:spcPct val="90000"/>
              </a:lnSpc>
              <a:spcBef>
                <a:spcPts val="800"/>
              </a:spcBef>
              <a:spcAft>
                <a:spcPts val="0"/>
              </a:spcAft>
              <a:buClr>
                <a:srgbClr val="404040"/>
              </a:buClr>
              <a:buSzPts val="1800"/>
              <a:buNone/>
            </a:pPr>
            <a:endParaRPr sz="1100" dirty="0"/>
          </a:p>
        </p:txBody>
      </p:sp>
      <p:sp>
        <p:nvSpPr>
          <p:cNvPr id="229" name="Google Shape;229;p3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19</a:t>
            </a:fld>
            <a:endParaRPr sz="1100"/>
          </a:p>
        </p:txBody>
      </p:sp>
      <p:cxnSp>
        <p:nvCxnSpPr>
          <p:cNvPr id="230" name="Google Shape;230;p37"/>
          <p:cNvCxnSpPr/>
          <p:nvPr/>
        </p:nvCxnSpPr>
        <p:spPr>
          <a:xfrm rot="10800000" flipH="1">
            <a:off x="1096175" y="717925"/>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20"/>
          <p:cNvSpPr txBox="1">
            <a:spLocks noGrp="1"/>
          </p:cNvSpPr>
          <p:nvPr>
            <p:ph type="title"/>
          </p:nvPr>
        </p:nvSpPr>
        <p:spPr>
          <a:xfrm>
            <a:off x="0" y="1126421"/>
            <a:ext cx="3021805" cy="1744603"/>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5000" b="1"/>
              <a:t>Technical Business</a:t>
            </a:r>
            <a:endParaRPr sz="1100"/>
          </a:p>
        </p:txBody>
      </p:sp>
      <p:sp>
        <p:nvSpPr>
          <p:cNvPr id="92" name="Google Shape;92;p20"/>
          <p:cNvSpPr txBox="1">
            <a:spLocks noGrp="1"/>
          </p:cNvSpPr>
          <p:nvPr>
            <p:ph type="body" idx="1"/>
          </p:nvPr>
        </p:nvSpPr>
        <p:spPr>
          <a:xfrm>
            <a:off x="3270569" y="834081"/>
            <a:ext cx="5004486" cy="3818808"/>
          </a:xfrm>
          <a:prstGeom prst="rect">
            <a:avLst/>
          </a:prstGeom>
          <a:noFill/>
          <a:ln>
            <a:noFill/>
          </a:ln>
        </p:spPr>
        <p:txBody>
          <a:bodyPr spcFirstLastPara="1" wrap="square" lIns="68575" tIns="34275" rIns="68575" bIns="34275" anchor="t" anchorCtr="0">
            <a:noAutofit/>
          </a:bodyPr>
          <a:lstStyle/>
          <a:p>
            <a:pPr marL="254000" lvl="0" indent="-247650" algn="l" rtl="0">
              <a:lnSpc>
                <a:spcPct val="90000"/>
              </a:lnSpc>
              <a:spcBef>
                <a:spcPts val="0"/>
              </a:spcBef>
              <a:spcAft>
                <a:spcPts val="0"/>
              </a:spcAft>
              <a:buClr>
                <a:srgbClr val="000000"/>
              </a:buClr>
              <a:buSzPts val="3300"/>
              <a:buFont typeface="Arial"/>
              <a:buChar char="•"/>
            </a:pPr>
            <a:r>
              <a:rPr lang="en" sz="3300">
                <a:solidFill>
                  <a:srgbClr val="000000"/>
                </a:solidFill>
              </a:rPr>
              <a:t>Pathable vs Zoom</a:t>
            </a:r>
            <a:endParaRPr sz="1100"/>
          </a:p>
          <a:p>
            <a:pPr marL="254000" lvl="0" indent="-247650" algn="l" rtl="0">
              <a:lnSpc>
                <a:spcPct val="90000"/>
              </a:lnSpc>
              <a:spcBef>
                <a:spcPts val="800"/>
              </a:spcBef>
              <a:spcAft>
                <a:spcPts val="0"/>
              </a:spcAft>
              <a:buClr>
                <a:srgbClr val="000000"/>
              </a:buClr>
              <a:buSzPts val="3300"/>
              <a:buFont typeface="Arial"/>
              <a:buChar char="•"/>
            </a:pPr>
            <a:r>
              <a:rPr lang="en" sz="3300">
                <a:solidFill>
                  <a:srgbClr val="000000"/>
                </a:solidFill>
              </a:rPr>
              <a:t>How to use chat</a:t>
            </a:r>
            <a:endParaRPr sz="1100"/>
          </a:p>
          <a:p>
            <a:pPr marL="254000" lvl="0" indent="-247650" algn="l" rtl="0">
              <a:lnSpc>
                <a:spcPct val="90000"/>
              </a:lnSpc>
              <a:spcBef>
                <a:spcPts val="800"/>
              </a:spcBef>
              <a:spcAft>
                <a:spcPts val="0"/>
              </a:spcAft>
              <a:buClr>
                <a:srgbClr val="000000"/>
              </a:buClr>
              <a:buSzPts val="3300"/>
              <a:buFont typeface="Arial"/>
              <a:buChar char="•"/>
            </a:pPr>
            <a:r>
              <a:rPr lang="en" sz="3300">
                <a:solidFill>
                  <a:srgbClr val="000000"/>
                </a:solidFill>
              </a:rPr>
              <a:t>Where to find polls</a:t>
            </a:r>
            <a:endParaRPr sz="1100"/>
          </a:p>
          <a:p>
            <a:pPr marL="254000" lvl="0" indent="-247650" algn="l" rtl="0">
              <a:lnSpc>
                <a:spcPct val="90000"/>
              </a:lnSpc>
              <a:spcBef>
                <a:spcPts val="800"/>
              </a:spcBef>
              <a:spcAft>
                <a:spcPts val="0"/>
              </a:spcAft>
              <a:buClr>
                <a:srgbClr val="000000"/>
              </a:buClr>
              <a:buSzPts val="3300"/>
              <a:buFont typeface="Arial"/>
              <a:buChar char="•"/>
            </a:pPr>
            <a:r>
              <a:rPr lang="en" sz="3300">
                <a:solidFill>
                  <a:srgbClr val="000000"/>
                </a:solidFill>
              </a:rPr>
              <a:t>Where to find resource documents</a:t>
            </a:r>
            <a:endParaRPr sz="1100"/>
          </a:p>
        </p:txBody>
      </p:sp>
      <p:sp>
        <p:nvSpPr>
          <p:cNvPr id="93" name="Google Shape;93;p20"/>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a:t>
            </a:fld>
            <a:endParaRPr sz="11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38" descr="87 Cross Fingers Emoticon Illustrations &amp;amp; Clip Art - iStock"/>
          <p:cNvPicPr preferRelativeResize="0">
            <a:picLocks noGrp="1"/>
          </p:cNvPicPr>
          <p:nvPr>
            <p:ph type="body" idx="1"/>
          </p:nvPr>
        </p:nvPicPr>
        <p:blipFill rotWithShape="1">
          <a:blip r:embed="rId3">
            <a:alphaModFix/>
          </a:blip>
          <a:srcRect/>
          <a:stretch/>
        </p:blipFill>
        <p:spPr>
          <a:xfrm>
            <a:off x="958238" y="1025371"/>
            <a:ext cx="2637219" cy="2656083"/>
          </a:xfrm>
          <a:prstGeom prst="rect">
            <a:avLst/>
          </a:prstGeom>
          <a:noFill/>
          <a:ln>
            <a:noFill/>
          </a:ln>
        </p:spPr>
      </p:pic>
      <p:sp>
        <p:nvSpPr>
          <p:cNvPr id="236" name="Google Shape;236;p38"/>
          <p:cNvSpPr txBox="1">
            <a:spLocks noGrp="1"/>
          </p:cNvSpPr>
          <p:nvPr>
            <p:ph type="title"/>
          </p:nvPr>
        </p:nvSpPr>
        <p:spPr>
          <a:xfrm>
            <a:off x="958238" y="205194"/>
            <a:ext cx="7534500" cy="5451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Multi-College Districts</a:t>
            </a:r>
            <a:endParaRPr sz="1100" b="1" dirty="0"/>
          </a:p>
        </p:txBody>
      </p:sp>
      <p:sp>
        <p:nvSpPr>
          <p:cNvPr id="237" name="Google Shape;237;p38"/>
          <p:cNvSpPr txBox="1">
            <a:spLocks noGrp="1"/>
          </p:cNvSpPr>
          <p:nvPr>
            <p:ph type="body" idx="2"/>
          </p:nvPr>
        </p:nvSpPr>
        <p:spPr>
          <a:xfrm>
            <a:off x="3595457" y="924996"/>
            <a:ext cx="4897313" cy="3293507"/>
          </a:xfrm>
          <a:prstGeom prst="rect">
            <a:avLst/>
          </a:prstGeom>
          <a:noFill/>
          <a:ln>
            <a:noFill/>
          </a:ln>
        </p:spPr>
        <p:txBody>
          <a:bodyPr spcFirstLastPara="1" wrap="square" lIns="68575" tIns="34275" rIns="68575" bIns="34275" anchor="t" anchorCtr="0">
            <a:noAutofit/>
          </a:bodyPr>
          <a:lstStyle/>
          <a:p>
            <a:pPr marL="139700" lvl="0" indent="-146050" algn="l" rtl="0">
              <a:lnSpc>
                <a:spcPct val="100000"/>
              </a:lnSpc>
              <a:spcBef>
                <a:spcPts val="0"/>
              </a:spcBef>
              <a:spcAft>
                <a:spcPts val="0"/>
              </a:spcAft>
              <a:buClr>
                <a:srgbClr val="404040"/>
              </a:buClr>
              <a:buSzPts val="2300"/>
              <a:buChar char="•"/>
            </a:pPr>
            <a:r>
              <a:rPr lang="en" sz="1800" dirty="0">
                <a:latin typeface="Arial"/>
                <a:ea typeface="Arial"/>
                <a:cs typeface="Arial"/>
                <a:sym typeface="Arial"/>
              </a:rPr>
              <a:t>While some multi-college districts have common courses, others do not.</a:t>
            </a:r>
            <a:endParaRPr sz="1100" dirty="0"/>
          </a:p>
          <a:p>
            <a:pPr marL="139700" lvl="0" indent="0" algn="l" rtl="0">
              <a:lnSpc>
                <a:spcPct val="100000"/>
              </a:lnSpc>
              <a:spcBef>
                <a:spcPts val="0"/>
              </a:spcBef>
              <a:spcAft>
                <a:spcPts val="0"/>
              </a:spcAft>
              <a:buClr>
                <a:srgbClr val="404040"/>
              </a:buClr>
              <a:buSzPts val="2300"/>
              <a:buNone/>
            </a:pPr>
            <a:endParaRPr sz="1100" dirty="0">
              <a:latin typeface="Arial"/>
              <a:ea typeface="Arial"/>
              <a:cs typeface="Arial"/>
              <a:sym typeface="Arial"/>
            </a:endParaRPr>
          </a:p>
          <a:p>
            <a:pPr marL="139700" lvl="0" indent="-146050" algn="l" rtl="0">
              <a:lnSpc>
                <a:spcPct val="100000"/>
              </a:lnSpc>
              <a:spcBef>
                <a:spcPts val="400"/>
              </a:spcBef>
              <a:spcAft>
                <a:spcPts val="0"/>
              </a:spcAft>
              <a:buClr>
                <a:srgbClr val="404040"/>
              </a:buClr>
              <a:buSzPts val="2300"/>
              <a:buChar char="•"/>
            </a:pPr>
            <a:r>
              <a:rPr lang="en" sz="1800" dirty="0">
                <a:latin typeface="Arial"/>
                <a:ea typeface="Arial"/>
                <a:cs typeface="Arial"/>
                <a:sym typeface="Arial"/>
              </a:rPr>
              <a:t>Since your district has one set of minimum qualifications, similar courses should be placed in the </a:t>
            </a:r>
            <a:r>
              <a:rPr lang="en" sz="1800" b="1" dirty="0">
                <a:latin typeface="Arial"/>
                <a:ea typeface="Arial"/>
                <a:cs typeface="Arial"/>
                <a:sym typeface="Arial"/>
              </a:rPr>
              <a:t>same</a:t>
            </a:r>
            <a:r>
              <a:rPr lang="en" sz="1800" dirty="0">
                <a:latin typeface="Arial"/>
                <a:ea typeface="Arial"/>
                <a:cs typeface="Arial"/>
                <a:sym typeface="Arial"/>
              </a:rPr>
              <a:t> discipline, even if they are called different things.</a:t>
            </a:r>
            <a:endParaRPr sz="1100" dirty="0"/>
          </a:p>
          <a:p>
            <a:pPr marL="139700" lvl="0" indent="0" algn="l" rtl="0">
              <a:lnSpc>
                <a:spcPct val="100000"/>
              </a:lnSpc>
              <a:spcBef>
                <a:spcPts val="400"/>
              </a:spcBef>
              <a:spcAft>
                <a:spcPts val="0"/>
              </a:spcAft>
              <a:buClr>
                <a:srgbClr val="404040"/>
              </a:buClr>
              <a:buSzPts val="2300"/>
              <a:buNone/>
            </a:pPr>
            <a:endParaRPr sz="1100" dirty="0">
              <a:latin typeface="Arial"/>
              <a:ea typeface="Arial"/>
              <a:cs typeface="Arial"/>
              <a:sym typeface="Arial"/>
            </a:endParaRPr>
          </a:p>
          <a:p>
            <a:pPr marL="139700" lvl="0" indent="-146050" algn="l" rtl="0">
              <a:lnSpc>
                <a:spcPct val="100000"/>
              </a:lnSpc>
              <a:spcBef>
                <a:spcPts val="400"/>
              </a:spcBef>
              <a:spcAft>
                <a:spcPts val="0"/>
              </a:spcAft>
              <a:buClr>
                <a:srgbClr val="404040"/>
              </a:buClr>
              <a:buSzPts val="2300"/>
              <a:buChar char="•"/>
            </a:pPr>
            <a:r>
              <a:rPr lang="en" sz="1800" dirty="0">
                <a:latin typeface="Arial"/>
                <a:ea typeface="Arial"/>
                <a:cs typeface="Arial"/>
                <a:sym typeface="Arial"/>
              </a:rPr>
              <a:t>Your local process may be different than those in single college districts.</a:t>
            </a:r>
            <a:endParaRPr sz="1100" dirty="0"/>
          </a:p>
          <a:p>
            <a:pPr marL="177800" lvl="0" indent="-63500" algn="l" rtl="0">
              <a:lnSpc>
                <a:spcPct val="90000"/>
              </a:lnSpc>
              <a:spcBef>
                <a:spcPts val="800"/>
              </a:spcBef>
              <a:spcAft>
                <a:spcPts val="0"/>
              </a:spcAft>
              <a:buClr>
                <a:srgbClr val="404040"/>
              </a:buClr>
              <a:buSzPts val="1800"/>
              <a:buNone/>
            </a:pPr>
            <a:endParaRPr sz="1100" dirty="0"/>
          </a:p>
        </p:txBody>
      </p:sp>
      <p:sp>
        <p:nvSpPr>
          <p:cNvPr id="238" name="Google Shape;238;p38"/>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20</a:t>
            </a:fld>
            <a:endParaRPr sz="1100"/>
          </a:p>
        </p:txBody>
      </p:sp>
      <p:cxnSp>
        <p:nvCxnSpPr>
          <p:cNvPr id="239" name="Google Shape;239;p38"/>
          <p:cNvCxnSpPr/>
          <p:nvPr/>
        </p:nvCxnSpPr>
        <p:spPr>
          <a:xfrm rot="10800000" flipH="1">
            <a:off x="1096175" y="750300"/>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9"/>
          <p:cNvSpPr txBox="1">
            <a:spLocks noGrp="1"/>
          </p:cNvSpPr>
          <p:nvPr>
            <p:ph type="title"/>
          </p:nvPr>
        </p:nvSpPr>
        <p:spPr>
          <a:xfrm>
            <a:off x="958238" y="185219"/>
            <a:ext cx="7534500" cy="5652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200" b="1" dirty="0"/>
              <a:t>Impacts of decisions made</a:t>
            </a:r>
            <a:endParaRPr sz="1200" b="1" dirty="0"/>
          </a:p>
        </p:txBody>
      </p:sp>
      <p:sp>
        <p:nvSpPr>
          <p:cNvPr id="245" name="Google Shape;245;p39"/>
          <p:cNvSpPr txBox="1">
            <a:spLocks noGrp="1"/>
          </p:cNvSpPr>
          <p:nvPr>
            <p:ph type="body" idx="1"/>
          </p:nvPr>
        </p:nvSpPr>
        <p:spPr>
          <a:xfrm>
            <a:off x="958250" y="972100"/>
            <a:ext cx="7534488" cy="3691500"/>
          </a:xfrm>
          <a:prstGeom prst="rect">
            <a:avLst/>
          </a:prstGeom>
          <a:noFill/>
          <a:ln>
            <a:noFill/>
          </a:ln>
        </p:spPr>
        <p:txBody>
          <a:bodyPr spcFirstLastPara="1" wrap="square" lIns="68575" tIns="34275" rIns="68575" bIns="34275" anchor="t" anchorCtr="0">
            <a:noAutofit/>
          </a:bodyPr>
          <a:lstStyle/>
          <a:p>
            <a:pPr marL="177800" lvl="0" indent="-203200" algn="l" rtl="0">
              <a:lnSpc>
                <a:spcPct val="100000"/>
              </a:lnSpc>
              <a:spcBef>
                <a:spcPts val="0"/>
              </a:spcBef>
              <a:spcAft>
                <a:spcPts val="0"/>
              </a:spcAft>
              <a:buClr>
                <a:srgbClr val="404040"/>
              </a:buClr>
              <a:buSzPts val="1800"/>
              <a:buFont typeface="Noto Sans Symbols"/>
              <a:buChar char="▪"/>
            </a:pPr>
            <a:r>
              <a:rPr lang="en" b="1" dirty="0">
                <a:latin typeface="Arial"/>
                <a:ea typeface="Arial"/>
                <a:cs typeface="Arial"/>
                <a:sym typeface="Arial"/>
              </a:rPr>
              <a:t>Single Discipline</a:t>
            </a:r>
            <a:endParaRPr dirty="0"/>
          </a:p>
          <a:p>
            <a:pPr marL="558800" lvl="1" indent="-279400" algn="l" rtl="0">
              <a:lnSpc>
                <a:spcPct val="100000"/>
              </a:lnSpc>
              <a:spcBef>
                <a:spcPts val="0"/>
              </a:spcBef>
              <a:spcAft>
                <a:spcPts val="0"/>
              </a:spcAft>
              <a:buClr>
                <a:srgbClr val="404040"/>
              </a:buClr>
              <a:buSzPts val="1800"/>
              <a:buChar char="•"/>
            </a:pPr>
            <a:r>
              <a:rPr lang="en" sz="1800" dirty="0">
                <a:latin typeface="Arial"/>
                <a:ea typeface="Arial"/>
                <a:cs typeface="Arial"/>
                <a:sym typeface="Arial"/>
              </a:rPr>
              <a:t>Faculty who meet minimum qualifications or the locally-determined equivalent for THAT listed discipline are eligible to teach the courses within that particular discipline. </a:t>
            </a:r>
            <a:endParaRPr sz="1800" dirty="0"/>
          </a:p>
          <a:p>
            <a:pPr marL="558800" lvl="1" indent="-165100" algn="l" rtl="0">
              <a:lnSpc>
                <a:spcPct val="100000"/>
              </a:lnSpc>
              <a:spcBef>
                <a:spcPts val="0"/>
              </a:spcBef>
              <a:spcAft>
                <a:spcPts val="0"/>
              </a:spcAft>
              <a:buClr>
                <a:srgbClr val="404040"/>
              </a:buClr>
              <a:buSzPts val="1400"/>
              <a:buFont typeface="Noto Sans Symbols"/>
              <a:buNone/>
            </a:pPr>
            <a:endParaRPr sz="1200" dirty="0">
              <a:latin typeface="Arial"/>
              <a:ea typeface="Arial"/>
              <a:cs typeface="Arial"/>
              <a:sym typeface="Arial"/>
            </a:endParaRPr>
          </a:p>
          <a:p>
            <a:pPr marL="177800" lvl="0" indent="-203200" algn="l" rtl="0">
              <a:lnSpc>
                <a:spcPct val="100000"/>
              </a:lnSpc>
              <a:spcBef>
                <a:spcPts val="0"/>
              </a:spcBef>
              <a:spcAft>
                <a:spcPts val="0"/>
              </a:spcAft>
              <a:buClr>
                <a:srgbClr val="404040"/>
              </a:buClr>
              <a:buSzPts val="1800"/>
              <a:buFont typeface="Noto Sans Symbols"/>
              <a:buChar char="▪"/>
            </a:pPr>
            <a:r>
              <a:rPr lang="en" b="1" dirty="0">
                <a:latin typeface="Arial"/>
                <a:ea typeface="Arial"/>
                <a:cs typeface="Arial"/>
                <a:sym typeface="Arial"/>
              </a:rPr>
              <a:t>More than one discipline with an “or”</a:t>
            </a:r>
            <a:endParaRPr dirty="0"/>
          </a:p>
          <a:p>
            <a:pPr marL="558800" lvl="1" indent="-279400" algn="l" rtl="0">
              <a:lnSpc>
                <a:spcPct val="100000"/>
              </a:lnSpc>
              <a:spcBef>
                <a:spcPts val="0"/>
              </a:spcBef>
              <a:spcAft>
                <a:spcPts val="0"/>
              </a:spcAft>
              <a:buClr>
                <a:srgbClr val="404040"/>
              </a:buClr>
              <a:buSzPts val="1800"/>
              <a:buChar char="•"/>
            </a:pPr>
            <a:r>
              <a:rPr lang="en" sz="1800" dirty="0">
                <a:latin typeface="Arial"/>
                <a:ea typeface="Arial"/>
                <a:cs typeface="Arial"/>
                <a:sym typeface="Arial"/>
              </a:rPr>
              <a:t>Faculty who meet minimum qualifications or the locally-determined equivalent in ANY of the listed disciplines are eligible to teach the course. </a:t>
            </a:r>
            <a:endParaRPr sz="1800" dirty="0"/>
          </a:p>
          <a:p>
            <a:pPr marL="558800" lvl="1" indent="-165100" algn="l" rtl="0">
              <a:lnSpc>
                <a:spcPct val="100000"/>
              </a:lnSpc>
              <a:spcBef>
                <a:spcPts val="0"/>
              </a:spcBef>
              <a:spcAft>
                <a:spcPts val="0"/>
              </a:spcAft>
              <a:buClr>
                <a:srgbClr val="404040"/>
              </a:buClr>
              <a:buSzPts val="1400"/>
              <a:buFont typeface="Noto Sans Symbols"/>
              <a:buNone/>
            </a:pPr>
            <a:endParaRPr sz="1200" dirty="0">
              <a:latin typeface="Arial"/>
              <a:ea typeface="Arial"/>
              <a:cs typeface="Arial"/>
              <a:sym typeface="Arial"/>
            </a:endParaRPr>
          </a:p>
          <a:p>
            <a:pPr marL="177800" lvl="0" indent="-203200" algn="l" rtl="0">
              <a:lnSpc>
                <a:spcPct val="100000"/>
              </a:lnSpc>
              <a:spcBef>
                <a:spcPts val="0"/>
              </a:spcBef>
              <a:spcAft>
                <a:spcPts val="0"/>
              </a:spcAft>
              <a:buClr>
                <a:srgbClr val="404040"/>
              </a:buClr>
              <a:buSzPts val="1800"/>
              <a:buFont typeface="Noto Sans Symbols"/>
              <a:buChar char="▪"/>
            </a:pPr>
            <a:r>
              <a:rPr lang="en" b="1" dirty="0">
                <a:latin typeface="Arial"/>
                <a:ea typeface="Arial"/>
                <a:cs typeface="Arial"/>
                <a:sym typeface="Arial"/>
              </a:rPr>
              <a:t>More than one discipline with an “and”</a:t>
            </a:r>
            <a:endParaRPr dirty="0"/>
          </a:p>
          <a:p>
            <a:pPr marL="558800" lvl="1" indent="-279400" algn="l" rtl="0">
              <a:lnSpc>
                <a:spcPct val="100000"/>
              </a:lnSpc>
              <a:spcBef>
                <a:spcPts val="0"/>
              </a:spcBef>
              <a:spcAft>
                <a:spcPts val="0"/>
              </a:spcAft>
              <a:buClr>
                <a:srgbClr val="404040"/>
              </a:buClr>
              <a:buSzPts val="1800"/>
              <a:buChar char="•"/>
            </a:pPr>
            <a:r>
              <a:rPr lang="en" sz="1800" dirty="0">
                <a:latin typeface="Arial"/>
                <a:ea typeface="Arial"/>
                <a:cs typeface="Arial"/>
                <a:sym typeface="Arial"/>
              </a:rPr>
              <a:t>Faculty who meet minimum qualifications or the locally-determined equivalent for ALL of the listed disciplines are eligible</a:t>
            </a:r>
            <a:r>
              <a:rPr lang="en" sz="1800" dirty="0"/>
              <a:t> to teach it.</a:t>
            </a:r>
            <a:endParaRPr sz="1100" dirty="0"/>
          </a:p>
        </p:txBody>
      </p:sp>
      <p:sp>
        <p:nvSpPr>
          <p:cNvPr id="246" name="Google Shape;246;p39"/>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21</a:t>
            </a:fld>
            <a:endParaRPr sz="1100"/>
          </a:p>
        </p:txBody>
      </p:sp>
      <p:cxnSp>
        <p:nvCxnSpPr>
          <p:cNvPr id="247" name="Google Shape;247;p39"/>
          <p:cNvCxnSpPr/>
          <p:nvPr/>
        </p:nvCxnSpPr>
        <p:spPr>
          <a:xfrm rot="10800000" flipH="1">
            <a:off x="958238" y="718019"/>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40"/>
          <p:cNvSpPr txBox="1">
            <a:spLocks noGrp="1"/>
          </p:cNvSpPr>
          <p:nvPr>
            <p:ph type="title"/>
          </p:nvPr>
        </p:nvSpPr>
        <p:spPr>
          <a:xfrm>
            <a:off x="993175" y="110950"/>
            <a:ext cx="3382500" cy="5415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200" b="1" dirty="0"/>
              <a:t>Examples </a:t>
            </a:r>
            <a:endParaRPr sz="3200" b="1" dirty="0"/>
          </a:p>
        </p:txBody>
      </p:sp>
      <p:sp>
        <p:nvSpPr>
          <p:cNvPr id="253" name="Google Shape;253;p40"/>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22</a:t>
            </a:fld>
            <a:endParaRPr sz="1100"/>
          </a:p>
        </p:txBody>
      </p:sp>
      <p:pic>
        <p:nvPicPr>
          <p:cNvPr id="254" name="Google Shape;254;p40"/>
          <p:cNvPicPr preferRelativeResize="0"/>
          <p:nvPr/>
        </p:nvPicPr>
        <p:blipFill>
          <a:blip r:embed="rId3">
            <a:alphaModFix/>
          </a:blip>
          <a:stretch>
            <a:fillRect/>
          </a:stretch>
        </p:blipFill>
        <p:spPr>
          <a:xfrm>
            <a:off x="3220350" y="458913"/>
            <a:ext cx="5294999" cy="4503724"/>
          </a:xfrm>
          <a:prstGeom prst="rect">
            <a:avLst/>
          </a:prstGeom>
          <a:noFill/>
          <a:ln>
            <a:noFill/>
          </a:ln>
        </p:spPr>
      </p:pic>
      <p:cxnSp>
        <p:nvCxnSpPr>
          <p:cNvPr id="255" name="Google Shape;255;p40"/>
          <p:cNvCxnSpPr/>
          <p:nvPr/>
        </p:nvCxnSpPr>
        <p:spPr>
          <a:xfrm rot="10800000" flipH="1">
            <a:off x="993175" y="652450"/>
            <a:ext cx="2320200" cy="312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41"/>
          <p:cNvSpPr txBox="1">
            <a:spLocks noGrp="1"/>
          </p:cNvSpPr>
          <p:nvPr>
            <p:ph type="title"/>
          </p:nvPr>
        </p:nvSpPr>
        <p:spPr>
          <a:xfrm>
            <a:off x="0" y="1001318"/>
            <a:ext cx="3029504" cy="2154694"/>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3600" b="1"/>
              <a:t>Conflicts When Assigning Courses</a:t>
            </a:r>
            <a:endParaRPr sz="1100"/>
          </a:p>
        </p:txBody>
      </p:sp>
      <p:sp>
        <p:nvSpPr>
          <p:cNvPr id="261" name="Google Shape;261;p41"/>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23</a:t>
            </a:fld>
            <a:endParaRPr sz="1100"/>
          </a:p>
        </p:txBody>
      </p:sp>
      <p:pic>
        <p:nvPicPr>
          <p:cNvPr id="262" name="Google Shape;262;p41"/>
          <p:cNvPicPr preferRelativeResize="0">
            <a:picLocks noGrp="1"/>
          </p:cNvPicPr>
          <p:nvPr>
            <p:ph type="body" idx="1"/>
          </p:nvPr>
        </p:nvPicPr>
        <p:blipFill rotWithShape="1">
          <a:blip r:embed="rId3">
            <a:alphaModFix/>
          </a:blip>
          <a:srcRect/>
          <a:stretch/>
        </p:blipFill>
        <p:spPr>
          <a:xfrm>
            <a:off x="3159600" y="858741"/>
            <a:ext cx="5348296" cy="354730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DEEDB-2F73-4A19-8CCD-CAAD90CECD66}"/>
              </a:ext>
            </a:extLst>
          </p:cNvPr>
          <p:cNvSpPr>
            <a:spLocks noGrp="1"/>
          </p:cNvSpPr>
          <p:nvPr>
            <p:ph type="title"/>
          </p:nvPr>
        </p:nvSpPr>
        <p:spPr>
          <a:xfrm>
            <a:off x="958238" y="273844"/>
            <a:ext cx="5673150" cy="1377747"/>
          </a:xfrm>
        </p:spPr>
        <p:txBody>
          <a:bodyPr>
            <a:normAutofit/>
          </a:bodyPr>
          <a:lstStyle/>
          <a:p>
            <a:r>
              <a:rPr lang="en-US" sz="3600" b="1" dirty="0"/>
              <a:t>Scenarios to consider</a:t>
            </a:r>
            <a:br>
              <a:rPr lang="en-US" sz="3600" b="1" dirty="0"/>
            </a:br>
            <a:r>
              <a:rPr lang="en" b="1" dirty="0"/>
              <a:t>To which Discipline(s) would you </a:t>
            </a:r>
            <a:br>
              <a:rPr lang="en" b="1" dirty="0"/>
            </a:br>
            <a:r>
              <a:rPr lang="en" b="1" dirty="0"/>
              <a:t>assign the following courses?</a:t>
            </a:r>
            <a:endParaRPr lang="en-US" sz="3600" b="1" dirty="0"/>
          </a:p>
        </p:txBody>
      </p:sp>
      <p:pic>
        <p:nvPicPr>
          <p:cNvPr id="4" name="Google Shape;269;p42" descr="VIDEO: Scenario Planning: Prepare for the Unexpected - Olsen Thielen  Certified Public Accountants &amp;amp; Consultants">
            <a:extLst>
              <a:ext uri="{FF2B5EF4-FFF2-40B4-BE49-F238E27FC236}">
                <a16:creationId xmlns:a16="http://schemas.microsoft.com/office/drawing/2014/main" id="{93CB8C4E-769E-4DB3-86C8-5D99465CC893}"/>
              </a:ext>
            </a:extLst>
          </p:cNvPr>
          <p:cNvPicPr preferRelativeResize="0">
            <a:picLocks noGrp="1"/>
          </p:cNvPicPr>
          <p:nvPr>
            <p:ph type="body" idx="1"/>
          </p:nvPr>
        </p:nvPicPr>
        <p:blipFill rotWithShape="1">
          <a:blip r:embed="rId3">
            <a:alphaModFix/>
          </a:blip>
          <a:srcRect/>
          <a:stretch/>
        </p:blipFill>
        <p:spPr>
          <a:xfrm>
            <a:off x="2133090" y="1836214"/>
            <a:ext cx="5184828" cy="2663300"/>
          </a:xfrm>
          <a:prstGeom prst="rect">
            <a:avLst/>
          </a:prstGeom>
          <a:noFill/>
          <a:ln>
            <a:noFill/>
          </a:ln>
        </p:spPr>
      </p:pic>
      <p:cxnSp>
        <p:nvCxnSpPr>
          <p:cNvPr id="5" name="Google Shape;247;p39">
            <a:extLst>
              <a:ext uri="{FF2B5EF4-FFF2-40B4-BE49-F238E27FC236}">
                <a16:creationId xmlns:a16="http://schemas.microsoft.com/office/drawing/2014/main" id="{4CC2A37B-C2EE-4609-A8F1-94DB53712FE2}"/>
              </a:ext>
            </a:extLst>
          </p:cNvPr>
          <p:cNvCxnSpPr>
            <a:cxnSpLocks/>
          </p:cNvCxnSpPr>
          <p:nvPr/>
        </p:nvCxnSpPr>
        <p:spPr>
          <a:xfrm>
            <a:off x="1048050" y="1651591"/>
            <a:ext cx="5464068" cy="0"/>
          </a:xfrm>
          <a:prstGeom prst="straightConnector1">
            <a:avLst/>
          </a:prstGeom>
          <a:noFill/>
          <a:ln w="28575" cap="flat" cmpd="sng">
            <a:solidFill>
              <a:srgbClr val="3C78D8"/>
            </a:solidFill>
            <a:prstDash val="solid"/>
            <a:round/>
            <a:headEnd type="none" w="med" len="med"/>
            <a:tailEnd type="none" w="med" len="med"/>
          </a:ln>
        </p:spPr>
      </p:cxnSp>
    </p:spTree>
    <p:extLst>
      <p:ext uri="{BB962C8B-B14F-4D97-AF65-F5344CB8AC3E}">
        <p14:creationId xmlns:p14="http://schemas.microsoft.com/office/powerpoint/2010/main" val="2620151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43"/>
          <p:cNvSpPr txBox="1">
            <a:spLocks noGrp="1"/>
          </p:cNvSpPr>
          <p:nvPr>
            <p:ph type="title"/>
          </p:nvPr>
        </p:nvSpPr>
        <p:spPr>
          <a:xfrm>
            <a:off x="958238" y="273844"/>
            <a:ext cx="7534532" cy="90466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Scenario A</a:t>
            </a:r>
            <a:br>
              <a:rPr lang="en" sz="3000" b="1" dirty="0"/>
            </a:br>
            <a:endParaRPr sz="1100" b="1" dirty="0"/>
          </a:p>
        </p:txBody>
      </p:sp>
      <p:sp>
        <p:nvSpPr>
          <p:cNvPr id="275" name="Google Shape;275;p43"/>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404040"/>
              </a:buClr>
              <a:buSzPts val="1500"/>
              <a:buNone/>
            </a:pPr>
            <a:r>
              <a:rPr lang="en" sz="1800" b="1"/>
              <a:t>Course: </a:t>
            </a:r>
            <a:r>
              <a:rPr lang="en" sz="1800"/>
              <a:t>Multimedia Applications for the Web</a:t>
            </a:r>
            <a:endParaRPr sz="1100"/>
          </a:p>
          <a:p>
            <a:pPr marL="0" lvl="0" indent="0" algn="ctr" rtl="0">
              <a:lnSpc>
                <a:spcPct val="100000"/>
              </a:lnSpc>
              <a:spcBef>
                <a:spcPts val="0"/>
              </a:spcBef>
              <a:spcAft>
                <a:spcPts val="0"/>
              </a:spcAft>
              <a:buClr>
                <a:srgbClr val="404040"/>
              </a:buClr>
              <a:buSzPts val="1500"/>
              <a:buNone/>
            </a:pPr>
            <a:endParaRPr sz="1800" b="1"/>
          </a:p>
          <a:p>
            <a:pPr marL="0" lvl="0" indent="0" algn="l" rtl="0">
              <a:lnSpc>
                <a:spcPct val="100000"/>
              </a:lnSpc>
              <a:spcBef>
                <a:spcPts val="400"/>
              </a:spcBef>
              <a:spcAft>
                <a:spcPts val="0"/>
              </a:spcAft>
              <a:buClr>
                <a:srgbClr val="404040"/>
              </a:buClr>
              <a:buSzPts val="1500"/>
              <a:buNone/>
            </a:pPr>
            <a:r>
              <a:rPr lang="en" sz="1800" b="1"/>
              <a:t>Description</a:t>
            </a:r>
            <a:r>
              <a:rPr lang="en" sz="1800"/>
              <a:t>: Introduction to the use of multimedia components, images, typography, motion and audio, for designing websites. Software may include Photoshop, Dreamweaver, SoundEdit 16 and Flash. Projects include conceptualizing, storyboarding, and designing Web page layout. Application of design elements to Web page creation.</a:t>
            </a:r>
            <a:endParaRPr sz="1100"/>
          </a:p>
          <a:p>
            <a:pPr marL="177800" lvl="0" indent="-63500" algn="l" rtl="0">
              <a:lnSpc>
                <a:spcPct val="90000"/>
              </a:lnSpc>
              <a:spcBef>
                <a:spcPts val="800"/>
              </a:spcBef>
              <a:spcAft>
                <a:spcPts val="0"/>
              </a:spcAft>
              <a:buClr>
                <a:srgbClr val="404040"/>
              </a:buClr>
              <a:buSzPts val="1800"/>
              <a:buNone/>
            </a:pPr>
            <a:endParaRPr sz="1100"/>
          </a:p>
        </p:txBody>
      </p:sp>
      <p:sp>
        <p:nvSpPr>
          <p:cNvPr id="276" name="Google Shape;276;p43"/>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25</a:t>
            </a:fld>
            <a:endParaRPr sz="1100"/>
          </a:p>
        </p:txBody>
      </p:sp>
      <p:cxnSp>
        <p:nvCxnSpPr>
          <p:cNvPr id="5" name="Google Shape;110;p22">
            <a:extLst>
              <a:ext uri="{FF2B5EF4-FFF2-40B4-BE49-F238E27FC236}">
                <a16:creationId xmlns:a16="http://schemas.microsoft.com/office/drawing/2014/main" id="{0620E30C-2D8B-4CA0-8E9B-B8EBD8A20AF4}"/>
              </a:ext>
            </a:extLst>
          </p:cNvPr>
          <p:cNvCxnSpPr/>
          <p:nvPr/>
        </p:nvCxnSpPr>
        <p:spPr>
          <a:xfrm rot="10800000" flipH="1">
            <a:off x="1048050" y="1162311"/>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44"/>
          <p:cNvSpPr txBox="1">
            <a:spLocks noGrp="1"/>
          </p:cNvSpPr>
          <p:nvPr>
            <p:ph type="title"/>
          </p:nvPr>
        </p:nvSpPr>
        <p:spPr>
          <a:xfrm>
            <a:off x="958238" y="273844"/>
            <a:ext cx="7534532" cy="90466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Scenario B</a:t>
            </a:r>
            <a:br>
              <a:rPr lang="en" sz="3000" b="1" dirty="0"/>
            </a:br>
            <a:endParaRPr sz="1100" b="1" dirty="0"/>
          </a:p>
        </p:txBody>
      </p:sp>
      <p:sp>
        <p:nvSpPr>
          <p:cNvPr id="282" name="Google Shape;282;p44"/>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404040"/>
              </a:buClr>
              <a:buSzPts val="1500"/>
              <a:buNone/>
            </a:pPr>
            <a:r>
              <a:rPr lang="en" sz="1800" b="1" dirty="0"/>
              <a:t>Course: </a:t>
            </a:r>
            <a:r>
              <a:rPr lang="en-US" sz="1800" dirty="0"/>
              <a:t>Asian American Studies</a:t>
            </a:r>
            <a:endParaRPr sz="1100" dirty="0"/>
          </a:p>
          <a:p>
            <a:pPr marL="0" lvl="0" indent="0" algn="l" rtl="0">
              <a:lnSpc>
                <a:spcPct val="100000"/>
              </a:lnSpc>
              <a:spcBef>
                <a:spcPts val="0"/>
              </a:spcBef>
              <a:spcAft>
                <a:spcPts val="0"/>
              </a:spcAft>
              <a:buClr>
                <a:srgbClr val="404040"/>
              </a:buClr>
              <a:buSzPts val="1500"/>
              <a:buNone/>
            </a:pPr>
            <a:endParaRPr sz="1800" b="1" dirty="0"/>
          </a:p>
          <a:p>
            <a:pPr marL="0" lvl="0" indent="0" algn="l" rtl="0">
              <a:lnSpc>
                <a:spcPct val="100000"/>
              </a:lnSpc>
              <a:spcBef>
                <a:spcPts val="400"/>
              </a:spcBef>
              <a:spcAft>
                <a:spcPts val="0"/>
              </a:spcAft>
              <a:buClr>
                <a:srgbClr val="404040"/>
              </a:buClr>
              <a:buSzPts val="1500"/>
              <a:buNone/>
            </a:pPr>
            <a:r>
              <a:rPr lang="en" sz="1800" b="1" dirty="0"/>
              <a:t>Description</a:t>
            </a:r>
            <a:r>
              <a:rPr lang="en" sz="1800" dirty="0"/>
              <a:t>: </a:t>
            </a:r>
            <a:r>
              <a:rPr lang="en-US" sz="1800" dirty="0"/>
              <a:t>This course explores Asian American, immigrant, and refugee experiences in the United States (Southeast Asian, Chinese, Japanese, Korean, and Filipino). Using an interdisciplinary approach (social, historical, cultural, religious, geographic, economic, linguistic, and artistic), special attention will be given to major Asian communities in the San Joaquin Valley (Lao, Hmong, Mien, </a:t>
            </a:r>
            <a:r>
              <a:rPr lang="en-US" sz="1800" dirty="0" err="1"/>
              <a:t>Lahu</a:t>
            </a:r>
            <a:r>
              <a:rPr lang="en-US" sz="1800" dirty="0"/>
              <a:t>, Cambodian, Vietnamese, and Filipino). </a:t>
            </a:r>
            <a:endParaRPr sz="1100" dirty="0"/>
          </a:p>
        </p:txBody>
      </p:sp>
      <p:sp>
        <p:nvSpPr>
          <p:cNvPr id="283" name="Google Shape;283;p4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26</a:t>
            </a:fld>
            <a:endParaRPr sz="1100"/>
          </a:p>
        </p:txBody>
      </p:sp>
      <p:cxnSp>
        <p:nvCxnSpPr>
          <p:cNvPr id="5" name="Google Shape;110;p22">
            <a:extLst>
              <a:ext uri="{FF2B5EF4-FFF2-40B4-BE49-F238E27FC236}">
                <a16:creationId xmlns:a16="http://schemas.microsoft.com/office/drawing/2014/main" id="{4DAFF1CD-CD78-4B04-B6DA-DD25EF9B162B}"/>
              </a:ext>
            </a:extLst>
          </p:cNvPr>
          <p:cNvCxnSpPr/>
          <p:nvPr/>
        </p:nvCxnSpPr>
        <p:spPr>
          <a:xfrm rot="10800000" flipH="1">
            <a:off x="1048050" y="1146111"/>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45"/>
          <p:cNvSpPr txBox="1">
            <a:spLocks noGrp="1"/>
          </p:cNvSpPr>
          <p:nvPr>
            <p:ph type="title"/>
          </p:nvPr>
        </p:nvSpPr>
        <p:spPr>
          <a:xfrm>
            <a:off x="958238" y="273844"/>
            <a:ext cx="7534532" cy="904667"/>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Scenario C</a:t>
            </a:r>
            <a:br>
              <a:rPr lang="en" sz="3000" b="1" dirty="0"/>
            </a:br>
            <a:endParaRPr sz="1100" b="1" dirty="0"/>
          </a:p>
        </p:txBody>
      </p:sp>
      <p:sp>
        <p:nvSpPr>
          <p:cNvPr id="289" name="Google Shape;289;p45"/>
          <p:cNvSpPr txBox="1">
            <a:spLocks noGrp="1"/>
          </p:cNvSpPr>
          <p:nvPr>
            <p:ph type="body" idx="1"/>
          </p:nvPr>
        </p:nvSpPr>
        <p:spPr>
          <a:xfrm>
            <a:off x="958238" y="1348740"/>
            <a:ext cx="7543800" cy="33147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0"/>
              </a:spcBef>
              <a:spcAft>
                <a:spcPts val="0"/>
              </a:spcAft>
              <a:buClr>
                <a:srgbClr val="404040"/>
              </a:buClr>
              <a:buSzPts val="1500"/>
              <a:buNone/>
            </a:pPr>
            <a:r>
              <a:rPr lang="en" sz="1800" b="1"/>
              <a:t>Course: </a:t>
            </a:r>
            <a:r>
              <a:rPr lang="en" sz="1800"/>
              <a:t>Introduction to Geographic Information Systems</a:t>
            </a:r>
            <a:endParaRPr sz="1100"/>
          </a:p>
          <a:p>
            <a:pPr marL="0" lvl="0" indent="0" algn="l" rtl="0">
              <a:lnSpc>
                <a:spcPct val="100000"/>
              </a:lnSpc>
              <a:spcBef>
                <a:spcPts val="0"/>
              </a:spcBef>
              <a:spcAft>
                <a:spcPts val="0"/>
              </a:spcAft>
              <a:buClr>
                <a:srgbClr val="404040"/>
              </a:buClr>
              <a:buSzPts val="1500"/>
              <a:buNone/>
            </a:pPr>
            <a:endParaRPr sz="1800" b="1"/>
          </a:p>
          <a:p>
            <a:pPr marL="0" lvl="0" indent="0" algn="l" rtl="0">
              <a:lnSpc>
                <a:spcPct val="100000"/>
              </a:lnSpc>
              <a:spcBef>
                <a:spcPts val="400"/>
              </a:spcBef>
              <a:spcAft>
                <a:spcPts val="0"/>
              </a:spcAft>
              <a:buClr>
                <a:srgbClr val="404040"/>
              </a:buClr>
              <a:buSzPts val="1500"/>
              <a:buNone/>
            </a:pPr>
            <a:r>
              <a:rPr lang="en" sz="1800" b="1"/>
              <a:t>Description</a:t>
            </a:r>
            <a:r>
              <a:rPr lang="en" sz="1800"/>
              <a:t>: This course introduces basic scientific principles of Geographic Information Systems (GIS) as they relate to working with data that have important spatial orientation and organization. Geometric and geographic concepts and theories are used to develop scientific methods for proper communication of the data and the solution of problems that have spatial relationships. Course covers basic concepts in mapping and orientation, the development of map scales and comparison of different coordinate systems and data error analysis.</a:t>
            </a:r>
            <a:endParaRPr sz="1100"/>
          </a:p>
        </p:txBody>
      </p:sp>
      <p:sp>
        <p:nvSpPr>
          <p:cNvPr id="290" name="Google Shape;290;p45"/>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27</a:t>
            </a:fld>
            <a:endParaRPr sz="1100"/>
          </a:p>
        </p:txBody>
      </p:sp>
      <p:cxnSp>
        <p:nvCxnSpPr>
          <p:cNvPr id="5" name="Google Shape;110;p22">
            <a:extLst>
              <a:ext uri="{FF2B5EF4-FFF2-40B4-BE49-F238E27FC236}">
                <a16:creationId xmlns:a16="http://schemas.microsoft.com/office/drawing/2014/main" id="{511B060F-2A91-4D1D-AD10-6B95D984B412}"/>
              </a:ext>
            </a:extLst>
          </p:cNvPr>
          <p:cNvCxnSpPr/>
          <p:nvPr/>
        </p:nvCxnSpPr>
        <p:spPr>
          <a:xfrm rot="10800000" flipH="1">
            <a:off x="1048050" y="1198022"/>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6"/>
          <p:cNvSpPr txBox="1">
            <a:spLocks noGrp="1"/>
          </p:cNvSpPr>
          <p:nvPr>
            <p:ph type="title"/>
          </p:nvPr>
        </p:nvSpPr>
        <p:spPr>
          <a:xfrm>
            <a:off x="185351" y="1362754"/>
            <a:ext cx="2687596" cy="1208996"/>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None/>
            </a:pPr>
            <a:r>
              <a:rPr lang="en" sz="4100"/>
              <a:t>Wrapping Up</a:t>
            </a:r>
            <a:endParaRPr sz="1100"/>
          </a:p>
        </p:txBody>
      </p:sp>
      <p:sp>
        <p:nvSpPr>
          <p:cNvPr id="296" name="Google Shape;296;p46"/>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28</a:t>
            </a:fld>
            <a:endParaRPr sz="1100"/>
          </a:p>
        </p:txBody>
      </p:sp>
      <p:pic>
        <p:nvPicPr>
          <p:cNvPr id="297" name="Google Shape;297;p46"/>
          <p:cNvPicPr preferRelativeResize="0">
            <a:picLocks noGrp="1"/>
          </p:cNvPicPr>
          <p:nvPr>
            <p:ph type="body" idx="1"/>
          </p:nvPr>
        </p:nvPicPr>
        <p:blipFill rotWithShape="1">
          <a:blip r:embed="rId3">
            <a:alphaModFix/>
          </a:blip>
          <a:srcRect/>
          <a:stretch/>
        </p:blipFill>
        <p:spPr>
          <a:xfrm>
            <a:off x="3955001" y="323793"/>
            <a:ext cx="4048217" cy="4143902"/>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47"/>
          <p:cNvSpPr txBox="1">
            <a:spLocks noGrp="1"/>
          </p:cNvSpPr>
          <p:nvPr>
            <p:ph type="title"/>
          </p:nvPr>
        </p:nvSpPr>
        <p:spPr>
          <a:xfrm>
            <a:off x="958238" y="273844"/>
            <a:ext cx="7534532" cy="565096"/>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200" b="1" dirty="0"/>
              <a:t>Summary</a:t>
            </a:r>
            <a:endParaRPr sz="1200" b="1" dirty="0"/>
          </a:p>
        </p:txBody>
      </p:sp>
      <p:sp>
        <p:nvSpPr>
          <p:cNvPr id="303" name="Google Shape;303;p47"/>
          <p:cNvSpPr txBox="1">
            <a:spLocks noGrp="1"/>
          </p:cNvSpPr>
          <p:nvPr>
            <p:ph type="body" idx="1"/>
          </p:nvPr>
        </p:nvSpPr>
        <p:spPr>
          <a:xfrm>
            <a:off x="948975" y="848526"/>
            <a:ext cx="7543800" cy="3918900"/>
          </a:xfrm>
          <a:prstGeom prst="rect">
            <a:avLst/>
          </a:prstGeom>
          <a:noFill/>
          <a:ln>
            <a:noFill/>
          </a:ln>
        </p:spPr>
        <p:txBody>
          <a:bodyPr spcFirstLastPara="1" wrap="square" lIns="68575" tIns="34275" rIns="68575" bIns="34275" anchor="t" anchorCtr="0">
            <a:noAutofit/>
          </a:bodyPr>
          <a:lstStyle/>
          <a:p>
            <a:pPr marL="292100" lvl="0" indent="-298450" algn="l" rtl="0">
              <a:lnSpc>
                <a:spcPct val="100000"/>
              </a:lnSpc>
              <a:spcBef>
                <a:spcPts val="0"/>
              </a:spcBef>
              <a:spcAft>
                <a:spcPts val="0"/>
              </a:spcAft>
              <a:buClr>
                <a:srgbClr val="404040"/>
              </a:buClr>
              <a:buSzPts val="2300"/>
              <a:buFont typeface="Noto Sans Symbols"/>
              <a:buChar char="❖"/>
            </a:pPr>
            <a:r>
              <a:rPr lang="en" sz="1800" dirty="0"/>
              <a:t>All Courses </a:t>
            </a:r>
            <a:r>
              <a:rPr lang="en" sz="1800" b="1" dirty="0"/>
              <a:t>must</a:t>
            </a:r>
            <a:r>
              <a:rPr lang="en" sz="1800" dirty="0"/>
              <a:t> be assigned to a discipline listed in the Discipline’s List and the assignment of courses is under the </a:t>
            </a:r>
            <a:r>
              <a:rPr lang="en" sz="1800" b="1" dirty="0"/>
              <a:t>academic senate’s/curriculum committee’s</a:t>
            </a:r>
            <a:r>
              <a:rPr lang="en" sz="1800" dirty="0"/>
              <a:t> authority.</a:t>
            </a:r>
            <a:endParaRPr sz="1100" dirty="0"/>
          </a:p>
          <a:p>
            <a:pPr marL="342900" lvl="0" indent="0" algn="l" rtl="0">
              <a:lnSpc>
                <a:spcPct val="100000"/>
              </a:lnSpc>
              <a:spcBef>
                <a:spcPts val="0"/>
              </a:spcBef>
              <a:spcAft>
                <a:spcPts val="0"/>
              </a:spcAft>
              <a:buClr>
                <a:srgbClr val="404040"/>
              </a:buClr>
              <a:buSzPts val="1100"/>
              <a:buNone/>
            </a:pPr>
            <a:endParaRPr sz="1100" dirty="0"/>
          </a:p>
          <a:p>
            <a:pPr marL="292100" lvl="0" indent="-298450" algn="l" rtl="0">
              <a:lnSpc>
                <a:spcPct val="100000"/>
              </a:lnSpc>
              <a:spcBef>
                <a:spcPts val="400"/>
              </a:spcBef>
              <a:spcAft>
                <a:spcPts val="0"/>
              </a:spcAft>
              <a:buClr>
                <a:srgbClr val="404040"/>
              </a:buClr>
              <a:buSzPts val="2300"/>
              <a:buFont typeface="Noto Sans Symbols"/>
              <a:buChar char="❖"/>
            </a:pPr>
            <a:r>
              <a:rPr lang="en" sz="1800" dirty="0"/>
              <a:t>The process for assigning courses is locally determined and may differ from college to college.</a:t>
            </a:r>
            <a:endParaRPr sz="1100" dirty="0"/>
          </a:p>
          <a:p>
            <a:pPr marL="342900" lvl="0" indent="0" algn="l" rtl="0">
              <a:lnSpc>
                <a:spcPct val="100000"/>
              </a:lnSpc>
              <a:spcBef>
                <a:spcPts val="400"/>
              </a:spcBef>
              <a:spcAft>
                <a:spcPts val="0"/>
              </a:spcAft>
              <a:buClr>
                <a:srgbClr val="404040"/>
              </a:buClr>
              <a:buSzPts val="1100"/>
              <a:buNone/>
            </a:pPr>
            <a:endParaRPr sz="1100" dirty="0"/>
          </a:p>
          <a:p>
            <a:pPr marL="292100" lvl="0" indent="-298450" algn="l" rtl="0">
              <a:lnSpc>
                <a:spcPct val="100000"/>
              </a:lnSpc>
              <a:spcBef>
                <a:spcPts val="400"/>
              </a:spcBef>
              <a:spcAft>
                <a:spcPts val="0"/>
              </a:spcAft>
              <a:buClr>
                <a:srgbClr val="404040"/>
              </a:buClr>
              <a:buSzPts val="2300"/>
              <a:buFont typeface="Noto Sans Symbols"/>
              <a:buChar char="❖"/>
            </a:pPr>
            <a:r>
              <a:rPr lang="en" sz="1800" dirty="0"/>
              <a:t>A clear local process that outlines who is involved and who makes the ultimate decision should be created at your college if it does not already exist.</a:t>
            </a:r>
            <a:endParaRPr sz="1100" dirty="0"/>
          </a:p>
          <a:p>
            <a:pPr marL="292100" lvl="0" indent="-152400" algn="l" rtl="0">
              <a:lnSpc>
                <a:spcPct val="100000"/>
              </a:lnSpc>
              <a:spcBef>
                <a:spcPts val="400"/>
              </a:spcBef>
              <a:spcAft>
                <a:spcPts val="0"/>
              </a:spcAft>
              <a:buClr>
                <a:srgbClr val="404040"/>
              </a:buClr>
              <a:buSzPts val="2300"/>
              <a:buFont typeface="Noto Sans Symbols"/>
              <a:buNone/>
            </a:pPr>
            <a:endParaRPr sz="1100" dirty="0"/>
          </a:p>
          <a:p>
            <a:pPr marL="292100" lvl="0" indent="-298450" algn="l" rtl="0">
              <a:lnSpc>
                <a:spcPct val="100000"/>
              </a:lnSpc>
              <a:spcBef>
                <a:spcPts val="400"/>
              </a:spcBef>
              <a:spcAft>
                <a:spcPts val="0"/>
              </a:spcAft>
              <a:buClr>
                <a:srgbClr val="404040"/>
              </a:buClr>
              <a:buSzPts val="2300"/>
              <a:buFont typeface="Noto Sans Symbols"/>
              <a:buChar char="❖"/>
            </a:pPr>
            <a:r>
              <a:rPr lang="en" dirty="0"/>
              <a:t>All involved parties should have access to information on state requirements and locally decided policies/procedures.</a:t>
            </a:r>
            <a:endParaRPr sz="1800" dirty="0"/>
          </a:p>
          <a:p>
            <a:pPr marL="177800" lvl="0" indent="-63500" algn="l" rtl="0">
              <a:lnSpc>
                <a:spcPct val="90000"/>
              </a:lnSpc>
              <a:spcBef>
                <a:spcPts val="800"/>
              </a:spcBef>
              <a:spcAft>
                <a:spcPts val="0"/>
              </a:spcAft>
              <a:buClr>
                <a:srgbClr val="404040"/>
              </a:buClr>
              <a:buSzPts val="1800"/>
              <a:buNone/>
            </a:pPr>
            <a:endParaRPr sz="1100" dirty="0"/>
          </a:p>
        </p:txBody>
      </p:sp>
      <p:sp>
        <p:nvSpPr>
          <p:cNvPr id="304" name="Google Shape;304;p4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29</a:t>
            </a:fld>
            <a:endParaRPr sz="1100"/>
          </a:p>
        </p:txBody>
      </p:sp>
      <p:cxnSp>
        <p:nvCxnSpPr>
          <p:cNvPr id="5" name="Google Shape;110;p22">
            <a:extLst>
              <a:ext uri="{FF2B5EF4-FFF2-40B4-BE49-F238E27FC236}">
                <a16:creationId xmlns:a16="http://schemas.microsoft.com/office/drawing/2014/main" id="{8F0BDFEF-0282-40B1-B3F1-A683A35DE667}"/>
              </a:ext>
            </a:extLst>
          </p:cNvPr>
          <p:cNvCxnSpPr/>
          <p:nvPr/>
        </p:nvCxnSpPr>
        <p:spPr>
          <a:xfrm rot="10800000" flipH="1">
            <a:off x="1048050" y="806540"/>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1"/>
          <p:cNvSpPr txBox="1">
            <a:spLocks noGrp="1"/>
          </p:cNvSpPr>
          <p:nvPr>
            <p:ph type="body" idx="1"/>
          </p:nvPr>
        </p:nvSpPr>
        <p:spPr>
          <a:xfrm>
            <a:off x="768275" y="2421900"/>
            <a:ext cx="8064300" cy="1613400"/>
          </a:xfrm>
          <a:prstGeom prst="rect">
            <a:avLst/>
          </a:prstGeom>
          <a:noFill/>
          <a:ln>
            <a:noFill/>
          </a:ln>
        </p:spPr>
        <p:txBody>
          <a:bodyPr spcFirstLastPara="1" wrap="square" lIns="68575" tIns="34275" rIns="68575" bIns="34275" anchor="t" anchorCtr="0">
            <a:normAutofit/>
          </a:bodyPr>
          <a:lstStyle/>
          <a:p>
            <a:pPr marL="177800" lvl="0" indent="-171450" algn="l" rtl="0">
              <a:lnSpc>
                <a:spcPct val="90000"/>
              </a:lnSpc>
              <a:spcBef>
                <a:spcPts val="0"/>
              </a:spcBef>
              <a:spcAft>
                <a:spcPts val="0"/>
              </a:spcAft>
              <a:buClr>
                <a:srgbClr val="000000"/>
              </a:buClr>
              <a:buSzPts val="2100"/>
              <a:buChar char="•"/>
            </a:pPr>
            <a:r>
              <a:rPr lang="en" sz="2100" b="0" i="0" u="none" strike="noStrike" dirty="0">
                <a:solidFill>
                  <a:srgbClr val="000000"/>
                </a:solidFill>
              </a:rPr>
              <a:t>Please use the Pathable chat to tell everyone what college you are from, your discipline/leadership role and how </a:t>
            </a:r>
            <a:r>
              <a:rPr lang="en" sz="2100" dirty="0">
                <a:solidFill>
                  <a:srgbClr val="000000"/>
                </a:solidFill>
              </a:rPr>
              <a:t>long in that role</a:t>
            </a:r>
            <a:r>
              <a:rPr lang="en" sz="2100" b="0" i="0" u="none" strike="noStrike" dirty="0">
                <a:solidFill>
                  <a:srgbClr val="000000"/>
                </a:solidFill>
              </a:rPr>
              <a:t>.</a:t>
            </a:r>
            <a:endParaRPr sz="2100" dirty="0">
              <a:solidFill>
                <a:srgbClr val="000000"/>
              </a:solidFill>
            </a:endParaRPr>
          </a:p>
          <a:p>
            <a:pPr marL="177800" lvl="0" indent="-171450" algn="l" rtl="0">
              <a:lnSpc>
                <a:spcPct val="90000"/>
              </a:lnSpc>
              <a:spcBef>
                <a:spcPts val="800"/>
              </a:spcBef>
              <a:spcAft>
                <a:spcPts val="0"/>
              </a:spcAft>
              <a:buClr>
                <a:srgbClr val="000000"/>
              </a:buClr>
              <a:buSzPts val="2100"/>
              <a:buChar char="•"/>
            </a:pPr>
            <a:r>
              <a:rPr lang="en" sz="2100" dirty="0">
                <a:solidFill>
                  <a:srgbClr val="000000"/>
                </a:solidFill>
              </a:rPr>
              <a:t>Please post your questions in the chat. We will address as many as possible throughout the session.</a:t>
            </a:r>
            <a:endParaRPr sz="1100" dirty="0"/>
          </a:p>
        </p:txBody>
      </p:sp>
      <p:sp>
        <p:nvSpPr>
          <p:cNvPr id="99" name="Google Shape;99;p21"/>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rmAutofit/>
          </a:bodyPr>
          <a:lstStyle/>
          <a:p>
            <a:pPr marL="0" lvl="0" indent="0" algn="r" rtl="0">
              <a:spcBef>
                <a:spcPts val="0"/>
              </a:spcBef>
              <a:spcAft>
                <a:spcPts val="0"/>
              </a:spcAft>
              <a:buNone/>
            </a:pPr>
            <a:fld id="{00000000-1234-1234-1234-123412341234}" type="slidenum">
              <a:rPr lang="en" sz="1100"/>
              <a:t>3</a:t>
            </a:fld>
            <a:endParaRPr sz="1100"/>
          </a:p>
        </p:txBody>
      </p:sp>
      <p:pic>
        <p:nvPicPr>
          <p:cNvPr id="100" name="Google Shape;100;p21"/>
          <p:cNvPicPr preferRelativeResize="0"/>
          <p:nvPr/>
        </p:nvPicPr>
        <p:blipFill rotWithShape="1">
          <a:blip r:embed="rId3">
            <a:alphaModFix/>
          </a:blip>
          <a:srcRect/>
          <a:stretch/>
        </p:blipFill>
        <p:spPr>
          <a:xfrm>
            <a:off x="1606859" y="114820"/>
            <a:ext cx="6163321" cy="2307075"/>
          </a:xfrm>
          <a:prstGeom prst="rect">
            <a:avLst/>
          </a:prstGeom>
          <a:noFill/>
          <a:ln>
            <a:noFill/>
          </a:ln>
        </p:spPr>
      </p:pic>
      <p:cxnSp>
        <p:nvCxnSpPr>
          <p:cNvPr id="5" name="Google Shape;110;p22">
            <a:extLst>
              <a:ext uri="{FF2B5EF4-FFF2-40B4-BE49-F238E27FC236}">
                <a16:creationId xmlns:a16="http://schemas.microsoft.com/office/drawing/2014/main" id="{E931C32B-5305-41E4-9420-4466C29051EF}"/>
              </a:ext>
            </a:extLst>
          </p:cNvPr>
          <p:cNvCxnSpPr>
            <a:cxnSpLocks/>
          </p:cNvCxnSpPr>
          <p:nvPr/>
        </p:nvCxnSpPr>
        <p:spPr>
          <a:xfrm>
            <a:off x="1048050" y="2300936"/>
            <a:ext cx="7046871" cy="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48"/>
          <p:cNvSpPr txBox="1">
            <a:spLocks noGrp="1"/>
          </p:cNvSpPr>
          <p:nvPr>
            <p:ph type="title"/>
          </p:nvPr>
        </p:nvSpPr>
        <p:spPr>
          <a:xfrm>
            <a:off x="958238" y="273844"/>
            <a:ext cx="7534532" cy="565096"/>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Resources</a:t>
            </a:r>
            <a:endParaRPr sz="1100" b="1" dirty="0"/>
          </a:p>
        </p:txBody>
      </p:sp>
      <p:sp>
        <p:nvSpPr>
          <p:cNvPr id="310" name="Google Shape;310;p48"/>
          <p:cNvSpPr txBox="1">
            <a:spLocks noGrp="1"/>
          </p:cNvSpPr>
          <p:nvPr>
            <p:ph type="body" idx="1"/>
          </p:nvPr>
        </p:nvSpPr>
        <p:spPr>
          <a:xfrm>
            <a:off x="814825" y="965450"/>
            <a:ext cx="7787700" cy="3698100"/>
          </a:xfrm>
          <a:prstGeom prst="rect">
            <a:avLst/>
          </a:prstGeom>
          <a:noFill/>
          <a:ln>
            <a:noFill/>
          </a:ln>
        </p:spPr>
        <p:txBody>
          <a:bodyPr spcFirstLastPara="1" wrap="square" lIns="68575" tIns="34275" rIns="68575" bIns="34275" anchor="t" anchorCtr="0">
            <a:noAutofit/>
          </a:bodyPr>
          <a:lstStyle/>
          <a:p>
            <a:pPr marL="342900" lvl="0" indent="-311150" algn="l" rtl="0">
              <a:lnSpc>
                <a:spcPct val="100000"/>
              </a:lnSpc>
              <a:spcBef>
                <a:spcPts val="0"/>
              </a:spcBef>
              <a:spcAft>
                <a:spcPts val="0"/>
              </a:spcAft>
              <a:buClr>
                <a:schemeClr val="hlink"/>
              </a:buClr>
              <a:buSzPts val="2300"/>
              <a:buChar char="•"/>
            </a:pPr>
            <a:r>
              <a:rPr lang="en" sz="2300" u="sng">
                <a:solidFill>
                  <a:schemeClr val="hlink"/>
                </a:solidFill>
                <a:hlinkClick r:id="rId3"/>
              </a:rPr>
              <a:t>ASCCC Technical Visits</a:t>
            </a:r>
            <a:endParaRPr sz="2300" u="sng">
              <a:solidFill>
                <a:schemeClr val="hlink"/>
              </a:solidFill>
            </a:endParaRPr>
          </a:p>
          <a:p>
            <a:pPr marL="25400" lvl="0" indent="0" algn="l" rtl="0">
              <a:lnSpc>
                <a:spcPct val="100000"/>
              </a:lnSpc>
              <a:spcBef>
                <a:spcPts val="300"/>
              </a:spcBef>
              <a:spcAft>
                <a:spcPts val="0"/>
              </a:spcAft>
              <a:buClr>
                <a:srgbClr val="404040"/>
              </a:buClr>
              <a:buSzPts val="2300"/>
              <a:buNone/>
            </a:pPr>
            <a:endParaRPr sz="1400"/>
          </a:p>
          <a:p>
            <a:pPr marL="342900" lvl="0" indent="-311150" algn="l" rtl="0">
              <a:lnSpc>
                <a:spcPct val="100000"/>
              </a:lnSpc>
              <a:spcBef>
                <a:spcPts val="0"/>
              </a:spcBef>
              <a:spcAft>
                <a:spcPts val="0"/>
              </a:spcAft>
              <a:buClr>
                <a:schemeClr val="hlink"/>
              </a:buClr>
              <a:buSzPts val="2300"/>
              <a:buChar char="•"/>
            </a:pPr>
            <a:r>
              <a:rPr lang="en" sz="2300" u="sng">
                <a:solidFill>
                  <a:schemeClr val="hlink"/>
                </a:solidFill>
                <a:hlinkClick r:id="rId4"/>
              </a:rPr>
              <a:t>Who Gets to Teach That Course</a:t>
            </a:r>
            <a:r>
              <a:rPr lang="en" sz="2300"/>
              <a:t>? (Rostrum article, pg8)</a:t>
            </a:r>
            <a:endParaRPr sz="1100"/>
          </a:p>
          <a:p>
            <a:pPr marL="342900" lvl="0" indent="-165100" algn="l" rtl="0">
              <a:lnSpc>
                <a:spcPct val="100000"/>
              </a:lnSpc>
              <a:spcBef>
                <a:spcPts val="0"/>
              </a:spcBef>
              <a:spcAft>
                <a:spcPts val="0"/>
              </a:spcAft>
              <a:buClr>
                <a:srgbClr val="404040"/>
              </a:buClr>
              <a:buSzPts val="2300"/>
              <a:buNone/>
            </a:pPr>
            <a:endParaRPr sz="1400"/>
          </a:p>
          <a:p>
            <a:pPr marL="342900" lvl="0" indent="-311150" algn="l" rtl="0">
              <a:lnSpc>
                <a:spcPct val="100000"/>
              </a:lnSpc>
              <a:spcBef>
                <a:spcPts val="0"/>
              </a:spcBef>
              <a:spcAft>
                <a:spcPts val="0"/>
              </a:spcAft>
              <a:buClr>
                <a:schemeClr val="hlink"/>
              </a:buClr>
              <a:buSzPts val="2300"/>
              <a:buChar char="•"/>
            </a:pPr>
            <a:r>
              <a:rPr lang="en" sz="2300" u="sng">
                <a:solidFill>
                  <a:schemeClr val="hlink"/>
                </a:solidFill>
                <a:hlinkClick r:id="rId5"/>
              </a:rPr>
              <a:t>Untangling the Knots . . . </a:t>
            </a:r>
            <a:r>
              <a:rPr lang="en" sz="2300"/>
              <a:t>(Rostrum article)</a:t>
            </a:r>
            <a:endParaRPr sz="1100"/>
          </a:p>
          <a:p>
            <a:pPr marL="342900" lvl="0" indent="-165100" algn="l" rtl="0">
              <a:lnSpc>
                <a:spcPct val="100000"/>
              </a:lnSpc>
              <a:spcBef>
                <a:spcPts val="0"/>
              </a:spcBef>
              <a:spcAft>
                <a:spcPts val="0"/>
              </a:spcAft>
              <a:buClr>
                <a:srgbClr val="404040"/>
              </a:buClr>
              <a:buSzPts val="2300"/>
              <a:buNone/>
            </a:pPr>
            <a:endParaRPr sz="1400"/>
          </a:p>
          <a:p>
            <a:pPr marL="342900" lvl="0" indent="-311150" algn="l" rtl="0">
              <a:lnSpc>
                <a:spcPct val="100000"/>
              </a:lnSpc>
              <a:spcBef>
                <a:spcPts val="0"/>
              </a:spcBef>
              <a:spcAft>
                <a:spcPts val="0"/>
              </a:spcAft>
              <a:buClr>
                <a:schemeClr val="hlink"/>
              </a:buClr>
              <a:buSzPts val="2300"/>
              <a:buChar char="•"/>
            </a:pPr>
            <a:r>
              <a:rPr lang="en" sz="2300" u="sng">
                <a:solidFill>
                  <a:schemeClr val="hlink"/>
                </a:solidFill>
                <a:hlinkClick r:id="rId6"/>
              </a:rPr>
              <a:t>Equivalence to the Minimum Qualifications </a:t>
            </a:r>
            <a:r>
              <a:rPr lang="en" sz="2300"/>
              <a:t>(2016 Paper)</a:t>
            </a:r>
            <a:endParaRPr sz="1100"/>
          </a:p>
          <a:p>
            <a:pPr marL="342900" lvl="0" indent="-165100" algn="l" rtl="0">
              <a:lnSpc>
                <a:spcPct val="100000"/>
              </a:lnSpc>
              <a:spcBef>
                <a:spcPts val="0"/>
              </a:spcBef>
              <a:spcAft>
                <a:spcPts val="0"/>
              </a:spcAft>
              <a:buClr>
                <a:srgbClr val="404040"/>
              </a:buClr>
              <a:buSzPts val="2300"/>
              <a:buNone/>
            </a:pPr>
            <a:endParaRPr sz="1400"/>
          </a:p>
          <a:p>
            <a:pPr marL="342900" lvl="0" indent="-311150" algn="l" rtl="0">
              <a:lnSpc>
                <a:spcPct val="100000"/>
              </a:lnSpc>
              <a:spcBef>
                <a:spcPts val="0"/>
              </a:spcBef>
              <a:spcAft>
                <a:spcPts val="0"/>
              </a:spcAft>
              <a:buClr>
                <a:schemeClr val="hlink"/>
              </a:buClr>
              <a:buSzPts val="2300"/>
              <a:buChar char="•"/>
            </a:pPr>
            <a:r>
              <a:rPr lang="en" sz="2300" u="sng">
                <a:solidFill>
                  <a:schemeClr val="hlink"/>
                </a:solidFill>
                <a:hlinkClick r:id="rId7"/>
              </a:rPr>
              <a:t>CTE Minimum Qualifications Toolkit</a:t>
            </a:r>
            <a:endParaRPr sz="1100"/>
          </a:p>
        </p:txBody>
      </p:sp>
      <p:sp>
        <p:nvSpPr>
          <p:cNvPr id="311" name="Google Shape;311;p48"/>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30</a:t>
            </a:fld>
            <a:endParaRPr sz="1100"/>
          </a:p>
        </p:txBody>
      </p:sp>
      <p:cxnSp>
        <p:nvCxnSpPr>
          <p:cNvPr id="5" name="Google Shape;110;p22">
            <a:extLst>
              <a:ext uri="{FF2B5EF4-FFF2-40B4-BE49-F238E27FC236}">
                <a16:creationId xmlns:a16="http://schemas.microsoft.com/office/drawing/2014/main" id="{F9467819-5931-4A16-AFB8-F9744A6AE16B}"/>
              </a:ext>
            </a:extLst>
          </p:cNvPr>
          <p:cNvCxnSpPr/>
          <p:nvPr/>
        </p:nvCxnSpPr>
        <p:spPr>
          <a:xfrm rot="10800000" flipH="1">
            <a:off x="1048050" y="806540"/>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49"/>
          <p:cNvSpPr txBox="1"/>
          <p:nvPr/>
        </p:nvSpPr>
        <p:spPr>
          <a:xfrm>
            <a:off x="302800" y="1548750"/>
            <a:ext cx="8200500" cy="2419093"/>
          </a:xfrm>
          <a:prstGeom prst="rect">
            <a:avLst/>
          </a:prstGeom>
          <a:noFill/>
          <a:ln>
            <a:noFill/>
          </a:ln>
        </p:spPr>
        <p:txBody>
          <a:bodyPr spcFirstLastPara="1" wrap="square" lIns="91425" tIns="91425" rIns="91425" bIns="91425" anchor="t" anchorCtr="0">
            <a:spAutoFit/>
          </a:bodyPr>
          <a:lstStyle/>
          <a:p>
            <a:pPr>
              <a:lnSpc>
                <a:spcPct val="200000"/>
              </a:lnSpc>
            </a:pPr>
            <a:r>
              <a:rPr lang="en-US" sz="1815" b="1" dirty="0">
                <a:solidFill>
                  <a:schemeClr val="dk1"/>
                </a:solidFill>
              </a:rPr>
              <a:t>Academic Senate for California Community Colleges, </a:t>
            </a:r>
            <a:r>
              <a:rPr lang="en-US" sz="1815" u="sng" dirty="0">
                <a:solidFill>
                  <a:schemeClr val="hlink"/>
                </a:solidFill>
                <a:hlinkClick r:id="rId3"/>
              </a:rPr>
              <a:t>info@asccc.org</a:t>
            </a:r>
            <a:endParaRPr lang="en" sz="1815" b="1" dirty="0">
              <a:solidFill>
                <a:schemeClr val="dk1"/>
              </a:solidFill>
            </a:endParaRPr>
          </a:p>
          <a:p>
            <a:pPr marL="0" lvl="0" indent="0" algn="l" rtl="0">
              <a:lnSpc>
                <a:spcPct val="200000"/>
              </a:lnSpc>
              <a:spcBef>
                <a:spcPts val="0"/>
              </a:spcBef>
              <a:spcAft>
                <a:spcPts val="0"/>
              </a:spcAft>
              <a:buNone/>
            </a:pPr>
            <a:r>
              <a:rPr lang="en" sz="1815" b="1" dirty="0">
                <a:solidFill>
                  <a:schemeClr val="dk1"/>
                </a:solidFill>
              </a:rPr>
              <a:t>Mark Edward Osea</a:t>
            </a:r>
            <a:r>
              <a:rPr lang="en" sz="1815" dirty="0">
                <a:solidFill>
                  <a:schemeClr val="dk1"/>
                </a:solidFill>
              </a:rPr>
              <a:t>, </a:t>
            </a:r>
            <a:r>
              <a:rPr lang="en" sz="1815" u="sng" dirty="0">
                <a:solidFill>
                  <a:schemeClr val="hlink"/>
                </a:solidFill>
                <a:hlinkClick r:id="rId4"/>
              </a:rPr>
              <a:t>mark.osea@bakersfieldcollege.edu</a:t>
            </a:r>
            <a:r>
              <a:rPr lang="en" sz="1815" dirty="0">
                <a:solidFill>
                  <a:schemeClr val="dk1"/>
                </a:solidFill>
              </a:rPr>
              <a:t>, Bakersfield College</a:t>
            </a:r>
            <a:endParaRPr sz="1815" dirty="0">
              <a:solidFill>
                <a:schemeClr val="dk1"/>
              </a:solidFill>
            </a:endParaRPr>
          </a:p>
          <a:p>
            <a:pPr marL="0" lvl="0" indent="0" algn="l" rtl="0">
              <a:lnSpc>
                <a:spcPct val="200000"/>
              </a:lnSpc>
              <a:spcBef>
                <a:spcPts val="0"/>
              </a:spcBef>
              <a:spcAft>
                <a:spcPts val="0"/>
              </a:spcAft>
              <a:buNone/>
            </a:pPr>
            <a:r>
              <a:rPr lang="en" sz="1815" b="1" dirty="0">
                <a:solidFill>
                  <a:schemeClr val="dk1"/>
                </a:solidFill>
              </a:rPr>
              <a:t>Erik Shearer</a:t>
            </a:r>
            <a:r>
              <a:rPr lang="en" sz="1815" dirty="0">
                <a:solidFill>
                  <a:schemeClr val="dk1"/>
                </a:solidFill>
              </a:rPr>
              <a:t>, </a:t>
            </a:r>
            <a:r>
              <a:rPr lang="en" sz="1815" u="sng" dirty="0">
                <a:solidFill>
                  <a:schemeClr val="hlink"/>
                </a:solidFill>
                <a:hlinkClick r:id="rId5"/>
              </a:rPr>
              <a:t>erik.shearer@napavalley.edu</a:t>
            </a:r>
            <a:r>
              <a:rPr lang="en" sz="1815" dirty="0">
                <a:solidFill>
                  <a:schemeClr val="dk1"/>
                </a:solidFill>
              </a:rPr>
              <a:t>, Napa Valley College</a:t>
            </a:r>
            <a:endParaRPr sz="1815" dirty="0">
              <a:solidFill>
                <a:schemeClr val="dk1"/>
              </a:solidFill>
            </a:endParaRPr>
          </a:p>
          <a:p>
            <a:pPr marL="0" lvl="0" indent="0" algn="l" rtl="0">
              <a:lnSpc>
                <a:spcPct val="200000"/>
              </a:lnSpc>
              <a:spcBef>
                <a:spcPts val="0"/>
              </a:spcBef>
              <a:spcAft>
                <a:spcPts val="0"/>
              </a:spcAft>
              <a:buClr>
                <a:schemeClr val="dk1"/>
              </a:buClr>
              <a:buSzPts val="605"/>
              <a:buFont typeface="Arial"/>
              <a:buNone/>
            </a:pPr>
            <a:r>
              <a:rPr lang="en" sz="1815" b="1" dirty="0">
                <a:solidFill>
                  <a:schemeClr val="dk1"/>
                </a:solidFill>
              </a:rPr>
              <a:t>Jeff Waller</a:t>
            </a:r>
            <a:r>
              <a:rPr lang="en" sz="1815" dirty="0">
                <a:solidFill>
                  <a:schemeClr val="dk1"/>
                </a:solidFill>
              </a:rPr>
              <a:t>, </a:t>
            </a:r>
            <a:r>
              <a:rPr lang="en" sz="1815" u="sng" dirty="0">
                <a:solidFill>
                  <a:schemeClr val="accent5"/>
                </a:solidFill>
                <a:hlinkClick r:id="rId6">
                  <a:extLst>
                    <a:ext uri="{A12FA001-AC4F-418D-AE19-62706E023703}">
                      <ahyp:hlinkClr xmlns:ahyp="http://schemas.microsoft.com/office/drawing/2018/hyperlinkcolor" val="tx"/>
                    </a:ext>
                  </a:extLst>
                </a:hlinkClick>
              </a:rPr>
              <a:t>jeff.waller@gcccd.edu</a:t>
            </a:r>
            <a:r>
              <a:rPr lang="en" sz="1815" dirty="0">
                <a:solidFill>
                  <a:schemeClr val="dk1"/>
                </a:solidFill>
              </a:rPr>
              <a:t>, Grossmont College</a:t>
            </a:r>
            <a:endParaRPr dirty="0"/>
          </a:p>
        </p:txBody>
      </p:sp>
      <p:sp>
        <p:nvSpPr>
          <p:cNvPr id="317" name="Google Shape;317;p49"/>
          <p:cNvSpPr txBox="1"/>
          <p:nvPr/>
        </p:nvSpPr>
        <p:spPr>
          <a:xfrm>
            <a:off x="449314" y="331866"/>
            <a:ext cx="7404602" cy="1112582"/>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Clr>
                <a:schemeClr val="dk2"/>
              </a:buClr>
              <a:buSzPts val="1100"/>
              <a:buFont typeface="Calibri"/>
              <a:buNone/>
            </a:pPr>
            <a:r>
              <a:rPr lang="en-US" sz="3500" b="1" dirty="0">
                <a:solidFill>
                  <a:schemeClr val="accent4"/>
                </a:solidFill>
                <a:latin typeface="Palatino"/>
                <a:ea typeface="Palatino"/>
                <a:cs typeface="Palatino"/>
                <a:sym typeface="Palatino"/>
              </a:rPr>
              <a:t>Thank You for attending!</a:t>
            </a:r>
            <a:br>
              <a:rPr lang="en-US" sz="3500" b="1" dirty="0">
                <a:solidFill>
                  <a:schemeClr val="accent4"/>
                </a:solidFill>
                <a:latin typeface="Palatino"/>
                <a:ea typeface="Palatino"/>
                <a:cs typeface="Palatino"/>
                <a:sym typeface="Palatino"/>
              </a:rPr>
            </a:br>
            <a:r>
              <a:rPr lang="en-US" sz="3200" b="1" dirty="0">
                <a:solidFill>
                  <a:schemeClr val="accent4"/>
                </a:solidFill>
                <a:latin typeface="Palatino"/>
                <a:ea typeface="Palatino"/>
                <a:cs typeface="Palatino"/>
                <a:sym typeface="Palatino"/>
              </a:rPr>
              <a:t>Here’s some contact information</a:t>
            </a:r>
            <a:endParaRPr lang="en-US" dirty="0"/>
          </a:p>
        </p:txBody>
      </p:sp>
      <p:cxnSp>
        <p:nvCxnSpPr>
          <p:cNvPr id="4" name="Google Shape;110;p22">
            <a:extLst>
              <a:ext uri="{FF2B5EF4-FFF2-40B4-BE49-F238E27FC236}">
                <a16:creationId xmlns:a16="http://schemas.microsoft.com/office/drawing/2014/main" id="{62FE7F74-116B-4E15-AF85-4DF9D87B5D4A}"/>
              </a:ext>
            </a:extLst>
          </p:cNvPr>
          <p:cNvCxnSpPr>
            <a:cxnSpLocks/>
          </p:cNvCxnSpPr>
          <p:nvPr/>
        </p:nvCxnSpPr>
        <p:spPr>
          <a:xfrm>
            <a:off x="381743" y="1442868"/>
            <a:ext cx="7826592" cy="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22"/>
          <p:cNvSpPr txBox="1">
            <a:spLocks noGrp="1"/>
          </p:cNvSpPr>
          <p:nvPr>
            <p:ph type="title"/>
          </p:nvPr>
        </p:nvSpPr>
        <p:spPr>
          <a:xfrm>
            <a:off x="948970" y="102394"/>
            <a:ext cx="7534532" cy="787956"/>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4100" b="1" dirty="0"/>
              <a:t>Today we will discuss…</a:t>
            </a:r>
            <a:endParaRPr sz="1100" dirty="0"/>
          </a:p>
        </p:txBody>
      </p:sp>
      <p:sp>
        <p:nvSpPr>
          <p:cNvPr id="106" name="Google Shape;106;p22"/>
          <p:cNvSpPr txBox="1">
            <a:spLocks noGrp="1"/>
          </p:cNvSpPr>
          <p:nvPr>
            <p:ph type="body" idx="1"/>
          </p:nvPr>
        </p:nvSpPr>
        <p:spPr>
          <a:xfrm>
            <a:off x="772357" y="914400"/>
            <a:ext cx="4880499" cy="3108185"/>
          </a:xfrm>
          <a:prstGeom prst="rect">
            <a:avLst/>
          </a:prstGeom>
          <a:noFill/>
          <a:ln>
            <a:noFill/>
          </a:ln>
        </p:spPr>
        <p:txBody>
          <a:bodyPr spcFirstLastPara="1" wrap="square" lIns="68575" tIns="34275" rIns="68575" bIns="34275" anchor="t" anchorCtr="0">
            <a:noAutofit/>
          </a:bodyPr>
          <a:lstStyle/>
          <a:p>
            <a:pPr marL="342900" marR="0" lvl="0" indent="-2921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Palatino"/>
                <a:ea typeface="Palatino"/>
                <a:cs typeface="Palatino"/>
                <a:sym typeface="Palatino"/>
              </a:rPr>
              <a:t>Why</a:t>
            </a:r>
            <a:r>
              <a:rPr lang="en" sz="2000" dirty="0">
                <a:solidFill>
                  <a:srgbClr val="000000"/>
                </a:solidFill>
                <a:latin typeface="Palatino"/>
                <a:ea typeface="Palatino"/>
                <a:cs typeface="Palatino"/>
                <a:sym typeface="Palatino"/>
              </a:rPr>
              <a:t>?</a:t>
            </a:r>
            <a:r>
              <a:rPr lang="en" sz="2000" b="0" i="0" u="none" strike="noStrike" cap="none" dirty="0">
                <a:solidFill>
                  <a:srgbClr val="000000"/>
                </a:solidFill>
                <a:latin typeface="Palatino"/>
                <a:ea typeface="Palatino"/>
                <a:cs typeface="Palatino"/>
                <a:sym typeface="Palatino"/>
              </a:rPr>
              <a:t> Legislation</a:t>
            </a:r>
            <a:endParaRPr sz="2000" dirty="0"/>
          </a:p>
          <a:p>
            <a:pPr marL="342900" lvl="0" indent="-2921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Palatino"/>
                <a:ea typeface="Palatino"/>
                <a:cs typeface="Palatino"/>
                <a:sym typeface="Palatino"/>
              </a:rPr>
              <a:t>What? Disciplines, departments, min quals/equivalency</a:t>
            </a:r>
            <a:endParaRPr sz="2000" dirty="0"/>
          </a:p>
          <a:p>
            <a:pPr marL="342900" lvl="0" indent="-292100" algn="l" rtl="0">
              <a:lnSpc>
                <a:spcPct val="115000"/>
              </a:lnSpc>
              <a:spcBef>
                <a:spcPts val="0"/>
              </a:spcBef>
              <a:spcAft>
                <a:spcPts val="0"/>
              </a:spcAft>
              <a:buClr>
                <a:srgbClr val="000000"/>
              </a:buClr>
              <a:buSzPts val="2000"/>
              <a:buFont typeface="Arial"/>
              <a:buChar char="•"/>
            </a:pPr>
            <a:r>
              <a:rPr lang="en" sz="2000" dirty="0">
                <a:solidFill>
                  <a:srgbClr val="000000"/>
                </a:solidFill>
                <a:latin typeface="Palatino"/>
                <a:ea typeface="Palatino"/>
                <a:cs typeface="Palatino"/>
                <a:sym typeface="Palatino"/>
              </a:rPr>
              <a:t>How? </a:t>
            </a:r>
            <a:r>
              <a:rPr lang="en" sz="2000" b="0" i="0" u="none" strike="noStrike" cap="none" dirty="0">
                <a:solidFill>
                  <a:srgbClr val="000000"/>
                </a:solidFill>
                <a:latin typeface="Palatino"/>
                <a:ea typeface="Palatino"/>
                <a:cs typeface="Palatino"/>
                <a:sym typeface="Palatino"/>
              </a:rPr>
              <a:t>Local determination</a:t>
            </a:r>
            <a:endParaRPr sz="2000" dirty="0"/>
          </a:p>
          <a:p>
            <a:pPr marL="342900" marR="0" lvl="0" indent="-2921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Palatino"/>
                <a:ea typeface="Palatino"/>
                <a:cs typeface="Palatino"/>
                <a:sym typeface="Palatino"/>
              </a:rPr>
              <a:t>Principles for academic senates and relation to curriculum committees</a:t>
            </a:r>
            <a:endParaRPr sz="2000" dirty="0"/>
          </a:p>
          <a:p>
            <a:pPr marL="342900" marR="0" lvl="0" indent="-2921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Palatino"/>
                <a:ea typeface="Palatino"/>
                <a:cs typeface="Palatino"/>
                <a:sym typeface="Palatino"/>
              </a:rPr>
              <a:t>Conflicts and Challenges</a:t>
            </a:r>
            <a:endParaRPr sz="2000" dirty="0"/>
          </a:p>
          <a:p>
            <a:pPr marL="342900" marR="0" lvl="0" indent="-2921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Palatino"/>
                <a:ea typeface="Palatino"/>
                <a:cs typeface="Palatino"/>
                <a:sym typeface="Palatino"/>
              </a:rPr>
              <a:t>Scenarios</a:t>
            </a:r>
            <a:endParaRPr sz="2000" dirty="0"/>
          </a:p>
          <a:p>
            <a:pPr marL="342900" marR="0" lvl="0" indent="-292100" algn="l" rtl="0">
              <a:lnSpc>
                <a:spcPct val="115000"/>
              </a:lnSpc>
              <a:spcBef>
                <a:spcPts val="0"/>
              </a:spcBef>
              <a:spcAft>
                <a:spcPts val="0"/>
              </a:spcAft>
              <a:buClr>
                <a:srgbClr val="000000"/>
              </a:buClr>
              <a:buSzPts val="2000"/>
              <a:buFont typeface="Arial"/>
              <a:buChar char="•"/>
            </a:pPr>
            <a:r>
              <a:rPr lang="en" sz="2000" b="0" i="0" u="none" strike="noStrike" cap="none" dirty="0">
                <a:solidFill>
                  <a:srgbClr val="000000"/>
                </a:solidFill>
                <a:latin typeface="Palatino"/>
                <a:ea typeface="Palatino"/>
                <a:cs typeface="Palatino"/>
                <a:sym typeface="Palatino"/>
              </a:rPr>
              <a:t>Effective Practices</a:t>
            </a:r>
            <a:endParaRPr sz="2000" dirty="0"/>
          </a:p>
          <a:p>
            <a:pPr marL="177800" lvl="0" indent="-88900" algn="l" rtl="0">
              <a:lnSpc>
                <a:spcPct val="90000"/>
              </a:lnSpc>
              <a:spcBef>
                <a:spcPts val="0"/>
              </a:spcBef>
              <a:spcAft>
                <a:spcPts val="0"/>
              </a:spcAft>
              <a:buClr>
                <a:srgbClr val="404040"/>
              </a:buClr>
              <a:buSzPts val="1400"/>
              <a:buFont typeface="Arial"/>
              <a:buNone/>
            </a:pPr>
            <a:endParaRPr sz="1400" b="0" i="0" u="none" strike="noStrike" dirty="0">
              <a:solidFill>
                <a:srgbClr val="000000"/>
              </a:solidFill>
              <a:latin typeface="Arial"/>
              <a:ea typeface="Arial"/>
              <a:cs typeface="Arial"/>
              <a:sym typeface="Arial"/>
            </a:endParaRPr>
          </a:p>
        </p:txBody>
      </p:sp>
      <p:sp>
        <p:nvSpPr>
          <p:cNvPr id="107" name="Google Shape;107;p22"/>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4</a:t>
            </a:fld>
            <a:endParaRPr sz="1100"/>
          </a:p>
        </p:txBody>
      </p:sp>
      <p:sp>
        <p:nvSpPr>
          <p:cNvPr id="108" name="Google Shape;108;p22"/>
          <p:cNvSpPr txBox="1"/>
          <p:nvPr/>
        </p:nvSpPr>
        <p:spPr>
          <a:xfrm>
            <a:off x="968305" y="4052896"/>
            <a:ext cx="7743304" cy="500107"/>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dirty="0">
                <a:solidFill>
                  <a:srgbClr val="000000"/>
                </a:solidFill>
                <a:latin typeface="Arial"/>
                <a:ea typeface="Arial"/>
                <a:cs typeface="Arial"/>
                <a:sym typeface="Arial"/>
              </a:rPr>
              <a:t>You will want to have the MQ Handbook ready to use during this breakout. </a:t>
            </a:r>
            <a:endParaRPr sz="1400" b="0" i="0" u="none" strike="noStrike" cap="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0" i="0" u="sng" strike="noStrike" cap="none" dirty="0">
                <a:solidFill>
                  <a:schemeClr val="hlink"/>
                </a:solidFill>
                <a:latin typeface="Arial"/>
                <a:ea typeface="Arial"/>
                <a:cs typeface="Arial"/>
                <a:sym typeface="Arial"/>
                <a:hlinkClick r:id="rId3"/>
              </a:rPr>
              <a:t>Click here for that document.</a:t>
            </a:r>
            <a:r>
              <a:rPr lang="en" sz="1400" b="0" i="0" u="none" strike="noStrike" cap="none" dirty="0">
                <a:solidFill>
                  <a:srgbClr val="000000"/>
                </a:solidFill>
                <a:latin typeface="Arial"/>
                <a:ea typeface="Arial"/>
                <a:cs typeface="Arial"/>
                <a:sym typeface="Arial"/>
              </a:rPr>
              <a:t> There’s also great information here: </a:t>
            </a:r>
            <a:r>
              <a:rPr lang="en" sz="1400" b="0" i="0" u="sng" strike="noStrike" cap="none" dirty="0">
                <a:solidFill>
                  <a:schemeClr val="hlink"/>
                </a:solidFill>
                <a:latin typeface="Arial"/>
                <a:ea typeface="Arial"/>
                <a:cs typeface="Arial"/>
                <a:sym typeface="Arial"/>
                <a:hlinkClick r:id="rId4"/>
              </a:rPr>
              <a:t>Disciplines List | ASCCC</a:t>
            </a:r>
            <a:endParaRPr sz="1400" b="0" i="0" u="none" strike="noStrike" cap="none" dirty="0">
              <a:solidFill>
                <a:srgbClr val="000000"/>
              </a:solidFill>
              <a:latin typeface="Arial"/>
              <a:ea typeface="Arial"/>
              <a:cs typeface="Arial"/>
              <a:sym typeface="Arial"/>
            </a:endParaRPr>
          </a:p>
        </p:txBody>
      </p:sp>
      <p:pic>
        <p:nvPicPr>
          <p:cNvPr id="109" name="Google Shape;109;p22">
            <a:hlinkClick r:id="rId3"/>
          </p:cNvPr>
          <p:cNvPicPr preferRelativeResize="0"/>
          <p:nvPr/>
        </p:nvPicPr>
        <p:blipFill rotWithShape="1">
          <a:blip r:embed="rId5">
            <a:alphaModFix/>
          </a:blip>
          <a:srcRect/>
          <a:stretch/>
        </p:blipFill>
        <p:spPr>
          <a:xfrm>
            <a:off x="5585637" y="922556"/>
            <a:ext cx="2990015" cy="3124078"/>
          </a:xfrm>
          <a:prstGeom prst="rect">
            <a:avLst/>
          </a:prstGeom>
          <a:noFill/>
          <a:ln>
            <a:noFill/>
          </a:ln>
        </p:spPr>
      </p:pic>
      <p:cxnSp>
        <p:nvCxnSpPr>
          <p:cNvPr id="110" name="Google Shape;110;p22"/>
          <p:cNvCxnSpPr/>
          <p:nvPr/>
        </p:nvCxnSpPr>
        <p:spPr>
          <a:xfrm rot="10800000" flipH="1">
            <a:off x="1084600" y="857950"/>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3"/>
          <p:cNvSpPr txBox="1">
            <a:spLocks noGrp="1"/>
          </p:cNvSpPr>
          <p:nvPr>
            <p:ph type="title"/>
          </p:nvPr>
        </p:nvSpPr>
        <p:spPr>
          <a:xfrm>
            <a:off x="0" y="964198"/>
            <a:ext cx="3021806" cy="192286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None/>
            </a:pPr>
            <a:r>
              <a:rPr lang="en" sz="3600" b="1"/>
              <a:t>WHY? Legislation &amp; Regulations </a:t>
            </a:r>
            <a:endParaRPr sz="1100"/>
          </a:p>
        </p:txBody>
      </p:sp>
      <p:sp>
        <p:nvSpPr>
          <p:cNvPr id="116" name="Google Shape;116;p23"/>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5</a:t>
            </a:fld>
            <a:endParaRPr sz="1100"/>
          </a:p>
        </p:txBody>
      </p:sp>
      <p:pic>
        <p:nvPicPr>
          <p:cNvPr id="117" name="Google Shape;117;p23" descr="Diagram&#10;&#10;Description automatically generated"/>
          <p:cNvPicPr preferRelativeResize="0">
            <a:picLocks noGrp="1"/>
          </p:cNvPicPr>
          <p:nvPr>
            <p:ph type="body" idx="1"/>
          </p:nvPr>
        </p:nvPicPr>
        <p:blipFill rotWithShape="1">
          <a:blip r:embed="rId3">
            <a:alphaModFix/>
          </a:blip>
          <a:srcRect/>
          <a:stretch/>
        </p:blipFill>
        <p:spPr>
          <a:xfrm>
            <a:off x="3047999" y="964198"/>
            <a:ext cx="5571461" cy="3158013"/>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4"/>
          <p:cNvSpPr txBox="1">
            <a:spLocks noGrp="1"/>
          </p:cNvSpPr>
          <p:nvPr>
            <p:ph type="title"/>
          </p:nvPr>
        </p:nvSpPr>
        <p:spPr>
          <a:xfrm>
            <a:off x="958225" y="151343"/>
            <a:ext cx="7534500" cy="510664"/>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200" b="1" dirty="0"/>
              <a:t>Title 5 and Ed Code</a:t>
            </a:r>
            <a:endParaRPr sz="1050" b="1" dirty="0"/>
          </a:p>
        </p:txBody>
      </p:sp>
      <p:sp>
        <p:nvSpPr>
          <p:cNvPr id="123" name="Google Shape;123;p24"/>
          <p:cNvSpPr txBox="1">
            <a:spLocks noGrp="1"/>
          </p:cNvSpPr>
          <p:nvPr>
            <p:ph type="body" idx="1"/>
          </p:nvPr>
        </p:nvSpPr>
        <p:spPr>
          <a:xfrm>
            <a:off x="958224" y="735404"/>
            <a:ext cx="7618705" cy="38313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404040"/>
              </a:buClr>
              <a:buSzPts val="1800"/>
              <a:buNone/>
            </a:pPr>
            <a:r>
              <a:rPr lang="en" sz="1700" dirty="0">
                <a:hlinkClick r:id="rId3"/>
              </a:rPr>
              <a:t>Title 5 §53200</a:t>
            </a:r>
            <a:r>
              <a:rPr lang="en" sz="1700" dirty="0"/>
              <a:t>(c):  “(1) Curriculum, including establishing prerequisites and </a:t>
            </a:r>
            <a:r>
              <a:rPr lang="en" sz="1700" b="1" dirty="0"/>
              <a:t>placing courses within disciplines</a:t>
            </a:r>
            <a:r>
              <a:rPr lang="en" sz="1700" dirty="0"/>
              <a:t>” ...also known as the 10+1!</a:t>
            </a:r>
            <a:endParaRPr sz="1700" dirty="0"/>
          </a:p>
          <a:p>
            <a:pPr marL="0" lvl="0" indent="0" algn="l" rtl="0">
              <a:lnSpc>
                <a:spcPct val="90000"/>
              </a:lnSpc>
              <a:spcBef>
                <a:spcPts val="400"/>
              </a:spcBef>
              <a:spcAft>
                <a:spcPts val="0"/>
              </a:spcAft>
              <a:buClr>
                <a:srgbClr val="404040"/>
              </a:buClr>
              <a:buSzPts val="1800"/>
              <a:buNone/>
            </a:pPr>
            <a:r>
              <a:rPr lang="en" sz="1700" dirty="0"/>
              <a:t>Equivalency: Ed. Code </a:t>
            </a:r>
            <a:r>
              <a:rPr lang="en" sz="1700" dirty="0">
                <a:hlinkClick r:id="rId4"/>
              </a:rPr>
              <a:t>§87359</a:t>
            </a:r>
            <a:r>
              <a:rPr lang="en" sz="1700" dirty="0"/>
              <a:t>(b)</a:t>
            </a:r>
            <a:endParaRPr sz="1700" dirty="0"/>
          </a:p>
          <a:p>
            <a:pPr marL="0" lvl="0" indent="0" algn="l" rtl="0">
              <a:lnSpc>
                <a:spcPct val="90000"/>
              </a:lnSpc>
              <a:spcBef>
                <a:spcPts val="400"/>
              </a:spcBef>
              <a:spcAft>
                <a:spcPts val="0"/>
              </a:spcAft>
              <a:buClr>
                <a:srgbClr val="404040"/>
              </a:buClr>
              <a:buSzPts val="1800"/>
              <a:buNone/>
            </a:pPr>
            <a:r>
              <a:rPr lang="en" sz="1700" dirty="0"/>
              <a:t>Minimum Qualifications: Ed. Code </a:t>
            </a:r>
            <a:r>
              <a:rPr lang="en" sz="1700" dirty="0">
                <a:hlinkClick r:id="rId5"/>
              </a:rPr>
              <a:t>§87360</a:t>
            </a:r>
            <a:r>
              <a:rPr lang="en" sz="1700" dirty="0"/>
              <a:t>(b)</a:t>
            </a:r>
            <a:endParaRPr sz="1700" dirty="0">
              <a:latin typeface="Arial"/>
              <a:ea typeface="Arial"/>
              <a:cs typeface="Arial"/>
              <a:sym typeface="Arial"/>
            </a:endParaRPr>
          </a:p>
          <a:p>
            <a:pPr marL="0" lvl="0" indent="0" algn="l" rtl="0">
              <a:lnSpc>
                <a:spcPct val="90000"/>
              </a:lnSpc>
              <a:spcBef>
                <a:spcPts val="300"/>
              </a:spcBef>
              <a:spcAft>
                <a:spcPts val="0"/>
              </a:spcAft>
              <a:buClr>
                <a:srgbClr val="404040"/>
              </a:buClr>
              <a:buSzPts val="800"/>
              <a:buNone/>
            </a:pPr>
            <a:endParaRPr sz="800" dirty="0">
              <a:latin typeface="Arial"/>
              <a:ea typeface="Arial"/>
              <a:cs typeface="Arial"/>
              <a:sym typeface="Arial"/>
            </a:endParaRPr>
          </a:p>
          <a:p>
            <a:pPr marL="0" lvl="0" indent="0" algn="l" rtl="0">
              <a:lnSpc>
                <a:spcPct val="90000"/>
              </a:lnSpc>
              <a:spcBef>
                <a:spcPts val="300"/>
              </a:spcBef>
              <a:spcAft>
                <a:spcPts val="0"/>
              </a:spcAft>
              <a:buClr>
                <a:srgbClr val="404040"/>
              </a:buClr>
              <a:buSzPts val="2100"/>
              <a:buNone/>
            </a:pPr>
            <a:r>
              <a:rPr lang="en" sz="2000" b="1" dirty="0">
                <a:latin typeface="Arial"/>
                <a:ea typeface="Arial"/>
                <a:cs typeface="Arial"/>
                <a:sym typeface="Arial"/>
              </a:rPr>
              <a:t>Minimum Qualifications</a:t>
            </a:r>
            <a:endParaRPr sz="1100" b="1" dirty="0"/>
          </a:p>
          <a:p>
            <a:pPr marL="139700" lvl="0" indent="-120650" algn="l" rtl="0">
              <a:lnSpc>
                <a:spcPct val="100000"/>
              </a:lnSpc>
              <a:spcBef>
                <a:spcPts val="0"/>
              </a:spcBef>
              <a:spcAft>
                <a:spcPts val="0"/>
              </a:spcAft>
              <a:buClr>
                <a:srgbClr val="404040"/>
              </a:buClr>
              <a:buSzPts val="1500"/>
              <a:buChar char="•"/>
            </a:pPr>
            <a:r>
              <a:rPr lang="en" sz="1600" dirty="0">
                <a:latin typeface="Arial"/>
                <a:ea typeface="Arial"/>
                <a:cs typeface="Arial"/>
                <a:sym typeface="Arial"/>
              </a:rPr>
              <a:t>Degrees and credits generally must be from accredited institutions (</a:t>
            </a:r>
            <a:r>
              <a:rPr lang="en" sz="1600" b="1" dirty="0">
                <a:latin typeface="Arial"/>
                <a:ea typeface="Arial"/>
                <a:cs typeface="Arial"/>
                <a:sym typeface="Arial"/>
                <a:hlinkClick r:id="rId6"/>
              </a:rPr>
              <a:t>§53406</a:t>
            </a:r>
            <a:r>
              <a:rPr lang="en" sz="1600" dirty="0">
                <a:latin typeface="Arial"/>
                <a:ea typeface="Arial"/>
                <a:cs typeface="Arial"/>
                <a:sym typeface="Arial"/>
              </a:rPr>
              <a:t>).</a:t>
            </a:r>
            <a:endParaRPr sz="1200" dirty="0"/>
          </a:p>
          <a:p>
            <a:pPr marL="139700" lvl="0" indent="-120650" algn="l" rtl="0">
              <a:lnSpc>
                <a:spcPct val="100000"/>
              </a:lnSpc>
              <a:spcBef>
                <a:spcPts val="0"/>
              </a:spcBef>
              <a:spcAft>
                <a:spcPts val="0"/>
              </a:spcAft>
              <a:buClr>
                <a:srgbClr val="404040"/>
              </a:buClr>
              <a:buSzPts val="1500"/>
              <a:buChar char="•"/>
            </a:pPr>
            <a:r>
              <a:rPr lang="en" sz="1600" dirty="0">
                <a:latin typeface="Arial"/>
                <a:ea typeface="Arial"/>
                <a:cs typeface="Arial"/>
                <a:sym typeface="Arial"/>
              </a:rPr>
              <a:t>An occupational license or certificate is required in certain instances (</a:t>
            </a:r>
            <a:r>
              <a:rPr lang="en" sz="1600" b="1" dirty="0">
                <a:latin typeface="Arial"/>
                <a:ea typeface="Arial"/>
                <a:cs typeface="Arial"/>
                <a:sym typeface="Arial"/>
                <a:hlinkClick r:id="rId7"/>
              </a:rPr>
              <a:t>§53417</a:t>
            </a:r>
            <a:r>
              <a:rPr lang="en" sz="1600" dirty="0">
                <a:latin typeface="Arial"/>
                <a:ea typeface="Arial"/>
                <a:cs typeface="Arial"/>
                <a:sym typeface="Arial"/>
              </a:rPr>
              <a:t>)</a:t>
            </a:r>
            <a:endParaRPr sz="1200" dirty="0"/>
          </a:p>
          <a:p>
            <a:pPr marL="139700" lvl="0" indent="-120650" algn="l" rtl="0">
              <a:lnSpc>
                <a:spcPct val="100000"/>
              </a:lnSpc>
              <a:spcBef>
                <a:spcPts val="0"/>
              </a:spcBef>
              <a:spcAft>
                <a:spcPts val="0"/>
              </a:spcAft>
              <a:buClr>
                <a:srgbClr val="404040"/>
              </a:buClr>
              <a:buSzPts val="1500"/>
              <a:buChar char="•"/>
            </a:pPr>
            <a:r>
              <a:rPr lang="en" sz="1600" dirty="0">
                <a:latin typeface="Arial"/>
                <a:ea typeface="Arial"/>
                <a:cs typeface="Arial"/>
                <a:sym typeface="Arial"/>
              </a:rPr>
              <a:t>A district may hire a person who possesses qualifications different from, but equivalent to, those on the disciplines list, according to criteria and procedures agreed upon by the governing board and the academic senate (</a:t>
            </a:r>
            <a:r>
              <a:rPr lang="en" sz="1600" b="1" dirty="0">
                <a:latin typeface="Arial"/>
                <a:ea typeface="Arial"/>
                <a:cs typeface="Arial"/>
                <a:sym typeface="Arial"/>
                <a:hlinkClick r:id="rId8"/>
              </a:rPr>
              <a:t>§53430</a:t>
            </a:r>
            <a:r>
              <a:rPr lang="en" sz="1600" dirty="0">
                <a:latin typeface="Arial"/>
                <a:ea typeface="Arial"/>
                <a:cs typeface="Arial"/>
                <a:sym typeface="Arial"/>
              </a:rPr>
              <a:t>)</a:t>
            </a:r>
          </a:p>
          <a:p>
            <a:pPr marL="19050" lvl="0" indent="0" algn="l" rtl="0">
              <a:lnSpc>
                <a:spcPct val="90000"/>
              </a:lnSpc>
              <a:spcBef>
                <a:spcPts val="400"/>
              </a:spcBef>
              <a:spcAft>
                <a:spcPts val="0"/>
              </a:spcAft>
              <a:buClr>
                <a:srgbClr val="404040"/>
              </a:buClr>
              <a:buSzPts val="1500"/>
              <a:buNone/>
            </a:pPr>
            <a:endParaRPr sz="800" dirty="0"/>
          </a:p>
          <a:p>
            <a:pPr marL="0" lvl="0" indent="0" algn="l" rtl="0">
              <a:lnSpc>
                <a:spcPct val="90000"/>
              </a:lnSpc>
              <a:spcBef>
                <a:spcPts val="400"/>
              </a:spcBef>
              <a:spcAft>
                <a:spcPts val="0"/>
              </a:spcAft>
              <a:buClr>
                <a:srgbClr val="404040"/>
              </a:buClr>
              <a:buSzPts val="2100"/>
              <a:buNone/>
            </a:pPr>
            <a:r>
              <a:rPr lang="en" sz="2000" b="1" dirty="0">
                <a:latin typeface="Arial"/>
                <a:ea typeface="Arial"/>
                <a:cs typeface="Arial"/>
                <a:sym typeface="Arial"/>
              </a:rPr>
              <a:t>Second Minimum Qualification</a:t>
            </a:r>
            <a:endParaRPr sz="2000" b="1" dirty="0"/>
          </a:p>
          <a:p>
            <a:pPr marL="139700" lvl="0" indent="-101600" algn="l" rtl="0">
              <a:lnSpc>
                <a:spcPct val="100000"/>
              </a:lnSpc>
              <a:spcBef>
                <a:spcPts val="300"/>
              </a:spcBef>
              <a:spcAft>
                <a:spcPts val="0"/>
              </a:spcAft>
              <a:buClr>
                <a:srgbClr val="404040"/>
              </a:buClr>
              <a:buSzPts val="1400"/>
              <a:buChar char="•"/>
            </a:pPr>
            <a:r>
              <a:rPr lang="en" sz="1600" dirty="0">
                <a:latin typeface="Arial"/>
                <a:ea typeface="Arial"/>
                <a:cs typeface="Arial"/>
                <a:sym typeface="Arial"/>
              </a:rPr>
              <a:t>Education Code section </a:t>
            </a:r>
            <a:r>
              <a:rPr lang="en" sz="1600" b="1" dirty="0">
                <a:latin typeface="Arial"/>
                <a:ea typeface="Arial"/>
                <a:cs typeface="Arial"/>
                <a:sym typeface="Arial"/>
                <a:hlinkClick r:id="rId5"/>
              </a:rPr>
              <a:t>§87360 </a:t>
            </a:r>
            <a:r>
              <a:rPr lang="en" sz="1600" dirty="0">
                <a:latin typeface="Arial"/>
                <a:ea typeface="Arial"/>
                <a:cs typeface="Arial"/>
                <a:sym typeface="Arial"/>
              </a:rPr>
              <a:t>requires that sensitivity to and understanding of diversity be included in the district’s final hiring criteria.</a:t>
            </a:r>
            <a:endParaRPr sz="1900" dirty="0">
              <a:latin typeface="Arial"/>
              <a:ea typeface="Arial"/>
              <a:cs typeface="Arial"/>
              <a:sym typeface="Arial"/>
            </a:endParaRPr>
          </a:p>
          <a:p>
            <a:pPr marL="177800" lvl="0" indent="-63500" algn="l" rtl="0">
              <a:lnSpc>
                <a:spcPct val="90000"/>
              </a:lnSpc>
              <a:spcBef>
                <a:spcPts val="800"/>
              </a:spcBef>
              <a:spcAft>
                <a:spcPts val="0"/>
              </a:spcAft>
              <a:buClr>
                <a:srgbClr val="404040"/>
              </a:buClr>
              <a:buSzPts val="1800"/>
              <a:buNone/>
            </a:pPr>
            <a:endParaRPr sz="1100" dirty="0"/>
          </a:p>
        </p:txBody>
      </p:sp>
      <p:sp>
        <p:nvSpPr>
          <p:cNvPr id="124" name="Google Shape;124;p24"/>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6</a:t>
            </a:fld>
            <a:endParaRPr sz="1100"/>
          </a:p>
        </p:txBody>
      </p:sp>
      <p:cxnSp>
        <p:nvCxnSpPr>
          <p:cNvPr id="125" name="Google Shape;125;p24"/>
          <p:cNvCxnSpPr/>
          <p:nvPr/>
        </p:nvCxnSpPr>
        <p:spPr>
          <a:xfrm rot="10800000" flipH="1">
            <a:off x="1048050" y="628626"/>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5"/>
          <p:cNvSpPr txBox="1">
            <a:spLocks noGrp="1"/>
          </p:cNvSpPr>
          <p:nvPr>
            <p:ph type="title"/>
          </p:nvPr>
        </p:nvSpPr>
        <p:spPr>
          <a:xfrm>
            <a:off x="0" y="916134"/>
            <a:ext cx="3028949" cy="2193131"/>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None/>
            </a:pPr>
            <a:r>
              <a:rPr lang="en" sz="5000" b="1"/>
              <a:t>What?</a:t>
            </a:r>
            <a:r>
              <a:rPr lang="en" sz="3000" b="1"/>
              <a:t> </a:t>
            </a:r>
            <a:endParaRPr sz="3000" b="1"/>
          </a:p>
          <a:p>
            <a:pPr marL="0" lvl="0" indent="0" algn="ctr" rtl="0">
              <a:lnSpc>
                <a:spcPct val="90000"/>
              </a:lnSpc>
              <a:spcBef>
                <a:spcPts val="0"/>
              </a:spcBef>
              <a:spcAft>
                <a:spcPts val="0"/>
              </a:spcAft>
              <a:buNone/>
            </a:pPr>
            <a:r>
              <a:rPr lang="en" sz="2100" b="1"/>
              <a:t>Disciplines, departments, min quals/equivalency</a:t>
            </a:r>
            <a:endParaRPr sz="4000" b="1"/>
          </a:p>
        </p:txBody>
      </p:sp>
      <p:sp>
        <p:nvSpPr>
          <p:cNvPr id="131" name="Google Shape;131;p25"/>
          <p:cNvSpPr txBox="1">
            <a:spLocks noGrp="1"/>
          </p:cNvSpPr>
          <p:nvPr>
            <p:ph type="sldNum" idx="12"/>
          </p:nvPr>
        </p:nvSpPr>
        <p:spPr>
          <a:xfrm>
            <a:off x="7417594" y="4767263"/>
            <a:ext cx="857250" cy="276225"/>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7</a:t>
            </a:fld>
            <a:endParaRPr sz="1100"/>
          </a:p>
        </p:txBody>
      </p:sp>
      <p:pic>
        <p:nvPicPr>
          <p:cNvPr id="132" name="Google Shape;132;p25"/>
          <p:cNvPicPr preferRelativeResize="0"/>
          <p:nvPr/>
        </p:nvPicPr>
        <p:blipFill rotWithShape="1">
          <a:blip r:embed="rId3">
            <a:alphaModFix/>
          </a:blip>
          <a:srcRect/>
          <a:stretch/>
        </p:blipFill>
        <p:spPr>
          <a:xfrm>
            <a:off x="3336860" y="29916"/>
            <a:ext cx="4711931" cy="4737347"/>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7" name="Google Shape;137;p26"/>
          <p:cNvSpPr txBox="1">
            <a:spLocks noGrp="1"/>
          </p:cNvSpPr>
          <p:nvPr>
            <p:ph type="title"/>
          </p:nvPr>
        </p:nvSpPr>
        <p:spPr>
          <a:xfrm>
            <a:off x="980818" y="115653"/>
            <a:ext cx="7534532" cy="578413"/>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200" b="1" dirty="0"/>
              <a:t>What is a Discipline?</a:t>
            </a:r>
            <a:endParaRPr sz="4800" b="1" dirty="0">
              <a:latin typeface="Palatino"/>
              <a:ea typeface="Palatino"/>
              <a:cs typeface="Palatino"/>
              <a:sym typeface="Palatino"/>
            </a:endParaRPr>
          </a:p>
        </p:txBody>
      </p:sp>
      <p:sp>
        <p:nvSpPr>
          <p:cNvPr id="138" name="Google Shape;138;p26"/>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8</a:t>
            </a:fld>
            <a:endParaRPr sz="1100"/>
          </a:p>
        </p:txBody>
      </p:sp>
      <p:sp>
        <p:nvSpPr>
          <p:cNvPr id="139" name="Google Shape;139;p26"/>
          <p:cNvSpPr txBox="1"/>
          <p:nvPr/>
        </p:nvSpPr>
        <p:spPr>
          <a:xfrm>
            <a:off x="702134" y="706010"/>
            <a:ext cx="8091900" cy="3668100"/>
          </a:xfrm>
          <a:prstGeom prst="rect">
            <a:avLst/>
          </a:prstGeom>
          <a:noFill/>
          <a:ln>
            <a:noFill/>
          </a:ln>
        </p:spPr>
        <p:txBody>
          <a:bodyPr spcFirstLastPara="1" wrap="square" lIns="68575" tIns="34275" rIns="68575" bIns="34275" anchor="t" anchorCtr="0">
            <a:noAutofit/>
          </a:bodyPr>
          <a:lstStyle/>
          <a:p>
            <a:pPr marL="457200" lvl="0" indent="-374650" algn="l" rtl="0">
              <a:lnSpc>
                <a:spcPct val="120000"/>
              </a:lnSpc>
              <a:spcAft>
                <a:spcPts val="0"/>
              </a:spcAft>
              <a:buClr>
                <a:srgbClr val="404040"/>
              </a:buClr>
              <a:buSzPts val="2300"/>
              <a:buFont typeface="Noto Sans Symbols"/>
              <a:buChar char="▪"/>
            </a:pPr>
            <a:r>
              <a:rPr lang="en" sz="2000" dirty="0"/>
              <a:t>A “discipline” is defined as a grouping of courses that share common academic or vocational preparation and are typically defined by a degree, degrees (MFA, MA, BA, MS, etc), or specific professional preparation. </a:t>
            </a:r>
            <a:endParaRPr sz="2000" dirty="0"/>
          </a:p>
          <a:p>
            <a:pPr marL="457200" lvl="0" indent="-374650" algn="l" rtl="0">
              <a:lnSpc>
                <a:spcPct val="120000"/>
              </a:lnSpc>
              <a:spcAft>
                <a:spcPts val="0"/>
              </a:spcAft>
              <a:buClr>
                <a:srgbClr val="404040"/>
              </a:buClr>
              <a:buSzPts val="2300"/>
              <a:buFont typeface="Noto Sans Symbols"/>
              <a:buChar char="▪"/>
            </a:pPr>
            <a:r>
              <a:rPr lang="en" sz="2000" dirty="0"/>
              <a:t>Discipline is from the perspective of </a:t>
            </a:r>
            <a:r>
              <a:rPr lang="en" sz="2000" u="sng" dirty="0"/>
              <a:t>faculty preparation</a:t>
            </a:r>
            <a:r>
              <a:rPr lang="en" sz="2000" dirty="0"/>
              <a:t>.</a:t>
            </a:r>
            <a:endParaRPr sz="2000" dirty="0"/>
          </a:p>
          <a:p>
            <a:pPr marL="457200" lvl="0" indent="-374650" algn="l" rtl="0">
              <a:lnSpc>
                <a:spcPct val="120000"/>
              </a:lnSpc>
              <a:spcAft>
                <a:spcPts val="0"/>
              </a:spcAft>
              <a:buClr>
                <a:srgbClr val="404040"/>
              </a:buClr>
              <a:buSzPts val="2300"/>
              <a:buFont typeface="Noto Sans Symbols"/>
              <a:buChar char="▪"/>
            </a:pPr>
            <a:r>
              <a:rPr lang="en" sz="2000" dirty="0"/>
              <a:t>Faculty </a:t>
            </a:r>
            <a:r>
              <a:rPr lang="en" sz="2000" u="sng" dirty="0"/>
              <a:t>must</a:t>
            </a:r>
            <a:r>
              <a:rPr lang="en" sz="2000" dirty="0"/>
              <a:t> meet the MQs for the discipline(s) of the course they are assigned to teach.</a:t>
            </a:r>
            <a:endParaRPr sz="2000" dirty="0"/>
          </a:p>
          <a:p>
            <a:pPr marL="457200" lvl="0" indent="-342900" algn="l" rtl="0">
              <a:lnSpc>
                <a:spcPct val="120000"/>
              </a:lnSpc>
              <a:spcAft>
                <a:spcPts val="0"/>
              </a:spcAft>
              <a:buClr>
                <a:srgbClr val="404040"/>
              </a:buClr>
              <a:buSzPts val="1800"/>
              <a:buFont typeface="Noto Sans Symbols"/>
              <a:buChar char="▪"/>
            </a:pPr>
            <a:r>
              <a:rPr lang="en" sz="2000" i="1" dirty="0"/>
              <a:t>Not the same </a:t>
            </a:r>
            <a:r>
              <a:rPr lang="en" sz="2000" dirty="0"/>
              <a:t>as local departments or subject areas. Example:</a:t>
            </a:r>
            <a:endParaRPr sz="2000" dirty="0"/>
          </a:p>
          <a:p>
            <a:pPr marL="457200" lvl="0" indent="0" algn="l" rtl="0">
              <a:lnSpc>
                <a:spcPct val="120000"/>
              </a:lnSpc>
              <a:spcAft>
                <a:spcPts val="0"/>
              </a:spcAft>
              <a:buNone/>
            </a:pPr>
            <a:r>
              <a:rPr lang="en" sz="2000" dirty="0"/>
              <a:t>Local Department or Subject Name: Child and Family Studies </a:t>
            </a:r>
            <a:endParaRPr sz="2000" dirty="0"/>
          </a:p>
          <a:p>
            <a:pPr marL="457200" lvl="0" indent="0" algn="l" rtl="0">
              <a:lnSpc>
                <a:spcPct val="120000"/>
              </a:lnSpc>
              <a:spcAft>
                <a:spcPts val="0"/>
              </a:spcAft>
              <a:buNone/>
            </a:pPr>
            <a:r>
              <a:rPr lang="en" sz="2000" dirty="0"/>
              <a:t>Official Discipline: Early Childhood Education </a:t>
            </a:r>
            <a:endParaRPr sz="2000" dirty="0"/>
          </a:p>
          <a:p>
            <a:pPr marL="457200" lvl="0" indent="-374650" algn="l" rtl="0">
              <a:lnSpc>
                <a:spcPct val="120000"/>
              </a:lnSpc>
              <a:spcAft>
                <a:spcPts val="0"/>
              </a:spcAft>
              <a:buClr>
                <a:srgbClr val="404040"/>
              </a:buClr>
              <a:buSzPts val="2300"/>
              <a:buFont typeface="Noto Sans Symbols"/>
              <a:buChar char="▪"/>
            </a:pPr>
            <a:r>
              <a:rPr lang="en" sz="2000" dirty="0"/>
              <a:t>Not the same as your local designator, a TOP code, or a FSA!</a:t>
            </a:r>
            <a:endParaRPr sz="2000" dirty="0"/>
          </a:p>
          <a:p>
            <a:pPr marL="0" marR="0" lvl="0" indent="0" algn="l" rtl="0">
              <a:lnSpc>
                <a:spcPct val="90000"/>
              </a:lnSpc>
              <a:spcBef>
                <a:spcPts val="400"/>
              </a:spcBef>
              <a:spcAft>
                <a:spcPts val="0"/>
              </a:spcAft>
              <a:buNone/>
            </a:pPr>
            <a:endParaRPr sz="900" dirty="0"/>
          </a:p>
        </p:txBody>
      </p:sp>
      <p:cxnSp>
        <p:nvCxnSpPr>
          <p:cNvPr id="140" name="Google Shape;140;p26"/>
          <p:cNvCxnSpPr/>
          <p:nvPr/>
        </p:nvCxnSpPr>
        <p:spPr>
          <a:xfrm rot="10800000" flipH="1">
            <a:off x="980818" y="673609"/>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7"/>
          <p:cNvSpPr txBox="1">
            <a:spLocks noGrp="1"/>
          </p:cNvSpPr>
          <p:nvPr>
            <p:ph type="title"/>
          </p:nvPr>
        </p:nvSpPr>
        <p:spPr>
          <a:xfrm>
            <a:off x="958250" y="273849"/>
            <a:ext cx="7534500" cy="537900"/>
          </a:xfrm>
          <a:prstGeom prst="rect">
            <a:avLst/>
          </a:prstGeom>
          <a:noFill/>
          <a:ln>
            <a:noFill/>
          </a:ln>
        </p:spPr>
        <p:txBody>
          <a:bodyPr spcFirstLastPara="1" wrap="square" lIns="68575" tIns="34275" rIns="68575" bIns="34275" anchor="b" anchorCtr="0">
            <a:normAutofit/>
          </a:bodyPr>
          <a:lstStyle/>
          <a:p>
            <a:pPr marL="0" lvl="0" indent="0" algn="l" rtl="0">
              <a:lnSpc>
                <a:spcPct val="90000"/>
              </a:lnSpc>
              <a:spcBef>
                <a:spcPts val="0"/>
              </a:spcBef>
              <a:spcAft>
                <a:spcPts val="0"/>
              </a:spcAft>
              <a:buNone/>
            </a:pPr>
            <a:r>
              <a:rPr lang="en" sz="3000" b="1" dirty="0"/>
              <a:t>What is the Disciplines List?</a:t>
            </a:r>
            <a:endParaRPr sz="1100" b="1" dirty="0"/>
          </a:p>
        </p:txBody>
      </p:sp>
      <p:sp>
        <p:nvSpPr>
          <p:cNvPr id="146" name="Google Shape;146;p27"/>
          <p:cNvSpPr txBox="1">
            <a:spLocks noGrp="1"/>
          </p:cNvSpPr>
          <p:nvPr>
            <p:ph type="sldNum" idx="12"/>
          </p:nvPr>
        </p:nvSpPr>
        <p:spPr>
          <a:xfrm>
            <a:off x="7828360" y="4767263"/>
            <a:ext cx="686990" cy="273844"/>
          </a:xfrm>
          <a:prstGeom prst="rect">
            <a:avLst/>
          </a:prstGeom>
          <a:noFill/>
          <a:ln>
            <a:noFill/>
          </a:ln>
        </p:spPr>
        <p:txBody>
          <a:bodyPr spcFirstLastPara="1" wrap="square" lIns="68575" tIns="34275" rIns="0" bIns="34275" anchor="ctr" anchorCtr="0">
            <a:noAutofit/>
          </a:bodyPr>
          <a:lstStyle/>
          <a:p>
            <a:pPr marL="0" lvl="0" indent="0" algn="r" rtl="0">
              <a:spcBef>
                <a:spcPts val="0"/>
              </a:spcBef>
              <a:spcAft>
                <a:spcPts val="0"/>
              </a:spcAft>
              <a:buNone/>
            </a:pPr>
            <a:fld id="{00000000-1234-1234-1234-123412341234}" type="slidenum">
              <a:rPr lang="en" sz="1100"/>
              <a:t>9</a:t>
            </a:fld>
            <a:endParaRPr sz="1100"/>
          </a:p>
        </p:txBody>
      </p:sp>
      <p:sp>
        <p:nvSpPr>
          <p:cNvPr id="147" name="Google Shape;147;p27"/>
          <p:cNvSpPr txBox="1"/>
          <p:nvPr/>
        </p:nvSpPr>
        <p:spPr>
          <a:xfrm>
            <a:off x="958250" y="960709"/>
            <a:ext cx="7679678" cy="3632556"/>
          </a:xfrm>
          <a:prstGeom prst="rect">
            <a:avLst/>
          </a:prstGeom>
          <a:noFill/>
          <a:ln>
            <a:noFill/>
          </a:ln>
        </p:spPr>
        <p:txBody>
          <a:bodyPr spcFirstLastPara="1" wrap="square" lIns="68575" tIns="34275" rIns="68575" bIns="34275" anchor="t" anchorCtr="0">
            <a:noAutofit/>
          </a:bodyPr>
          <a:lstStyle/>
          <a:p>
            <a:pPr marL="171450" marR="0" lvl="0" indent="-165100" algn="l" rtl="0">
              <a:lnSpc>
                <a:spcPct val="100000"/>
              </a:lnSpc>
              <a:spcBef>
                <a:spcPts val="0"/>
              </a:spcBef>
              <a:spcAft>
                <a:spcPts val="0"/>
              </a:spcAft>
              <a:buClr>
                <a:srgbClr val="404040"/>
              </a:buClr>
              <a:buSzPts val="1700"/>
              <a:buFont typeface="Wingdings" panose="05000000000000000000" pitchFamily="2" charset="2"/>
              <a:buChar char="§"/>
            </a:pPr>
            <a:r>
              <a:rPr lang="en" sz="2000" b="0" i="0" u="none" strike="noStrike" cap="none" dirty="0">
                <a:solidFill>
                  <a:srgbClr val="404040"/>
                </a:solidFill>
                <a:latin typeface="Arial"/>
                <a:ea typeface="Arial"/>
                <a:cs typeface="Arial"/>
                <a:sym typeface="Arial"/>
              </a:rPr>
              <a:t>Specifies the </a:t>
            </a:r>
            <a:r>
              <a:rPr lang="en" sz="2000" b="0" i="1" u="none" strike="noStrike" cap="none" dirty="0">
                <a:solidFill>
                  <a:srgbClr val="404040"/>
                </a:solidFill>
                <a:latin typeface="Arial"/>
                <a:ea typeface="Arial"/>
                <a:cs typeface="Arial"/>
                <a:sym typeface="Arial"/>
              </a:rPr>
              <a:t>minimum</a:t>
            </a:r>
            <a:r>
              <a:rPr lang="en" sz="2000" b="0" i="0" u="none" strike="noStrike" cap="none" dirty="0">
                <a:solidFill>
                  <a:srgbClr val="404040"/>
                </a:solidFill>
                <a:latin typeface="Arial"/>
                <a:ea typeface="Arial"/>
                <a:cs typeface="Arial"/>
                <a:sym typeface="Arial"/>
              </a:rPr>
              <a:t> qualifications for each discipline</a:t>
            </a:r>
            <a:endParaRPr sz="1200" dirty="0"/>
          </a:p>
          <a:p>
            <a:pPr marL="342900" marR="0" lvl="0" indent="0" algn="l" rtl="0">
              <a:lnSpc>
                <a:spcPct val="100000"/>
              </a:lnSpc>
              <a:spcBef>
                <a:spcPts val="0"/>
              </a:spcBef>
              <a:spcAft>
                <a:spcPts val="0"/>
              </a:spcAft>
              <a:buClr>
                <a:srgbClr val="404040"/>
              </a:buClr>
              <a:buSzPts val="1400"/>
              <a:buFont typeface="Arial"/>
              <a:buNone/>
            </a:pPr>
            <a:endParaRPr sz="1200" b="0" i="0" u="none" strike="noStrike" cap="none" dirty="0">
              <a:solidFill>
                <a:srgbClr val="404040"/>
              </a:solidFill>
              <a:latin typeface="Arial"/>
              <a:ea typeface="Arial"/>
              <a:cs typeface="Arial"/>
              <a:sym typeface="Arial"/>
            </a:endParaRPr>
          </a:p>
          <a:p>
            <a:pPr marL="171450" marR="0" lvl="0" indent="-171450" algn="l" rtl="0">
              <a:lnSpc>
                <a:spcPct val="100000"/>
              </a:lnSpc>
              <a:spcBef>
                <a:spcPts val="0"/>
              </a:spcBef>
              <a:spcAft>
                <a:spcPts val="0"/>
              </a:spcAft>
              <a:buClr>
                <a:srgbClr val="404040"/>
              </a:buClr>
              <a:buSzPts val="1700"/>
              <a:buFont typeface="Wingdings" panose="05000000000000000000" pitchFamily="2" charset="2"/>
              <a:buChar char="§"/>
            </a:pPr>
            <a:r>
              <a:rPr lang="en" sz="2000" b="0" i="0" u="none" strike="noStrike" cap="none" dirty="0">
                <a:solidFill>
                  <a:srgbClr val="404040"/>
                </a:solidFill>
                <a:latin typeface="Arial"/>
                <a:ea typeface="Arial"/>
                <a:cs typeface="Arial"/>
                <a:sym typeface="Arial"/>
              </a:rPr>
              <a:t>Revisions to the list are considered annually</a:t>
            </a:r>
            <a:endParaRPr sz="1200" dirty="0"/>
          </a:p>
          <a:p>
            <a:pPr marL="342900" marR="0" lvl="1" indent="-165100" algn="l" rtl="0">
              <a:lnSpc>
                <a:spcPct val="100000"/>
              </a:lnSpc>
              <a:spcBef>
                <a:spcPts val="0"/>
              </a:spcBef>
              <a:spcAft>
                <a:spcPts val="0"/>
              </a:spcAft>
              <a:buClr>
                <a:srgbClr val="404040"/>
              </a:buClr>
              <a:buSzPts val="1800"/>
              <a:buFont typeface="Arial"/>
              <a:buChar char="•"/>
            </a:pPr>
            <a:r>
              <a:rPr lang="en" sz="2000" b="0" i="0" u="none" strike="noStrike" cap="none" dirty="0">
                <a:solidFill>
                  <a:srgbClr val="404040"/>
                </a:solidFill>
                <a:latin typeface="Arial"/>
                <a:ea typeface="Arial"/>
                <a:cs typeface="Arial"/>
                <a:sym typeface="Arial"/>
              </a:rPr>
              <a:t>Through local senate or through professional organization </a:t>
            </a:r>
            <a:endParaRPr sz="1200" dirty="0"/>
          </a:p>
          <a:p>
            <a:pPr marL="342900" marR="0" lvl="1" indent="-165100" algn="l" rtl="0">
              <a:lnSpc>
                <a:spcPct val="100000"/>
              </a:lnSpc>
              <a:spcBef>
                <a:spcPts val="0"/>
              </a:spcBef>
              <a:spcAft>
                <a:spcPts val="0"/>
              </a:spcAft>
              <a:buClr>
                <a:srgbClr val="404040"/>
              </a:buClr>
              <a:buSzPts val="1800"/>
              <a:buFont typeface="Arial"/>
              <a:buChar char="•"/>
            </a:pPr>
            <a:r>
              <a:rPr lang="en" sz="2000" b="0" i="0" u="none" strike="noStrike" cap="none" dirty="0">
                <a:solidFill>
                  <a:srgbClr val="404040"/>
                </a:solidFill>
                <a:latin typeface="Arial"/>
                <a:ea typeface="Arial"/>
                <a:cs typeface="Arial"/>
                <a:sym typeface="Arial"/>
              </a:rPr>
              <a:t>Must have two separate senate districts approve the proposal</a:t>
            </a:r>
            <a:endParaRPr sz="1200" dirty="0"/>
          </a:p>
          <a:p>
            <a:pPr marL="342900" marR="0" lvl="1" indent="-165100" algn="l" rtl="0">
              <a:lnSpc>
                <a:spcPct val="100000"/>
              </a:lnSpc>
              <a:spcBef>
                <a:spcPts val="0"/>
              </a:spcBef>
              <a:spcAft>
                <a:spcPts val="0"/>
              </a:spcAft>
              <a:buClr>
                <a:srgbClr val="404040"/>
              </a:buClr>
              <a:buSzPts val="1800"/>
              <a:buFont typeface="Arial"/>
              <a:buChar char="•"/>
            </a:pPr>
            <a:r>
              <a:rPr lang="en" sz="2000" b="0" i="0" u="none" strike="noStrike" cap="none" dirty="0">
                <a:solidFill>
                  <a:srgbClr val="404040"/>
                </a:solidFill>
                <a:latin typeface="Arial"/>
                <a:ea typeface="Arial"/>
                <a:cs typeface="Arial"/>
                <a:sym typeface="Arial"/>
              </a:rPr>
              <a:t>Must provide evidence to support rationale for change</a:t>
            </a:r>
            <a:endParaRPr sz="1200" dirty="0"/>
          </a:p>
          <a:p>
            <a:pPr marL="342900" marR="0" lvl="1" indent="-165100" algn="l" rtl="0">
              <a:lnSpc>
                <a:spcPct val="100000"/>
              </a:lnSpc>
              <a:spcBef>
                <a:spcPts val="0"/>
              </a:spcBef>
              <a:spcAft>
                <a:spcPts val="0"/>
              </a:spcAft>
              <a:buClr>
                <a:srgbClr val="404040"/>
              </a:buClr>
              <a:buSzPts val="1800"/>
              <a:buFont typeface="Arial"/>
              <a:buChar char="•"/>
            </a:pPr>
            <a:r>
              <a:rPr lang="en" sz="2000" b="0" i="0" u="none" strike="noStrike" cap="none" dirty="0">
                <a:solidFill>
                  <a:srgbClr val="404040"/>
                </a:solidFill>
                <a:latin typeface="Arial"/>
                <a:ea typeface="Arial"/>
                <a:cs typeface="Arial"/>
                <a:sym typeface="Arial"/>
              </a:rPr>
              <a:t>Minimum of two statewide hearings</a:t>
            </a:r>
            <a:endParaRPr sz="1200" dirty="0"/>
          </a:p>
          <a:p>
            <a:pPr marL="139700" marR="0" lvl="0" indent="-25400" algn="l" rtl="0">
              <a:lnSpc>
                <a:spcPct val="100000"/>
              </a:lnSpc>
              <a:spcBef>
                <a:spcPts val="0"/>
              </a:spcBef>
              <a:spcAft>
                <a:spcPts val="0"/>
              </a:spcAft>
              <a:buClr>
                <a:srgbClr val="404040"/>
              </a:buClr>
              <a:buSzPts val="1700"/>
              <a:buFont typeface="Arial"/>
              <a:buNone/>
            </a:pPr>
            <a:endParaRPr sz="1200" b="0" i="0" u="none" strike="noStrike" cap="none" dirty="0">
              <a:solidFill>
                <a:srgbClr val="404040"/>
              </a:solidFill>
              <a:latin typeface="Arial"/>
              <a:ea typeface="Arial"/>
              <a:cs typeface="Arial"/>
              <a:sym typeface="Arial"/>
            </a:endParaRPr>
          </a:p>
          <a:p>
            <a:pPr marL="171450" marR="0" lvl="0" indent="-165100" algn="l" rtl="0">
              <a:lnSpc>
                <a:spcPct val="100000"/>
              </a:lnSpc>
              <a:spcBef>
                <a:spcPts val="0"/>
              </a:spcBef>
              <a:spcAft>
                <a:spcPts val="0"/>
              </a:spcAft>
              <a:buClr>
                <a:srgbClr val="404040"/>
              </a:buClr>
              <a:buSzPts val="1700"/>
              <a:buFont typeface="Wingdings" panose="05000000000000000000" pitchFamily="2" charset="2"/>
              <a:buChar char="§"/>
            </a:pPr>
            <a:r>
              <a:rPr lang="en" sz="2000" b="0" i="0" u="none" strike="noStrike" cap="none" dirty="0">
                <a:solidFill>
                  <a:srgbClr val="404040"/>
                </a:solidFill>
                <a:latin typeface="Arial"/>
                <a:ea typeface="Arial"/>
                <a:cs typeface="Arial"/>
                <a:sym typeface="Arial"/>
              </a:rPr>
              <a:t>The Board of Governors considers the recommendations of the Academic Senate and formally acts on them.</a:t>
            </a:r>
            <a:endParaRPr sz="1200" dirty="0"/>
          </a:p>
          <a:p>
            <a:pPr marL="139700" marR="0" lvl="0" indent="-25400" algn="l" rtl="0">
              <a:lnSpc>
                <a:spcPct val="100000"/>
              </a:lnSpc>
              <a:spcBef>
                <a:spcPts val="0"/>
              </a:spcBef>
              <a:spcAft>
                <a:spcPts val="0"/>
              </a:spcAft>
              <a:buClr>
                <a:srgbClr val="404040"/>
              </a:buClr>
              <a:buSzPts val="1700"/>
              <a:buFont typeface="Arial"/>
              <a:buNone/>
            </a:pPr>
            <a:endParaRPr sz="1200" b="0" i="0" u="none" strike="noStrike" cap="none" dirty="0">
              <a:solidFill>
                <a:srgbClr val="404040"/>
              </a:solidFill>
              <a:latin typeface="Arial"/>
              <a:ea typeface="Arial"/>
              <a:cs typeface="Arial"/>
              <a:sym typeface="Arial"/>
            </a:endParaRPr>
          </a:p>
          <a:p>
            <a:pPr marL="171450" marR="0" lvl="0" indent="-165100" algn="l" rtl="0">
              <a:lnSpc>
                <a:spcPct val="100000"/>
              </a:lnSpc>
              <a:spcBef>
                <a:spcPts val="0"/>
              </a:spcBef>
              <a:spcAft>
                <a:spcPts val="0"/>
              </a:spcAft>
              <a:buClr>
                <a:srgbClr val="404040"/>
              </a:buClr>
              <a:buSzPts val="1700"/>
              <a:buFont typeface="Wingdings" panose="05000000000000000000" pitchFamily="2" charset="2"/>
              <a:buChar char="§"/>
            </a:pPr>
            <a:r>
              <a:rPr lang="en" sz="2000" b="0" i="0" u="none" strike="noStrike" cap="none" dirty="0">
                <a:solidFill>
                  <a:srgbClr val="404040"/>
                </a:solidFill>
                <a:latin typeface="Arial"/>
                <a:ea typeface="Arial"/>
                <a:cs typeface="Arial"/>
                <a:sym typeface="Arial"/>
              </a:rPr>
              <a:t>Faculty must meet the MQs for the discipline of their assignment.</a:t>
            </a:r>
            <a:endParaRPr sz="1200" dirty="0"/>
          </a:p>
          <a:p>
            <a:pPr marL="139700" marR="0" lvl="0" indent="-25400" algn="l" rtl="0">
              <a:lnSpc>
                <a:spcPct val="100000"/>
              </a:lnSpc>
              <a:spcBef>
                <a:spcPts val="400"/>
              </a:spcBef>
              <a:spcAft>
                <a:spcPts val="0"/>
              </a:spcAft>
              <a:buClr>
                <a:srgbClr val="404040"/>
              </a:buClr>
              <a:buSzPts val="1700"/>
              <a:buFont typeface="Arial"/>
              <a:buNone/>
            </a:pPr>
            <a:endParaRPr sz="1700" b="0" i="0" u="none" strike="noStrike" cap="none" dirty="0">
              <a:solidFill>
                <a:srgbClr val="404040"/>
              </a:solidFill>
              <a:latin typeface="Arial"/>
              <a:ea typeface="Arial"/>
              <a:cs typeface="Arial"/>
              <a:sym typeface="Arial"/>
            </a:endParaRPr>
          </a:p>
        </p:txBody>
      </p:sp>
      <p:cxnSp>
        <p:nvCxnSpPr>
          <p:cNvPr id="148" name="Google Shape;148;p27"/>
          <p:cNvCxnSpPr/>
          <p:nvPr/>
        </p:nvCxnSpPr>
        <p:spPr>
          <a:xfrm rot="10800000" flipH="1">
            <a:off x="1084600" y="857950"/>
            <a:ext cx="7047900" cy="32400"/>
          </a:xfrm>
          <a:prstGeom prst="straightConnector1">
            <a:avLst/>
          </a:prstGeom>
          <a:noFill/>
          <a:ln w="28575" cap="flat" cmpd="sng">
            <a:solidFill>
              <a:srgbClr val="3C78D8"/>
            </a:solidFill>
            <a:prstDash val="solid"/>
            <a:round/>
            <a:headEnd type="none" w="med" len="med"/>
            <a:tailEnd type="none" w="med" len="med"/>
          </a:ln>
        </p:spPr>
      </p:cxn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SCCC Curriculum Inst. 2020 Theme">
  <a:themeElements>
    <a:clrScheme name="ASCCC CI 2021">
      <a:dk1>
        <a:srgbClr val="005B96"/>
      </a:dk1>
      <a:lt1>
        <a:srgbClr val="FFFFFF"/>
      </a:lt1>
      <a:dk2>
        <a:srgbClr val="4186C3"/>
      </a:dk2>
      <a:lt2>
        <a:srgbClr val="F0ECE8"/>
      </a:lt2>
      <a:accent1>
        <a:srgbClr val="9277B9"/>
      </a:accent1>
      <a:accent2>
        <a:srgbClr val="26BB9A"/>
      </a:accent2>
      <a:accent3>
        <a:srgbClr val="54514F"/>
      </a:accent3>
      <a:accent4>
        <a:srgbClr val="008C77"/>
      </a:accent4>
      <a:accent5>
        <a:srgbClr val="005B95"/>
      </a:accent5>
      <a:accent6>
        <a:srgbClr val="4186C3"/>
      </a:accent6>
      <a:hlink>
        <a:srgbClr val="005B95"/>
      </a:hlink>
      <a:folHlink>
        <a:srgbClr val="9277B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TotalTime>
  <Words>2037</Words>
  <Application>Microsoft Office PowerPoint</Application>
  <PresentationFormat>On-screen Show (16:9)</PresentationFormat>
  <Paragraphs>241</Paragraphs>
  <Slides>31</Slides>
  <Notes>31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31</vt:i4>
      </vt:variant>
    </vt:vector>
  </HeadingPairs>
  <TitlesOfParts>
    <vt:vector size="40" baseType="lpstr">
      <vt:lpstr>Arial</vt:lpstr>
      <vt:lpstr>Bookman Old Style</vt:lpstr>
      <vt:lpstr>Calibri</vt:lpstr>
      <vt:lpstr>Courier New</vt:lpstr>
      <vt:lpstr>Noto Sans Symbols</vt:lpstr>
      <vt:lpstr>Palatino</vt:lpstr>
      <vt:lpstr>Wingdings</vt:lpstr>
      <vt:lpstr>Simple Light</vt:lpstr>
      <vt:lpstr>ASCCC Curriculum Inst. 2020 Theme</vt:lpstr>
      <vt:lpstr>Number 1 of the 10+1: Assigning Courses to Disciplines</vt:lpstr>
      <vt:lpstr>Technical Business</vt:lpstr>
      <vt:lpstr>PowerPoint Presentation</vt:lpstr>
      <vt:lpstr>Today we will discuss…</vt:lpstr>
      <vt:lpstr>WHY? Legislation &amp; Regulations </vt:lpstr>
      <vt:lpstr>Title 5 and Ed Code</vt:lpstr>
      <vt:lpstr>What?  Disciplines, departments, min quals/equivalency</vt:lpstr>
      <vt:lpstr>What is a Discipline?</vt:lpstr>
      <vt:lpstr>What is the Disciplines List?</vt:lpstr>
      <vt:lpstr>Min Quals for Interdisciplinary Studies</vt:lpstr>
      <vt:lpstr>Disciplines vs Departments</vt:lpstr>
      <vt:lpstr>Minimum Qualifications</vt:lpstr>
      <vt:lpstr>Why Do We Care About Faculty Qualifications?</vt:lpstr>
      <vt:lpstr>Local Considerations</vt:lpstr>
      <vt:lpstr>HOW?  </vt:lpstr>
      <vt:lpstr>Basic Considerations</vt:lpstr>
      <vt:lpstr>Options for Assigning Courses</vt:lpstr>
      <vt:lpstr>Multiple Disciplines</vt:lpstr>
      <vt:lpstr>Local Disciplines Assignment</vt:lpstr>
      <vt:lpstr>Multi-College Districts</vt:lpstr>
      <vt:lpstr>Impacts of decisions made</vt:lpstr>
      <vt:lpstr>Examples </vt:lpstr>
      <vt:lpstr>Conflicts When Assigning Courses</vt:lpstr>
      <vt:lpstr>Scenarios to consider To which Discipline(s) would you  assign the following courses?</vt:lpstr>
      <vt:lpstr>Scenario A </vt:lpstr>
      <vt:lpstr>Scenario B </vt:lpstr>
      <vt:lpstr>Scenario C </vt:lpstr>
      <vt:lpstr>Wrapping Up</vt:lpstr>
      <vt:lpstr>Summary</vt:lpstr>
      <vt:lpstr>Resources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1 of the 10+1: Assigning Courses to Disciplines</dc:title>
  <dc:creator>Jeff Waller</dc:creator>
  <cp:lastModifiedBy>Jeff Waller</cp:lastModifiedBy>
  <cp:revision>13</cp:revision>
  <dcterms:modified xsi:type="dcterms:W3CDTF">2021-07-03T00:24:30Z</dcterms:modified>
</cp:coreProperties>
</file>